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3"/>
  </p:notesMasterIdLst>
  <p:handoutMasterIdLst>
    <p:handoutMasterId r:id="rId24"/>
  </p:handoutMasterIdLst>
  <p:sldIdLst>
    <p:sldId id="256" r:id="rId2"/>
    <p:sldId id="291" r:id="rId3"/>
    <p:sldId id="292" r:id="rId4"/>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287" r:id="rId20"/>
    <p:sldId id="290" r:id="rId21"/>
    <p:sldId id="289" r:id="rId22"/>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87302" autoAdjust="0"/>
  </p:normalViewPr>
  <p:slideViewPr>
    <p:cSldViewPr>
      <p:cViewPr varScale="1">
        <p:scale>
          <a:sx n="61" d="100"/>
          <a:sy n="61" d="100"/>
        </p:scale>
        <p:origin x="1476" y="78"/>
      </p:cViewPr>
      <p:guideLst>
        <p:guide orient="horz" pos="2160"/>
        <p:guide pos="2880"/>
      </p:guideLst>
    </p:cSldViewPr>
  </p:slideViewPr>
  <p:notesTextViewPr>
    <p:cViewPr>
      <p:scale>
        <a:sx n="1" d="1"/>
        <a:sy n="1" d="1"/>
      </p:scale>
      <p:origin x="0" y="0"/>
    </p:cViewPr>
  </p:notesTextViewPr>
  <p:notesViewPr>
    <p:cSldViewPr>
      <p:cViewPr varScale="1">
        <p:scale>
          <a:sx n="55" d="100"/>
          <a:sy n="55" d="100"/>
        </p:scale>
        <p:origin x="279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95C91B-DFF0-4628-88A3-405F2600439E}" type="datetimeFigureOut">
              <a:rPr lang="id-ID" smtClean="0"/>
              <a:t>22/01/2017</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09C13E-FD19-4355-8AB7-48C22236F557}" type="slidenum">
              <a:rPr lang="id-ID" smtClean="0"/>
              <a:t>‹#›</a:t>
            </a:fld>
            <a:endParaRPr lang="id-ID"/>
          </a:p>
        </p:txBody>
      </p:sp>
    </p:spTree>
    <p:extLst>
      <p:ext uri="{BB962C8B-B14F-4D97-AF65-F5344CB8AC3E}">
        <p14:creationId xmlns:p14="http://schemas.microsoft.com/office/powerpoint/2010/main" val="3524804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669819-C66C-45CA-9097-AB66E2264A50}" type="datetimeFigureOut">
              <a:rPr lang="id-ID" smtClean="0"/>
              <a:t>22/01/2017</a:t>
            </a:fld>
            <a:endParaRPr lang="id-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B4E9DD-C909-4612-BA08-EA107B4C456F}" type="slidenum">
              <a:rPr lang="id-ID" smtClean="0"/>
              <a:t>‹#›</a:t>
            </a:fld>
            <a:endParaRPr lang="id-ID"/>
          </a:p>
        </p:txBody>
      </p:sp>
    </p:spTree>
    <p:extLst>
      <p:ext uri="{BB962C8B-B14F-4D97-AF65-F5344CB8AC3E}">
        <p14:creationId xmlns:p14="http://schemas.microsoft.com/office/powerpoint/2010/main" val="3508556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26B4E9DD-C909-4612-BA08-EA107B4C456F}" type="slidenum">
              <a:rPr lang="id-ID" smtClean="0"/>
              <a:t>1</a:t>
            </a:fld>
            <a:endParaRPr lang="id-ID"/>
          </a:p>
        </p:txBody>
      </p:sp>
    </p:spTree>
    <p:extLst>
      <p:ext uri="{BB962C8B-B14F-4D97-AF65-F5344CB8AC3E}">
        <p14:creationId xmlns:p14="http://schemas.microsoft.com/office/powerpoint/2010/main" val="3082119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Mengapa? Perusahaan biasanya tidak memiliki database pelanggan tunggal; sebaliknya, mereka memiliki sejumlah database pelanggan terkait. Organisasi besar, seperti perusahaan jasa keuangan, dapat memiliki 20 atau lebih sistem pelanggan, masing-masing dengan database yang terpisah.</a:t>
            </a:r>
          </a:p>
          <a:p>
            <a:endParaRPr lang="id-ID" dirty="0" smtClean="0"/>
          </a:p>
          <a:p>
            <a:r>
              <a:rPr lang="id-ID" dirty="0" smtClean="0"/>
              <a:t>database pelanggan terkait mungkin dipertahankan dalam sejumlah bidang fungsional - penjualan, pemasaran, layanan, logistik dan akuntabilitas masing-masing melayani tujuan operasional yang berbeda. Database pelanggan terkait dapat memiliki perspektif saat ini, masa lalu atau masa, berfokus pada peluang saat ini, penjualan bersejarah atau peluang potensial.</a:t>
            </a:r>
            <a:endParaRPr lang="id-ID" dirty="0"/>
          </a:p>
        </p:txBody>
      </p:sp>
      <p:sp>
        <p:nvSpPr>
          <p:cNvPr id="4" name="Slide Number Placeholder 3"/>
          <p:cNvSpPr>
            <a:spLocks noGrp="1"/>
          </p:cNvSpPr>
          <p:nvPr>
            <p:ph type="sldNum" sz="quarter" idx="10"/>
          </p:nvPr>
        </p:nvSpPr>
        <p:spPr/>
        <p:txBody>
          <a:bodyPr/>
          <a:lstStyle/>
          <a:p>
            <a:fld id="{26B4E9DD-C909-4612-BA08-EA107B4C456F}" type="slidenum">
              <a:rPr lang="id-ID" smtClean="0"/>
              <a:t>3</a:t>
            </a:fld>
            <a:endParaRPr lang="id-ID"/>
          </a:p>
        </p:txBody>
      </p:sp>
    </p:spTree>
    <p:extLst>
      <p:ext uri="{BB962C8B-B14F-4D97-AF65-F5344CB8AC3E}">
        <p14:creationId xmlns:p14="http://schemas.microsoft.com/office/powerpoint/2010/main" val="2654784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id-ID" dirty="0"/>
          </a:p>
        </p:txBody>
      </p:sp>
      <p:sp>
        <p:nvSpPr>
          <p:cNvPr id="4" name="Slide Number Placeholder 3"/>
          <p:cNvSpPr>
            <a:spLocks noGrp="1"/>
          </p:cNvSpPr>
          <p:nvPr>
            <p:ph type="sldNum" sz="quarter" idx="10"/>
          </p:nvPr>
        </p:nvSpPr>
        <p:spPr/>
        <p:txBody>
          <a:bodyPr/>
          <a:lstStyle/>
          <a:p>
            <a:fld id="{26B4E9DD-C909-4612-BA08-EA107B4C456F}" type="slidenum">
              <a:rPr lang="id-ID" smtClean="0"/>
              <a:t>6</a:t>
            </a:fld>
            <a:endParaRPr lang="id-ID"/>
          </a:p>
        </p:txBody>
      </p:sp>
    </p:spTree>
    <p:extLst>
      <p:ext uri="{BB962C8B-B14F-4D97-AF65-F5344CB8AC3E}">
        <p14:creationId xmlns:p14="http://schemas.microsoft.com/office/powerpoint/2010/main" val="25427346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3" y="3810002"/>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Rectangle 23"/>
          <p:cNvSpPr/>
          <p:nvPr/>
        </p:nvSpPr>
        <p:spPr>
          <a:xfrm flipV="1">
            <a:off x="5410201" y="3897010"/>
            <a:ext cx="3733801" cy="192024"/>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Rectangle 24"/>
          <p:cNvSpPr/>
          <p:nvPr/>
        </p:nvSpPr>
        <p:spPr>
          <a:xfrm flipV="1">
            <a:off x="5410201"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Rectangle 25"/>
          <p:cNvSpPr/>
          <p:nvPr/>
        </p:nvSpPr>
        <p:spPr>
          <a:xfrm flipV="1">
            <a:off x="5410200" y="4164403"/>
            <a:ext cx="1965960" cy="18288"/>
          </a:xfrm>
          <a:prstGeom prst="rect">
            <a:avLst/>
          </a:prstGeom>
          <a:solidFill>
            <a:srgbClr val="0070C0">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a:xfrm>
            <a:off x="1" y="3649662"/>
            <a:ext cx="9144000" cy="244170"/>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 y="3675529"/>
            <a:ext cx="9144001" cy="14067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flipV="1">
            <a:off x="6414051" y="3643090"/>
            <a:ext cx="2729950" cy="248432"/>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Rectangle 18"/>
          <p:cNvSpPr/>
          <p:nvPr/>
        </p:nvSpPr>
        <p:spPr>
          <a:xfrm>
            <a:off x="0" y="0"/>
            <a:ext cx="9144000" cy="3701700"/>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457200" y="2401889"/>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901087"/>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a:xfrm>
            <a:off x="6705600" y="4206240"/>
            <a:ext cx="960120" cy="457200"/>
          </a:xfrm>
        </p:spPr>
        <p:txBody>
          <a:bodyPr/>
          <a:lstStyle/>
          <a:p>
            <a:fld id="{C815B4FD-92E0-4978-907F-923BCA868FE5}" type="datetimeFigureOut">
              <a:rPr lang="id-ID" smtClean="0"/>
              <a:t>22/01/2017</a:t>
            </a:fld>
            <a:endParaRPr lang="id-ID"/>
          </a:p>
        </p:txBody>
      </p:sp>
      <p:sp>
        <p:nvSpPr>
          <p:cNvPr id="17" name="Footer Placeholder 16"/>
          <p:cNvSpPr>
            <a:spLocks noGrp="1"/>
          </p:cNvSpPr>
          <p:nvPr>
            <p:ph type="ftr" sz="quarter" idx="11"/>
          </p:nvPr>
        </p:nvSpPr>
        <p:spPr>
          <a:xfrm>
            <a:off x="5410200" y="4205288"/>
            <a:ext cx="1295400" cy="457200"/>
          </a:xfrm>
        </p:spPr>
        <p:txBody>
          <a:bodyPr/>
          <a:lstStyle/>
          <a:p>
            <a:endParaRPr lang="id-ID"/>
          </a:p>
        </p:txBody>
      </p:sp>
      <p:sp>
        <p:nvSpPr>
          <p:cNvPr id="29" name="Slide Number Placeholder 28"/>
          <p:cNvSpPr>
            <a:spLocks noGrp="1"/>
          </p:cNvSpPr>
          <p:nvPr>
            <p:ph type="sldNum" sz="quarter" idx="12"/>
          </p:nvPr>
        </p:nvSpPr>
        <p:spPr>
          <a:xfrm>
            <a:off x="8320089" y="1136"/>
            <a:ext cx="747712" cy="365760"/>
          </a:xfrm>
        </p:spPr>
        <p:txBody>
          <a:bodyPr/>
          <a:lstStyle>
            <a:lvl1pPr algn="r">
              <a:defRPr sz="1800">
                <a:solidFill>
                  <a:schemeClr val="bg1"/>
                </a:solidFill>
              </a:defRPr>
            </a:lvl1pPr>
          </a:lstStyle>
          <a:p>
            <a:fld id="{0D71EAF9-DB67-464C-8987-984D7DE842F6}" type="slidenum">
              <a:rPr lang="id-ID" smtClean="0"/>
              <a:t>‹#›</a:t>
            </a:fld>
            <a:endParaRPr lang="id-ID"/>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5720" y="5373216"/>
            <a:ext cx="1478280" cy="1484784"/>
          </a:xfrm>
          <a:prstGeom prst="rect">
            <a:avLst/>
          </a:prstGeom>
        </p:spPr>
      </p:pic>
    </p:spTree>
  </p:cSld>
  <p:clrMapOvr>
    <a:masterClrMapping/>
  </p:clrMapOvr>
  <p:transition spd="slow">
    <p:randomBar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t>22/01/2017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t>22/01/2017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p:transition spd="slow">
    <p:randomBar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t>22/01/2017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
        <p:nvSpPr>
          <p:cNvPr id="7" name="Title 1"/>
          <p:cNvSpPr txBox="1">
            <a:spLocks/>
          </p:cNvSpPr>
          <p:nvPr userDrawn="1"/>
        </p:nvSpPr>
        <p:spPr>
          <a:xfrm>
            <a:off x="1" y="-23409"/>
            <a:ext cx="8121080" cy="356065"/>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1200" i="1" dirty="0" smtClean="0">
                <a:solidFill>
                  <a:schemeClr val="bg1"/>
                </a:solidFill>
              </a:rPr>
              <a:t>Customer Relationship Management</a:t>
            </a:r>
            <a:endParaRPr lang="en-US" sz="1200" i="1" dirty="0">
              <a:solidFill>
                <a:schemeClr val="bg1"/>
              </a:solidFill>
            </a:endParaRPr>
          </a:p>
        </p:txBody>
      </p:sp>
    </p:spTree>
  </p:cSld>
  <p:clrMapOvr>
    <a:masterClrMapping/>
  </p:clrMapOvr>
  <p:transition spd="slow">
    <p:randomBar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2"/>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815B4FD-92E0-4978-907F-923BCA868FE5}" type="datetimeFigureOut">
              <a:rPr lang="id-ID" smtClean="0"/>
              <a:t>22/01/2017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p:transition spd="slow">
    <p:randomBar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6"/>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6"/>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15B4FD-92E0-4978-907F-923BCA868FE5}" type="datetimeFigureOut">
              <a:rPr lang="id-ID" smtClean="0"/>
              <a:t>22/01/2017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p:transition spd="slow">
    <p:randomBar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6"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5"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C815B4FD-92E0-4978-907F-923BCA868FE5}" type="datetimeFigureOut">
              <a:rPr lang="id-ID" smtClean="0"/>
              <a:t>22/01/2017</a:t>
            </a:fld>
            <a:endParaRPr lang="id-ID"/>
          </a:p>
        </p:txBody>
      </p:sp>
      <p:sp>
        <p:nvSpPr>
          <p:cNvPr id="27" name="Slide Number Placeholder 26"/>
          <p:cNvSpPr>
            <a:spLocks noGrp="1"/>
          </p:cNvSpPr>
          <p:nvPr>
            <p:ph type="sldNum" sz="quarter" idx="11"/>
          </p:nvPr>
        </p:nvSpPr>
        <p:spPr/>
        <p:txBody>
          <a:bodyPr rtlCol="0"/>
          <a:lstStyle/>
          <a:p>
            <a:fld id="{0D71EAF9-DB67-464C-8987-984D7DE842F6}" type="slidenum">
              <a:rPr lang="id-ID" smtClean="0"/>
              <a:t>‹#›</a:t>
            </a:fld>
            <a:endParaRPr lang="id-ID"/>
          </a:p>
        </p:txBody>
      </p:sp>
      <p:sp>
        <p:nvSpPr>
          <p:cNvPr id="28" name="Footer Placeholder 27"/>
          <p:cNvSpPr>
            <a:spLocks noGrp="1"/>
          </p:cNvSpPr>
          <p:nvPr>
            <p:ph type="ftr" sz="quarter" idx="12"/>
          </p:nvPr>
        </p:nvSpPr>
        <p:spPr/>
        <p:txBody>
          <a:bodyPr rtlCol="0"/>
          <a:lstStyle/>
          <a:p>
            <a:endParaRPr lang="id-ID"/>
          </a:p>
        </p:txBody>
      </p:sp>
    </p:spTree>
  </p:cSld>
  <p:clrMapOvr>
    <a:masterClrMapping/>
  </p:clrMapOvr>
  <p:transition spd="slow">
    <p:randomBar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C815B4FD-92E0-4978-907F-923BCA868FE5}" type="datetimeFigureOut">
              <a:rPr lang="id-ID" smtClean="0"/>
              <a:t>22/01/2017</a:t>
            </a:fld>
            <a:endParaRPr lang="id-ID"/>
          </a:p>
        </p:txBody>
      </p:sp>
      <p:sp>
        <p:nvSpPr>
          <p:cNvPr id="4" name="Footer Placeholder 3"/>
          <p:cNvSpPr>
            <a:spLocks noGrp="1"/>
          </p:cNvSpPr>
          <p:nvPr>
            <p:ph type="ftr" sz="quarter" idx="11"/>
          </p:nvPr>
        </p:nvSpPr>
        <p:spPr>
          <a:xfrm>
            <a:off x="5257800" y="612648"/>
            <a:ext cx="1325880" cy="457200"/>
          </a:xfrm>
        </p:spPr>
        <p:txBody>
          <a:bodyPr/>
          <a:lstStyle/>
          <a:p>
            <a:endParaRPr lang="id-ID"/>
          </a:p>
        </p:txBody>
      </p:sp>
      <p:sp>
        <p:nvSpPr>
          <p:cNvPr id="5" name="Slide Number Placeholder 4"/>
          <p:cNvSpPr>
            <a:spLocks noGrp="1"/>
          </p:cNvSpPr>
          <p:nvPr>
            <p:ph type="sldNum" sz="quarter" idx="12"/>
          </p:nvPr>
        </p:nvSpPr>
        <p:spPr>
          <a:xfrm>
            <a:off x="8174736" y="2272"/>
            <a:ext cx="762000" cy="365760"/>
          </a:xfrm>
        </p:spPr>
        <p:txBody>
          <a:bodyPr/>
          <a:lstStyle/>
          <a:p>
            <a:fld id="{0D71EAF9-DB67-464C-8987-984D7DE842F6}" type="slidenum">
              <a:rPr lang="id-ID" smtClean="0"/>
              <a:t>‹#›</a:t>
            </a:fld>
            <a:endParaRPr lang="id-ID"/>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15B4FD-92E0-4978-907F-923BCA868FE5}" type="datetimeFigureOut">
              <a:rPr lang="id-ID" smtClean="0"/>
              <a:t>22/01/2017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15B4FD-92E0-4978-907F-923BCA868FE5}" type="datetimeFigureOut">
              <a:rPr lang="id-ID" smtClean="0"/>
              <a:t>22/01/2017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5" y="1109162"/>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088443" y="3274310"/>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815B4FD-92E0-4978-907F-923BCA868FE5}" type="datetimeFigureOut">
              <a:rPr lang="id-ID" smtClean="0"/>
              <a:t>22/01/2017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p:transition spd="slow">
    <p:randomBar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20"/>
            <a:ext cx="9144000" cy="84407"/>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Rectangle 28"/>
          <p:cNvSpPr/>
          <p:nvPr/>
        </p:nvSpPr>
        <p:spPr>
          <a:xfrm>
            <a:off x="0" y="-1"/>
            <a:ext cx="9144000" cy="310663"/>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1" y="308278"/>
            <a:ext cx="9144001" cy="91441"/>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1" name="Rectangle 30"/>
          <p:cNvSpPr/>
          <p:nvPr/>
        </p:nvSpPr>
        <p:spPr>
          <a:xfrm flipV="1">
            <a:off x="5410183" y="360248"/>
            <a:ext cx="3733819" cy="9108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2" name="Rectangle 31"/>
          <p:cNvSpPr/>
          <p:nvPr/>
        </p:nvSpPr>
        <p:spPr>
          <a:xfrm flipV="1">
            <a:off x="5410201" y="440114"/>
            <a:ext cx="3733801" cy="180035"/>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5" name="Rectangle 34"/>
          <p:cNvSpPr/>
          <p:nvPr/>
        </p:nvSpPr>
        <p:spPr bwMode="invGray">
          <a:xfrm>
            <a:off x="9084967"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457200" y="836712"/>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943136"/>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815B4FD-92E0-4978-907F-923BCA868FE5}" type="datetimeFigureOut">
              <a:rPr lang="id-ID" smtClean="0"/>
              <a:t>22/01/2017</a:t>
            </a:fld>
            <a:endParaRPr lang="id-ID"/>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id-ID"/>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D71EAF9-DB67-464C-8987-984D7DE842F6}" type="slidenum">
              <a:rPr lang="id-ID" smtClean="0"/>
              <a:t>‹#›</a:t>
            </a:fld>
            <a:endParaRPr lang="id-ID"/>
          </a:p>
        </p:txBody>
      </p:sp>
      <p:pic>
        <p:nvPicPr>
          <p:cNvPr id="20" name="Picture 1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470579" y="6165304"/>
            <a:ext cx="688229" cy="702948"/>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p:randomBar dir="vert"/>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68761"/>
            <a:ext cx="8458200" cy="2603154"/>
          </a:xfrm>
        </p:spPr>
        <p:txBody>
          <a:bodyPr>
            <a:normAutofit fontScale="90000"/>
          </a:bodyPr>
          <a:lstStyle/>
          <a:p>
            <a:r>
              <a:rPr lang="en-US" sz="4800" b="1" dirty="0">
                <a:effectLst>
                  <a:outerShdw blurRad="38100" dist="38100" dir="2700000" algn="tl">
                    <a:srgbClr val="000000">
                      <a:alpha val="43137"/>
                    </a:srgbClr>
                  </a:outerShdw>
                </a:effectLst>
              </a:rPr>
              <a:t>Developing,</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managing and using</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customer-related</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databases</a:t>
            </a:r>
            <a:endParaRPr lang="id-ID" sz="48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id-ID" sz="2000" i="1" dirty="0"/>
              <a:t>Customer Relationship Management</a:t>
            </a:r>
          </a:p>
        </p:txBody>
      </p:sp>
    </p:spTree>
    <p:extLst>
      <p:ext uri="{BB962C8B-B14F-4D97-AF65-F5344CB8AC3E}">
        <p14:creationId xmlns:p14="http://schemas.microsoft.com/office/powerpoint/2010/main" val="3274577414"/>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t>Customer information </a:t>
            </a:r>
            <a:r>
              <a:rPr lang="id-ID" dirty="0" smtClean="0"/>
              <a:t>fields</a:t>
            </a:r>
            <a:endParaRPr lang="id-ID" dirty="0"/>
          </a:p>
        </p:txBody>
      </p:sp>
      <p:sp>
        <p:nvSpPr>
          <p:cNvPr id="3" name="Content Placeholder 2"/>
          <p:cNvSpPr>
            <a:spLocks noGrp="1"/>
          </p:cNvSpPr>
          <p:nvPr>
            <p:ph idx="1"/>
          </p:nvPr>
        </p:nvSpPr>
        <p:spPr/>
        <p:txBody>
          <a:bodyPr>
            <a:normAutofit fontScale="85000" lnSpcReduction="20000"/>
          </a:bodyPr>
          <a:lstStyle/>
          <a:p>
            <a:pPr marL="109728" indent="0">
              <a:buNone/>
            </a:pPr>
            <a:r>
              <a:rPr lang="en-US" altLang="id-ID" dirty="0">
                <a:cs typeface="Cordia New" pitchFamily="34" charset="-34"/>
              </a:rPr>
              <a:t>Most CRM software has predefined fields in different modules, </a:t>
            </a:r>
            <a:r>
              <a:rPr lang="en-US" altLang="id-ID" dirty="0" smtClean="0">
                <a:cs typeface="Cordia New" pitchFamily="34" charset="-34"/>
              </a:rPr>
              <a:t>Whether </a:t>
            </a:r>
            <a:r>
              <a:rPr lang="en-US" altLang="id-ID" dirty="0">
                <a:cs typeface="Cordia New" pitchFamily="34" charset="-34"/>
              </a:rPr>
              <a:t>for sales, marketing or service application. For </a:t>
            </a:r>
            <a:r>
              <a:rPr lang="en-US" altLang="id-ID" dirty="0" smtClean="0">
                <a:cs typeface="Cordia New" pitchFamily="34" charset="-34"/>
              </a:rPr>
              <a:t>example</a:t>
            </a:r>
            <a:r>
              <a:rPr lang="en-US" altLang="id-ID" dirty="0">
                <a:cs typeface="Cordia New" pitchFamily="34" charset="-34"/>
              </a:rPr>
              <a:t>, in a sales application, a number of field (columns) of </a:t>
            </a:r>
            <a:r>
              <a:rPr lang="en-US" altLang="id-ID" dirty="0" smtClean="0">
                <a:cs typeface="Cordia New" pitchFamily="34" charset="-34"/>
              </a:rPr>
              <a:t>information </a:t>
            </a:r>
            <a:r>
              <a:rPr lang="en-US" altLang="id-ID" dirty="0">
                <a:cs typeface="Cordia New" pitchFamily="34" charset="-34"/>
              </a:rPr>
              <a:t>about customers are common:</a:t>
            </a:r>
          </a:p>
          <a:p>
            <a:endParaRPr lang="id-ID" altLang="id-ID" b="1" dirty="0" smtClean="0">
              <a:cs typeface="Cordia New" pitchFamily="34" charset="-34"/>
            </a:endParaRPr>
          </a:p>
          <a:p>
            <a:r>
              <a:rPr lang="en-US" altLang="id-ID" b="1" dirty="0" smtClean="0">
                <a:cs typeface="Cordia New" pitchFamily="34" charset="-34"/>
              </a:rPr>
              <a:t>Contact </a:t>
            </a:r>
            <a:r>
              <a:rPr lang="en-US" altLang="id-ID" b="1" dirty="0">
                <a:cs typeface="Cordia New" pitchFamily="34" charset="-34"/>
              </a:rPr>
              <a:t>data: </a:t>
            </a:r>
            <a:r>
              <a:rPr lang="en-US" altLang="id-ID" dirty="0">
                <a:cs typeface="Cordia New" pitchFamily="34" charset="-34"/>
              </a:rPr>
              <a:t>name ,invoice addresses, phone number, fax number, e-mail addresses, street addresses etc. </a:t>
            </a:r>
          </a:p>
          <a:p>
            <a:r>
              <a:rPr lang="en-US" altLang="id-ID" b="1" dirty="0" smtClean="0">
                <a:cs typeface="Cordia New" pitchFamily="34" charset="-34"/>
              </a:rPr>
              <a:t>Contact </a:t>
            </a:r>
            <a:r>
              <a:rPr lang="en-US" altLang="id-ID" b="1" dirty="0">
                <a:cs typeface="Cordia New" pitchFamily="34" charset="-34"/>
              </a:rPr>
              <a:t>history: </a:t>
            </a:r>
            <a:r>
              <a:rPr lang="en-US" altLang="id-ID" dirty="0">
                <a:cs typeface="Cordia New" pitchFamily="34" charset="-34"/>
              </a:rPr>
              <a:t>Who, When, about what, with what outcome</a:t>
            </a:r>
          </a:p>
          <a:p>
            <a:r>
              <a:rPr lang="en-US" altLang="id-ID" b="1" dirty="0" smtClean="0">
                <a:cs typeface="Cordia New" pitchFamily="34" charset="-34"/>
              </a:rPr>
              <a:t>Transactional </a:t>
            </a:r>
            <a:r>
              <a:rPr lang="en-US" altLang="id-ID" b="1" dirty="0">
                <a:cs typeface="Cordia New" pitchFamily="34" charset="-34"/>
              </a:rPr>
              <a:t>history: </a:t>
            </a:r>
            <a:r>
              <a:rPr lang="en-US" altLang="id-ID" dirty="0">
                <a:cs typeface="Cordia New" pitchFamily="34" charset="-34"/>
              </a:rPr>
              <a:t>What has the customer bought and when?  What has been offered to the customer, but not been purchased</a:t>
            </a:r>
            <a:r>
              <a:rPr lang="en-US" altLang="id-ID" dirty="0" smtClean="0">
                <a:cs typeface="Cordia New" pitchFamily="34" charset="-34"/>
              </a:rPr>
              <a:t>?</a:t>
            </a:r>
            <a:endParaRPr lang="en-US" altLang="id-ID" dirty="0">
              <a:cs typeface="Cordia New" pitchFamily="34" charset="-34"/>
            </a:endParaRPr>
          </a:p>
        </p:txBody>
      </p:sp>
    </p:spTree>
    <p:extLst>
      <p:ext uri="{BB962C8B-B14F-4D97-AF65-F5344CB8AC3E}">
        <p14:creationId xmlns:p14="http://schemas.microsoft.com/office/powerpoint/2010/main" val="856562968"/>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t>Customer information </a:t>
            </a:r>
            <a:r>
              <a:rPr lang="id-ID" dirty="0" smtClean="0"/>
              <a:t>fields</a:t>
            </a:r>
            <a:endParaRPr lang="id-ID" dirty="0"/>
          </a:p>
        </p:txBody>
      </p:sp>
      <p:sp>
        <p:nvSpPr>
          <p:cNvPr id="3" name="Content Placeholder 2"/>
          <p:cNvSpPr>
            <a:spLocks noGrp="1"/>
          </p:cNvSpPr>
          <p:nvPr>
            <p:ph idx="1"/>
          </p:nvPr>
        </p:nvSpPr>
        <p:spPr/>
        <p:txBody>
          <a:bodyPr>
            <a:normAutofit fontScale="70000" lnSpcReduction="20000"/>
          </a:bodyPr>
          <a:lstStyle/>
          <a:p>
            <a:r>
              <a:rPr lang="en-US" altLang="id-ID" b="1" dirty="0">
                <a:cs typeface="Cordia New" pitchFamily="34" charset="-34"/>
              </a:rPr>
              <a:t>Current pipeline: </a:t>
            </a:r>
            <a:r>
              <a:rPr lang="en-US" altLang="id-ID" dirty="0">
                <a:cs typeface="Cordia New" pitchFamily="34" charset="-34"/>
              </a:rPr>
              <a:t>What opportunities are currently in the sales pipeline? What is the value of each opportunity? What is the probability of closing? Some CRM applications enable sales people to allocate red, amber or green signals to opportunities according to the probability of success.</a:t>
            </a:r>
          </a:p>
          <a:p>
            <a:r>
              <a:rPr lang="en-US" altLang="id-ID" b="1" dirty="0">
                <a:cs typeface="Cordia New" pitchFamily="34" charset="-34"/>
              </a:rPr>
              <a:t>Opportunities: </a:t>
            </a:r>
            <a:r>
              <a:rPr lang="en-US" altLang="id-ID" dirty="0">
                <a:cs typeface="Cordia New" pitchFamily="34" charset="-34"/>
              </a:rPr>
              <a:t>Whereas ‘transactional history’ looks backwards, ‘opportunity’ looks forwards. This is opportunities  that have not yet been opened or discussed are recorded.</a:t>
            </a:r>
          </a:p>
          <a:p>
            <a:r>
              <a:rPr lang="en-US" altLang="id-ID" b="1" dirty="0">
                <a:cs typeface="Cordia New" pitchFamily="34" charset="-34"/>
              </a:rPr>
              <a:t>Products: </a:t>
            </a:r>
            <a:r>
              <a:rPr lang="en-US" altLang="id-ID" dirty="0">
                <a:cs typeface="Cordia New" pitchFamily="34" charset="-34"/>
              </a:rPr>
              <a:t>What product does the customer have? When were these products purchased, and when are they due for renewal? Have there been any service issues related to these products in the past?</a:t>
            </a:r>
          </a:p>
          <a:p>
            <a:r>
              <a:rPr lang="en-US" altLang="id-ID" b="1" dirty="0">
                <a:cs typeface="Cordia New" pitchFamily="34" charset="-34"/>
              </a:rPr>
              <a:t>Communication preferences: </a:t>
            </a:r>
            <a:r>
              <a:rPr lang="en-US" altLang="id-ID" dirty="0">
                <a:cs typeface="Cordia New" pitchFamily="34" charset="-34"/>
              </a:rPr>
              <a:t>What is the preferred medium of communication – mail, telephone, e-mail, face-to-face, etc.?</a:t>
            </a:r>
          </a:p>
          <a:p>
            <a:pPr>
              <a:buNone/>
            </a:pPr>
            <a:r>
              <a:rPr lang="en-US" altLang="id-ID" dirty="0">
                <a:cs typeface="Cordia New" pitchFamily="34" charset="-34"/>
              </a:rPr>
              <a:t>	Amazon.com, for example, allows customer to opt to receive </a:t>
            </a:r>
          </a:p>
          <a:p>
            <a:pPr>
              <a:buNone/>
            </a:pPr>
            <a:r>
              <a:rPr lang="en-US" altLang="id-ID" dirty="0">
                <a:cs typeface="Cordia New" pitchFamily="34" charset="-34"/>
              </a:rPr>
              <a:t>	e-mail about six different types of content:</a:t>
            </a:r>
            <a:endParaRPr lang="th-TH" altLang="id-ID" dirty="0"/>
          </a:p>
          <a:p>
            <a:endParaRPr lang="id-ID" dirty="0"/>
          </a:p>
        </p:txBody>
      </p:sp>
    </p:spTree>
    <p:extLst>
      <p:ext uri="{BB962C8B-B14F-4D97-AF65-F5344CB8AC3E}">
        <p14:creationId xmlns:p14="http://schemas.microsoft.com/office/powerpoint/2010/main" val="3782382907"/>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3. Identify the information sources</a:t>
            </a:r>
          </a:p>
        </p:txBody>
      </p:sp>
      <p:sp>
        <p:nvSpPr>
          <p:cNvPr id="3" name="Content Placeholder 2"/>
          <p:cNvSpPr>
            <a:spLocks noGrp="1"/>
          </p:cNvSpPr>
          <p:nvPr>
            <p:ph idx="1"/>
          </p:nvPr>
        </p:nvSpPr>
        <p:spPr/>
        <p:txBody>
          <a:bodyPr>
            <a:normAutofit fontScale="92500" lnSpcReduction="10000"/>
          </a:bodyPr>
          <a:lstStyle/>
          <a:p>
            <a:pPr marL="109728" indent="0">
              <a:buNone/>
            </a:pPr>
            <a:r>
              <a:rPr lang="en-US" altLang="id-ID" dirty="0">
                <a:cs typeface="Cordia New" pitchFamily="34" charset="-34"/>
              </a:rPr>
              <a:t>Information for  customer-related database can be sourced </a:t>
            </a:r>
            <a:r>
              <a:rPr lang="en-US" altLang="id-ID" dirty="0" smtClean="0">
                <a:cs typeface="Cordia New" pitchFamily="34" charset="-34"/>
              </a:rPr>
              <a:t>internally </a:t>
            </a:r>
            <a:r>
              <a:rPr lang="en-US" altLang="id-ID" dirty="0">
                <a:cs typeface="Cordia New" pitchFamily="34" charset="-34"/>
              </a:rPr>
              <a:t>or externally. Prior to building the </a:t>
            </a:r>
            <a:r>
              <a:rPr lang="en-US" altLang="id-ID" dirty="0" err="1" smtClean="0">
                <a:cs typeface="Cordia New" pitchFamily="34" charset="-34"/>
              </a:rPr>
              <a:t>databaseit</a:t>
            </a:r>
            <a:r>
              <a:rPr lang="en-US" altLang="id-ID" dirty="0" smtClean="0">
                <a:cs typeface="Cordia New" pitchFamily="34" charset="-34"/>
              </a:rPr>
              <a:t> </a:t>
            </a:r>
            <a:r>
              <a:rPr lang="en-US" altLang="id-ID" dirty="0">
                <a:cs typeface="Cordia New" pitchFamily="34" charset="-34"/>
              </a:rPr>
              <a:t>is necessary audit  to the company to find out what data </a:t>
            </a:r>
            <a:r>
              <a:rPr lang="en-US" altLang="id-ID" dirty="0" smtClean="0">
                <a:cs typeface="Cordia New" pitchFamily="34" charset="-34"/>
              </a:rPr>
              <a:t>variable</a:t>
            </a:r>
            <a:r>
              <a:rPr lang="en-US" altLang="id-ID" dirty="0">
                <a:cs typeface="Cordia New" pitchFamily="34" charset="-34"/>
              </a:rPr>
              <a:t>. Internal data are the foundation of most CRM </a:t>
            </a:r>
            <a:r>
              <a:rPr lang="en-US" altLang="id-ID" dirty="0" err="1" smtClean="0">
                <a:cs typeface="Cordia New" pitchFamily="34" charset="-34"/>
              </a:rPr>
              <a:t>programmes</a:t>
            </a:r>
            <a:r>
              <a:rPr lang="en-US" altLang="id-ID" dirty="0">
                <a:cs typeface="Cordia New" pitchFamily="34" charset="-34"/>
              </a:rPr>
              <a:t>, though the amount of information available about </a:t>
            </a:r>
            <a:r>
              <a:rPr lang="en-US" altLang="id-ID" dirty="0" smtClean="0">
                <a:cs typeface="Cordia New" pitchFamily="34" charset="-34"/>
              </a:rPr>
              <a:t>customer  </a:t>
            </a:r>
            <a:r>
              <a:rPr lang="en-US" altLang="id-ID" dirty="0">
                <a:cs typeface="Cordia New" pitchFamily="34" charset="-34"/>
              </a:rPr>
              <a:t>depends on the degree of contact that the company </a:t>
            </a:r>
            <a:r>
              <a:rPr lang="en-US" altLang="id-ID" dirty="0" smtClean="0">
                <a:cs typeface="Cordia New" pitchFamily="34" charset="-34"/>
              </a:rPr>
              <a:t>has </a:t>
            </a:r>
            <a:r>
              <a:rPr lang="en-US" altLang="id-ID" dirty="0">
                <a:cs typeface="Cordia New" pitchFamily="34" charset="-34"/>
              </a:rPr>
              <a:t>with the customer. Some company sell through partners, </a:t>
            </a:r>
            <a:r>
              <a:rPr lang="en-US" altLang="id-ID" dirty="0" smtClean="0">
                <a:cs typeface="Cordia New" pitchFamily="34" charset="-34"/>
              </a:rPr>
              <a:t>agents </a:t>
            </a:r>
            <a:r>
              <a:rPr lang="en-US" altLang="id-ID" dirty="0">
                <a:cs typeface="Cordia New" pitchFamily="34" charset="-34"/>
              </a:rPr>
              <a:t>and distributors and have little knowledge about the </a:t>
            </a:r>
            <a:r>
              <a:rPr lang="en-US" altLang="id-ID" dirty="0" smtClean="0">
                <a:cs typeface="Cordia New" pitchFamily="34" charset="-34"/>
              </a:rPr>
              <a:t>demand </a:t>
            </a:r>
            <a:r>
              <a:rPr lang="en-US" altLang="id-ID" dirty="0">
                <a:cs typeface="Cordia New" pitchFamily="34" charset="-34"/>
              </a:rPr>
              <a:t>chain beyond their immediate contact.</a:t>
            </a:r>
            <a:endParaRPr lang="th-TH" altLang="id-ID" dirty="0"/>
          </a:p>
          <a:p>
            <a:endParaRPr lang="id-ID" dirty="0"/>
          </a:p>
        </p:txBody>
      </p:sp>
    </p:spTree>
    <p:extLst>
      <p:ext uri="{BB962C8B-B14F-4D97-AF65-F5344CB8AC3E}">
        <p14:creationId xmlns:p14="http://schemas.microsoft.com/office/powerpoint/2010/main" val="2742039036"/>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 Select the database technology and </a:t>
            </a:r>
            <a:r>
              <a:rPr lang="en-US" dirty="0" smtClean="0"/>
              <a:t>hardware</a:t>
            </a:r>
            <a:r>
              <a:rPr lang="id-ID" dirty="0" smtClean="0"/>
              <a:t> </a:t>
            </a:r>
            <a:r>
              <a:rPr lang="en-US" dirty="0" smtClean="0"/>
              <a:t>platform</a:t>
            </a:r>
            <a:endParaRPr lang="id-ID" dirty="0"/>
          </a:p>
        </p:txBody>
      </p:sp>
      <p:sp>
        <p:nvSpPr>
          <p:cNvPr id="3" name="Content Placeholder 2"/>
          <p:cNvSpPr>
            <a:spLocks noGrp="1"/>
          </p:cNvSpPr>
          <p:nvPr>
            <p:ph idx="1"/>
          </p:nvPr>
        </p:nvSpPr>
        <p:spPr/>
        <p:txBody>
          <a:bodyPr>
            <a:normAutofit/>
          </a:bodyPr>
          <a:lstStyle/>
          <a:p>
            <a:r>
              <a:rPr lang="en-US" altLang="id-ID" dirty="0">
                <a:cs typeface="Cordia New" pitchFamily="34" charset="-34"/>
              </a:rPr>
              <a:t>Customer-related data can be stored in a </a:t>
            </a:r>
            <a:r>
              <a:rPr lang="en-US" altLang="id-ID" dirty="0" smtClean="0">
                <a:cs typeface="Cordia New" pitchFamily="34" charset="-34"/>
              </a:rPr>
              <a:t>database</a:t>
            </a:r>
            <a:r>
              <a:rPr lang="id-ID" altLang="id-ID" dirty="0" smtClean="0">
                <a:cs typeface="Cordia New" pitchFamily="34" charset="-34"/>
              </a:rPr>
              <a:t> </a:t>
            </a:r>
            <a:r>
              <a:rPr lang="en-US" altLang="id-ID" dirty="0" smtClean="0">
                <a:cs typeface="Cordia New" pitchFamily="34" charset="-34"/>
              </a:rPr>
              <a:t>in </a:t>
            </a:r>
            <a:r>
              <a:rPr lang="en-US" altLang="id-ID" dirty="0">
                <a:cs typeface="Cordia New" pitchFamily="34" charset="-34"/>
              </a:rPr>
              <a:t>a number </a:t>
            </a:r>
            <a:r>
              <a:rPr lang="en-US" altLang="id-ID" dirty="0" smtClean="0">
                <a:cs typeface="Cordia New" pitchFamily="34" charset="-34"/>
              </a:rPr>
              <a:t>of </a:t>
            </a:r>
            <a:r>
              <a:rPr lang="en-US" altLang="id-ID" dirty="0">
                <a:cs typeface="Cordia New" pitchFamily="34" charset="-34"/>
              </a:rPr>
              <a:t>different ways</a:t>
            </a:r>
            <a:r>
              <a:rPr lang="en-US" altLang="id-ID" dirty="0" smtClean="0">
                <a:cs typeface="Cordia New" pitchFamily="34" charset="-34"/>
              </a:rPr>
              <a:t>.</a:t>
            </a:r>
            <a:endParaRPr lang="id-ID" altLang="id-ID" dirty="0" smtClean="0">
              <a:cs typeface="Cordia New" pitchFamily="34" charset="-34"/>
            </a:endParaRPr>
          </a:p>
          <a:p>
            <a:pPr lvl="1"/>
            <a:r>
              <a:rPr lang="en-US" altLang="id-ID" dirty="0" smtClean="0">
                <a:cs typeface="Cordia New" pitchFamily="34" charset="-34"/>
              </a:rPr>
              <a:t>hierarchical</a:t>
            </a:r>
            <a:endParaRPr lang="en-US" altLang="id-ID" dirty="0">
              <a:cs typeface="Cordia New" pitchFamily="34" charset="-34"/>
            </a:endParaRPr>
          </a:p>
          <a:p>
            <a:pPr lvl="1"/>
            <a:r>
              <a:rPr lang="en-US" altLang="id-ID" dirty="0" smtClean="0">
                <a:cs typeface="Cordia New" pitchFamily="34" charset="-34"/>
              </a:rPr>
              <a:t>network</a:t>
            </a:r>
            <a:endParaRPr lang="en-US" altLang="id-ID" dirty="0">
              <a:cs typeface="Cordia New" pitchFamily="34" charset="-34"/>
            </a:endParaRPr>
          </a:p>
          <a:p>
            <a:pPr lvl="1"/>
            <a:r>
              <a:rPr lang="en-US" altLang="id-ID" dirty="0" smtClean="0">
                <a:cs typeface="Cordia New" pitchFamily="34" charset="-34"/>
              </a:rPr>
              <a:t>Relational</a:t>
            </a:r>
            <a:endParaRPr lang="id-ID" altLang="id-ID" dirty="0" smtClean="0">
              <a:cs typeface="Cordia New" pitchFamily="34" charset="-34"/>
            </a:endParaRPr>
          </a:p>
        </p:txBody>
      </p:sp>
    </p:spTree>
    <p:extLst>
      <p:ext uri="{BB962C8B-B14F-4D97-AF65-F5344CB8AC3E}">
        <p14:creationId xmlns:p14="http://schemas.microsoft.com/office/powerpoint/2010/main" val="4105913251"/>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 Select the database technology and hardware</a:t>
            </a:r>
            <a:r>
              <a:rPr lang="id-ID" dirty="0"/>
              <a:t> </a:t>
            </a:r>
            <a:r>
              <a:rPr lang="en-US" dirty="0"/>
              <a:t>platform</a:t>
            </a:r>
            <a:endParaRPr lang="id-ID" dirty="0"/>
          </a:p>
        </p:txBody>
      </p:sp>
      <p:sp>
        <p:nvSpPr>
          <p:cNvPr id="3" name="Content Placeholder 2"/>
          <p:cNvSpPr>
            <a:spLocks noGrp="1"/>
          </p:cNvSpPr>
          <p:nvPr>
            <p:ph idx="1"/>
          </p:nvPr>
        </p:nvSpPr>
        <p:spPr/>
        <p:txBody>
          <a:bodyPr/>
          <a:lstStyle/>
          <a:p>
            <a:r>
              <a:rPr lang="en-US" altLang="id-ID" b="1" dirty="0">
                <a:cs typeface="Cordia New" pitchFamily="34" charset="-34"/>
              </a:rPr>
              <a:t>Hierarchical </a:t>
            </a:r>
            <a:r>
              <a:rPr lang="en-US" altLang="id-ID" dirty="0">
                <a:cs typeface="Cordia New" pitchFamily="34" charset="-34"/>
              </a:rPr>
              <a:t>and</a:t>
            </a:r>
            <a:r>
              <a:rPr lang="en-US" altLang="id-ID" b="1" dirty="0">
                <a:cs typeface="Cordia New" pitchFamily="34" charset="-34"/>
              </a:rPr>
              <a:t> network</a:t>
            </a:r>
            <a:r>
              <a:rPr lang="en-US" altLang="id-ID" dirty="0">
                <a:cs typeface="Cordia New" pitchFamily="34" charset="-34"/>
              </a:rPr>
              <a:t> </a:t>
            </a:r>
            <a:r>
              <a:rPr lang="en-US" altLang="id-ID" b="1" dirty="0">
                <a:cs typeface="Cordia New" pitchFamily="34" charset="-34"/>
              </a:rPr>
              <a:t>database</a:t>
            </a:r>
            <a:r>
              <a:rPr lang="en-US" altLang="id-ID" dirty="0">
                <a:cs typeface="Cordia New" pitchFamily="34" charset="-34"/>
              </a:rPr>
              <a:t> were the most common form between the 1960s and 1980s. The  hierarchical database is the oldest form and not well suited to  most CRM applications.  You  can imagine the  hierarchical model as an organization chart or family tree, in which a child can have only one parent can have one parent, but a parent can have many children.</a:t>
            </a:r>
          </a:p>
          <a:p>
            <a:endParaRPr lang="id-ID" dirty="0"/>
          </a:p>
        </p:txBody>
      </p:sp>
    </p:spTree>
    <p:extLst>
      <p:ext uri="{BB962C8B-B14F-4D97-AF65-F5344CB8AC3E}">
        <p14:creationId xmlns:p14="http://schemas.microsoft.com/office/powerpoint/2010/main" val="3207218685"/>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27984" y="2852936"/>
            <a:ext cx="3528392" cy="38660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title"/>
          </p:nvPr>
        </p:nvSpPr>
        <p:spPr/>
        <p:txBody>
          <a:bodyPr>
            <a:normAutofit fontScale="90000"/>
          </a:bodyPr>
          <a:lstStyle/>
          <a:p>
            <a:r>
              <a:rPr lang="en-US" dirty="0"/>
              <a:t>4. Select the database technology and hardware</a:t>
            </a:r>
            <a:r>
              <a:rPr lang="id-ID" dirty="0"/>
              <a:t> </a:t>
            </a:r>
            <a:r>
              <a:rPr lang="en-US" dirty="0"/>
              <a:t>platform</a:t>
            </a:r>
            <a:endParaRPr lang="id-ID" dirty="0"/>
          </a:p>
        </p:txBody>
      </p:sp>
      <p:sp>
        <p:nvSpPr>
          <p:cNvPr id="3" name="Content Placeholder 2"/>
          <p:cNvSpPr>
            <a:spLocks noGrp="1"/>
          </p:cNvSpPr>
          <p:nvPr>
            <p:ph idx="1"/>
          </p:nvPr>
        </p:nvSpPr>
        <p:spPr/>
        <p:txBody>
          <a:bodyPr/>
          <a:lstStyle/>
          <a:p>
            <a:r>
              <a:rPr lang="en-US" dirty="0"/>
              <a:t>Relational database are now the standard architecture for CRM  </a:t>
            </a:r>
            <a:r>
              <a:rPr lang="en-US" dirty="0" smtClean="0"/>
              <a:t>Applications </a:t>
            </a:r>
            <a:r>
              <a:rPr lang="en-US" dirty="0"/>
              <a:t>(see Figure 4.3)</a:t>
            </a:r>
          </a:p>
          <a:p>
            <a:endParaRPr lang="id-ID" dirty="0"/>
          </a:p>
        </p:txBody>
      </p:sp>
    </p:spTree>
    <p:extLst>
      <p:ext uri="{BB962C8B-B14F-4D97-AF65-F5344CB8AC3E}">
        <p14:creationId xmlns:p14="http://schemas.microsoft.com/office/powerpoint/2010/main" val="2786167154"/>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 Select the database technology and hardware</a:t>
            </a:r>
            <a:r>
              <a:rPr lang="id-ID" dirty="0"/>
              <a:t> </a:t>
            </a:r>
            <a:r>
              <a:rPr lang="en-US" dirty="0"/>
              <a:t>platform</a:t>
            </a:r>
            <a:endParaRPr lang="id-ID" dirty="0"/>
          </a:p>
        </p:txBody>
      </p:sp>
      <p:sp>
        <p:nvSpPr>
          <p:cNvPr id="3" name="Content Placeholder 2"/>
          <p:cNvSpPr>
            <a:spLocks noGrp="1"/>
          </p:cNvSpPr>
          <p:nvPr>
            <p:ph idx="1"/>
          </p:nvPr>
        </p:nvSpPr>
        <p:spPr/>
        <p:txBody>
          <a:bodyPr>
            <a:normAutofit fontScale="85000" lnSpcReduction="20000"/>
          </a:bodyPr>
          <a:lstStyle/>
          <a:p>
            <a:r>
              <a:rPr lang="en-US" dirty="0"/>
              <a:t>The choice of hardware platform is influenced by </a:t>
            </a:r>
            <a:r>
              <a:rPr lang="en-US" dirty="0" smtClean="0"/>
              <a:t>several </a:t>
            </a:r>
            <a:r>
              <a:rPr lang="en-US" dirty="0"/>
              <a:t>conditions</a:t>
            </a:r>
            <a:r>
              <a:rPr lang="en-US" dirty="0" smtClean="0"/>
              <a:t>:</a:t>
            </a:r>
            <a:endParaRPr lang="id-ID" dirty="0" smtClean="0"/>
          </a:p>
          <a:p>
            <a:pPr lvl="1"/>
            <a:r>
              <a:rPr lang="en-US" b="1" dirty="0" smtClean="0"/>
              <a:t>The </a:t>
            </a:r>
            <a:r>
              <a:rPr lang="en-US" b="1" dirty="0"/>
              <a:t>size of the database</a:t>
            </a:r>
            <a:r>
              <a:rPr lang="en-US" dirty="0"/>
              <a:t>. Even standard desktop PCs are </a:t>
            </a:r>
            <a:r>
              <a:rPr lang="en-US" dirty="0" smtClean="0"/>
              <a:t>capable </a:t>
            </a:r>
            <a:r>
              <a:rPr lang="en-US" dirty="0"/>
              <a:t>of storing huge amounts of customer data. However, </a:t>
            </a:r>
            <a:r>
              <a:rPr lang="en-US" dirty="0" smtClean="0"/>
              <a:t>they </a:t>
            </a:r>
            <a:r>
              <a:rPr lang="en-US" dirty="0"/>
              <a:t>are not designed for this data to be shared easily between </a:t>
            </a:r>
            <a:r>
              <a:rPr lang="en-US" dirty="0" smtClean="0"/>
              <a:t>several </a:t>
            </a:r>
            <a:r>
              <a:rPr lang="en-US" dirty="0"/>
              <a:t>users.</a:t>
            </a:r>
          </a:p>
          <a:p>
            <a:pPr lvl="1"/>
            <a:r>
              <a:rPr lang="en-US" b="1" dirty="0" smtClean="0"/>
              <a:t>Existing </a:t>
            </a:r>
            <a:r>
              <a:rPr lang="en-US" b="1" dirty="0"/>
              <a:t>technology</a:t>
            </a:r>
            <a:r>
              <a:rPr lang="en-US" dirty="0"/>
              <a:t>. Most companies will already have </a:t>
            </a:r>
            <a:r>
              <a:rPr lang="en-US" dirty="0" smtClean="0"/>
              <a:t>technology </a:t>
            </a:r>
            <a:r>
              <a:rPr lang="en-US" dirty="0"/>
              <a:t>that lends itself to database applications.</a:t>
            </a:r>
          </a:p>
          <a:p>
            <a:pPr lvl="1"/>
            <a:r>
              <a:rPr lang="en-US" b="1" dirty="0" smtClean="0"/>
              <a:t>The </a:t>
            </a:r>
            <a:r>
              <a:rPr lang="en-US" b="1" dirty="0"/>
              <a:t>number and location of users</a:t>
            </a:r>
            <a:r>
              <a:rPr lang="en-US" dirty="0"/>
              <a:t>. Many CRM applications are </a:t>
            </a:r>
            <a:r>
              <a:rPr lang="en-US" dirty="0" smtClean="0"/>
              <a:t>Quite </a:t>
            </a:r>
            <a:r>
              <a:rPr lang="en-US" dirty="0"/>
              <a:t>simple, but in an increasingly global marketplace the </a:t>
            </a:r>
            <a:r>
              <a:rPr lang="en-US" dirty="0" smtClean="0"/>
              <a:t>hardware </a:t>
            </a:r>
            <a:r>
              <a:rPr lang="en-US" dirty="0"/>
              <a:t>may need very careful specification and periodic </a:t>
            </a:r>
            <a:r>
              <a:rPr lang="en-US" dirty="0" smtClean="0"/>
              <a:t>review</a:t>
            </a:r>
            <a:r>
              <a:rPr lang="en-US" dirty="0"/>
              <a:t>. For example , the hardware might need to enable a </a:t>
            </a:r>
            <a:r>
              <a:rPr lang="en-US" dirty="0" smtClean="0"/>
              <a:t>geographically </a:t>
            </a:r>
            <a:r>
              <a:rPr lang="en-US" dirty="0"/>
              <a:t>dispersed, multilingual, user group to access </a:t>
            </a:r>
            <a:r>
              <a:rPr lang="en-US" dirty="0" smtClean="0"/>
              <a:t>data</a:t>
            </a:r>
            <a:r>
              <a:rPr lang="id-ID" dirty="0" smtClean="0"/>
              <a:t> </a:t>
            </a:r>
            <a:r>
              <a:rPr lang="en-US" dirty="0" smtClean="0"/>
              <a:t>foe </a:t>
            </a:r>
            <a:r>
              <a:rPr lang="en-US" dirty="0"/>
              <a:t>both analytical and operational purposes</a:t>
            </a:r>
          </a:p>
          <a:p>
            <a:pPr lvl="1"/>
            <a:endParaRPr lang="en-US" dirty="0"/>
          </a:p>
          <a:p>
            <a:pPr lvl="1"/>
            <a:endParaRPr lang="id-ID" dirty="0"/>
          </a:p>
        </p:txBody>
      </p:sp>
    </p:spTree>
    <p:extLst>
      <p:ext uri="{BB962C8B-B14F-4D97-AF65-F5344CB8AC3E}">
        <p14:creationId xmlns:p14="http://schemas.microsoft.com/office/powerpoint/2010/main" val="1080818247"/>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5. Populate the database</a:t>
            </a:r>
          </a:p>
        </p:txBody>
      </p:sp>
      <p:sp>
        <p:nvSpPr>
          <p:cNvPr id="3" name="Content Placeholder 2"/>
          <p:cNvSpPr>
            <a:spLocks noGrp="1"/>
          </p:cNvSpPr>
          <p:nvPr>
            <p:ph idx="1"/>
          </p:nvPr>
        </p:nvSpPr>
        <p:spPr/>
        <p:txBody>
          <a:bodyPr>
            <a:normAutofit fontScale="70000" lnSpcReduction="20000"/>
          </a:bodyPr>
          <a:lstStyle/>
          <a:p>
            <a:r>
              <a:rPr lang="en-US" dirty="0"/>
              <a:t>Having decided what information is needed and the database </a:t>
            </a:r>
            <a:r>
              <a:rPr lang="en-US" dirty="0" smtClean="0"/>
              <a:t>and </a:t>
            </a:r>
            <a:r>
              <a:rPr lang="en-US" dirty="0"/>
              <a:t>hardware requirements, the next task is to obtain the data </a:t>
            </a:r>
            <a:r>
              <a:rPr lang="en-US" dirty="0" smtClean="0"/>
              <a:t>and </a:t>
            </a:r>
            <a:r>
              <a:rPr lang="en-US" dirty="0"/>
              <a:t>enter it onto the database. CRM applications need data that </a:t>
            </a:r>
            <a:r>
              <a:rPr lang="en-US" dirty="0" smtClean="0"/>
              <a:t>are </a:t>
            </a:r>
            <a:r>
              <a:rPr lang="en-US" dirty="0"/>
              <a:t>appropriately accurate.</a:t>
            </a:r>
          </a:p>
          <a:p>
            <a:endParaRPr lang="id-ID" dirty="0" smtClean="0"/>
          </a:p>
          <a:p>
            <a:r>
              <a:rPr lang="en-US" dirty="0" smtClean="0"/>
              <a:t>One </a:t>
            </a:r>
            <a:r>
              <a:rPr lang="en-US" dirty="0"/>
              <a:t>of the biggest issues with customer data is not so much </a:t>
            </a:r>
            <a:r>
              <a:rPr lang="en-US" dirty="0" smtClean="0"/>
              <a:t>incorrect </a:t>
            </a:r>
            <a:r>
              <a:rPr lang="en-US" dirty="0"/>
              <a:t>data as missing data. Many organizations find it difficult </a:t>
            </a:r>
            <a:r>
              <a:rPr lang="en-US" dirty="0" smtClean="0"/>
              <a:t>to </a:t>
            </a:r>
            <a:r>
              <a:rPr lang="en-US" dirty="0"/>
              <a:t>obtain even basic customer data, such as e-mail addresses </a:t>
            </a:r>
            <a:r>
              <a:rPr lang="en-US" dirty="0" smtClean="0"/>
              <a:t>and </a:t>
            </a:r>
            <a:r>
              <a:rPr lang="en-US" dirty="0"/>
              <a:t>preferences. The main steps in ensuring that the database is </a:t>
            </a:r>
            <a:r>
              <a:rPr lang="en-US" dirty="0" smtClean="0"/>
              <a:t>populated </a:t>
            </a:r>
            <a:r>
              <a:rPr lang="en-US" dirty="0"/>
              <a:t>with appropriately accurate data are as follows</a:t>
            </a:r>
            <a:r>
              <a:rPr lang="en-US" dirty="0" smtClean="0"/>
              <a:t>:</a:t>
            </a:r>
            <a:endParaRPr lang="id-ID" dirty="0" smtClean="0"/>
          </a:p>
          <a:p>
            <a:pPr lvl="1"/>
            <a:r>
              <a:rPr lang="en-US" dirty="0" err="1" smtClean="0"/>
              <a:t>ource</a:t>
            </a:r>
            <a:r>
              <a:rPr lang="en-US" dirty="0" smtClean="0"/>
              <a:t> </a:t>
            </a:r>
            <a:r>
              <a:rPr lang="en-US" dirty="0"/>
              <a:t>the </a:t>
            </a:r>
            <a:r>
              <a:rPr lang="en-US" dirty="0" smtClean="0"/>
              <a:t>data</a:t>
            </a:r>
            <a:endParaRPr lang="en-US" dirty="0"/>
          </a:p>
          <a:p>
            <a:pPr lvl="1"/>
            <a:r>
              <a:rPr lang="en-US" dirty="0" smtClean="0"/>
              <a:t>verify </a:t>
            </a:r>
            <a:r>
              <a:rPr lang="en-US" dirty="0"/>
              <a:t>the data</a:t>
            </a:r>
          </a:p>
          <a:p>
            <a:pPr lvl="1"/>
            <a:r>
              <a:rPr lang="en-US" dirty="0" smtClean="0"/>
              <a:t>validate </a:t>
            </a:r>
            <a:r>
              <a:rPr lang="en-US" dirty="0"/>
              <a:t>the data</a:t>
            </a:r>
          </a:p>
          <a:p>
            <a:pPr lvl="1"/>
            <a:r>
              <a:rPr lang="en-US" dirty="0" smtClean="0"/>
              <a:t>de-duplicate </a:t>
            </a:r>
            <a:r>
              <a:rPr lang="en-US" dirty="0"/>
              <a:t>the data</a:t>
            </a:r>
          </a:p>
          <a:p>
            <a:pPr lvl="1"/>
            <a:r>
              <a:rPr lang="en-US" dirty="0" smtClean="0"/>
              <a:t>merge </a:t>
            </a:r>
            <a:r>
              <a:rPr lang="en-US" dirty="0"/>
              <a:t>and purge data from two or more source</a:t>
            </a:r>
          </a:p>
          <a:p>
            <a:endParaRPr lang="en-US" dirty="0"/>
          </a:p>
          <a:p>
            <a:endParaRPr lang="id-ID" dirty="0"/>
          </a:p>
        </p:txBody>
      </p:sp>
    </p:spTree>
    <p:extLst>
      <p:ext uri="{BB962C8B-B14F-4D97-AF65-F5344CB8AC3E}">
        <p14:creationId xmlns:p14="http://schemas.microsoft.com/office/powerpoint/2010/main" val="3579335587"/>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6. Maintain the database</a:t>
            </a:r>
          </a:p>
        </p:txBody>
      </p:sp>
      <p:sp>
        <p:nvSpPr>
          <p:cNvPr id="3" name="Content Placeholder 2"/>
          <p:cNvSpPr>
            <a:spLocks noGrp="1"/>
          </p:cNvSpPr>
          <p:nvPr>
            <p:ph idx="1"/>
          </p:nvPr>
        </p:nvSpPr>
        <p:spPr/>
        <p:txBody>
          <a:bodyPr>
            <a:normAutofit/>
          </a:bodyPr>
          <a:lstStyle/>
          <a:p>
            <a:r>
              <a:rPr lang="en-US" dirty="0"/>
              <a:t>User with administrative rights can update records. Database </a:t>
            </a:r>
            <a:r>
              <a:rPr lang="en-US" dirty="0" smtClean="0"/>
              <a:t>updating </a:t>
            </a:r>
            <a:r>
              <a:rPr lang="en-US" dirty="0"/>
              <a:t>and maintenance is also enabled by database query </a:t>
            </a:r>
            <a:r>
              <a:rPr lang="en-US" dirty="0" smtClean="0"/>
              <a:t>language</a:t>
            </a:r>
            <a:r>
              <a:rPr lang="en-US" dirty="0"/>
              <a:t>. Common languages  are SQL (Structured Query </a:t>
            </a:r>
            <a:r>
              <a:rPr lang="en-US" dirty="0" smtClean="0"/>
              <a:t>Language</a:t>
            </a:r>
            <a:r>
              <a:rPr lang="en-US" dirty="0"/>
              <a:t>) and QBE (Query By Example). Maintenance queries </a:t>
            </a:r>
            <a:r>
              <a:rPr lang="en-US" dirty="0" smtClean="0"/>
              <a:t>available </a:t>
            </a:r>
            <a:r>
              <a:rPr lang="en-US" dirty="0"/>
              <a:t>in SQL include UPDATE, INSERT and DELETE commands.</a:t>
            </a:r>
          </a:p>
        </p:txBody>
      </p:sp>
    </p:spTree>
    <p:extLst>
      <p:ext uri="{BB962C8B-B14F-4D97-AF65-F5344CB8AC3E}">
        <p14:creationId xmlns:p14="http://schemas.microsoft.com/office/powerpoint/2010/main" val="560823931"/>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yamininaidu.com.au/wp/wp-content/uploads/2013/05/any-ques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239719"/>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Learning Objectives</a:t>
            </a:r>
          </a:p>
        </p:txBody>
      </p:sp>
      <p:sp>
        <p:nvSpPr>
          <p:cNvPr id="3" name="Content Placeholder 2"/>
          <p:cNvSpPr>
            <a:spLocks noGrp="1"/>
          </p:cNvSpPr>
          <p:nvPr>
            <p:ph idx="1"/>
          </p:nvPr>
        </p:nvSpPr>
        <p:spPr/>
        <p:txBody>
          <a:bodyPr>
            <a:normAutofit fontScale="85000" lnSpcReduction="10000"/>
          </a:bodyPr>
          <a:lstStyle/>
          <a:p>
            <a:pPr marL="109728" indent="0">
              <a:buNone/>
            </a:pPr>
            <a:r>
              <a:rPr lang="en-US" dirty="0"/>
              <a:t>By the end of this chapter, you will understand:</a:t>
            </a:r>
          </a:p>
          <a:p>
            <a:pPr marL="624078" indent="-514350">
              <a:buFont typeface="+mj-lt"/>
              <a:buAutoNum type="arabicPeriod"/>
            </a:pPr>
            <a:r>
              <a:rPr lang="en-US" dirty="0" smtClean="0"/>
              <a:t>the </a:t>
            </a:r>
            <a:r>
              <a:rPr lang="en-US" dirty="0"/>
              <a:t>central role of customer-related databases to the successful delivery of </a:t>
            </a:r>
            <a:r>
              <a:rPr lang="en-US" dirty="0" smtClean="0"/>
              <a:t>CRM outcomes</a:t>
            </a:r>
            <a:endParaRPr lang="en-US" dirty="0"/>
          </a:p>
          <a:p>
            <a:pPr marL="624078" indent="-514350">
              <a:buFont typeface="+mj-lt"/>
              <a:buAutoNum type="arabicPeriod"/>
            </a:pPr>
            <a:r>
              <a:rPr lang="en-US" dirty="0" smtClean="0"/>
              <a:t>the </a:t>
            </a:r>
            <a:r>
              <a:rPr lang="en-US" dirty="0"/>
              <a:t>importance of high quality data to CRM performance</a:t>
            </a:r>
          </a:p>
          <a:p>
            <a:pPr marL="624078" indent="-514350">
              <a:buFont typeface="+mj-lt"/>
              <a:buAutoNum type="arabicPeriod"/>
            </a:pPr>
            <a:r>
              <a:rPr lang="en-US" dirty="0" smtClean="0"/>
              <a:t>the </a:t>
            </a:r>
            <a:r>
              <a:rPr lang="en-US" dirty="0"/>
              <a:t>issues that need to be considered in developing a customer-related database</a:t>
            </a:r>
          </a:p>
          <a:p>
            <a:pPr marL="624078" indent="-514350">
              <a:buFont typeface="+mj-lt"/>
              <a:buAutoNum type="arabicPeriod"/>
            </a:pPr>
            <a:r>
              <a:rPr lang="en-US" dirty="0" smtClean="0"/>
              <a:t>what </a:t>
            </a:r>
            <a:r>
              <a:rPr lang="en-US" dirty="0"/>
              <a:t>data integration contributes to CRM performance</a:t>
            </a:r>
          </a:p>
          <a:p>
            <a:pPr marL="624078" indent="-514350">
              <a:buFont typeface="+mj-lt"/>
              <a:buAutoNum type="arabicPeriod"/>
            </a:pPr>
            <a:r>
              <a:rPr lang="en-US" dirty="0" smtClean="0"/>
              <a:t>the </a:t>
            </a:r>
            <a:r>
              <a:rPr lang="en-US" dirty="0"/>
              <a:t>purpose of a data warehouse and data mart</a:t>
            </a:r>
          </a:p>
          <a:p>
            <a:pPr marL="624078" indent="-514350">
              <a:buFont typeface="+mj-lt"/>
              <a:buAutoNum type="arabicPeriod"/>
            </a:pPr>
            <a:r>
              <a:rPr lang="en-US" dirty="0" smtClean="0"/>
              <a:t>how </a:t>
            </a:r>
            <a:r>
              <a:rPr lang="en-US" dirty="0"/>
              <a:t>data access can be obtained by CRM users</a:t>
            </a:r>
          </a:p>
          <a:p>
            <a:pPr marL="624078" indent="-514350">
              <a:buFont typeface="+mj-lt"/>
              <a:buAutoNum type="arabicPeriod"/>
            </a:pPr>
            <a:r>
              <a:rPr lang="en-US" dirty="0" smtClean="0"/>
              <a:t>the </a:t>
            </a:r>
            <a:r>
              <a:rPr lang="en-US" dirty="0"/>
              <a:t>data protection and privacy issues that concern public policy makers.</a:t>
            </a:r>
            <a:endParaRPr lang="id-ID" dirty="0"/>
          </a:p>
        </p:txBody>
      </p:sp>
    </p:spTree>
    <p:extLst>
      <p:ext uri="{BB962C8B-B14F-4D97-AF65-F5344CB8AC3E}">
        <p14:creationId xmlns:p14="http://schemas.microsoft.com/office/powerpoint/2010/main" val="3137649853"/>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Referensi</a:t>
            </a:r>
            <a:endParaRPr lang="id-ID" dirty="0"/>
          </a:p>
        </p:txBody>
      </p:sp>
      <p:sp>
        <p:nvSpPr>
          <p:cNvPr id="4" name="Text Placeholder 3"/>
          <p:cNvSpPr>
            <a:spLocks noGrp="1"/>
          </p:cNvSpPr>
          <p:nvPr>
            <p:ph type="body" idx="1"/>
          </p:nvPr>
        </p:nvSpPr>
        <p:spPr/>
        <p:txBody>
          <a:bodyPr>
            <a:normAutofit/>
          </a:bodyPr>
          <a:lstStyle/>
          <a:p>
            <a:r>
              <a:rPr lang="id-ID" i="1" dirty="0" smtClean="0"/>
              <a:t>Customer Relationship</a:t>
            </a:r>
            <a:r>
              <a:rPr lang="id-ID" i="1" dirty="0"/>
              <a:t> </a:t>
            </a:r>
            <a:r>
              <a:rPr lang="id-ID" i="1" dirty="0" smtClean="0"/>
              <a:t>Management - Concepts </a:t>
            </a:r>
            <a:r>
              <a:rPr lang="id-ID" i="1" dirty="0"/>
              <a:t>and </a:t>
            </a:r>
            <a:r>
              <a:rPr lang="id-ID" i="1" dirty="0" smtClean="0"/>
              <a:t>Technologies, Second edition, Francis Buttle</a:t>
            </a:r>
            <a:endParaRPr lang="id-ID" i="1" dirty="0"/>
          </a:p>
        </p:txBody>
      </p:sp>
    </p:spTree>
    <p:extLst>
      <p:ext uri="{BB962C8B-B14F-4D97-AF65-F5344CB8AC3E}">
        <p14:creationId xmlns:p14="http://schemas.microsoft.com/office/powerpoint/2010/main" val="1419211188"/>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coach-em.com/wp-content/uploads/2013/04/Fotolia_36158804_M-900x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79"/>
            <a:ext cx="12192000" cy="6859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800446"/>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What is a customer-related</a:t>
            </a:r>
            <a:br>
              <a:rPr lang="en-US" dirty="0"/>
            </a:br>
            <a:r>
              <a:rPr lang="en-US" dirty="0"/>
              <a:t>database?</a:t>
            </a:r>
            <a:endParaRPr lang="id-ID" dirty="0"/>
          </a:p>
        </p:txBody>
      </p:sp>
      <p:sp>
        <p:nvSpPr>
          <p:cNvPr id="3" name="Content Placeholder 2"/>
          <p:cNvSpPr>
            <a:spLocks noGrp="1"/>
          </p:cNvSpPr>
          <p:nvPr>
            <p:ph idx="1"/>
          </p:nvPr>
        </p:nvSpPr>
        <p:spPr/>
        <p:txBody>
          <a:bodyPr>
            <a:normAutofit fontScale="85000" lnSpcReduction="10000"/>
          </a:bodyPr>
          <a:lstStyle/>
          <a:p>
            <a:r>
              <a:rPr lang="en-US" dirty="0"/>
              <a:t>Why? Companies typically do not have a single </a:t>
            </a:r>
            <a:r>
              <a:rPr lang="en-US" dirty="0" smtClean="0"/>
              <a:t>customer</a:t>
            </a:r>
            <a:r>
              <a:rPr lang="id-ID" dirty="0" smtClean="0"/>
              <a:t> </a:t>
            </a:r>
            <a:r>
              <a:rPr lang="en-US" dirty="0" smtClean="0"/>
              <a:t>database; instead, they have a number of customer-related database</a:t>
            </a:r>
            <a:r>
              <a:rPr lang="en-US" dirty="0"/>
              <a:t>. Large organizations, such as financial service </a:t>
            </a:r>
            <a:r>
              <a:rPr lang="en-US" dirty="0" smtClean="0"/>
              <a:t>companies</a:t>
            </a:r>
            <a:r>
              <a:rPr lang="en-US" dirty="0"/>
              <a:t>, can have 20 or more customer systems, each with a </a:t>
            </a:r>
            <a:r>
              <a:rPr lang="en-US" dirty="0" smtClean="0"/>
              <a:t>separate </a:t>
            </a:r>
            <a:r>
              <a:rPr lang="en-US" dirty="0"/>
              <a:t>database</a:t>
            </a:r>
            <a:r>
              <a:rPr lang="en-US" dirty="0" smtClean="0"/>
              <a:t>.</a:t>
            </a:r>
            <a:endParaRPr lang="id-ID" dirty="0" smtClean="0"/>
          </a:p>
          <a:p>
            <a:endParaRPr lang="id-ID" dirty="0" smtClean="0"/>
          </a:p>
          <a:p>
            <a:r>
              <a:rPr lang="en-US" dirty="0" smtClean="0"/>
              <a:t>customer-related </a:t>
            </a:r>
            <a:r>
              <a:rPr lang="en-US" dirty="0"/>
              <a:t>database might be maintained in a number </a:t>
            </a:r>
            <a:r>
              <a:rPr lang="en-US" dirty="0" smtClean="0"/>
              <a:t>of </a:t>
            </a:r>
            <a:r>
              <a:rPr lang="en-US" dirty="0"/>
              <a:t>functional areas – sales, marketing, service, logistics and </a:t>
            </a:r>
            <a:r>
              <a:rPr lang="en-US" dirty="0" smtClean="0"/>
              <a:t>account- </a:t>
            </a:r>
            <a:r>
              <a:rPr lang="en-US" dirty="0"/>
              <a:t>each serving different operational purposes. </a:t>
            </a:r>
            <a:r>
              <a:rPr lang="en-US" dirty="0" smtClean="0"/>
              <a:t>Customer-related </a:t>
            </a:r>
            <a:r>
              <a:rPr lang="en-US" dirty="0"/>
              <a:t>database can have a current, past or future perspective, </a:t>
            </a:r>
            <a:r>
              <a:rPr lang="en-US" dirty="0" smtClean="0"/>
              <a:t>focusing </a:t>
            </a:r>
            <a:r>
              <a:rPr lang="en-US" dirty="0"/>
              <a:t>upon current opportunities, historic sale or potential </a:t>
            </a:r>
            <a:r>
              <a:rPr lang="en-US" dirty="0" smtClean="0"/>
              <a:t>opportunities</a:t>
            </a:r>
            <a:r>
              <a:rPr lang="en-US" dirty="0"/>
              <a:t>. </a:t>
            </a:r>
          </a:p>
          <a:p>
            <a:endParaRPr lang="id-ID" dirty="0"/>
          </a:p>
        </p:txBody>
      </p:sp>
    </p:spTree>
    <p:extLst>
      <p:ext uri="{BB962C8B-B14F-4D97-AF65-F5344CB8AC3E}">
        <p14:creationId xmlns:p14="http://schemas.microsoft.com/office/powerpoint/2010/main" val="3190742407"/>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Developing a customer-related database</a:t>
            </a:r>
          </a:p>
        </p:txBody>
      </p:sp>
      <p:sp>
        <p:nvSpPr>
          <p:cNvPr id="3" name="Content Placeholder 2"/>
          <p:cNvSpPr>
            <a:spLocks noGrp="1"/>
          </p:cNvSpPr>
          <p:nvPr>
            <p:ph idx="1"/>
          </p:nvPr>
        </p:nvSpPr>
        <p:spPr/>
        <p:txBody>
          <a:bodyPr>
            <a:normAutofit fontScale="85000" lnSpcReduction="10000"/>
          </a:bodyPr>
          <a:lstStyle/>
          <a:p>
            <a:r>
              <a:rPr lang="en-US" altLang="id-ID" dirty="0" smtClean="0">
                <a:cs typeface="Cordia New" pitchFamily="34" charset="-34"/>
              </a:rPr>
              <a:t>Most databases share a common structure of files, records and fields (also called table, rows and columns). Files (table) Hold information on a single topic such as customers, products, transactions or service requests. Each file (table) contains a number of records (rows). Each record (row) contains a number of elements of data. These elements are arranged in common sets of fields (columns) across the table. The modern customer-related database therefore resembles a spreadsheet.  </a:t>
            </a:r>
            <a:endParaRPr lang="id-ID" altLang="id-ID" dirty="0" smtClean="0">
              <a:cs typeface="Cordia New" pitchFamily="34" charset="-34"/>
            </a:endParaRPr>
          </a:p>
          <a:p>
            <a:endParaRPr lang="id-ID" altLang="id-ID" dirty="0">
              <a:cs typeface="Cordia New" pitchFamily="34" charset="-34"/>
            </a:endParaRPr>
          </a:p>
          <a:p>
            <a:r>
              <a:rPr lang="en-US" altLang="id-ID" b="1" dirty="0" smtClean="0">
                <a:cs typeface="Cordia New" pitchFamily="34" charset="-34"/>
              </a:rPr>
              <a:t>There are six major step in building a customer-related database, as</a:t>
            </a:r>
            <a:r>
              <a:rPr lang="id-ID" altLang="id-ID" b="1" dirty="0" smtClean="0">
                <a:cs typeface="Cordia New" pitchFamily="34" charset="-34"/>
              </a:rPr>
              <a:t> </a:t>
            </a:r>
            <a:r>
              <a:rPr lang="en-US" altLang="id-ID" b="1" dirty="0" smtClean="0">
                <a:cs typeface="Cordia New" pitchFamily="34" charset="-34"/>
              </a:rPr>
              <a:t>shown in Figure 4.1</a:t>
            </a:r>
            <a:endParaRPr lang="th-TH" altLang="id-ID" b="1" dirty="0" smtClean="0"/>
          </a:p>
          <a:p>
            <a:endParaRPr lang="id-ID" dirty="0"/>
          </a:p>
        </p:txBody>
      </p:sp>
    </p:spTree>
    <p:extLst>
      <p:ext uri="{BB962C8B-B14F-4D97-AF65-F5344CB8AC3E}">
        <p14:creationId xmlns:p14="http://schemas.microsoft.com/office/powerpoint/2010/main" val="1896906250"/>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5" name="Picture 4"/>
          <p:cNvPicPr>
            <a:picLocks noChangeAspect="1"/>
          </p:cNvPicPr>
          <p:nvPr/>
        </p:nvPicPr>
        <p:blipFill rotWithShape="1">
          <a:blip r:embed="rId2"/>
          <a:srcRect l="31816" t="18244" r="11260" b="6976"/>
          <a:stretch/>
        </p:blipFill>
        <p:spPr>
          <a:xfrm>
            <a:off x="251520" y="836712"/>
            <a:ext cx="8223353" cy="5836296"/>
          </a:xfrm>
          <a:prstGeom prst="rect">
            <a:avLst/>
          </a:prstGeom>
        </p:spPr>
      </p:pic>
    </p:spTree>
    <p:extLst>
      <p:ext uri="{BB962C8B-B14F-4D97-AF65-F5344CB8AC3E}">
        <p14:creationId xmlns:p14="http://schemas.microsoft.com/office/powerpoint/2010/main" val="634159010"/>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1. </a:t>
            </a:r>
            <a:r>
              <a:rPr lang="en-US" dirty="0" smtClean="0"/>
              <a:t>Define </a:t>
            </a:r>
            <a:r>
              <a:rPr lang="en-US" dirty="0"/>
              <a:t>the database functions</a:t>
            </a:r>
            <a:endParaRPr lang="id-ID" dirty="0"/>
          </a:p>
        </p:txBody>
      </p:sp>
      <p:sp>
        <p:nvSpPr>
          <p:cNvPr id="3" name="Content Placeholder 2"/>
          <p:cNvSpPr>
            <a:spLocks noGrp="1"/>
          </p:cNvSpPr>
          <p:nvPr>
            <p:ph idx="1"/>
          </p:nvPr>
        </p:nvSpPr>
        <p:spPr/>
        <p:txBody>
          <a:bodyPr>
            <a:normAutofit fontScale="92500" lnSpcReduction="20000"/>
          </a:bodyPr>
          <a:lstStyle/>
          <a:p>
            <a:pPr>
              <a:buNone/>
            </a:pPr>
            <a:r>
              <a:rPr lang="en-US" altLang="id-ID" b="1" dirty="0">
                <a:cs typeface="Cordia New" pitchFamily="34" charset="-34"/>
              </a:rPr>
              <a:t>Database support the four form of CRM:</a:t>
            </a:r>
          </a:p>
          <a:p>
            <a:pPr marL="624078" indent="-514350">
              <a:buFont typeface="+mj-lt"/>
              <a:buAutoNum type="arabicPeriod"/>
            </a:pPr>
            <a:r>
              <a:rPr lang="en-US" altLang="id-ID" b="1" dirty="0" smtClean="0">
                <a:cs typeface="Cordia New" pitchFamily="34" charset="-34"/>
              </a:rPr>
              <a:t>Strategic </a:t>
            </a:r>
            <a:r>
              <a:rPr lang="en-US" altLang="id-ID" dirty="0">
                <a:cs typeface="Cordia New" pitchFamily="34" charset="-34"/>
              </a:rPr>
              <a:t>CRM needs data about markets, market offerings, </a:t>
            </a:r>
            <a:r>
              <a:rPr lang="en-US" altLang="id-ID" dirty="0" smtClean="0">
                <a:cs typeface="Cordia New" pitchFamily="34" charset="-34"/>
              </a:rPr>
              <a:t>customers</a:t>
            </a:r>
            <a:r>
              <a:rPr lang="en-US" altLang="id-ID" dirty="0">
                <a:cs typeface="Cordia New" pitchFamily="34" charset="-34"/>
              </a:rPr>
              <a:t>, channels, competitors, performance and potential to </a:t>
            </a:r>
            <a:r>
              <a:rPr lang="en-US" altLang="id-ID" dirty="0" smtClean="0">
                <a:cs typeface="Cordia New" pitchFamily="34" charset="-34"/>
              </a:rPr>
              <a:t>be </a:t>
            </a:r>
            <a:r>
              <a:rPr lang="en-US" altLang="id-ID" dirty="0">
                <a:cs typeface="Cordia New" pitchFamily="34" charset="-34"/>
              </a:rPr>
              <a:t>able to identify which customers to target for customer </a:t>
            </a:r>
            <a:r>
              <a:rPr lang="en-US" altLang="id-ID" dirty="0" smtClean="0">
                <a:cs typeface="Cordia New" pitchFamily="34" charset="-34"/>
              </a:rPr>
              <a:t>acquisition</a:t>
            </a:r>
            <a:r>
              <a:rPr lang="en-US" altLang="id-ID" dirty="0">
                <a:cs typeface="Cordia New" pitchFamily="34" charset="-34"/>
              </a:rPr>
              <a:t>, retention and development, and what to offer them.</a:t>
            </a:r>
          </a:p>
          <a:p>
            <a:pPr marL="624078" indent="-514350">
              <a:buFont typeface="+mj-lt"/>
              <a:buAutoNum type="arabicPeriod"/>
            </a:pPr>
            <a:endParaRPr lang="en-US" altLang="id-ID" dirty="0">
              <a:cs typeface="Cordia New" pitchFamily="34" charset="-34"/>
            </a:endParaRPr>
          </a:p>
          <a:p>
            <a:pPr marL="624078" indent="-514350">
              <a:buFont typeface="+mj-lt"/>
              <a:buAutoNum type="arabicPeriod"/>
            </a:pPr>
            <a:r>
              <a:rPr lang="en-US" altLang="id-ID" b="1" dirty="0" smtClean="0">
                <a:cs typeface="Cordia New" pitchFamily="34" charset="-34"/>
              </a:rPr>
              <a:t>Collaborative</a:t>
            </a:r>
            <a:r>
              <a:rPr lang="en-US" altLang="id-ID" dirty="0" smtClean="0">
                <a:cs typeface="Cordia New" pitchFamily="34" charset="-34"/>
              </a:rPr>
              <a:t> </a:t>
            </a:r>
            <a:r>
              <a:rPr lang="en-US" altLang="id-ID" dirty="0">
                <a:cs typeface="Cordia New" pitchFamily="34" charset="-34"/>
              </a:rPr>
              <a:t>CRM implementations generally use the </a:t>
            </a:r>
            <a:r>
              <a:rPr lang="en-US" altLang="id-ID" dirty="0" smtClean="0">
                <a:cs typeface="Cordia New" pitchFamily="34" charset="-34"/>
              </a:rPr>
              <a:t>operational </a:t>
            </a:r>
            <a:r>
              <a:rPr lang="en-US" altLang="id-ID" dirty="0">
                <a:cs typeface="Cordia New" pitchFamily="34" charset="-34"/>
              </a:rPr>
              <a:t>and analytical as described below, so that partner in </a:t>
            </a:r>
            <a:r>
              <a:rPr lang="en-US" altLang="id-ID" dirty="0" smtClean="0">
                <a:cs typeface="Cordia New" pitchFamily="34" charset="-34"/>
              </a:rPr>
              <a:t>distribution </a:t>
            </a:r>
            <a:r>
              <a:rPr lang="en-US" altLang="id-ID" dirty="0">
                <a:cs typeface="Cordia New" pitchFamily="34" charset="-34"/>
              </a:rPr>
              <a:t>channels can align their efforts to </a:t>
            </a:r>
            <a:r>
              <a:rPr lang="en-US" altLang="id-ID" dirty="0" smtClean="0">
                <a:cs typeface="Cordia New" pitchFamily="34" charset="-34"/>
              </a:rPr>
              <a:t>serve end-customers</a:t>
            </a:r>
            <a:r>
              <a:rPr lang="id-ID" altLang="id-ID" dirty="0" smtClean="0">
                <a:cs typeface="Cordia New" pitchFamily="34" charset="-34"/>
              </a:rPr>
              <a:t>.</a:t>
            </a:r>
            <a:endParaRPr lang="th-TH" altLang="id-ID" sz="2400" dirty="0"/>
          </a:p>
          <a:p>
            <a:endParaRPr lang="id-ID" dirty="0"/>
          </a:p>
        </p:txBody>
      </p:sp>
    </p:spTree>
    <p:extLst>
      <p:ext uri="{BB962C8B-B14F-4D97-AF65-F5344CB8AC3E}">
        <p14:creationId xmlns:p14="http://schemas.microsoft.com/office/powerpoint/2010/main" val="1321521925"/>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1. </a:t>
            </a:r>
            <a:r>
              <a:rPr lang="en-US" dirty="0" smtClean="0"/>
              <a:t>Define </a:t>
            </a:r>
            <a:r>
              <a:rPr lang="en-US" dirty="0"/>
              <a:t>the database functions</a:t>
            </a:r>
            <a:endParaRPr lang="id-ID" dirty="0"/>
          </a:p>
        </p:txBody>
      </p:sp>
      <p:sp>
        <p:nvSpPr>
          <p:cNvPr id="3" name="Content Placeholder 2"/>
          <p:cNvSpPr>
            <a:spLocks noGrp="1"/>
          </p:cNvSpPr>
          <p:nvPr>
            <p:ph idx="1"/>
          </p:nvPr>
        </p:nvSpPr>
        <p:spPr/>
        <p:txBody>
          <a:bodyPr>
            <a:normAutofit fontScale="92500" lnSpcReduction="10000"/>
          </a:bodyPr>
          <a:lstStyle/>
          <a:p>
            <a:pPr marL="624078" indent="-514350">
              <a:buFont typeface="+mj-lt"/>
              <a:buAutoNum type="arabicPeriod" startAt="3"/>
            </a:pPr>
            <a:r>
              <a:rPr lang="en-US" altLang="id-ID" b="1" dirty="0" smtClean="0">
                <a:cs typeface="Cordia New" pitchFamily="34" charset="-34"/>
              </a:rPr>
              <a:t>Operational</a:t>
            </a:r>
            <a:r>
              <a:rPr lang="en-US" altLang="id-ID" dirty="0" smtClean="0">
                <a:cs typeface="Cordia New" pitchFamily="34" charset="-34"/>
              </a:rPr>
              <a:t> </a:t>
            </a:r>
            <a:r>
              <a:rPr lang="en-US" altLang="id-ID" dirty="0">
                <a:cs typeface="Cordia New" pitchFamily="34" charset="-34"/>
              </a:rPr>
              <a:t>CRM users customer-related data to help in the </a:t>
            </a:r>
            <a:r>
              <a:rPr lang="en-US" altLang="id-ID" dirty="0" smtClean="0">
                <a:cs typeface="Cordia New" pitchFamily="34" charset="-34"/>
              </a:rPr>
              <a:t>everyday </a:t>
            </a:r>
            <a:r>
              <a:rPr lang="en-US" altLang="id-ID" dirty="0">
                <a:cs typeface="Cordia New" pitchFamily="34" charset="-34"/>
              </a:rPr>
              <a:t>running of the business. For example:</a:t>
            </a:r>
          </a:p>
          <a:p>
            <a:pPr marL="745236" lvl="1" indent="-342900"/>
            <a:r>
              <a:rPr lang="en-US" b="1" dirty="0"/>
              <a:t>a telecoms customer service representative </a:t>
            </a:r>
            <a:r>
              <a:rPr lang="en-US" dirty="0"/>
              <a:t>needs to access a customer </a:t>
            </a:r>
            <a:r>
              <a:rPr lang="en-US" dirty="0" smtClean="0"/>
              <a:t>record </a:t>
            </a:r>
            <a:r>
              <a:rPr lang="en-US" dirty="0"/>
              <a:t>when she receives a telephone query</a:t>
            </a:r>
          </a:p>
          <a:p>
            <a:pPr marL="745236" lvl="1" indent="-342900"/>
            <a:r>
              <a:rPr lang="en-US" b="1" dirty="0" smtClean="0"/>
              <a:t>a </a:t>
            </a:r>
            <a:r>
              <a:rPr lang="en-US" b="1" dirty="0"/>
              <a:t>hotel</a:t>
            </a:r>
            <a:r>
              <a:rPr lang="en-US" dirty="0"/>
              <a:t> </a:t>
            </a:r>
            <a:r>
              <a:rPr lang="en-US" b="1" dirty="0"/>
              <a:t>receptionist</a:t>
            </a:r>
            <a:r>
              <a:rPr lang="en-US" dirty="0"/>
              <a:t> needs access to a guest’s history so that  she can </a:t>
            </a:r>
            <a:r>
              <a:rPr lang="en-US" dirty="0" smtClean="0"/>
              <a:t>reserve </a:t>
            </a:r>
            <a:r>
              <a:rPr lang="en-US" dirty="0"/>
              <a:t>the preferred type of room – smoking or non-smoking, </a:t>
            </a:r>
            <a:r>
              <a:rPr lang="en-US" dirty="0" smtClean="0"/>
              <a:t>standard</a:t>
            </a:r>
            <a:r>
              <a:rPr lang="id-ID" dirty="0" smtClean="0"/>
              <a:t> </a:t>
            </a:r>
            <a:r>
              <a:rPr lang="en-US" dirty="0" smtClean="0"/>
              <a:t>or </a:t>
            </a:r>
            <a:r>
              <a:rPr lang="en-US" dirty="0"/>
              <a:t>de-</a:t>
            </a:r>
            <a:r>
              <a:rPr lang="en-US" dirty="0" err="1"/>
              <a:t>luxe</a:t>
            </a:r>
            <a:r>
              <a:rPr lang="en-US" dirty="0"/>
              <a:t> </a:t>
            </a:r>
          </a:p>
          <a:p>
            <a:pPr marL="745236" lvl="1" indent="-342900"/>
            <a:r>
              <a:rPr lang="en-US" b="1" dirty="0" smtClean="0"/>
              <a:t>a </a:t>
            </a:r>
            <a:r>
              <a:rPr lang="en-US" b="1" dirty="0"/>
              <a:t>salesperson</a:t>
            </a:r>
            <a:r>
              <a:rPr lang="en-US" dirty="0"/>
              <a:t> needs to check a customer’s payment history  to find out </a:t>
            </a:r>
            <a:r>
              <a:rPr lang="en-US" dirty="0" smtClean="0"/>
              <a:t>whether </a:t>
            </a:r>
            <a:r>
              <a:rPr lang="en-US" dirty="0"/>
              <a:t>the account has reached the maximum  credit limit.</a:t>
            </a:r>
          </a:p>
          <a:p>
            <a:pPr marL="1010412" lvl="2" indent="-342900"/>
            <a:endParaRPr lang="id-ID" dirty="0"/>
          </a:p>
        </p:txBody>
      </p:sp>
    </p:spTree>
    <p:extLst>
      <p:ext uri="{BB962C8B-B14F-4D97-AF65-F5344CB8AC3E}">
        <p14:creationId xmlns:p14="http://schemas.microsoft.com/office/powerpoint/2010/main" val="1574585292"/>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1. </a:t>
            </a:r>
            <a:r>
              <a:rPr lang="en-US" dirty="0" smtClean="0"/>
              <a:t>Define </a:t>
            </a:r>
            <a:r>
              <a:rPr lang="en-US" dirty="0"/>
              <a:t>the database functions</a:t>
            </a:r>
            <a:endParaRPr lang="id-ID" dirty="0"/>
          </a:p>
        </p:txBody>
      </p:sp>
      <p:sp>
        <p:nvSpPr>
          <p:cNvPr id="3" name="Content Placeholder 2"/>
          <p:cNvSpPr>
            <a:spLocks noGrp="1"/>
          </p:cNvSpPr>
          <p:nvPr>
            <p:ph idx="1"/>
          </p:nvPr>
        </p:nvSpPr>
        <p:spPr/>
        <p:txBody>
          <a:bodyPr>
            <a:normAutofit fontScale="85000" lnSpcReduction="10000"/>
          </a:bodyPr>
          <a:lstStyle/>
          <a:p>
            <a:pPr marL="624078" indent="-514350">
              <a:buFont typeface="+mj-lt"/>
              <a:buAutoNum type="arabicPeriod" startAt="4"/>
            </a:pPr>
            <a:r>
              <a:rPr lang="en-US" altLang="id-ID" b="1" dirty="0" smtClean="0">
                <a:cs typeface="Cordia New" pitchFamily="34" charset="-34"/>
              </a:rPr>
              <a:t>Analytical </a:t>
            </a:r>
            <a:r>
              <a:rPr lang="en-US" altLang="id-ID" dirty="0">
                <a:cs typeface="Cordia New" pitchFamily="34" charset="-34"/>
              </a:rPr>
              <a:t>CRM uses customer-related data to support  the marketing, sale and service decision that aim to enhance the value created for and from customer. For example</a:t>
            </a:r>
            <a:r>
              <a:rPr lang="en-US" altLang="id-ID" dirty="0" smtClean="0">
                <a:cs typeface="Cordia New" pitchFamily="34" charset="-34"/>
              </a:rPr>
              <a:t>:</a:t>
            </a:r>
            <a:endParaRPr lang="id-ID" altLang="id-ID" dirty="0" smtClean="0">
              <a:cs typeface="Cordia New" pitchFamily="34" charset="-34"/>
            </a:endParaRPr>
          </a:p>
          <a:p>
            <a:pPr lvl="1"/>
            <a:r>
              <a:rPr lang="en-US" b="1" dirty="0" smtClean="0"/>
              <a:t>the </a:t>
            </a:r>
            <a:r>
              <a:rPr lang="en-US" b="1" dirty="0"/>
              <a:t>telecoms company </a:t>
            </a:r>
            <a:r>
              <a:rPr lang="en-US" dirty="0"/>
              <a:t>might want to target a retention offer to </a:t>
            </a:r>
            <a:r>
              <a:rPr lang="en-US" dirty="0" smtClean="0"/>
              <a:t>customer </a:t>
            </a:r>
            <a:r>
              <a:rPr lang="en-US" dirty="0"/>
              <a:t>who are signaling an intention to switch to a different supplier</a:t>
            </a:r>
          </a:p>
          <a:p>
            <a:pPr lvl="1"/>
            <a:r>
              <a:rPr lang="en-US" b="1" dirty="0" smtClean="0"/>
              <a:t>the </a:t>
            </a:r>
            <a:r>
              <a:rPr lang="en-US" b="1" dirty="0"/>
              <a:t>hotel company</a:t>
            </a:r>
            <a:r>
              <a:rPr lang="en-US" dirty="0"/>
              <a:t> might want to promote a weekend break to </a:t>
            </a:r>
            <a:r>
              <a:rPr lang="en-US" dirty="0" smtClean="0"/>
              <a:t>customers </a:t>
            </a:r>
            <a:r>
              <a:rPr lang="en-US" dirty="0"/>
              <a:t>who have indicated their complete delight in previous </a:t>
            </a:r>
            <a:r>
              <a:rPr lang="en-US" dirty="0" smtClean="0"/>
              <a:t>customer </a:t>
            </a:r>
            <a:r>
              <a:rPr lang="en-US" dirty="0"/>
              <a:t>satisfaction surveys</a:t>
            </a:r>
          </a:p>
          <a:p>
            <a:pPr lvl="1"/>
            <a:r>
              <a:rPr lang="en-US" b="1" dirty="0" smtClean="0"/>
              <a:t>a </a:t>
            </a:r>
            <a:r>
              <a:rPr lang="en-US" b="1" dirty="0"/>
              <a:t>sale manager</a:t>
            </a:r>
            <a:r>
              <a:rPr lang="en-US" dirty="0"/>
              <a:t> might want to compute his sales </a:t>
            </a:r>
            <a:r>
              <a:rPr lang="en-US" dirty="0" smtClean="0"/>
              <a:t>representatives’</a:t>
            </a:r>
            <a:r>
              <a:rPr lang="id-ID" dirty="0" smtClean="0"/>
              <a:t> </a:t>
            </a:r>
            <a:r>
              <a:rPr lang="en-US" dirty="0" smtClean="0"/>
              <a:t>customer </a:t>
            </a:r>
            <a:r>
              <a:rPr lang="en-US" dirty="0"/>
              <a:t>profitability, given the level of service that is begin provided.</a:t>
            </a:r>
          </a:p>
          <a:p>
            <a:pPr lvl="1"/>
            <a:endParaRPr lang="en-US" dirty="0"/>
          </a:p>
          <a:p>
            <a:pPr lvl="1"/>
            <a:endParaRPr lang="id-ID" dirty="0"/>
          </a:p>
        </p:txBody>
      </p:sp>
    </p:spTree>
    <p:extLst>
      <p:ext uri="{BB962C8B-B14F-4D97-AF65-F5344CB8AC3E}">
        <p14:creationId xmlns:p14="http://schemas.microsoft.com/office/powerpoint/2010/main" val="2730193676"/>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546100" indent="-436563"/>
            <a:r>
              <a:rPr lang="en-US" altLang="id-ID" dirty="0">
                <a:cs typeface="Cordia New" pitchFamily="34" charset="-34"/>
              </a:rPr>
              <a:t>The people best placed to answer the question ‘</a:t>
            </a:r>
            <a:r>
              <a:rPr lang="en-US" altLang="id-ID" dirty="0" smtClean="0">
                <a:cs typeface="Cordia New" pitchFamily="34" charset="-34"/>
              </a:rPr>
              <a:t>what</a:t>
            </a:r>
            <a:r>
              <a:rPr lang="id-ID" altLang="id-ID" dirty="0" smtClean="0">
                <a:cs typeface="Cordia New" pitchFamily="34" charset="-34"/>
              </a:rPr>
              <a:t> </a:t>
            </a:r>
            <a:r>
              <a:rPr lang="en-US" altLang="id-ID" dirty="0" smtClean="0">
                <a:cs typeface="Cordia New" pitchFamily="34" charset="-34"/>
              </a:rPr>
              <a:t>information is </a:t>
            </a:r>
            <a:r>
              <a:rPr lang="en-US" altLang="id-ID" dirty="0">
                <a:cs typeface="Cordia New" pitchFamily="34" charset="-34"/>
              </a:rPr>
              <a:t>needed?’ are those who interact or communicate with </a:t>
            </a:r>
            <a:r>
              <a:rPr lang="en-US" altLang="id-ID" dirty="0" smtClean="0">
                <a:cs typeface="Cordia New" pitchFamily="34" charset="-34"/>
              </a:rPr>
              <a:t>customer </a:t>
            </a:r>
            <a:r>
              <a:rPr lang="en-US" altLang="id-ID" dirty="0">
                <a:cs typeface="Cordia New" pitchFamily="34" charset="-34"/>
              </a:rPr>
              <a:t>for sales, marketing and service purposes, and those </a:t>
            </a:r>
            <a:r>
              <a:rPr lang="en-US" altLang="id-ID" dirty="0" smtClean="0">
                <a:cs typeface="Cordia New" pitchFamily="34" charset="-34"/>
              </a:rPr>
              <a:t>who </a:t>
            </a:r>
            <a:r>
              <a:rPr lang="en-US" altLang="id-ID" dirty="0">
                <a:cs typeface="Cordia New" pitchFamily="34" charset="-34"/>
              </a:rPr>
              <a:t>have to make strategic CRM decisions</a:t>
            </a:r>
            <a:r>
              <a:rPr lang="en-US" altLang="id-ID" dirty="0" smtClean="0">
                <a:cs typeface="Cordia New" pitchFamily="34" charset="-34"/>
              </a:rPr>
              <a:t>.</a:t>
            </a:r>
            <a:endParaRPr lang="id-ID" altLang="id-ID" dirty="0" smtClean="0">
              <a:cs typeface="Cordia New" pitchFamily="34" charset="-34"/>
            </a:endParaRPr>
          </a:p>
          <a:p>
            <a:pPr marL="546100" indent="-436563"/>
            <a:endParaRPr lang="en-US" altLang="id-ID" dirty="0">
              <a:cs typeface="Cordia New" pitchFamily="34" charset="-34"/>
            </a:endParaRPr>
          </a:p>
          <a:p>
            <a:pPr marL="546100" indent="-436563"/>
            <a:r>
              <a:rPr lang="en-US" altLang="id-ID" dirty="0" smtClean="0">
                <a:cs typeface="Cordia New" pitchFamily="34" charset="-34"/>
              </a:rPr>
              <a:t>A </a:t>
            </a:r>
            <a:r>
              <a:rPr lang="en-US" altLang="id-ID" dirty="0">
                <a:cs typeface="Cordia New" pitchFamily="34" charset="-34"/>
              </a:rPr>
              <a:t>direct marketer who is panning an e-mail campaign might </a:t>
            </a:r>
            <a:r>
              <a:rPr lang="en-US" altLang="id-ID" dirty="0" smtClean="0">
                <a:cs typeface="Cordia New" pitchFamily="34" charset="-34"/>
              </a:rPr>
              <a:t>want </a:t>
            </a:r>
            <a:r>
              <a:rPr lang="en-US" altLang="id-ID" dirty="0">
                <a:cs typeface="Cordia New" pitchFamily="34" charset="-34"/>
              </a:rPr>
              <a:t>to know open and click-through rates, broken down </a:t>
            </a:r>
            <a:r>
              <a:rPr lang="en-US" altLang="id-ID" dirty="0" smtClean="0">
                <a:cs typeface="Cordia New" pitchFamily="34" charset="-34"/>
              </a:rPr>
              <a:t>by</a:t>
            </a:r>
            <a:r>
              <a:rPr lang="id-ID" altLang="id-ID" dirty="0" smtClean="0">
                <a:cs typeface="Cordia New" pitchFamily="34" charset="-34"/>
              </a:rPr>
              <a:t> </a:t>
            </a:r>
            <a:r>
              <a:rPr lang="en-US" altLang="id-ID" dirty="0" smtClean="0">
                <a:cs typeface="Cordia New" pitchFamily="34" charset="-34"/>
              </a:rPr>
              <a:t>target </a:t>
            </a:r>
            <a:r>
              <a:rPr lang="en-US" altLang="id-ID" dirty="0">
                <a:cs typeface="Cordia New" pitchFamily="34" charset="-34"/>
              </a:rPr>
              <a:t>market. She would also want to know e-mail address, </a:t>
            </a:r>
            <a:r>
              <a:rPr lang="en-US" altLang="id-ID" dirty="0" smtClean="0">
                <a:cs typeface="Cordia New" pitchFamily="34" charset="-34"/>
              </a:rPr>
              <a:t>e-mail </a:t>
            </a:r>
            <a:r>
              <a:rPr lang="en-US" altLang="id-ID" dirty="0">
                <a:cs typeface="Cordia New" pitchFamily="34" charset="-34"/>
              </a:rPr>
              <a:t>preferences (html or plain text), and preferred solution (first </a:t>
            </a:r>
            <a:r>
              <a:rPr lang="en-US" altLang="id-ID" dirty="0" smtClean="0">
                <a:cs typeface="Cordia New" pitchFamily="34" charset="-34"/>
              </a:rPr>
              <a:t>name</a:t>
            </a:r>
            <a:r>
              <a:rPr lang="en-US" altLang="id-ID" dirty="0">
                <a:cs typeface="Cordia New" pitchFamily="34" charset="-34"/>
              </a:rPr>
              <a:t>? Mr.? Ms.?).  Operational and analytical needs like these </a:t>
            </a:r>
            <a:r>
              <a:rPr lang="en-US" altLang="id-ID" dirty="0" smtClean="0">
                <a:cs typeface="Cordia New" pitchFamily="34" charset="-34"/>
              </a:rPr>
              <a:t>help </a:t>
            </a:r>
            <a:r>
              <a:rPr lang="en-US" altLang="id-ID" dirty="0">
                <a:cs typeface="Cordia New" pitchFamily="34" charset="-34"/>
              </a:rPr>
              <a:t>define the contents of customer-related database.</a:t>
            </a:r>
            <a:endParaRPr lang="th-TH" altLang="id-ID" dirty="0"/>
          </a:p>
          <a:p>
            <a:pPr marL="546100" indent="-436563"/>
            <a:endParaRPr lang="id-ID" dirty="0"/>
          </a:p>
        </p:txBody>
      </p:sp>
      <p:sp>
        <p:nvSpPr>
          <p:cNvPr id="4" name="Title 3"/>
          <p:cNvSpPr>
            <a:spLocks noGrp="1"/>
          </p:cNvSpPr>
          <p:nvPr>
            <p:ph type="title"/>
          </p:nvPr>
        </p:nvSpPr>
        <p:spPr/>
        <p:txBody>
          <a:bodyPr>
            <a:normAutofit fontScale="90000"/>
          </a:bodyPr>
          <a:lstStyle/>
          <a:p>
            <a:r>
              <a:rPr lang="id-ID" dirty="0" smtClean="0"/>
              <a:t>2. </a:t>
            </a:r>
            <a:r>
              <a:rPr lang="en-US" dirty="0" smtClean="0"/>
              <a:t>Define </a:t>
            </a:r>
            <a:r>
              <a:rPr lang="en-US" dirty="0"/>
              <a:t>the information requirements</a:t>
            </a:r>
            <a:endParaRPr lang="id-ID" dirty="0"/>
          </a:p>
        </p:txBody>
      </p:sp>
    </p:spTree>
    <p:extLst>
      <p:ext uri="{BB962C8B-B14F-4D97-AF65-F5344CB8AC3E}">
        <p14:creationId xmlns:p14="http://schemas.microsoft.com/office/powerpoint/2010/main" val="3303096570"/>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17101</TotalTime>
  <Words>1562</Words>
  <Application>Microsoft Office PowerPoint</Application>
  <PresentationFormat>On-screen Show (4:3)</PresentationFormat>
  <Paragraphs>86</Paragraphs>
  <Slides>21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Angsana New</vt:lpstr>
      <vt:lpstr>Calibri</vt:lpstr>
      <vt:lpstr>Cordia New</vt:lpstr>
      <vt:lpstr>Georgia</vt:lpstr>
      <vt:lpstr>Trebuchet MS</vt:lpstr>
      <vt:lpstr>Wingdings 2</vt:lpstr>
      <vt:lpstr>Urban</vt:lpstr>
      <vt:lpstr>Developing, managing and using customer-related databases</vt:lpstr>
      <vt:lpstr>Learning Objectives</vt:lpstr>
      <vt:lpstr>What is a customer-related database?</vt:lpstr>
      <vt:lpstr>Developing a customer-related database</vt:lpstr>
      <vt:lpstr>PowerPoint Presentation</vt:lpstr>
      <vt:lpstr>1. Define the database functions</vt:lpstr>
      <vt:lpstr>1. Define the database functions</vt:lpstr>
      <vt:lpstr>1. Define the database functions</vt:lpstr>
      <vt:lpstr>2. Define the information requirements</vt:lpstr>
      <vt:lpstr>Customer information fields</vt:lpstr>
      <vt:lpstr>Customer information fields</vt:lpstr>
      <vt:lpstr>3. Identify the information sources</vt:lpstr>
      <vt:lpstr>4. Select the database technology and hardware platform</vt:lpstr>
      <vt:lpstr>4. Select the database technology and hardware platform</vt:lpstr>
      <vt:lpstr>4. Select the database technology and hardware platform</vt:lpstr>
      <vt:lpstr>4. Select the database technology and hardware platform</vt:lpstr>
      <vt:lpstr>5. Populate the database</vt:lpstr>
      <vt:lpstr>6. Maintain the database</vt:lpstr>
      <vt:lpstr>PowerPoint Presentation</vt:lpstr>
      <vt:lpstr>Referensi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Pengantar Sistem Informasi</dc:title>
  <dc:creator>Marcello Singadji</dc:creator>
  <cp:lastModifiedBy>Marcello Singadji</cp:lastModifiedBy>
  <cp:revision>214</cp:revision>
  <dcterms:created xsi:type="dcterms:W3CDTF">2011-09-16T02:11:44Z</dcterms:created>
  <dcterms:modified xsi:type="dcterms:W3CDTF">2017-01-22T15:52:29Z</dcterms:modified>
</cp:coreProperties>
</file>