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0"/>
  </p:notesMasterIdLst>
  <p:sldIdLst>
    <p:sldId id="256" r:id="rId2"/>
    <p:sldId id="264" r:id="rId3"/>
    <p:sldId id="257"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62" r:id="rId2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78495" autoAdjust="0"/>
  </p:normalViewPr>
  <p:slideViewPr>
    <p:cSldViewPr>
      <p:cViewPr varScale="1">
        <p:scale>
          <a:sx n="57" d="100"/>
          <a:sy n="57" d="100"/>
        </p:scale>
        <p:origin x="18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Budiman" userId="6366ce3dac9629a6" providerId="LiveId" clId="{A4151AEF-9602-4B56-B0B1-0C38874B5DEE}"/>
    <pc:docChg chg="custSel modSld">
      <pc:chgData name="Johan Budiman" userId="6366ce3dac9629a6" providerId="LiveId" clId="{A4151AEF-9602-4B56-B0B1-0C38874B5DEE}" dt="2020-09-23T10:48:30.765" v="36" actId="20577"/>
      <pc:docMkLst>
        <pc:docMk/>
      </pc:docMkLst>
      <pc:sldChg chg="modSp mod">
        <pc:chgData name="Johan Budiman" userId="6366ce3dac9629a6" providerId="LiveId" clId="{A4151AEF-9602-4B56-B0B1-0C38874B5DEE}" dt="2020-09-23T10:48:30.765" v="36" actId="20577"/>
        <pc:sldMkLst>
          <pc:docMk/>
          <pc:sldMk cId="3274577414" sldId="256"/>
        </pc:sldMkLst>
        <pc:spChg chg="mod">
          <ac:chgData name="Johan Budiman" userId="6366ce3dac9629a6" providerId="LiveId" clId="{A4151AEF-9602-4B56-B0B1-0C38874B5DEE}" dt="2020-09-23T10:48:30.765" v="36" actId="20577"/>
          <ac:spMkLst>
            <pc:docMk/>
            <pc:sldMk cId="3274577414"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t>23/09/2020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Pengguna</a:t>
            </a:r>
            <a:r>
              <a:rPr lang="en-US" dirty="0"/>
              <a:t> data warehouse </a:t>
            </a:r>
            <a:r>
              <a:rPr lang="en-US" dirty="0" err="1"/>
              <a:t>adalah</a:t>
            </a:r>
            <a:r>
              <a:rPr lang="en-US" baseline="0" dirty="0"/>
              <a:t> DSS analyst, DSS analyst </a:t>
            </a:r>
            <a:r>
              <a:rPr lang="en-US" baseline="0" dirty="0" err="1"/>
              <a:t>memiliki</a:t>
            </a:r>
            <a:r>
              <a:rPr lang="en-US" baseline="0" dirty="0"/>
              <a:t> </a:t>
            </a:r>
            <a:r>
              <a:rPr lang="en-US" baseline="0" dirty="0" err="1"/>
              <a:t>pengetahuan</a:t>
            </a:r>
            <a:r>
              <a:rPr lang="en-US" baseline="0" dirty="0"/>
              <a:t> </a:t>
            </a:r>
            <a:r>
              <a:rPr lang="en-US" baseline="0" dirty="0" err="1"/>
              <a:t>tentang</a:t>
            </a:r>
            <a:r>
              <a:rPr lang="en-US" baseline="0" dirty="0"/>
              <a:t> </a:t>
            </a:r>
            <a:r>
              <a:rPr lang="en-US" baseline="0" dirty="0" err="1"/>
              <a:t>bisnis</a:t>
            </a:r>
            <a:r>
              <a:rPr lang="en-US" baseline="0" dirty="0"/>
              <a:t> </a:t>
            </a:r>
            <a:r>
              <a:rPr lang="en-US" baseline="0" dirty="0" err="1"/>
              <a:t>dan</a:t>
            </a:r>
            <a:r>
              <a:rPr lang="en-US" baseline="0" dirty="0"/>
              <a:t> </a:t>
            </a:r>
            <a:r>
              <a:rPr lang="en-US" baseline="0" dirty="0" err="1"/>
              <a:t>teknis</a:t>
            </a:r>
            <a:r>
              <a:rPr lang="en-US" baseline="0" dirty="0"/>
              <a:t>. </a:t>
            </a:r>
            <a:r>
              <a:rPr lang="en-US" baseline="0" dirty="0" err="1"/>
              <a:t>Dominasi</a:t>
            </a:r>
            <a:r>
              <a:rPr lang="en-US" baseline="0" dirty="0"/>
              <a:t> </a:t>
            </a:r>
            <a:r>
              <a:rPr lang="en-US" baseline="0" dirty="0" err="1"/>
              <a:t>pengetahuan</a:t>
            </a:r>
            <a:r>
              <a:rPr lang="en-US" baseline="0" dirty="0"/>
              <a:t> </a:t>
            </a:r>
            <a:r>
              <a:rPr lang="en-US" baseline="0" dirty="0" err="1"/>
              <a:t>dari</a:t>
            </a:r>
            <a:r>
              <a:rPr lang="en-US" baseline="0" dirty="0"/>
              <a:t> DSS analyst </a:t>
            </a:r>
            <a:r>
              <a:rPr lang="en-US" baseline="0" dirty="0" err="1"/>
              <a:t>adalah</a:t>
            </a:r>
            <a:r>
              <a:rPr lang="en-US" baseline="0" dirty="0"/>
              <a:t> </a:t>
            </a:r>
            <a:r>
              <a:rPr lang="en-US" baseline="0" dirty="0" err="1"/>
              <a:t>pengetahuan</a:t>
            </a:r>
            <a:r>
              <a:rPr lang="en-US" baseline="0" dirty="0"/>
              <a:t> </a:t>
            </a:r>
            <a:r>
              <a:rPr lang="en-US" baseline="0" dirty="0" err="1"/>
              <a:t>tentang</a:t>
            </a:r>
            <a:r>
              <a:rPr lang="en-US" baseline="0" dirty="0"/>
              <a:t> </a:t>
            </a:r>
            <a:r>
              <a:rPr lang="en-US" baseline="0" dirty="0" err="1"/>
              <a:t>bisnis</a:t>
            </a:r>
            <a:r>
              <a:rPr lang="en-US" baseline="0" dirty="0"/>
              <a:t>, </a:t>
            </a:r>
            <a:r>
              <a:rPr lang="en-US" baseline="0" dirty="0" err="1"/>
              <a:t>selanjutnya</a:t>
            </a:r>
            <a:r>
              <a:rPr lang="en-US" baseline="0" dirty="0"/>
              <a:t> </a:t>
            </a:r>
            <a:r>
              <a:rPr lang="en-US" baseline="0" dirty="0" err="1"/>
              <a:t>baru</a:t>
            </a:r>
            <a:r>
              <a:rPr lang="en-US" baseline="0" dirty="0"/>
              <a:t> </a:t>
            </a:r>
            <a:r>
              <a:rPr lang="en-US" baseline="0" dirty="0" err="1"/>
              <a:t>pengetahuan</a:t>
            </a:r>
            <a:r>
              <a:rPr lang="en-US" baseline="0" dirty="0"/>
              <a:t> </a:t>
            </a:r>
            <a:r>
              <a:rPr lang="en-US" baseline="0" dirty="0" err="1"/>
              <a:t>teknis</a:t>
            </a:r>
            <a:r>
              <a:rPr lang="en-US" baseline="0" dirty="0"/>
              <a:t>.</a:t>
            </a:r>
          </a:p>
          <a:p>
            <a:endParaRPr lang="en-US" dirty="0"/>
          </a:p>
          <a:p>
            <a:r>
              <a:rPr lang="en-US" dirty="0"/>
              <a:t>Yang</a:t>
            </a:r>
            <a:r>
              <a:rPr lang="en-US" baseline="0" dirty="0"/>
              <a:t> </a:t>
            </a:r>
            <a:r>
              <a:rPr lang="en-US" baseline="0" dirty="0" err="1"/>
              <a:t>ada</a:t>
            </a:r>
            <a:r>
              <a:rPr lang="en-US" baseline="0" dirty="0"/>
              <a:t> </a:t>
            </a:r>
            <a:r>
              <a:rPr lang="en-US" baseline="0" dirty="0" err="1"/>
              <a:t>dalam</a:t>
            </a:r>
            <a:r>
              <a:rPr lang="en-US" baseline="0" dirty="0"/>
              <a:t> </a:t>
            </a:r>
            <a:r>
              <a:rPr lang="en-US" baseline="0" dirty="0" err="1"/>
              <a:t>pikiran</a:t>
            </a:r>
            <a:r>
              <a:rPr lang="en-US" baseline="0" dirty="0"/>
              <a:t> DSS Analyst </a:t>
            </a:r>
            <a:r>
              <a:rPr lang="en-US" baseline="0" dirty="0" err="1"/>
              <a:t>saat</a:t>
            </a:r>
            <a:r>
              <a:rPr lang="en-US" baseline="0" dirty="0"/>
              <a:t> </a:t>
            </a:r>
            <a:r>
              <a:rPr lang="en-US" baseline="0" dirty="0" err="1"/>
              <a:t>ditanya</a:t>
            </a:r>
            <a:r>
              <a:rPr lang="en-US" baseline="0" dirty="0"/>
              <a:t>, </a:t>
            </a:r>
            <a:r>
              <a:rPr lang="en-US" baseline="0" dirty="0" err="1"/>
              <a:t>apa</a:t>
            </a:r>
            <a:r>
              <a:rPr lang="en-US" baseline="0" dirty="0"/>
              <a:t> yang </a:t>
            </a:r>
            <a:r>
              <a:rPr lang="en-US" baseline="0" dirty="0" err="1"/>
              <a:t>anda</a:t>
            </a:r>
            <a:r>
              <a:rPr lang="en-US" baseline="0" dirty="0"/>
              <a:t> </a:t>
            </a:r>
            <a:r>
              <a:rPr lang="en-US" baseline="0" dirty="0" err="1"/>
              <a:t>inginkan</a:t>
            </a:r>
            <a:r>
              <a:rPr lang="en-US" baseline="0" dirty="0"/>
              <a:t>:</a:t>
            </a:r>
          </a:p>
          <a:p>
            <a:r>
              <a:rPr lang="en-US" dirty="0"/>
              <a:t>“</a:t>
            </a:r>
            <a:r>
              <a:rPr lang="en-US" i="1" dirty="0"/>
              <a:t>Give me what I say I want, and then I can tell you what I really want</a:t>
            </a:r>
            <a:r>
              <a:rPr lang="en-US" dirty="0"/>
              <a:t>.”</a:t>
            </a:r>
          </a:p>
          <a:p>
            <a:r>
              <a:rPr lang="en-US" dirty="0"/>
              <a:t>Hal </a:t>
            </a:r>
            <a:r>
              <a:rPr lang="en-US" dirty="0" err="1"/>
              <a:t>tsb</a:t>
            </a:r>
            <a:r>
              <a:rPr lang="en-US" dirty="0"/>
              <a:t> </a:t>
            </a:r>
            <a:r>
              <a:rPr lang="en-US" dirty="0" err="1"/>
              <a:t>akan</a:t>
            </a:r>
            <a:r>
              <a:rPr lang="en-US" dirty="0"/>
              <a:t> </a:t>
            </a:r>
            <a:r>
              <a:rPr lang="en-US" dirty="0" err="1"/>
              <a:t>dikatakan</a:t>
            </a:r>
            <a:r>
              <a:rPr lang="en-US" dirty="0"/>
              <a:t> DSS analyst </a:t>
            </a:r>
            <a:r>
              <a:rPr lang="en-US" dirty="0" err="1"/>
              <a:t>karena</a:t>
            </a:r>
            <a:r>
              <a:rPr lang="en-US" dirty="0"/>
              <a:t> </a:t>
            </a:r>
            <a:r>
              <a:rPr lang="en-US" dirty="0" err="1"/>
              <a:t>tugas</a:t>
            </a:r>
            <a:r>
              <a:rPr lang="en-US" dirty="0"/>
              <a:t> </a:t>
            </a:r>
            <a:r>
              <a:rPr lang="en-US" dirty="0" err="1"/>
              <a:t>utama</a:t>
            </a:r>
            <a:r>
              <a:rPr lang="en-US" dirty="0"/>
              <a:t> DSS analyst </a:t>
            </a:r>
            <a:r>
              <a:rPr lang="en-US" dirty="0" err="1"/>
              <a:t>adalah</a:t>
            </a:r>
            <a:r>
              <a:rPr lang="en-US" dirty="0"/>
              <a:t>:</a:t>
            </a:r>
          </a:p>
          <a:p>
            <a:pPr marL="228600" indent="-228600">
              <a:buAutoNum type="arabicPeriod"/>
            </a:pPr>
            <a:r>
              <a:rPr lang="en-US" dirty="0" err="1"/>
              <a:t>Mengeksplorasi</a:t>
            </a:r>
            <a:r>
              <a:rPr lang="en-US" baseline="0" dirty="0"/>
              <a:t> </a:t>
            </a:r>
            <a:r>
              <a:rPr lang="en-US" baseline="0" dirty="0" err="1"/>
              <a:t>informasi</a:t>
            </a:r>
            <a:r>
              <a:rPr lang="en-US" baseline="0" dirty="0"/>
              <a:t> yang </a:t>
            </a:r>
            <a:r>
              <a:rPr lang="en-US" baseline="0" dirty="0" err="1"/>
              <a:t>digunakan</a:t>
            </a:r>
            <a:r>
              <a:rPr lang="en-US" baseline="0" dirty="0"/>
              <a:t> </a:t>
            </a:r>
            <a:r>
              <a:rPr lang="en-US" baseline="0" dirty="0" err="1"/>
              <a:t>dalam</a:t>
            </a:r>
            <a:r>
              <a:rPr lang="en-US" baseline="0" dirty="0"/>
              <a:t> </a:t>
            </a:r>
            <a:r>
              <a:rPr lang="en-US" baseline="0" dirty="0" err="1"/>
              <a:t>perusahaan</a:t>
            </a:r>
            <a:r>
              <a:rPr lang="en-US" baseline="0" dirty="0"/>
              <a:t>, yang </a:t>
            </a:r>
            <a:r>
              <a:rPr lang="en-US" baseline="0" dirty="0" err="1"/>
              <a:t>biasa</a:t>
            </a:r>
            <a:r>
              <a:rPr lang="en-US" baseline="0" dirty="0"/>
              <a:t> </a:t>
            </a:r>
            <a:r>
              <a:rPr lang="en-US" baseline="0" dirty="0" err="1"/>
              <a:t>dilakukan</a:t>
            </a:r>
            <a:r>
              <a:rPr lang="en-US" baseline="0" dirty="0"/>
              <a:t> </a:t>
            </a:r>
            <a:r>
              <a:rPr lang="en-US" baseline="0" dirty="0" err="1"/>
              <a:t>dengan</a:t>
            </a:r>
            <a:r>
              <a:rPr lang="en-US" baseline="0" dirty="0"/>
              <a:t> </a:t>
            </a:r>
            <a:r>
              <a:rPr lang="en-US" baseline="0" dirty="0" err="1"/>
              <a:t>melihat-lihat</a:t>
            </a:r>
            <a:r>
              <a:rPr lang="en-US" baseline="0" dirty="0"/>
              <a:t> </a:t>
            </a:r>
            <a:r>
              <a:rPr lang="en-US" baseline="0" dirty="0" err="1"/>
              <a:t>laporan-laporan</a:t>
            </a:r>
            <a:r>
              <a:rPr lang="en-US" baseline="0" dirty="0"/>
              <a:t> </a:t>
            </a:r>
            <a:r>
              <a:rPr lang="en-US" baseline="0" dirty="0" err="1"/>
              <a:t>dan</a:t>
            </a:r>
            <a:r>
              <a:rPr lang="en-US" baseline="0" dirty="0"/>
              <a:t> </a:t>
            </a:r>
            <a:r>
              <a:rPr lang="en-US" baseline="0" dirty="0" err="1"/>
              <a:t>layar</a:t>
            </a:r>
            <a:r>
              <a:rPr lang="en-US" baseline="0" dirty="0"/>
              <a:t> </a:t>
            </a:r>
            <a:r>
              <a:rPr lang="en-US" baseline="0" dirty="0" err="1"/>
              <a:t>aplikasi-aplikasi</a:t>
            </a:r>
            <a:r>
              <a:rPr lang="en-US" baseline="0" dirty="0"/>
              <a:t> yang </a:t>
            </a:r>
            <a:r>
              <a:rPr lang="en-US" baseline="0" dirty="0" err="1"/>
              <a:t>digunakan</a:t>
            </a:r>
            <a:r>
              <a:rPr lang="en-US" baseline="0" dirty="0"/>
              <a:t> </a:t>
            </a:r>
            <a:r>
              <a:rPr lang="en-US" baseline="0" dirty="0" err="1"/>
              <a:t>perusahaan</a:t>
            </a:r>
            <a:endParaRPr lang="en-US" baseline="0" dirty="0"/>
          </a:p>
          <a:p>
            <a:pPr marL="228600" indent="-228600">
              <a:buAutoNum type="arabicPeriod"/>
            </a:pPr>
            <a:r>
              <a:rPr lang="en-US" baseline="0" dirty="0" err="1"/>
              <a:t>Mendefinisikan</a:t>
            </a:r>
            <a:r>
              <a:rPr lang="en-US" baseline="0" dirty="0"/>
              <a:t> </a:t>
            </a:r>
            <a:r>
              <a:rPr lang="en-US" baseline="0" dirty="0" err="1"/>
              <a:t>informasi</a:t>
            </a:r>
            <a:r>
              <a:rPr lang="en-US" baseline="0" dirty="0"/>
              <a:t> yang </a:t>
            </a:r>
            <a:r>
              <a:rPr lang="en-US" baseline="0" dirty="0" err="1"/>
              <a:t>nantinya</a:t>
            </a:r>
            <a:r>
              <a:rPr lang="en-US" baseline="0" dirty="0"/>
              <a:t> </a:t>
            </a:r>
            <a:r>
              <a:rPr lang="en-US" baseline="0" dirty="0" err="1"/>
              <a:t>akan</a:t>
            </a:r>
            <a:r>
              <a:rPr lang="en-US" baseline="0" dirty="0"/>
              <a:t> </a:t>
            </a:r>
            <a:r>
              <a:rPr lang="en-US" baseline="0" dirty="0" err="1"/>
              <a:t>digunakan</a:t>
            </a:r>
            <a:r>
              <a:rPr lang="en-US" baseline="0" dirty="0"/>
              <a:t> </a:t>
            </a:r>
            <a:r>
              <a:rPr lang="en-US" baseline="0" dirty="0" err="1"/>
              <a:t>dalam</a:t>
            </a:r>
            <a:r>
              <a:rPr lang="en-US" baseline="0" dirty="0"/>
              <a:t> </a:t>
            </a:r>
            <a:r>
              <a:rPr lang="en-US" baseline="0" dirty="0" err="1"/>
              <a:t>pengambilan</a:t>
            </a:r>
            <a:r>
              <a:rPr lang="en-US" baseline="0" dirty="0"/>
              <a:t> </a:t>
            </a:r>
            <a:r>
              <a:rPr lang="en-US" baseline="0" dirty="0" err="1"/>
              <a:t>keputusan</a:t>
            </a:r>
            <a:r>
              <a:rPr lang="en-US" baseline="0" dirty="0"/>
              <a:t> </a:t>
            </a:r>
            <a:r>
              <a:rPr lang="en-US" baseline="0" dirty="0" err="1"/>
              <a:t>dalam</a:t>
            </a:r>
            <a:r>
              <a:rPr lang="en-US" baseline="0" dirty="0"/>
              <a:t> </a:t>
            </a:r>
            <a:r>
              <a:rPr lang="en-US" baseline="0" dirty="0" err="1"/>
              <a:t>perusahaan</a:t>
            </a:r>
            <a:r>
              <a:rPr lang="en-US" baseline="0" dirty="0"/>
              <a:t>.</a:t>
            </a:r>
          </a:p>
          <a:p>
            <a:endParaRPr lang="en-US" dirty="0"/>
          </a:p>
        </p:txBody>
      </p:sp>
      <p:sp>
        <p:nvSpPr>
          <p:cNvPr id="4" name="Slide Number Placeholder 3"/>
          <p:cNvSpPr>
            <a:spLocks noGrp="1"/>
          </p:cNvSpPr>
          <p:nvPr>
            <p:ph type="sldNum" sz="quarter" idx="10"/>
          </p:nvPr>
        </p:nvSpPr>
        <p:spPr/>
        <p:txBody>
          <a:bodyPr/>
          <a:lstStyle/>
          <a:p>
            <a:fld id="{6BE19FB5-3E22-4347-9D47-E764C09E46CC}" type="slidenum">
              <a:rPr lang="id-ID" smtClean="0"/>
              <a:t>6</a:t>
            </a:fld>
            <a:endParaRPr lang="id-ID"/>
          </a:p>
        </p:txBody>
      </p:sp>
    </p:spTree>
    <p:extLst>
      <p:ext uri="{BB962C8B-B14F-4D97-AF65-F5344CB8AC3E}">
        <p14:creationId xmlns:p14="http://schemas.microsoft.com/office/powerpoint/2010/main" val="2715048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Meskipun infrastruktur untuk data warehouse mahal dan sulit dibangun, namun hal itu harus dibangun</a:t>
            </a:r>
            <a:r>
              <a:rPr lang="en-US" baseline="0"/>
              <a:t> hanya sekali.</a:t>
            </a:r>
            <a:endParaRPr lang="en-US"/>
          </a:p>
          <a:p>
            <a:r>
              <a:rPr lang="en-US"/>
              <a:t>Setelah data warehouse telah dibangun dengan baik, ia menyediakan dasar</a:t>
            </a:r>
            <a:r>
              <a:rPr lang="en-US" baseline="0"/>
              <a:t> </a:t>
            </a:r>
            <a:r>
              <a:rPr lang="en-US"/>
              <a:t>pengaturan yang sangat fleksibel dan reusable (dapat digunakan kembali).</a:t>
            </a:r>
          </a:p>
          <a:p>
            <a:endParaRPr lang="en-US"/>
          </a:p>
          <a:p>
            <a:r>
              <a:rPr lang="en-US"/>
              <a:t>Data granular dalam data warehouse</a:t>
            </a:r>
            <a:r>
              <a:rPr lang="en-US" baseline="0"/>
              <a:t> merupakan kunci bagi reusability, karena dia dapat digunakan oleh beberapa orang dengan cara yang berbeda-beda (semakin rendah tingkat granular data dalam data warehouse semakin banyak yang bisa menggunakannya dengan beberapa cara).</a:t>
            </a:r>
          </a:p>
          <a:p>
            <a:r>
              <a:rPr lang="en-US" baseline="0"/>
              <a:t>Sebagai contoh;</a:t>
            </a:r>
          </a:p>
          <a:p>
            <a:r>
              <a:rPr lang="en-US" baseline="0"/>
              <a:t>Di dalam perusahaan, data yang sama mungkin digunakan untuk kebutuhan marketing, sales (penjualan) dan akunting. Ketiga departemen tersebut melihat data dasar yang sama.</a:t>
            </a:r>
          </a:p>
          <a:p>
            <a:r>
              <a:rPr lang="en-US" baseline="0"/>
              <a:t>Marketing </a:t>
            </a:r>
            <a:r>
              <a:rPr lang="fi-FI" baseline="0"/>
              <a:t>mungkin ingin melihat penjualan per-bulanan untuk tiap kawasan geografis.</a:t>
            </a:r>
          </a:p>
          <a:p>
            <a:r>
              <a:rPr lang="en-US" baseline="0"/>
              <a:t>Sales mungkin ingin melihat penjualan secara per-mingguan untuk tiap kawasan penjualan.</a:t>
            </a:r>
          </a:p>
          <a:p>
            <a:r>
              <a:rPr lang="en-US" baseline="0"/>
              <a:t>Keuangan mungkin ingin melihat dan mengetahui pendapatan per-tiga bulanan (quarterly) untuk tiap jalur produk</a:t>
            </a:r>
          </a:p>
          <a:p>
            <a:endParaRPr lang="en-US"/>
          </a:p>
          <a:p>
            <a:r>
              <a:rPr lang="en-US"/>
              <a:t>Semua tipe informasi tersebut</a:t>
            </a:r>
            <a:r>
              <a:rPr lang="en-US" baseline="0"/>
              <a:t> sangat berelasi, meskipun memiliki sedikit perbedaan. Dengan suatu data warehouse, pengaturan-pengaturan yang berbeda memungkinkan mereka (departemen-departemen tersebut) untuk melihat data yang mereka inginkan.</a:t>
            </a:r>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17</a:t>
            </a:fld>
            <a:endParaRPr lang="id-ID"/>
          </a:p>
        </p:txBody>
      </p:sp>
    </p:spTree>
    <p:extLst>
      <p:ext uri="{BB962C8B-B14F-4D97-AF65-F5344CB8AC3E}">
        <p14:creationId xmlns:p14="http://schemas.microsoft.com/office/powerpoint/2010/main" val="381914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Menentukan tingkat granularity unit data pada data warehouse merupakan hal yang penting untuk diperhatikan dalam design lingkungan data warehouse.</a:t>
            </a:r>
          </a:p>
          <a:p>
            <a:r>
              <a:rPr lang="en-US"/>
              <a:t>Hal ini terkait dengan fleksibilitas data</a:t>
            </a:r>
            <a:r>
              <a:rPr lang="en-US" baseline="0"/>
              <a:t> </a:t>
            </a:r>
            <a:r>
              <a:rPr lang="en-US"/>
              <a:t>dan kapasistas penyimpanan data di dalam data warehouse.</a:t>
            </a:r>
          </a:p>
          <a:p>
            <a:endParaRPr lang="en-US"/>
          </a:p>
          <a:p>
            <a:r>
              <a:rPr lang="en-US"/>
              <a:t>Hal ini jelas bahwa jika kapasitas penyimpanan merupakan suatu masalah pada suatu data warehouse (dan volume data selalu yang masalah pertama dan utama pada</a:t>
            </a:r>
            <a:r>
              <a:rPr lang="en-US" baseline="0"/>
              <a:t> </a:t>
            </a:r>
            <a:r>
              <a:rPr lang="en-US"/>
              <a:t>data warehouse), maka high level (tingkat tinggi) granularity</a:t>
            </a:r>
            <a:r>
              <a:rPr lang="en-US" baseline="0"/>
              <a:t> </a:t>
            </a:r>
            <a:r>
              <a:rPr lang="en-US"/>
              <a:t>merupakan pilihan yang paling tepat dan efisien bagi penyimpanan data.</a:t>
            </a:r>
          </a:p>
          <a:p>
            <a:endParaRPr lang="en-US"/>
          </a:p>
          <a:p>
            <a:r>
              <a:rPr lang="en-US"/>
              <a:t>High level</a:t>
            </a:r>
            <a:r>
              <a:rPr lang="en-US" baseline="0"/>
              <a:t> granularity tidak hanya terkait pada besar-nya </a:t>
            </a:r>
            <a:r>
              <a:rPr lang="en-US" b="1" i="1" baseline="0"/>
              <a:t>record</a:t>
            </a:r>
            <a:r>
              <a:rPr lang="en-US" b="1" i="0" baseline="0"/>
              <a:t> data yang disimpan</a:t>
            </a:r>
            <a:r>
              <a:rPr lang="en-US" i="0" baseline="0"/>
              <a:t>, melainkan juga pada;</a:t>
            </a:r>
          </a:p>
          <a:p>
            <a:pPr marL="171450" indent="-171450">
              <a:buFontTx/>
              <a:buChar char="-"/>
            </a:pPr>
            <a:r>
              <a:rPr lang="en-US" i="0" baseline="0"/>
              <a:t>Lebih </a:t>
            </a:r>
            <a:r>
              <a:rPr lang="en-US" b="1" i="0" baseline="0"/>
              <a:t>sedikitnya index </a:t>
            </a:r>
            <a:r>
              <a:rPr lang="en-US" i="0" baseline="0"/>
              <a:t>yang dimasukkan ke dalam data warehouse.</a:t>
            </a:r>
          </a:p>
          <a:p>
            <a:pPr marL="171450" indent="-171450">
              <a:buFontTx/>
              <a:buChar char="-"/>
            </a:pPr>
            <a:r>
              <a:rPr lang="en-US" b="1" i="0" baseline="0"/>
              <a:t>Proses</a:t>
            </a:r>
            <a:r>
              <a:rPr lang="en-US" i="0" baseline="0"/>
              <a:t> yang harus dilakukan juga lebih sedikit.</a:t>
            </a:r>
          </a:p>
          <a:p>
            <a:pPr marL="0" indent="0">
              <a:buFontTx/>
              <a:buNone/>
            </a:pPr>
            <a:r>
              <a:rPr lang="en-US"/>
              <a:t>Yang tentunya juga berpengaruh pada engine yang digunakan pada lingkungan data warehouse.</a:t>
            </a:r>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18</a:t>
            </a:fld>
            <a:endParaRPr lang="id-ID"/>
          </a:p>
        </p:txBody>
      </p:sp>
    </p:spTree>
    <p:extLst>
      <p:ext uri="{BB962C8B-B14F-4D97-AF65-F5344CB8AC3E}">
        <p14:creationId xmlns:p14="http://schemas.microsoft.com/office/powerpoint/2010/main" val="91884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Gambar pada slide menunjukkan trade-off (imbal balik) terkait tingkat</a:t>
            </a:r>
            <a:r>
              <a:rPr lang="en-US" baseline="0"/>
              <a:t> granularity.</a:t>
            </a:r>
            <a:endParaRPr lang="en-US"/>
          </a:p>
          <a:p>
            <a:r>
              <a:rPr lang="en-US"/>
              <a:t>Semakin tinggi tingkat</a:t>
            </a:r>
            <a:r>
              <a:rPr lang="en-US" baseline="0"/>
              <a:t> granularity unit data pada data warehouse, akan berdampak pada kehilangan kemampuan untuk menjawab permintaan data melalui melalui query data (loss </a:t>
            </a:r>
            <a:r>
              <a:rPr lang="en-US"/>
              <a:t>the ability to answer queries using the data).</a:t>
            </a:r>
          </a:p>
          <a:p>
            <a:endParaRPr lang="en-US"/>
          </a:p>
          <a:p>
            <a:r>
              <a:rPr lang="en-US"/>
              <a:t>Sebaliknya,</a:t>
            </a:r>
            <a:r>
              <a:rPr lang="en-US" baseline="0"/>
              <a:t> dengan tingkat granularity yang sangat rendah, secara prakteknya akan dapat menjawab setiap permintaan data melalui query data. </a:t>
            </a:r>
          </a:p>
          <a:p>
            <a:r>
              <a:rPr lang="en-US" baseline="0"/>
              <a:t>Sementara dengan tingkat granularity yang tinggi akan membatasi jumlah/variasi permintaan data yang dapat ditangani.</a:t>
            </a:r>
          </a:p>
          <a:p>
            <a:endParaRPr lang="en-US"/>
          </a:p>
          <a:p>
            <a:r>
              <a:rPr lang="en-US"/>
              <a:t>Pertimbangan lain dalam men-design granularity adalah dengan melihat dan menentukan arsitektur entitas (entitas2 dalam DSS) mana</a:t>
            </a:r>
            <a:r>
              <a:rPr lang="en-US" baseline="0"/>
              <a:t> yang akan memakai data warehouse.</a:t>
            </a:r>
          </a:p>
          <a:p>
            <a:r>
              <a:rPr lang="en-US" baseline="0"/>
              <a:t>Setiap arsitektur entitas DSS memiliki kebutuhan danpertimbangan masing-masing. Untuk itu agar memenuhi beragam kebutuhan dan pertimbangan tersebut, data warehouse harus di-design dengan unit data yang memiliki tingkat granularity serendah mungkin (tentunya juga dengan mempertimbangkan kapasistas penyimpanan dan kemampuan memproses server).</a:t>
            </a:r>
          </a:p>
        </p:txBody>
      </p:sp>
      <p:sp>
        <p:nvSpPr>
          <p:cNvPr id="4" name="Slide Number Placeholder 3"/>
          <p:cNvSpPr>
            <a:spLocks noGrp="1"/>
          </p:cNvSpPr>
          <p:nvPr>
            <p:ph type="sldNum" sz="quarter" idx="10"/>
          </p:nvPr>
        </p:nvSpPr>
        <p:spPr/>
        <p:txBody>
          <a:bodyPr/>
          <a:lstStyle/>
          <a:p>
            <a:fld id="{6BE19FB5-3E22-4347-9D47-E764C09E46CC}" type="slidenum">
              <a:rPr lang="id-ID" smtClean="0"/>
              <a:t>19</a:t>
            </a:fld>
            <a:endParaRPr lang="id-ID"/>
          </a:p>
        </p:txBody>
      </p:sp>
    </p:spTree>
    <p:extLst>
      <p:ext uri="{BB962C8B-B14F-4D97-AF65-F5344CB8AC3E}">
        <p14:creationId xmlns:p14="http://schemas.microsoft.com/office/powerpoint/2010/main" val="3302316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Partitioning</a:t>
            </a:r>
            <a:r>
              <a:rPr lang="en-US"/>
              <a:t> </a:t>
            </a:r>
            <a:r>
              <a:rPr lang="en-US">
                <a:sym typeface="Wingdings" panose="05000000000000000000" pitchFamily="2" charset="2"/>
              </a:rPr>
              <a:t> memecah data ke dalam unit fisik yang dapat di tangani secara independen.</a:t>
            </a:r>
            <a:endParaRPr lang="en-US"/>
          </a:p>
          <a:p>
            <a:r>
              <a:rPr lang="en-US"/>
              <a:t>Dalam data warehouse, isu seputar </a:t>
            </a:r>
            <a:r>
              <a:rPr lang="en-US" b="1"/>
              <a:t>Partitioning</a:t>
            </a:r>
            <a:r>
              <a:rPr lang="en-US"/>
              <a:t> tidak fokus pada apakah partisi harus dilakukan, melainkan bagaimana hal itu (Partitioning) harus dilakukan.</a:t>
            </a:r>
          </a:p>
          <a:p>
            <a:r>
              <a:rPr lang="en-US"/>
              <a:t>Jika granularity dan </a:t>
            </a:r>
            <a:r>
              <a:rPr lang="en-US" b="1"/>
              <a:t>Partitioning</a:t>
            </a:r>
            <a:r>
              <a:rPr lang="en-US"/>
              <a:t> dilakukan dengan benar, maka hampir semua aspek lain dari desain data warehouse dan implementasi akan lebih mudah.</a:t>
            </a:r>
          </a:p>
          <a:p>
            <a:endParaRPr lang="en-US"/>
          </a:p>
          <a:p>
            <a:r>
              <a:rPr lang="en-US"/>
              <a:t>partitioning yang benar akan membawa dampak baik pada data warehouse pada</a:t>
            </a:r>
            <a:r>
              <a:rPr lang="en-US" baseline="0"/>
              <a:t> beberapa hal;</a:t>
            </a:r>
            <a:endParaRPr lang="en-US"/>
          </a:p>
          <a:p>
            <a:r>
              <a:rPr lang="en-US"/>
              <a:t>■■ Loading data</a:t>
            </a:r>
          </a:p>
          <a:p>
            <a:r>
              <a:rPr lang="en-US"/>
              <a:t>■■ Accessing data</a:t>
            </a:r>
          </a:p>
          <a:p>
            <a:r>
              <a:rPr lang="en-US"/>
              <a:t>■■ Archiving data</a:t>
            </a:r>
          </a:p>
          <a:p>
            <a:r>
              <a:rPr lang="en-US"/>
              <a:t>■■ Deleting data</a:t>
            </a:r>
          </a:p>
          <a:p>
            <a:r>
              <a:rPr lang="en-US"/>
              <a:t>■■ Monitoring data</a:t>
            </a:r>
          </a:p>
          <a:p>
            <a:r>
              <a:rPr lang="en-US"/>
              <a:t>■■ Storing data</a:t>
            </a:r>
          </a:p>
          <a:p>
            <a:endParaRPr lang="en-US"/>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21</a:t>
            </a:fld>
            <a:endParaRPr lang="id-ID"/>
          </a:p>
        </p:txBody>
      </p:sp>
    </p:spTree>
    <p:extLst>
      <p:ext uri="{BB962C8B-B14F-4D97-AF65-F5344CB8AC3E}">
        <p14:creationId xmlns:p14="http://schemas.microsoft.com/office/powerpoint/2010/main" val="4137237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Tujuan dari partitioning</a:t>
            </a:r>
            <a:r>
              <a:rPr lang="en-US" baseline="0"/>
              <a:t> terhadap detail data yang ada adalah untuk memecah data memjadi unit-unit kecil yang mudah dikelola.</a:t>
            </a:r>
          </a:p>
          <a:p>
            <a:r>
              <a:rPr lang="en-US" baseline="0"/>
              <a:t>Mengapa hal ini (partitioning) penting, karena designer dan staff memiliki fleksibilitas yang lebih dalam mengelola data dalam bentuk unit-unit kecil dari pada dalam bentuk yang besar.</a:t>
            </a:r>
          </a:p>
          <a:p>
            <a:endParaRPr lang="en-US" baseline="0"/>
          </a:p>
          <a:p>
            <a:r>
              <a:rPr lang="en-US" baseline="0"/>
              <a:t>Data dalam bentuk unit-unit kecil akan dapat di:</a:t>
            </a:r>
          </a:p>
          <a:p>
            <a:pPr marL="171450" indent="-171450">
              <a:buFontTx/>
              <a:buChar char="-"/>
            </a:pPr>
            <a:r>
              <a:rPr lang="en-US" baseline="0"/>
              <a:t>Restructured</a:t>
            </a:r>
          </a:p>
          <a:p>
            <a:pPr marL="171450" indent="-171450">
              <a:buFontTx/>
              <a:buChar char="-"/>
            </a:pPr>
            <a:r>
              <a:rPr lang="en-US" baseline="0"/>
              <a:t>Indexing</a:t>
            </a:r>
          </a:p>
          <a:p>
            <a:pPr marL="171450" indent="-171450">
              <a:buFontTx/>
              <a:buChar char="-"/>
            </a:pPr>
            <a:r>
              <a:rPr lang="en-US" baseline="0"/>
              <a:t>Sequential scanning, (jika diperlukan)</a:t>
            </a:r>
          </a:p>
          <a:p>
            <a:pPr marL="171450" indent="-171450">
              <a:buFontTx/>
              <a:buChar char="-"/>
            </a:pPr>
            <a:r>
              <a:rPr lang="en-US" baseline="0"/>
              <a:t>Reorganization</a:t>
            </a:r>
          </a:p>
          <a:p>
            <a:pPr marL="171450" indent="-171450">
              <a:buFontTx/>
              <a:buChar char="-"/>
            </a:pPr>
            <a:r>
              <a:rPr lang="en-US" baseline="0"/>
              <a:t>Recovery</a:t>
            </a:r>
          </a:p>
          <a:p>
            <a:pPr marL="171450" indent="-171450">
              <a:buFontTx/>
              <a:buChar char="-"/>
            </a:pPr>
            <a:r>
              <a:rPr lang="en-US" baseline="0"/>
              <a:t>Monitoring</a:t>
            </a:r>
          </a:p>
          <a:p>
            <a:pPr marL="171450" indent="-171450">
              <a:buFontTx/>
              <a:buChar char="-"/>
            </a:pPr>
            <a:endParaRPr lang="en-US" baseline="0"/>
          </a:p>
          <a:p>
            <a:pPr marL="0" indent="0">
              <a:buFontTx/>
              <a:buNone/>
            </a:pPr>
            <a:endParaRPr lang="en-US" baseline="0"/>
          </a:p>
        </p:txBody>
      </p:sp>
      <p:sp>
        <p:nvSpPr>
          <p:cNvPr id="4" name="Slide Number Placeholder 3"/>
          <p:cNvSpPr>
            <a:spLocks noGrp="1"/>
          </p:cNvSpPr>
          <p:nvPr>
            <p:ph type="sldNum" sz="quarter" idx="10"/>
          </p:nvPr>
        </p:nvSpPr>
        <p:spPr/>
        <p:txBody>
          <a:bodyPr/>
          <a:lstStyle/>
          <a:p>
            <a:fld id="{6BE19FB5-3E22-4347-9D47-E764C09E46CC}" type="slidenum">
              <a:rPr lang="id-ID" smtClean="0"/>
              <a:t>22</a:t>
            </a:fld>
            <a:endParaRPr lang="id-ID"/>
          </a:p>
        </p:txBody>
      </p:sp>
    </p:spTree>
    <p:extLst>
      <p:ext uri="{BB962C8B-B14F-4D97-AF65-F5344CB8AC3E}">
        <p14:creationId xmlns:p14="http://schemas.microsoft.com/office/powerpoint/2010/main" val="2925079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Sebagai contoh; partitioning dalam perusahaan asuransi mungkin memilih untuk mempartisi data dengan</a:t>
            </a:r>
            <a:r>
              <a:rPr lang="en-US" baseline="0"/>
              <a:t> kriteria seperti berikut;</a:t>
            </a:r>
            <a:endParaRPr lang="en-US"/>
          </a:p>
          <a:p>
            <a:pPr marL="171450" indent="-171450">
              <a:buFontTx/>
              <a:buChar char="-"/>
            </a:pPr>
            <a:r>
              <a:rPr lang="en-US"/>
              <a:t>2000 health claims</a:t>
            </a:r>
          </a:p>
          <a:p>
            <a:pPr marL="171450" indent="-171450">
              <a:buFontTx/>
              <a:buChar char="-"/>
            </a:pPr>
            <a:r>
              <a:rPr lang="en-US"/>
              <a:t>2001 health claims</a:t>
            </a:r>
          </a:p>
          <a:p>
            <a:pPr marL="171450" indent="-171450">
              <a:buFontTx/>
              <a:buChar char="-"/>
            </a:pPr>
            <a:r>
              <a:rPr lang="en-US"/>
              <a:t>2002 health claims </a:t>
            </a:r>
          </a:p>
          <a:p>
            <a:pPr marL="171450" indent="-171450">
              <a:buFontTx/>
              <a:buChar char="-"/>
            </a:pPr>
            <a:r>
              <a:rPr lang="en-US"/>
              <a:t>1999 life claims</a:t>
            </a:r>
          </a:p>
          <a:p>
            <a:pPr marL="171450" indent="-171450">
              <a:buFontTx/>
              <a:buChar char="-"/>
            </a:pPr>
            <a:r>
              <a:rPr lang="en-US"/>
              <a:t>2000 life claims </a:t>
            </a:r>
          </a:p>
          <a:p>
            <a:pPr marL="171450" indent="-171450">
              <a:buFontTx/>
              <a:buChar char="-"/>
            </a:pPr>
            <a:r>
              <a:rPr lang="en-US"/>
              <a:t>2001 life claims</a:t>
            </a:r>
          </a:p>
          <a:p>
            <a:pPr marL="171450" indent="-171450">
              <a:buFontTx/>
              <a:buChar char="-"/>
            </a:pPr>
            <a:r>
              <a:rPr lang="en-US"/>
              <a:t>2002 life claims</a:t>
            </a:r>
          </a:p>
          <a:p>
            <a:pPr marL="171450" indent="-171450">
              <a:buFontTx/>
              <a:buChar char="-"/>
            </a:pPr>
            <a:r>
              <a:rPr lang="en-US"/>
              <a:t>2000 casualty claims</a:t>
            </a:r>
          </a:p>
          <a:p>
            <a:pPr marL="171450" indent="-171450">
              <a:buFontTx/>
              <a:buChar char="-"/>
            </a:pPr>
            <a:r>
              <a:rPr lang="en-US"/>
              <a:t>2001 casualty claims</a:t>
            </a:r>
          </a:p>
          <a:p>
            <a:pPr marL="171450" indent="-171450">
              <a:buFontTx/>
              <a:buChar char="-"/>
            </a:pPr>
            <a:r>
              <a:rPr lang="en-US"/>
              <a:t>2002 casualty claims</a:t>
            </a:r>
          </a:p>
          <a:p>
            <a:endParaRPr lang="en-US"/>
          </a:p>
          <a:p>
            <a:r>
              <a:rPr lang="en-US"/>
              <a:t>Berdasarkan contoh tersebut perusahaan asuransi tersebut menggunakan kriteria tanggal (dalam hal ini </a:t>
            </a:r>
            <a:r>
              <a:rPr lang="en-US" b="1"/>
              <a:t>tahun</a:t>
            </a:r>
            <a:r>
              <a:rPr lang="en-US"/>
              <a:t>) dan </a:t>
            </a:r>
            <a:r>
              <a:rPr lang="en-US" b="1"/>
              <a:t>tipe klaim</a:t>
            </a:r>
            <a:r>
              <a:rPr lang="en-US"/>
              <a:t>,</a:t>
            </a:r>
            <a:r>
              <a:rPr lang="en-US" baseline="0"/>
              <a:t> untuk mempartisi data.</a:t>
            </a:r>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23</a:t>
            </a:fld>
            <a:endParaRPr lang="id-ID"/>
          </a:p>
        </p:txBody>
      </p:sp>
    </p:spTree>
    <p:extLst>
      <p:ext uri="{BB962C8B-B14F-4D97-AF65-F5344CB8AC3E}">
        <p14:creationId xmlns:p14="http://schemas.microsoft.com/office/powerpoint/2010/main" val="871483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Simple cumulative structure merupakan struktur</a:t>
            </a:r>
            <a:r>
              <a:rPr lang="en-US" baseline="0"/>
              <a:t> data tersimple dan paling umum kita temukan.</a:t>
            </a:r>
            <a:endParaRPr lang="en-US"/>
          </a:p>
          <a:p>
            <a:r>
              <a:rPr lang="en-US"/>
              <a:t>Gambar pada slide menunjukkan transaksi harian</a:t>
            </a:r>
            <a:r>
              <a:rPr lang="en-US" baseline="0"/>
              <a:t> (rutin) dikirim dari lingkungan operasional. Setelah itu, data tersebut dirangkum kedalam records data warehouse, rangkuman tersebut mungkin berdasarkan </a:t>
            </a:r>
            <a:r>
              <a:rPr lang="en-US" b="1" baseline="0"/>
              <a:t>customer</a:t>
            </a:r>
            <a:r>
              <a:rPr lang="en-US" baseline="0"/>
              <a:t>, </a:t>
            </a:r>
            <a:r>
              <a:rPr lang="en-US" b="1" baseline="0"/>
              <a:t>pemesanan</a:t>
            </a:r>
            <a:r>
              <a:rPr lang="en-US" baseline="0"/>
              <a:t>, subject lainnya dalam data warehouse.</a:t>
            </a:r>
          </a:p>
          <a:p>
            <a:r>
              <a:rPr lang="en-US"/>
              <a:t>Transaksi berdasarkan gambar pada slide di rangkum</a:t>
            </a:r>
            <a:r>
              <a:rPr lang="en-US" baseline="0"/>
              <a:t> berdasarkan hari (aktifitas harian </a:t>
            </a:r>
            <a:r>
              <a:rPr lang="en-US" b="1" baseline="0"/>
              <a:t>customer</a:t>
            </a:r>
            <a:r>
              <a:rPr lang="en-US" baseline="0"/>
              <a:t> untuk suatu </a:t>
            </a:r>
            <a:r>
              <a:rPr lang="en-US" b="1" baseline="0"/>
              <a:t>pemesanan</a:t>
            </a:r>
            <a:r>
              <a:rPr lang="en-US" b="0" baseline="0"/>
              <a:t> ditotal dan dimasukkan ke dalam data warehouse dengan basis perhari. (day-by-day basis)</a:t>
            </a:r>
            <a:endParaRPr lang="en-US" b="1"/>
          </a:p>
          <a:p>
            <a:endParaRPr lang="en-US"/>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24</a:t>
            </a:fld>
            <a:endParaRPr lang="id-ID"/>
          </a:p>
        </p:txBody>
      </p:sp>
    </p:spTree>
    <p:extLst>
      <p:ext uri="{BB962C8B-B14F-4D97-AF65-F5344CB8AC3E}">
        <p14:creationId xmlns:p14="http://schemas.microsoft.com/office/powerpoint/2010/main" val="3738353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dari</a:t>
            </a:r>
            <a:r>
              <a:rPr lang="en-US" baseline="0"/>
              <a:t> lingkungan operasional dimasukkan ke lingkungan data warehouse.</a:t>
            </a:r>
          </a:p>
          <a:p>
            <a:r>
              <a:rPr lang="en-US"/>
              <a:t>Data dimasukkan ke dalam struktur yang berbeda.</a:t>
            </a:r>
          </a:p>
          <a:p>
            <a:r>
              <a:rPr lang="en-US"/>
              <a:t>Untuk</a:t>
            </a:r>
            <a:r>
              <a:rPr lang="en-US" baseline="0"/>
              <a:t> 7 hari pertama dalam seminggu, data perhari (harian) dirangkum dan dimasukkan ke dalam 7 slot harian (day1.. day7). </a:t>
            </a:r>
          </a:p>
          <a:p>
            <a:r>
              <a:rPr lang="en-US" baseline="0"/>
              <a:t>Pada hari ke 8, 7 slot daily (day1.. Day7) dirangkum dan dimasukkan kedalam slot minggu pertama (week 1)</a:t>
            </a:r>
          </a:p>
          <a:p>
            <a:r>
              <a:rPr lang="en-US" baseline="0"/>
              <a:t>Kemudian data hari ke 8 dirangkum dan dimasukkan ke dalam slot day 1, demikian juga untuk data hari ke 9 dirangkum dan dimasukkan ke dalam slot day 2, dst hingga hari ke 14.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Pada hari ke 15, 7 slot daily (day1.. Day7) dirangkum dan dimasukkan kedalam slot minggu kedua (week 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Demikian seterusnya, apabila akhir dari bulan, maka semua slot week (week 1.. Week terakhir) dirangkum dan dimasukkan kedalam slot bulan pertama (month 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Demikian juga untuk slot tahun.</a:t>
            </a:r>
          </a:p>
        </p:txBody>
      </p:sp>
      <p:sp>
        <p:nvSpPr>
          <p:cNvPr id="4" name="Slide Number Placeholder 3"/>
          <p:cNvSpPr>
            <a:spLocks noGrp="1"/>
          </p:cNvSpPr>
          <p:nvPr>
            <p:ph type="sldNum" sz="quarter" idx="10"/>
          </p:nvPr>
        </p:nvSpPr>
        <p:spPr/>
        <p:txBody>
          <a:bodyPr/>
          <a:lstStyle/>
          <a:p>
            <a:fld id="{6BE19FB5-3E22-4347-9D47-E764C09E46CC}" type="slidenum">
              <a:rPr lang="id-ID" smtClean="0"/>
              <a:t>25</a:t>
            </a:fld>
            <a:endParaRPr lang="id-ID"/>
          </a:p>
        </p:txBody>
      </p:sp>
    </p:spTree>
    <p:extLst>
      <p:ext uri="{BB962C8B-B14F-4D97-AF65-F5344CB8AC3E}">
        <p14:creationId xmlns:p14="http://schemas.microsoft.com/office/powerpoint/2010/main" val="3585900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BE19FB5-3E22-4347-9D47-E764C09E46CC}" type="slidenum">
              <a:rPr lang="id-ID" smtClean="0"/>
              <a:t>28</a:t>
            </a:fld>
            <a:endParaRPr lang="id-ID"/>
          </a:p>
        </p:txBody>
      </p:sp>
    </p:spTree>
    <p:extLst>
      <p:ext uri="{BB962C8B-B14F-4D97-AF65-F5344CB8AC3E}">
        <p14:creationId xmlns:p14="http://schemas.microsoft.com/office/powerpoint/2010/main" val="96719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b="1"/>
              <a:t>classical SDLC</a:t>
            </a:r>
            <a:r>
              <a:rPr lang="en-US"/>
              <a:t> ditentukan oleh requirements. </a:t>
            </a:r>
          </a:p>
          <a:p>
            <a:r>
              <a:rPr lang="en-US"/>
              <a:t>Untuk membuat sistem, Anda harus mengerti dan memahami </a:t>
            </a:r>
            <a:r>
              <a:rPr lang="en-US" b="1"/>
              <a:t>requirements</a:t>
            </a:r>
            <a:r>
              <a:rPr lang="en-US"/>
              <a:t>, selanjutnya kemudian melakukan </a:t>
            </a:r>
            <a:r>
              <a:rPr lang="en-US" b="1"/>
              <a:t>design</a:t>
            </a:r>
            <a:r>
              <a:rPr lang="en-US"/>
              <a:t> and </a:t>
            </a:r>
            <a:r>
              <a:rPr lang="en-US" b="1"/>
              <a:t>development</a:t>
            </a:r>
            <a:r>
              <a:rPr lang="en-US"/>
              <a:t>.</a:t>
            </a:r>
          </a:p>
          <a:p>
            <a:endParaRPr lang="en-US"/>
          </a:p>
          <a:p>
            <a:r>
              <a:rPr lang="en-US"/>
              <a:t>SDLC</a:t>
            </a:r>
            <a:r>
              <a:rPr lang="en-US" baseline="0"/>
              <a:t> Data Warehouse sering di sebut CLDS, SDLC dibalik menjadi CLDS karena proses tahapan pengembangan sistem data warehouse memiliki tahapan terbalik dari classical SDLC. </a:t>
            </a:r>
          </a:p>
          <a:p>
            <a:endParaRPr lang="en-US" baseline="0"/>
          </a:p>
          <a:p>
            <a:r>
              <a:rPr lang="en-US" baseline="0"/>
              <a:t>CLDS dimulai dengan </a:t>
            </a:r>
            <a:r>
              <a:rPr lang="en-US" b="1" baseline="0"/>
              <a:t>data</a:t>
            </a:r>
            <a:r>
              <a:rPr lang="en-US" baseline="0"/>
              <a:t>, selanjutnya; </a:t>
            </a:r>
            <a:r>
              <a:rPr lang="en-US" b="1" baseline="0"/>
              <a:t>integrasi data</a:t>
            </a:r>
            <a:r>
              <a:rPr lang="en-US" baseline="0"/>
              <a:t>, </a:t>
            </a:r>
            <a:r>
              <a:rPr lang="en-US" b="1" baseline="0"/>
              <a:t>test data</a:t>
            </a:r>
            <a:r>
              <a:rPr lang="en-US" baseline="0"/>
              <a:t> (untuk melihat apakah ada bias data), Membuat </a:t>
            </a:r>
            <a:r>
              <a:rPr lang="en-US" b="1" baseline="0"/>
              <a:t>program</a:t>
            </a:r>
            <a:r>
              <a:rPr lang="en-US" baseline="0"/>
              <a:t> terhadap data, </a:t>
            </a:r>
            <a:r>
              <a:rPr lang="en-US" b="1" baseline="0"/>
              <a:t>Analisa</a:t>
            </a:r>
            <a:r>
              <a:rPr lang="en-US" baseline="0"/>
              <a:t> hasil dari program, Memahami </a:t>
            </a:r>
            <a:r>
              <a:rPr lang="en-US" b="1" baseline="0"/>
              <a:t>requirements</a:t>
            </a:r>
            <a:r>
              <a:rPr lang="en-US" baseline="0"/>
              <a:t>.</a:t>
            </a:r>
          </a:p>
          <a:p>
            <a:r>
              <a:rPr lang="en-US" baseline="0"/>
              <a:t>Setelah requirements dipahami, dilakukan adjustment terhadap design sistem, dan siklus dimulai dari awal lagi (reset) untuk sekumpulan data yang berbeda (kumpulan data baru hasil dari adjustment terhadap disain sistem).</a:t>
            </a:r>
          </a:p>
          <a:p>
            <a:endParaRPr lang="en-US" baseline="0"/>
          </a:p>
          <a:p>
            <a:r>
              <a:rPr lang="en-US" baseline="0"/>
              <a:t>The CLDS is a classic </a:t>
            </a:r>
            <a:r>
              <a:rPr lang="en-US" b="1" baseline="0"/>
              <a:t>data-driven development life cycle</a:t>
            </a:r>
            <a:r>
              <a:rPr lang="en-US" baseline="0"/>
              <a:t>, while </a:t>
            </a:r>
          </a:p>
          <a:p>
            <a:r>
              <a:rPr lang="en-US" baseline="0"/>
              <a:t>the SDLC is a classic </a:t>
            </a:r>
            <a:r>
              <a:rPr lang="en-US" b="1" baseline="0"/>
              <a:t>requirements-driven development life cycle</a:t>
            </a:r>
          </a:p>
          <a:p>
            <a:endParaRPr lang="en-US" baseline="0"/>
          </a:p>
          <a:p>
            <a:r>
              <a:rPr lang="en-US" b="1" baseline="0"/>
              <a:t>Spiral Development Methodology</a:t>
            </a:r>
            <a:endParaRPr lang="en-US" baseline="0"/>
          </a:p>
          <a:p>
            <a:r>
              <a:rPr lang="en-US" baseline="0"/>
              <a:t>Karena pada CLDS terdapat reset untuk sekumpulan data yang berbeda, CLDS sering disebut dengan: </a:t>
            </a:r>
            <a:r>
              <a:rPr lang="en-US" b="1" baseline="0"/>
              <a:t>Spiral Development Methodology</a:t>
            </a:r>
          </a:p>
        </p:txBody>
      </p:sp>
      <p:sp>
        <p:nvSpPr>
          <p:cNvPr id="4" name="Slide Number Placeholder 3"/>
          <p:cNvSpPr>
            <a:spLocks noGrp="1"/>
          </p:cNvSpPr>
          <p:nvPr>
            <p:ph type="sldNum" sz="quarter" idx="10"/>
          </p:nvPr>
        </p:nvSpPr>
        <p:spPr/>
        <p:txBody>
          <a:bodyPr/>
          <a:lstStyle/>
          <a:p>
            <a:fld id="{6BE19FB5-3E22-4347-9D47-E764C09E46CC}" type="slidenum">
              <a:rPr lang="id-ID" smtClean="0"/>
              <a:t>7</a:t>
            </a:fld>
            <a:endParaRPr lang="id-ID"/>
          </a:p>
        </p:txBody>
      </p:sp>
    </p:spTree>
    <p:extLst>
      <p:ext uri="{BB962C8B-B14F-4D97-AF65-F5344CB8AC3E}">
        <p14:creationId xmlns:p14="http://schemas.microsoft.com/office/powerpoint/2010/main" val="289033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9</a:t>
            </a:fld>
            <a:endParaRPr lang="id-ID"/>
          </a:p>
        </p:txBody>
      </p:sp>
    </p:spTree>
    <p:extLst>
      <p:ext uri="{BB962C8B-B14F-4D97-AF65-F5344CB8AC3E}">
        <p14:creationId xmlns:p14="http://schemas.microsoft.com/office/powerpoint/2010/main" val="299616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Integrasi merupakan aspek yang paling penting dalam data warehouse.</a:t>
            </a:r>
          </a:p>
          <a:p>
            <a:r>
              <a:rPr lang="en-US"/>
              <a:t>Data diambil dari berbagai sumber yang</a:t>
            </a:r>
            <a:r>
              <a:rPr lang="en-US" baseline="0"/>
              <a:t> terpisah dan dimasukkan ke dalam data warehouse. </a:t>
            </a:r>
          </a:p>
          <a:p>
            <a:r>
              <a:rPr lang="en-US" baseline="0"/>
              <a:t>Untuk itu data perlu dilakukan proses sebelum dimasukkan ke dalam data warehouse;</a:t>
            </a:r>
          </a:p>
          <a:p>
            <a:pPr marL="171450" indent="-171450">
              <a:buFontTx/>
              <a:buChar char="-"/>
            </a:pPr>
            <a:r>
              <a:rPr lang="en-US" baseline="0"/>
              <a:t>Convert (konversi)</a:t>
            </a:r>
          </a:p>
          <a:p>
            <a:pPr marL="171450" indent="-171450">
              <a:buFontTx/>
              <a:buChar char="-"/>
            </a:pPr>
            <a:r>
              <a:rPr lang="en-US" baseline="0"/>
              <a:t>Reformat (format ulang)</a:t>
            </a:r>
          </a:p>
          <a:p>
            <a:pPr marL="171450" indent="-171450">
              <a:buFontTx/>
              <a:buChar char="-"/>
            </a:pPr>
            <a:r>
              <a:rPr lang="en-US" baseline="0"/>
              <a:t>Resequence (urut ulang)</a:t>
            </a:r>
          </a:p>
          <a:p>
            <a:pPr marL="171450" indent="-171450">
              <a:buFontTx/>
              <a:buChar char="-"/>
            </a:pPr>
            <a:r>
              <a:rPr lang="en-US" baseline="0"/>
              <a:t>Summarize (rangkum)</a:t>
            </a:r>
          </a:p>
          <a:p>
            <a:pPr marL="171450" indent="-171450">
              <a:buFontTx/>
              <a:buChar char="-"/>
            </a:pPr>
            <a:r>
              <a:rPr lang="en-US"/>
              <a:t>Dsb.</a:t>
            </a:r>
          </a:p>
          <a:p>
            <a:pPr marL="0" indent="0">
              <a:buFontTx/>
              <a:buNone/>
            </a:pPr>
            <a:r>
              <a:rPr lang="en-US"/>
              <a:t>Hasilnya,</a:t>
            </a:r>
            <a:r>
              <a:rPr lang="en-US" baseline="0"/>
              <a:t> begitu data berada dalam data warehouse memiliki satu kesatuan fisik sebagai gambaran perusahaan.</a:t>
            </a:r>
          </a:p>
          <a:p>
            <a:pPr marL="0" indent="0">
              <a:buFontTx/>
              <a:buNone/>
            </a:pPr>
            <a:r>
              <a:rPr lang="en-US" baseline="0"/>
              <a:t>Gambar pada slide mengilustrasikan integrasi yang terjadi ketika data dari aplikasi operasional diproses untuk dimasukkan ke dalam data warehouse.</a:t>
            </a:r>
            <a:endParaRPr lang="en-US"/>
          </a:p>
          <a:p>
            <a:endParaRPr lang="en-US"/>
          </a:p>
          <a:p>
            <a:r>
              <a:rPr lang="en-US"/>
              <a:t>Proses dalam</a:t>
            </a:r>
            <a:r>
              <a:rPr lang="en-US" baseline="0"/>
              <a:t> melakukan</a:t>
            </a:r>
            <a:r>
              <a:rPr lang="en-US"/>
              <a:t> integrasi ini</a:t>
            </a:r>
            <a:r>
              <a:rPr lang="en-US" baseline="0"/>
              <a:t> perlu karena aplikasi operasional hanya focus pada operasional (objek dari aplikasi), tidak mempertimbangkan apakah data hasiil dari aplikasi nantinya akan di integrasi dengan data dari aplikasi lainnya. Yang menjadi prioritas adalah mendukung kegiatan operasional (objeknya).</a:t>
            </a:r>
          </a:p>
          <a:p>
            <a:r>
              <a:rPr lang="en-US"/>
              <a:t>Data pada</a:t>
            </a:r>
            <a:r>
              <a:rPr lang="en-US" baseline="0"/>
              <a:t> </a:t>
            </a:r>
            <a:r>
              <a:rPr lang="en-US"/>
              <a:t>aplikasi operasional tidak mempertimbangkan keseragaman lintas</a:t>
            </a:r>
            <a:r>
              <a:rPr lang="en-US" baseline="0"/>
              <a:t> aplikasi seperti;</a:t>
            </a:r>
          </a:p>
          <a:p>
            <a:pPr marL="171450" indent="-171450">
              <a:buFontTx/>
              <a:buChar char="-"/>
            </a:pPr>
            <a:r>
              <a:rPr lang="en-US" baseline="0"/>
              <a:t>Naming convention </a:t>
            </a:r>
            <a:r>
              <a:rPr lang="en-US"/>
              <a:t>(penamaan), </a:t>
            </a:r>
          </a:p>
          <a:p>
            <a:pPr marL="171450" indent="-171450">
              <a:buFontTx/>
              <a:buChar char="-"/>
            </a:pPr>
            <a:r>
              <a:rPr lang="en-US"/>
              <a:t>physical attributes (type), </a:t>
            </a:r>
          </a:p>
          <a:p>
            <a:pPr marL="171450" indent="-171450">
              <a:buFontTx/>
              <a:buChar char="-"/>
            </a:pPr>
            <a:r>
              <a:rPr lang="en-US"/>
              <a:t>measurement of attributes (satuan)</a:t>
            </a:r>
          </a:p>
          <a:p>
            <a:pPr marL="171450" indent="-171450">
              <a:buFontTx/>
              <a:buChar char="-"/>
            </a:pPr>
            <a:r>
              <a:rPr lang="en-US"/>
              <a:t>Dsb,</a:t>
            </a:r>
          </a:p>
          <a:p>
            <a:r>
              <a:rPr lang="en-US"/>
              <a:t>Disainer aplikasi hanya memperhatikan peruntukan aplikasi yang dia rancang</a:t>
            </a:r>
            <a:r>
              <a:rPr lang="en-US" baseline="0"/>
              <a:t> dan buat (focus pada objek dari aplikasi, yaitu mendukung operasional) tanpa memperhatikan aplikasi lainnya. Hasilnya adalah tiap aplikasi memiliki format dan karakteristik data sangat berbeda dari aplikasi lainnya.</a:t>
            </a:r>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10</a:t>
            </a:fld>
            <a:endParaRPr lang="id-ID"/>
          </a:p>
        </p:txBody>
      </p:sp>
    </p:spTree>
    <p:extLst>
      <p:ext uri="{BB962C8B-B14F-4D97-AF65-F5344CB8AC3E}">
        <p14:creationId xmlns:p14="http://schemas.microsoft.com/office/powerpoint/2010/main" val="369608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Gambar pada</a:t>
            </a:r>
            <a:r>
              <a:rPr lang="en-US" baseline="0"/>
              <a:t> slide mengilustrasikan; nonvolatility data pada data warehouse, data pada data warehouse hanya di akses tidak di manipulasi sedangkan data operasional diakses dan dimanipulasi record-nya secara regular.</a:t>
            </a:r>
          </a:p>
          <a:p>
            <a:endParaRPr lang="en-US"/>
          </a:p>
          <a:p>
            <a:r>
              <a:rPr lang="en-US"/>
              <a:t>Pada</a:t>
            </a:r>
            <a:r>
              <a:rPr lang="en-US" baseline="0"/>
              <a:t> data operasional, data di update secara regular, tetapi data pada data warehouse hanya di-</a:t>
            </a:r>
            <a:r>
              <a:rPr lang="en-US" i="1" baseline="0"/>
              <a:t>load</a:t>
            </a:r>
            <a:r>
              <a:rPr lang="en-US" baseline="0"/>
              <a:t> dan diakses, tetapi tidak diupdate nilainya</a:t>
            </a:r>
          </a:p>
          <a:p>
            <a:r>
              <a:rPr lang="en-US" baseline="0"/>
              <a:t>(Data pada data warehouse hanya diloading apda waktu tertentu dan biasanya dalam jumlah besar).</a:t>
            </a:r>
          </a:p>
        </p:txBody>
      </p:sp>
      <p:sp>
        <p:nvSpPr>
          <p:cNvPr id="4" name="Slide Number Placeholder 3"/>
          <p:cNvSpPr>
            <a:spLocks noGrp="1"/>
          </p:cNvSpPr>
          <p:nvPr>
            <p:ph type="sldNum" sz="quarter" idx="10"/>
          </p:nvPr>
        </p:nvSpPr>
        <p:spPr/>
        <p:txBody>
          <a:bodyPr/>
          <a:lstStyle/>
          <a:p>
            <a:fld id="{6BE19FB5-3E22-4347-9D47-E764C09E46CC}" type="slidenum">
              <a:rPr lang="id-ID" smtClean="0"/>
              <a:t>11</a:t>
            </a:fld>
            <a:endParaRPr lang="id-ID"/>
          </a:p>
        </p:txBody>
      </p:sp>
    </p:spTree>
    <p:extLst>
      <p:ext uri="{BB962C8B-B14F-4D97-AF65-F5344CB8AC3E}">
        <p14:creationId xmlns:p14="http://schemas.microsoft.com/office/powerpoint/2010/main" val="232113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Berdasarkan pada slide, terdapat 5 table fisik yang terkait dengan subject</a:t>
            </a:r>
            <a:r>
              <a:rPr lang="en-US" baseline="0"/>
              <a:t> customer, dimana data didapat dari sumber-sumber yang berbeda.</a:t>
            </a:r>
          </a:p>
          <a:p>
            <a:pPr marL="171450" indent="-171450">
              <a:buFontTx/>
              <a:buChar char="-"/>
            </a:pPr>
            <a:r>
              <a:rPr lang="en-US"/>
              <a:t>Terdapat base</a:t>
            </a:r>
            <a:r>
              <a:rPr lang="en-US" baseline="0"/>
              <a:t> table untuk informasi customer tahun 1985 s/d 1987 dan 1988 s/d 1990. Definisi data dalam table pada tahun 1985 s/d 1987 berbeda dengan definisi data dalam table pada tahun 1988 s/d 1990.</a:t>
            </a:r>
          </a:p>
          <a:p>
            <a:pPr marL="171450" indent="-171450">
              <a:buFontTx/>
              <a:buChar char="-"/>
            </a:pPr>
            <a:r>
              <a:rPr lang="en-US"/>
              <a:t>Terdapat table aktifitas customer</a:t>
            </a:r>
            <a:r>
              <a:rPr lang="en-US" baseline="0"/>
              <a:t> secara kumulatif (bulanan), aktifitas customer dirangkum setiap bulannya mulai 1986 s/d 1989.</a:t>
            </a:r>
          </a:p>
          <a:p>
            <a:pPr marL="171450" indent="-171450">
              <a:buFontTx/>
              <a:buChar char="-"/>
            </a:pPr>
            <a:r>
              <a:rPr lang="en-US" baseline="0"/>
              <a:t>Terdapat table detail aktifitas customer tahun 1987 s/d 1989 dan 1990 s/d 1991. Definisi data dalam file pada tahun 1987 s/d 1989 berbeda dengan definisi data dalam file pada tahun 1990 s/d 1991.</a:t>
            </a:r>
          </a:p>
          <a:p>
            <a:pPr marL="171450" indent="-171450">
              <a:buFontTx/>
              <a:buChar char="-"/>
            </a:pPr>
            <a:endParaRPr lang="en-US" baseline="0"/>
          </a:p>
          <a:p>
            <a:pPr marL="0" indent="0">
              <a:buFontTx/>
              <a:buNone/>
            </a:pPr>
            <a:endParaRPr lang="en-US" baseline="0"/>
          </a:p>
        </p:txBody>
      </p:sp>
      <p:sp>
        <p:nvSpPr>
          <p:cNvPr id="4" name="Slide Number Placeholder 3"/>
          <p:cNvSpPr>
            <a:spLocks noGrp="1"/>
          </p:cNvSpPr>
          <p:nvPr>
            <p:ph type="sldNum" sz="quarter" idx="10"/>
          </p:nvPr>
        </p:nvSpPr>
        <p:spPr/>
        <p:txBody>
          <a:bodyPr/>
          <a:lstStyle/>
          <a:p>
            <a:fld id="{6BE19FB5-3E22-4347-9D47-E764C09E46CC}" type="slidenum">
              <a:rPr lang="id-ID" smtClean="0"/>
              <a:t>13</a:t>
            </a:fld>
            <a:endParaRPr lang="id-ID"/>
          </a:p>
        </p:txBody>
      </p:sp>
    </p:spTree>
    <p:extLst>
      <p:ext uri="{BB962C8B-B14F-4D97-AF65-F5344CB8AC3E}">
        <p14:creationId xmlns:p14="http://schemas.microsoft.com/office/powerpoint/2010/main" val="283996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Berdasarkan pada slide, terlihat bahwa key customer ID</a:t>
            </a:r>
            <a:r>
              <a:rPr lang="en-US" baseline="0"/>
              <a:t> menghubungkan semua data pada table sumber.</a:t>
            </a:r>
          </a:p>
          <a:p>
            <a:r>
              <a:rPr lang="en-US" baseline="0"/>
              <a:t>Sekumpulan data yang memiliki subject sama (dalam hal ini: Customer) akan terkoneksi melalui suatu common key (key yang sama).</a:t>
            </a:r>
          </a:p>
          <a:p>
            <a:r>
              <a:rPr lang="en-US" baseline="0"/>
              <a:t>Data pada table-table sumber dengan subject utamanya adalah customer, memiliki commong key (dalam hal ini: customer ID) yang dapat dijadikan sebagai koneksi data antar data pada table sumber tersebut.</a:t>
            </a:r>
          </a:p>
        </p:txBody>
      </p:sp>
      <p:sp>
        <p:nvSpPr>
          <p:cNvPr id="4" name="Slide Number Placeholder 3"/>
          <p:cNvSpPr>
            <a:spLocks noGrp="1"/>
          </p:cNvSpPr>
          <p:nvPr>
            <p:ph type="sldNum" sz="quarter" idx="10"/>
          </p:nvPr>
        </p:nvSpPr>
        <p:spPr/>
        <p:txBody>
          <a:bodyPr/>
          <a:lstStyle/>
          <a:p>
            <a:fld id="{6BE19FB5-3E22-4347-9D47-E764C09E46CC}" type="slidenum">
              <a:rPr lang="id-ID" smtClean="0"/>
              <a:t>14</a:t>
            </a:fld>
            <a:endParaRPr lang="id-ID"/>
          </a:p>
        </p:txBody>
      </p:sp>
    </p:spTree>
    <p:extLst>
      <p:ext uri="{BB962C8B-B14F-4D97-AF65-F5344CB8AC3E}">
        <p14:creationId xmlns:p14="http://schemas.microsoft.com/office/powerpoint/2010/main" val="412723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Berdasarkan pada slide, setiap table dalam data warehouse memiliki element waktu sebagai bagian dari struktur key/kombinasi key (sebagai salah satu key pada multi key), biasanya sebagai key</a:t>
            </a:r>
            <a:r>
              <a:rPr lang="en-US" baseline="0"/>
              <a:t> yang lebih rendah</a:t>
            </a:r>
            <a:r>
              <a:rPr lang="en-US"/>
              <a:t>.</a:t>
            </a:r>
            <a:endParaRPr lang="en-US" baseline="0"/>
          </a:p>
          <a:p>
            <a:r>
              <a:rPr lang="en-US" baseline="0"/>
              <a:t>Disaat data diorganisasikan berdasarkan subject (dalam hal ini, Customer), setiap key memiliki element waktu, seperti dapat dilihat pada gambar di slide.</a:t>
            </a:r>
          </a:p>
          <a:p>
            <a:pPr marL="171450" indent="-171450">
              <a:buFont typeface="Arial" panose="020B0604020202020204" pitchFamily="34" charset="0"/>
              <a:buChar char="•"/>
            </a:pPr>
            <a:r>
              <a:rPr lang="en-US" baseline="0"/>
              <a:t>Beberapa table diorganisasikan dengan basis </a:t>
            </a:r>
            <a:r>
              <a:rPr lang="en-US" i="1" baseline="0"/>
              <a:t>from-date-to-date </a:t>
            </a:r>
            <a:r>
              <a:rPr lang="en-US" i="0" baseline="0"/>
              <a:t>(periode waktu), hal ini disebut organisasi data kontinyu.</a:t>
            </a:r>
          </a:p>
          <a:p>
            <a:pPr marL="171450" indent="-171450">
              <a:buFont typeface="Arial" panose="020B0604020202020204" pitchFamily="34" charset="0"/>
              <a:buChar char="•"/>
            </a:pPr>
            <a:r>
              <a:rPr lang="en-US" i="0" baseline="0"/>
              <a:t>Tabel lainnya diorganisasikan secara kumulatif dengan basis bulanan.</a:t>
            </a:r>
          </a:p>
          <a:p>
            <a:pPr marL="171450" indent="-171450">
              <a:buFont typeface="Arial" panose="020B0604020202020204" pitchFamily="34" charset="0"/>
              <a:buChar char="•"/>
            </a:pPr>
            <a:r>
              <a:rPr lang="en-US" i="0" baseline="0"/>
              <a:t>Beberapa Tabel lainnya diorganisasikan dengan basis perekaman tanggal kejadian aktifitas.</a:t>
            </a:r>
          </a:p>
          <a:p>
            <a:endParaRPr lang="en-US" baseline="0"/>
          </a:p>
          <a:p>
            <a:r>
              <a:rPr lang="en-US" baseline="0"/>
              <a:t>Namun semua record data pada table-table tersebut memiliki tanggal yang dijadikan sebagai bagian dari kombinasi kunci (multi-key), yang biasanya sebagai key yang lebih rendah dalam kombinasi key tersebut.</a:t>
            </a:r>
          </a:p>
        </p:txBody>
      </p:sp>
      <p:sp>
        <p:nvSpPr>
          <p:cNvPr id="4" name="Slide Number Placeholder 3"/>
          <p:cNvSpPr>
            <a:spLocks noGrp="1"/>
          </p:cNvSpPr>
          <p:nvPr>
            <p:ph type="sldNum" sz="quarter" idx="10"/>
          </p:nvPr>
        </p:nvSpPr>
        <p:spPr/>
        <p:txBody>
          <a:bodyPr/>
          <a:lstStyle/>
          <a:p>
            <a:fld id="{6BE19FB5-3E22-4347-9D47-E764C09E46CC}" type="slidenum">
              <a:rPr lang="id-ID" smtClean="0"/>
              <a:t>15</a:t>
            </a:fld>
            <a:endParaRPr lang="id-ID"/>
          </a:p>
        </p:txBody>
      </p:sp>
    </p:spTree>
    <p:extLst>
      <p:ext uri="{BB962C8B-B14F-4D97-AF65-F5344CB8AC3E}">
        <p14:creationId xmlns:p14="http://schemas.microsoft.com/office/powerpoint/2010/main" val="356246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warehouse tidak dibangun semuanya sekaligus langsung jadi. Data warehouse di</a:t>
            </a:r>
            <a:r>
              <a:rPr lang="en-US" baseline="0"/>
              <a:t> design dan di populasikan step-at-a-time (bertahap/selangkah demi selangkah) secara </a:t>
            </a:r>
            <a:r>
              <a:rPr lang="en-US" i="1" baseline="0"/>
              <a:t>evolutionary</a:t>
            </a:r>
            <a:r>
              <a:rPr lang="en-US" baseline="0"/>
              <a:t> (bukan revolutionary).</a:t>
            </a:r>
            <a:endParaRPr lang="en-US"/>
          </a:p>
          <a:p>
            <a:endParaRPr lang="en-US"/>
          </a:p>
          <a:p>
            <a:r>
              <a:rPr lang="en-US"/>
              <a:t>Biaya yang besar untuk membangun data warehouse sekaligus, sumber daya yang diperlukan, dan</a:t>
            </a:r>
          </a:p>
          <a:p>
            <a:r>
              <a:rPr lang="en-US"/>
              <a:t>gangguan bagi lingkungan, semua hal tersebut yang menjadi dasar bahwa data warehouse dibangun secara berurutan, bertahap, dan langkah demi langkah.</a:t>
            </a:r>
          </a:p>
        </p:txBody>
      </p:sp>
      <p:sp>
        <p:nvSpPr>
          <p:cNvPr id="4" name="Slide Number Placeholder 3"/>
          <p:cNvSpPr>
            <a:spLocks noGrp="1"/>
          </p:cNvSpPr>
          <p:nvPr>
            <p:ph type="sldNum" sz="quarter" idx="10"/>
          </p:nvPr>
        </p:nvSpPr>
        <p:spPr/>
        <p:txBody>
          <a:bodyPr/>
          <a:lstStyle/>
          <a:p>
            <a:fld id="{6BE19FB5-3E22-4347-9D47-E764C09E46CC}" type="slidenum">
              <a:rPr lang="id-ID" smtClean="0"/>
              <a:t>16</a:t>
            </a:fld>
            <a:endParaRPr lang="id-ID"/>
          </a:p>
        </p:txBody>
      </p:sp>
    </p:spTree>
    <p:extLst>
      <p:ext uri="{BB962C8B-B14F-4D97-AF65-F5344CB8AC3E}">
        <p14:creationId xmlns:p14="http://schemas.microsoft.com/office/powerpoint/2010/main" val="491636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a:t>Click to edit Master title style</a:t>
            </a:r>
          </a:p>
        </p:txBody>
      </p:sp>
      <p:sp>
        <p:nvSpPr>
          <p:cNvPr id="9" name="Subtitle 8"/>
          <p:cNvSpPr>
            <a:spLocks noGrp="1"/>
          </p:cNvSpPr>
          <p:nvPr>
            <p:ph type="subTitle" idx="1"/>
          </p:nvPr>
        </p:nvSpPr>
        <p:spPr>
          <a:xfrm>
            <a:off x="457200" y="390108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23/09/2020</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23/09/2020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23/09/2020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23/09/2020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9"/>
            <a:ext cx="8121080" cy="35606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23/09/2020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23/09/2020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23/09/2020</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23/09/2020</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23/09/2020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23/09/2020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23/09/2020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943136"/>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815B4FD-92E0-4978-907F-923BCA868FE5}" type="datetimeFigureOut">
              <a:rPr lang="id-ID" smtClean="0"/>
              <a:t>23/09/2020</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a:effectLst>
                  <a:outerShdw blurRad="38100" dist="38100" dir="2700000" algn="tl">
                    <a:srgbClr val="000000">
                      <a:alpha val="43137"/>
                    </a:srgbClr>
                  </a:outerShdw>
                </a:effectLst>
              </a:rPr>
              <a:t>Data Warehouse</a:t>
            </a:r>
            <a:endParaRPr lang="id-ID"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fontScale="92500" lnSpcReduction="10000"/>
          </a:bodyPr>
          <a:lstStyle/>
          <a:p>
            <a:r>
              <a:rPr lang="en-US" dirty="0"/>
              <a:t>Methodology dan </a:t>
            </a:r>
            <a:r>
              <a:rPr lang="en-US" dirty="0" err="1"/>
              <a:t>Pendekatan</a:t>
            </a:r>
            <a:r>
              <a:rPr lang="en-US" dirty="0"/>
              <a:t> </a:t>
            </a:r>
            <a:r>
              <a:rPr lang="en-US" dirty="0" err="1"/>
              <a:t>dalam</a:t>
            </a:r>
            <a:r>
              <a:rPr lang="en-US" dirty="0"/>
              <a:t> Desain Data Warehouse</a:t>
            </a:r>
          </a:p>
          <a:p>
            <a:endParaRPr lang="en-US" dirty="0"/>
          </a:p>
          <a:p>
            <a:r>
              <a:rPr lang="en-US" dirty="0"/>
              <a:t>Sesi-2 </a:t>
            </a:r>
          </a:p>
          <a:p>
            <a:r>
              <a:rPr lang="en-US" dirty="0"/>
              <a:t>Johan Budiman, </a:t>
            </a:r>
            <a:r>
              <a:rPr lang="en-US" dirty="0" err="1"/>
              <a:t>M.kom</a:t>
            </a:r>
            <a:endParaRPr lang="en-US" dirty="0"/>
          </a:p>
        </p:txBody>
      </p:sp>
    </p:spTree>
    <p:extLst>
      <p:ext uri="{BB962C8B-B14F-4D97-AF65-F5344CB8AC3E}">
        <p14:creationId xmlns:p14="http://schemas.microsoft.com/office/powerpoint/2010/main" val="3274577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1727715" cy="5832648"/>
          </a:xfrm>
        </p:spPr>
        <p:txBody>
          <a:bodyPr vert="vert270"/>
          <a:lstStyle/>
          <a:p>
            <a:pPr algn="ctr"/>
            <a:r>
              <a:rPr lang="en-US"/>
              <a:t>Contoh Integrasi pada Data Warehouse</a:t>
            </a:r>
          </a:p>
        </p:txBody>
      </p:sp>
      <p:pic>
        <p:nvPicPr>
          <p:cNvPr id="5" name="Picture 4"/>
          <p:cNvPicPr>
            <a:picLocks noChangeAspect="1"/>
          </p:cNvPicPr>
          <p:nvPr/>
        </p:nvPicPr>
        <p:blipFill>
          <a:blip r:embed="rId3"/>
          <a:stretch>
            <a:fillRect/>
          </a:stretch>
        </p:blipFill>
        <p:spPr>
          <a:xfrm>
            <a:off x="2184915" y="691396"/>
            <a:ext cx="6028711" cy="5977964"/>
          </a:xfrm>
          <a:prstGeom prst="rect">
            <a:avLst/>
          </a:prstGeom>
        </p:spPr>
      </p:pic>
      <p:sp>
        <p:nvSpPr>
          <p:cNvPr id="6" name="Oval 5"/>
          <p:cNvSpPr/>
          <p:nvPr/>
        </p:nvSpPr>
        <p:spPr>
          <a:xfrm>
            <a:off x="1835696" y="1340767"/>
            <a:ext cx="6336704" cy="1217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Callout 2 (Accent Bar) 6"/>
          <p:cNvSpPr/>
          <p:nvPr/>
        </p:nvSpPr>
        <p:spPr>
          <a:xfrm>
            <a:off x="7812360" y="2276872"/>
            <a:ext cx="1224136" cy="504056"/>
          </a:xfrm>
          <a:prstGeom prst="accentCallout2">
            <a:avLst>
              <a:gd name="adj1" fmla="val 43649"/>
              <a:gd name="adj2" fmla="val -8333"/>
              <a:gd name="adj3" fmla="val 47206"/>
              <a:gd name="adj4" fmla="val -22526"/>
              <a:gd name="adj5" fmla="val 62701"/>
              <a:gd name="adj6" fmla="val -175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Convert</a:t>
            </a:r>
          </a:p>
        </p:txBody>
      </p:sp>
      <p:sp>
        <p:nvSpPr>
          <p:cNvPr id="8" name="Oval 7"/>
          <p:cNvSpPr/>
          <p:nvPr/>
        </p:nvSpPr>
        <p:spPr>
          <a:xfrm>
            <a:off x="1835696" y="2558579"/>
            <a:ext cx="6336704" cy="11597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35696" y="4064275"/>
            <a:ext cx="6336704"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2 (Accent Bar) 10"/>
          <p:cNvSpPr/>
          <p:nvPr/>
        </p:nvSpPr>
        <p:spPr>
          <a:xfrm>
            <a:off x="7812360" y="3759028"/>
            <a:ext cx="1224136" cy="504056"/>
          </a:xfrm>
          <a:prstGeom prst="accentCallout2">
            <a:avLst>
              <a:gd name="adj1" fmla="val 18750"/>
              <a:gd name="adj2" fmla="val -8333"/>
              <a:gd name="adj3" fmla="val 18750"/>
              <a:gd name="adj4" fmla="val -16667"/>
              <a:gd name="adj5" fmla="val 94714"/>
              <a:gd name="adj6" fmla="val -525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Summarize</a:t>
            </a:r>
          </a:p>
        </p:txBody>
      </p:sp>
      <p:sp>
        <p:nvSpPr>
          <p:cNvPr id="12" name="Oval 11"/>
          <p:cNvSpPr/>
          <p:nvPr/>
        </p:nvSpPr>
        <p:spPr>
          <a:xfrm>
            <a:off x="1835696" y="5449642"/>
            <a:ext cx="6336704" cy="1285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2 (Accent Bar) 12"/>
          <p:cNvSpPr/>
          <p:nvPr/>
        </p:nvSpPr>
        <p:spPr>
          <a:xfrm>
            <a:off x="7812360" y="5210078"/>
            <a:ext cx="1224136" cy="504056"/>
          </a:xfrm>
          <a:prstGeom prst="accentCallout2">
            <a:avLst>
              <a:gd name="adj1" fmla="val 18750"/>
              <a:gd name="adj2" fmla="val -8333"/>
              <a:gd name="adj3" fmla="val 18750"/>
              <a:gd name="adj4" fmla="val -16667"/>
              <a:gd name="adj5" fmla="val 84043"/>
              <a:gd name="adj6" fmla="val -510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Reformat</a:t>
            </a:r>
          </a:p>
        </p:txBody>
      </p:sp>
    </p:spTree>
    <p:extLst>
      <p:ext uri="{BB962C8B-B14F-4D97-AF65-F5344CB8AC3E}">
        <p14:creationId xmlns:p14="http://schemas.microsoft.com/office/powerpoint/2010/main" val="3352894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Nonvolatility Data dalam Data Warehouse</a:t>
            </a:r>
          </a:p>
        </p:txBody>
      </p:sp>
      <p:pic>
        <p:nvPicPr>
          <p:cNvPr id="4" name="Picture 3"/>
          <p:cNvPicPr>
            <a:picLocks noChangeAspect="1"/>
          </p:cNvPicPr>
          <p:nvPr/>
        </p:nvPicPr>
        <p:blipFill>
          <a:blip r:embed="rId3"/>
          <a:stretch>
            <a:fillRect/>
          </a:stretch>
        </p:blipFill>
        <p:spPr>
          <a:xfrm>
            <a:off x="891715" y="2348880"/>
            <a:ext cx="7360570" cy="3416970"/>
          </a:xfrm>
          <a:prstGeom prst="rect">
            <a:avLst/>
          </a:prstGeom>
        </p:spPr>
      </p:pic>
    </p:spTree>
    <p:extLst>
      <p:ext uri="{BB962C8B-B14F-4D97-AF65-F5344CB8AC3E}">
        <p14:creationId xmlns:p14="http://schemas.microsoft.com/office/powerpoint/2010/main" val="1373440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Time-variant dalam Data Warehouse</a:t>
            </a:r>
          </a:p>
        </p:txBody>
      </p:sp>
      <p:pic>
        <p:nvPicPr>
          <p:cNvPr id="4" name="Picture 3"/>
          <p:cNvPicPr>
            <a:picLocks noChangeAspect="1"/>
          </p:cNvPicPr>
          <p:nvPr/>
        </p:nvPicPr>
        <p:blipFill>
          <a:blip r:embed="rId2"/>
          <a:stretch>
            <a:fillRect/>
          </a:stretch>
        </p:blipFill>
        <p:spPr>
          <a:xfrm>
            <a:off x="984463" y="2132856"/>
            <a:ext cx="7175073" cy="3474120"/>
          </a:xfrm>
          <a:prstGeom prst="rect">
            <a:avLst/>
          </a:prstGeom>
        </p:spPr>
      </p:pic>
    </p:spTree>
    <p:extLst>
      <p:ext uri="{BB962C8B-B14F-4D97-AF65-F5344CB8AC3E}">
        <p14:creationId xmlns:p14="http://schemas.microsoft.com/office/powerpoint/2010/main" val="103103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98" y="-17467"/>
            <a:ext cx="5600700" cy="6743700"/>
          </a:xfrm>
          <a:prstGeom prst="rect">
            <a:avLst/>
          </a:prstGeom>
        </p:spPr>
      </p:pic>
      <p:sp>
        <p:nvSpPr>
          <p:cNvPr id="2" name="Title 1"/>
          <p:cNvSpPr>
            <a:spLocks noGrp="1"/>
          </p:cNvSpPr>
          <p:nvPr>
            <p:ph type="title"/>
          </p:nvPr>
        </p:nvSpPr>
        <p:spPr>
          <a:xfrm>
            <a:off x="5364088" y="1052736"/>
            <a:ext cx="3960440" cy="936104"/>
          </a:xfrm>
        </p:spPr>
        <p:txBody>
          <a:bodyPr vert="horz">
            <a:noAutofit/>
          </a:bodyPr>
          <a:lstStyle/>
          <a:p>
            <a:pPr algn="ctr"/>
            <a:r>
              <a:rPr lang="en-US" sz="3600" dirty="0"/>
              <a:t>Subject Orientation </a:t>
            </a:r>
            <a:r>
              <a:rPr lang="en-US" sz="3600" dirty="0" err="1"/>
              <a:t>pada</a:t>
            </a:r>
            <a:r>
              <a:rPr lang="en-US" sz="3600" dirty="0"/>
              <a:t> Data Warehouse</a:t>
            </a:r>
          </a:p>
        </p:txBody>
      </p:sp>
      <p:sp>
        <p:nvSpPr>
          <p:cNvPr id="3" name="Content Placeholder 2"/>
          <p:cNvSpPr>
            <a:spLocks noGrp="1"/>
          </p:cNvSpPr>
          <p:nvPr>
            <p:ph idx="1"/>
          </p:nvPr>
        </p:nvSpPr>
        <p:spPr>
          <a:xfrm rot="5400000">
            <a:off x="5341327" y="1966079"/>
            <a:ext cx="1656184" cy="5590138"/>
          </a:xfrm>
        </p:spPr>
        <p:txBody>
          <a:bodyPr vert="vert270">
            <a:noAutofit/>
          </a:bodyPr>
          <a:lstStyle/>
          <a:p>
            <a:pPr marL="109728" indent="0">
              <a:buNone/>
            </a:pPr>
            <a:r>
              <a:rPr lang="en-US" sz="2000" dirty="0"/>
              <a:t>Data </a:t>
            </a:r>
            <a:r>
              <a:rPr lang="en-US" sz="2000" dirty="0" err="1"/>
              <a:t>pada</a:t>
            </a:r>
            <a:r>
              <a:rPr lang="en-US" sz="2000" dirty="0"/>
              <a:t> Data warehouse yang </a:t>
            </a:r>
            <a:r>
              <a:rPr lang="en-US" sz="2000" dirty="0" err="1"/>
              <a:t>dibentuk</a:t>
            </a:r>
            <a:r>
              <a:rPr lang="en-US" sz="2000" dirty="0"/>
              <a:t> </a:t>
            </a:r>
            <a:r>
              <a:rPr lang="en-US" sz="2000" dirty="0" err="1"/>
              <a:t>dari</a:t>
            </a:r>
            <a:r>
              <a:rPr lang="en-US" sz="2000" dirty="0"/>
              <a:t> subject. </a:t>
            </a:r>
          </a:p>
          <a:p>
            <a:pPr marL="109728" indent="0">
              <a:buNone/>
            </a:pPr>
            <a:r>
              <a:rPr lang="en-US" sz="2000" dirty="0" err="1"/>
              <a:t>Dalam</a:t>
            </a:r>
            <a:r>
              <a:rPr lang="en-US" sz="2000" dirty="0"/>
              <a:t> </a:t>
            </a:r>
            <a:r>
              <a:rPr lang="en-US" sz="2000" dirty="0" err="1"/>
              <a:t>hal</a:t>
            </a:r>
            <a:r>
              <a:rPr lang="en-US" sz="2000" dirty="0"/>
              <a:t> </a:t>
            </a:r>
            <a:r>
              <a:rPr lang="en-US" sz="2000" dirty="0" err="1"/>
              <a:t>ini</a:t>
            </a:r>
            <a:r>
              <a:rPr lang="en-US" sz="2000" dirty="0"/>
              <a:t> data </a:t>
            </a:r>
            <a:r>
              <a:rPr lang="en-US" sz="2000" dirty="0" err="1"/>
              <a:t>dibentuk</a:t>
            </a:r>
            <a:r>
              <a:rPr lang="en-US" sz="2000" dirty="0"/>
              <a:t>/</a:t>
            </a:r>
            <a:r>
              <a:rPr lang="en-US" sz="2000" dirty="0" err="1"/>
              <a:t>diambil</a:t>
            </a:r>
            <a:r>
              <a:rPr lang="en-US" sz="2000" dirty="0"/>
              <a:t> </a:t>
            </a:r>
            <a:r>
              <a:rPr lang="en-US" sz="2000" dirty="0" err="1"/>
              <a:t>dari</a:t>
            </a:r>
            <a:r>
              <a:rPr lang="en-US" sz="2000" dirty="0"/>
              <a:t> </a:t>
            </a:r>
            <a:r>
              <a:rPr lang="en-US" sz="2000" dirty="0" err="1"/>
              <a:t>beberapa</a:t>
            </a:r>
            <a:r>
              <a:rPr lang="en-US" sz="2000" dirty="0"/>
              <a:t> </a:t>
            </a:r>
            <a:r>
              <a:rPr lang="en-US" sz="2000" dirty="0" err="1"/>
              <a:t>sumber</a:t>
            </a:r>
            <a:r>
              <a:rPr lang="en-US" sz="2000" dirty="0"/>
              <a:t> data </a:t>
            </a:r>
            <a:r>
              <a:rPr lang="en-US" sz="2000" dirty="0" err="1"/>
              <a:t>dengan</a:t>
            </a:r>
            <a:r>
              <a:rPr lang="en-US" sz="2000" dirty="0"/>
              <a:t> subject customer</a:t>
            </a:r>
          </a:p>
        </p:txBody>
      </p:sp>
    </p:spTree>
    <p:extLst>
      <p:ext uri="{BB962C8B-B14F-4D97-AF65-F5344CB8AC3E}">
        <p14:creationId xmlns:p14="http://schemas.microsoft.com/office/powerpoint/2010/main" val="2969875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43808" y="1484784"/>
            <a:ext cx="6149890" cy="4896544"/>
          </a:xfrm>
          <a:prstGeom prst="rect">
            <a:avLst/>
          </a:prstGeom>
        </p:spPr>
      </p:pic>
      <p:sp>
        <p:nvSpPr>
          <p:cNvPr id="2" name="Title 1"/>
          <p:cNvSpPr>
            <a:spLocks noGrp="1"/>
          </p:cNvSpPr>
          <p:nvPr>
            <p:ph type="title"/>
          </p:nvPr>
        </p:nvSpPr>
        <p:spPr>
          <a:xfrm rot="5400000">
            <a:off x="2156976" y="-1987263"/>
            <a:ext cx="1122802" cy="5797810"/>
          </a:xfrm>
        </p:spPr>
        <p:txBody>
          <a:bodyPr vert="vert270">
            <a:noAutofit/>
          </a:bodyPr>
          <a:lstStyle/>
          <a:p>
            <a:pPr algn="ctr"/>
            <a:r>
              <a:rPr lang="en-US" sz="3600" dirty="0"/>
              <a:t>Subject Orientation </a:t>
            </a:r>
            <a:r>
              <a:rPr lang="en-US" sz="3600" dirty="0" err="1"/>
              <a:t>pada</a:t>
            </a:r>
            <a:r>
              <a:rPr lang="en-US" sz="3600" dirty="0"/>
              <a:t> Data Warehouse</a:t>
            </a:r>
          </a:p>
        </p:txBody>
      </p:sp>
      <p:sp>
        <p:nvSpPr>
          <p:cNvPr id="3" name="Content Placeholder 2"/>
          <p:cNvSpPr>
            <a:spLocks noGrp="1"/>
          </p:cNvSpPr>
          <p:nvPr>
            <p:ph idx="1"/>
          </p:nvPr>
        </p:nvSpPr>
        <p:spPr>
          <a:xfrm>
            <a:off x="179512" y="4509120"/>
            <a:ext cx="4591093" cy="1944216"/>
          </a:xfrm>
        </p:spPr>
        <p:txBody>
          <a:bodyPr vert="horz">
            <a:noAutofit/>
          </a:bodyPr>
          <a:lstStyle/>
          <a:p>
            <a:pPr marL="109728" indent="0">
              <a:buNone/>
            </a:pPr>
            <a:r>
              <a:rPr lang="en-US" sz="2000" dirty="0" err="1"/>
              <a:t>Sekumpulan</a:t>
            </a:r>
            <a:r>
              <a:rPr lang="en-US" sz="2000" dirty="0"/>
              <a:t> data yang </a:t>
            </a:r>
            <a:r>
              <a:rPr lang="en-US" sz="2000" dirty="0" err="1"/>
              <a:t>memiliki</a:t>
            </a:r>
            <a:r>
              <a:rPr lang="en-US" sz="2000" dirty="0"/>
              <a:t> subject </a:t>
            </a:r>
            <a:r>
              <a:rPr lang="en-US" sz="2000" dirty="0" err="1"/>
              <a:t>sama</a:t>
            </a:r>
            <a:r>
              <a:rPr lang="en-US" sz="2000" dirty="0"/>
              <a:t> (</a:t>
            </a:r>
            <a:r>
              <a:rPr lang="en-US" sz="2000" dirty="0" err="1"/>
              <a:t>dalam</a:t>
            </a:r>
            <a:r>
              <a:rPr lang="en-US" sz="2000" dirty="0"/>
              <a:t> </a:t>
            </a:r>
            <a:r>
              <a:rPr lang="en-US" sz="2000" dirty="0" err="1"/>
              <a:t>hal</a:t>
            </a:r>
            <a:r>
              <a:rPr lang="en-US" sz="2000" dirty="0"/>
              <a:t> </a:t>
            </a:r>
            <a:r>
              <a:rPr lang="en-US" sz="2000" dirty="0" err="1"/>
              <a:t>ini</a:t>
            </a:r>
            <a:r>
              <a:rPr lang="en-US" sz="2000" dirty="0"/>
              <a:t>: Customer) </a:t>
            </a:r>
            <a:r>
              <a:rPr lang="en-US" sz="2000" dirty="0" err="1"/>
              <a:t>akan</a:t>
            </a:r>
            <a:r>
              <a:rPr lang="en-US" sz="2000" dirty="0"/>
              <a:t> </a:t>
            </a:r>
            <a:r>
              <a:rPr lang="en-US" sz="2000" dirty="0" err="1"/>
              <a:t>terkoneksi</a:t>
            </a:r>
            <a:r>
              <a:rPr lang="en-US" sz="2000" dirty="0"/>
              <a:t> </a:t>
            </a:r>
            <a:r>
              <a:rPr lang="en-US" sz="2000" dirty="0" err="1"/>
              <a:t>melalui</a:t>
            </a:r>
            <a:r>
              <a:rPr lang="en-US" sz="2000" dirty="0"/>
              <a:t> </a:t>
            </a:r>
            <a:r>
              <a:rPr lang="en-US" sz="2000" dirty="0" err="1"/>
              <a:t>suatu</a:t>
            </a:r>
            <a:r>
              <a:rPr lang="en-US" sz="2000" dirty="0"/>
              <a:t> common key (key yang </a:t>
            </a:r>
            <a:r>
              <a:rPr lang="en-US" sz="2000" dirty="0" err="1"/>
              <a:t>sama</a:t>
            </a:r>
            <a:r>
              <a:rPr lang="en-US" sz="2000" dirty="0"/>
              <a:t>)</a:t>
            </a:r>
          </a:p>
        </p:txBody>
      </p:sp>
    </p:spTree>
    <p:extLst>
      <p:ext uri="{BB962C8B-B14F-4D97-AF65-F5344CB8AC3E}">
        <p14:creationId xmlns:p14="http://schemas.microsoft.com/office/powerpoint/2010/main" val="2675406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40635" y="548680"/>
            <a:ext cx="6256695" cy="5841940"/>
            <a:chOff x="2740635" y="544034"/>
            <a:chExt cx="6256695" cy="5841940"/>
          </a:xfrm>
        </p:grpSpPr>
        <p:pic>
          <p:nvPicPr>
            <p:cNvPr id="4" name="Picture 3"/>
            <p:cNvPicPr>
              <a:picLocks noChangeAspect="1"/>
            </p:cNvPicPr>
            <p:nvPr/>
          </p:nvPicPr>
          <p:blipFill>
            <a:blip r:embed="rId3"/>
            <a:stretch>
              <a:fillRect/>
            </a:stretch>
          </p:blipFill>
          <p:spPr>
            <a:xfrm>
              <a:off x="2740635" y="980728"/>
              <a:ext cx="6256695" cy="4968552"/>
            </a:xfrm>
            <a:prstGeom prst="rect">
              <a:avLst/>
            </a:prstGeom>
          </p:spPr>
        </p:pic>
        <p:grpSp>
          <p:nvGrpSpPr>
            <p:cNvPr id="26" name="Group 25"/>
            <p:cNvGrpSpPr/>
            <p:nvPr/>
          </p:nvGrpSpPr>
          <p:grpSpPr>
            <a:xfrm>
              <a:off x="2938771" y="544034"/>
              <a:ext cx="2785357" cy="1269432"/>
              <a:chOff x="2938771" y="544034"/>
              <a:chExt cx="2785357" cy="1269432"/>
            </a:xfrm>
          </p:grpSpPr>
          <p:cxnSp>
            <p:nvCxnSpPr>
              <p:cNvPr id="8" name="Straight Connector 7"/>
              <p:cNvCxnSpPr>
                <a:stCxn id="9" idx="3"/>
              </p:cNvCxnSpPr>
              <p:nvPr/>
            </p:nvCxnSpPr>
            <p:spPr>
              <a:xfrm>
                <a:off x="5056565" y="713311"/>
                <a:ext cx="667563" cy="848127"/>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70261" y="544034"/>
                <a:ext cx="1486304" cy="338554"/>
              </a:xfrm>
              <a:prstGeom prst="rect">
                <a:avLst/>
              </a:prstGeom>
              <a:solidFill>
                <a:srgbClr val="FFFF00"/>
              </a:solidFill>
            </p:spPr>
            <p:txBody>
              <a:bodyPr wrap="none" rtlCol="0">
                <a:spAutoFit/>
              </a:bodyPr>
              <a:lstStyle/>
              <a:p>
                <a:pPr algn="ctr"/>
                <a:r>
                  <a:rPr lang="en-US" sz="1600"/>
                  <a:t>Periode waktu</a:t>
                </a:r>
              </a:p>
            </p:txBody>
          </p:sp>
          <p:cxnSp>
            <p:nvCxnSpPr>
              <p:cNvPr id="12" name="Straight Connector 11"/>
              <p:cNvCxnSpPr>
                <a:stCxn id="9" idx="1"/>
              </p:cNvCxnSpPr>
              <p:nvPr/>
            </p:nvCxnSpPr>
            <p:spPr>
              <a:xfrm flipH="1">
                <a:off x="2938771" y="713311"/>
                <a:ext cx="631490" cy="110015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522229" y="616084"/>
              <a:ext cx="2400531" cy="1197382"/>
              <a:chOff x="6522229" y="616084"/>
              <a:chExt cx="2400531" cy="1197382"/>
            </a:xfrm>
          </p:grpSpPr>
          <p:sp>
            <p:nvSpPr>
              <p:cNvPr id="15" name="TextBox 14"/>
              <p:cNvSpPr txBox="1"/>
              <p:nvPr/>
            </p:nvSpPr>
            <p:spPr>
              <a:xfrm>
                <a:off x="7210432" y="616084"/>
                <a:ext cx="1712328" cy="584775"/>
              </a:xfrm>
              <a:prstGeom prst="rect">
                <a:avLst/>
              </a:prstGeom>
              <a:solidFill>
                <a:srgbClr val="FFFF00"/>
              </a:solidFill>
            </p:spPr>
            <p:txBody>
              <a:bodyPr wrap="none" rtlCol="0">
                <a:spAutoFit/>
              </a:bodyPr>
              <a:lstStyle/>
              <a:p>
                <a:pPr algn="ctr"/>
                <a:r>
                  <a:rPr lang="en-US" sz="1600"/>
                  <a:t>Kumulatif waktu</a:t>
                </a:r>
              </a:p>
              <a:p>
                <a:pPr algn="ctr"/>
                <a:r>
                  <a:rPr lang="en-US" sz="1600"/>
                  <a:t>(bulanan)</a:t>
                </a:r>
              </a:p>
            </p:txBody>
          </p:sp>
          <p:cxnSp>
            <p:nvCxnSpPr>
              <p:cNvPr id="16" name="Straight Connector 15"/>
              <p:cNvCxnSpPr>
                <a:stCxn id="15" idx="1"/>
              </p:cNvCxnSpPr>
              <p:nvPr/>
            </p:nvCxnSpPr>
            <p:spPr>
              <a:xfrm flipH="1">
                <a:off x="6522229" y="908472"/>
                <a:ext cx="688203" cy="9049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716016" y="3789040"/>
              <a:ext cx="3116481" cy="2596934"/>
              <a:chOff x="4716016" y="3789040"/>
              <a:chExt cx="3116481" cy="2596934"/>
            </a:xfrm>
          </p:grpSpPr>
          <p:sp>
            <p:nvSpPr>
              <p:cNvPr id="19" name="TextBox 18"/>
              <p:cNvSpPr txBox="1"/>
              <p:nvPr/>
            </p:nvSpPr>
            <p:spPr>
              <a:xfrm>
                <a:off x="5449351" y="6047420"/>
                <a:ext cx="1649811" cy="338554"/>
              </a:xfrm>
              <a:prstGeom prst="rect">
                <a:avLst/>
              </a:prstGeom>
              <a:solidFill>
                <a:srgbClr val="FFFF00"/>
              </a:solidFill>
            </p:spPr>
            <p:txBody>
              <a:bodyPr wrap="none" rtlCol="0">
                <a:spAutoFit/>
              </a:bodyPr>
              <a:lstStyle/>
              <a:p>
                <a:pPr algn="ctr"/>
                <a:r>
                  <a:rPr lang="en-US" sz="1600" dirty="0" err="1"/>
                  <a:t>Waktu</a:t>
                </a:r>
                <a:r>
                  <a:rPr lang="en-US" sz="1600" dirty="0"/>
                  <a:t> </a:t>
                </a:r>
                <a:r>
                  <a:rPr lang="en-US" sz="1600" dirty="0" err="1"/>
                  <a:t>Kejadian</a:t>
                </a:r>
                <a:endParaRPr lang="en-US" sz="1600" dirty="0"/>
              </a:p>
            </p:txBody>
          </p:sp>
          <p:cxnSp>
            <p:nvCxnSpPr>
              <p:cNvPr id="20" name="Straight Connector 19"/>
              <p:cNvCxnSpPr>
                <a:endCxn id="19" idx="1"/>
              </p:cNvCxnSpPr>
              <p:nvPr/>
            </p:nvCxnSpPr>
            <p:spPr>
              <a:xfrm>
                <a:off x="4716016" y="4149080"/>
                <a:ext cx="733335" cy="2067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9" idx="3"/>
              </p:cNvCxnSpPr>
              <p:nvPr/>
            </p:nvCxnSpPr>
            <p:spPr>
              <a:xfrm flipH="1">
                <a:off x="7099162" y="3789040"/>
                <a:ext cx="733335" cy="2427657"/>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rot="5400000">
            <a:off x="707715" y="387968"/>
            <a:ext cx="1368152" cy="2697688"/>
          </a:xfrm>
        </p:spPr>
        <p:txBody>
          <a:bodyPr vert="vert270">
            <a:noAutofit/>
          </a:bodyPr>
          <a:lstStyle/>
          <a:p>
            <a:pPr algn="ctr"/>
            <a:r>
              <a:rPr lang="en-US" sz="3600" dirty="0"/>
              <a:t>Subject Orientation </a:t>
            </a:r>
            <a:r>
              <a:rPr lang="en-US" sz="3600" dirty="0" err="1"/>
              <a:t>pada</a:t>
            </a:r>
            <a:r>
              <a:rPr lang="en-US" sz="3600" dirty="0"/>
              <a:t> Data Warehouse</a:t>
            </a:r>
          </a:p>
        </p:txBody>
      </p:sp>
      <p:sp>
        <p:nvSpPr>
          <p:cNvPr id="3" name="Content Placeholder 2"/>
          <p:cNvSpPr>
            <a:spLocks noGrp="1"/>
          </p:cNvSpPr>
          <p:nvPr>
            <p:ph idx="1"/>
          </p:nvPr>
        </p:nvSpPr>
        <p:spPr>
          <a:xfrm rot="5400000">
            <a:off x="1956732" y="2598687"/>
            <a:ext cx="1224136" cy="3642409"/>
          </a:xfrm>
        </p:spPr>
        <p:txBody>
          <a:bodyPr vert="vert270">
            <a:noAutofit/>
          </a:bodyPr>
          <a:lstStyle/>
          <a:p>
            <a:pPr marL="109728" indent="0">
              <a:buNone/>
            </a:pPr>
            <a:r>
              <a:rPr lang="en-US" sz="2000" dirty="0"/>
              <a:t>Table </a:t>
            </a:r>
            <a:r>
              <a:rPr lang="en-US" sz="2000" dirty="0" err="1"/>
              <a:t>dalam</a:t>
            </a:r>
            <a:r>
              <a:rPr lang="en-US" sz="2000" dirty="0"/>
              <a:t> data warehouse </a:t>
            </a:r>
            <a:r>
              <a:rPr lang="en-US" sz="2000" dirty="0" err="1"/>
              <a:t>memiliki</a:t>
            </a:r>
            <a:r>
              <a:rPr lang="en-US" sz="2000" dirty="0"/>
              <a:t> element </a:t>
            </a:r>
            <a:r>
              <a:rPr lang="en-US" sz="2000" dirty="0" err="1"/>
              <a:t>waktu</a:t>
            </a:r>
            <a:r>
              <a:rPr lang="en-US" sz="2000" dirty="0"/>
              <a:t> (time-variant) </a:t>
            </a:r>
            <a:r>
              <a:rPr lang="en-US" sz="2000" dirty="0" err="1"/>
              <a:t>sebagai</a:t>
            </a:r>
            <a:r>
              <a:rPr lang="en-US" sz="2000" dirty="0"/>
              <a:t> </a:t>
            </a:r>
            <a:r>
              <a:rPr lang="en-US" sz="2000" dirty="0" err="1"/>
              <a:t>bagian</a:t>
            </a:r>
            <a:r>
              <a:rPr lang="en-US" sz="2000" dirty="0"/>
              <a:t> </a:t>
            </a:r>
            <a:r>
              <a:rPr lang="en-US" sz="2000" dirty="0" err="1"/>
              <a:t>dari</a:t>
            </a:r>
            <a:r>
              <a:rPr lang="en-US" sz="2000" dirty="0"/>
              <a:t> </a:t>
            </a:r>
            <a:r>
              <a:rPr lang="en-US" sz="2000" dirty="0" err="1"/>
              <a:t>struktur</a:t>
            </a:r>
            <a:r>
              <a:rPr lang="en-US" sz="2000" dirty="0"/>
              <a:t> key/</a:t>
            </a:r>
            <a:r>
              <a:rPr lang="en-US" sz="2000" dirty="0" err="1"/>
              <a:t>kombinasi</a:t>
            </a:r>
            <a:r>
              <a:rPr lang="en-US" sz="2000" dirty="0"/>
              <a:t> key (</a:t>
            </a:r>
            <a:r>
              <a:rPr lang="en-US" sz="2000" dirty="0" err="1"/>
              <a:t>sebagai</a:t>
            </a:r>
            <a:r>
              <a:rPr lang="en-US" sz="2000" dirty="0"/>
              <a:t> </a:t>
            </a:r>
            <a:r>
              <a:rPr lang="en-US" sz="2000" dirty="0" err="1"/>
              <a:t>salah</a:t>
            </a:r>
            <a:r>
              <a:rPr lang="en-US" sz="2000" dirty="0"/>
              <a:t> </a:t>
            </a:r>
            <a:r>
              <a:rPr lang="en-US" sz="2000" dirty="0" err="1"/>
              <a:t>satu</a:t>
            </a:r>
            <a:r>
              <a:rPr lang="en-US" sz="2000" dirty="0"/>
              <a:t> key </a:t>
            </a:r>
            <a:r>
              <a:rPr lang="en-US" sz="2000" dirty="0" err="1"/>
              <a:t>pada</a:t>
            </a:r>
            <a:r>
              <a:rPr lang="en-US" sz="2000" dirty="0"/>
              <a:t> multi key).</a:t>
            </a:r>
          </a:p>
        </p:txBody>
      </p:sp>
    </p:spTree>
    <p:extLst>
      <p:ext uri="{BB962C8B-B14F-4D97-AF65-F5344CB8AC3E}">
        <p14:creationId xmlns:p14="http://schemas.microsoft.com/office/powerpoint/2010/main" val="4251096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52" y="-27384"/>
            <a:ext cx="5248275" cy="6905625"/>
          </a:xfrm>
          <a:prstGeom prst="rect">
            <a:avLst/>
          </a:prstGeom>
        </p:spPr>
      </p:pic>
      <p:sp>
        <p:nvSpPr>
          <p:cNvPr id="2" name="Title 1"/>
          <p:cNvSpPr>
            <a:spLocks noGrp="1"/>
          </p:cNvSpPr>
          <p:nvPr>
            <p:ph type="title"/>
          </p:nvPr>
        </p:nvSpPr>
        <p:spPr>
          <a:xfrm rot="5400000">
            <a:off x="5803141" y="-1388024"/>
            <a:ext cx="1224137" cy="5457582"/>
          </a:xfrm>
        </p:spPr>
        <p:txBody>
          <a:bodyPr vert="vert270">
            <a:normAutofit fontScale="90000"/>
          </a:bodyPr>
          <a:lstStyle/>
          <a:p>
            <a:pPr algn="ctr"/>
            <a:r>
              <a:rPr lang="en-US" dirty="0"/>
              <a:t>Day 1 to Day n Phenomenon </a:t>
            </a:r>
            <a:br>
              <a:rPr lang="en-US" dirty="0"/>
            </a:br>
            <a:r>
              <a:rPr lang="en-US" dirty="0"/>
              <a:t>in Data Warehouse</a:t>
            </a:r>
          </a:p>
        </p:txBody>
      </p:sp>
      <p:sp>
        <p:nvSpPr>
          <p:cNvPr id="3" name="Content Placeholder 2"/>
          <p:cNvSpPr>
            <a:spLocks noGrp="1"/>
          </p:cNvSpPr>
          <p:nvPr>
            <p:ph idx="1"/>
          </p:nvPr>
        </p:nvSpPr>
        <p:spPr>
          <a:xfrm rot="5400000">
            <a:off x="5702950" y="3479832"/>
            <a:ext cx="2808314" cy="3714761"/>
          </a:xfrm>
        </p:spPr>
        <p:txBody>
          <a:bodyPr vert="vert270">
            <a:normAutofit/>
          </a:bodyPr>
          <a:lstStyle/>
          <a:p>
            <a:r>
              <a:rPr lang="en-US" sz="2400" dirty="0"/>
              <a:t>Data warehouse di design </a:t>
            </a:r>
            <a:r>
              <a:rPr lang="en-US" sz="2400" dirty="0" err="1"/>
              <a:t>dan</a:t>
            </a:r>
            <a:r>
              <a:rPr lang="en-US" sz="2400" dirty="0"/>
              <a:t> di </a:t>
            </a:r>
            <a:r>
              <a:rPr lang="en-US" sz="2400" dirty="0" err="1"/>
              <a:t>populasikan</a:t>
            </a:r>
            <a:r>
              <a:rPr lang="en-US" sz="2400" dirty="0"/>
              <a:t> step-at-a-time (</a:t>
            </a:r>
            <a:r>
              <a:rPr lang="en-US" sz="2400" dirty="0" err="1"/>
              <a:t>bertahap</a:t>
            </a:r>
            <a:r>
              <a:rPr lang="en-US" sz="2400" dirty="0"/>
              <a:t>/</a:t>
            </a:r>
            <a:r>
              <a:rPr lang="en-US" sz="2400" dirty="0" err="1"/>
              <a:t>selangkah</a:t>
            </a:r>
            <a:r>
              <a:rPr lang="en-US" sz="2400" dirty="0"/>
              <a:t> demi </a:t>
            </a:r>
            <a:r>
              <a:rPr lang="en-US" sz="2400" dirty="0" err="1"/>
              <a:t>selangkah</a:t>
            </a:r>
            <a:r>
              <a:rPr lang="en-US" sz="2400" dirty="0"/>
              <a:t>) </a:t>
            </a:r>
            <a:r>
              <a:rPr lang="en-US" sz="2400" dirty="0" err="1"/>
              <a:t>secara</a:t>
            </a:r>
            <a:r>
              <a:rPr lang="en-US" sz="2400" dirty="0"/>
              <a:t> evolutionary </a:t>
            </a:r>
          </a:p>
        </p:txBody>
      </p:sp>
    </p:spTree>
    <p:extLst>
      <p:ext uri="{BB962C8B-B14F-4D97-AF65-F5344CB8AC3E}">
        <p14:creationId xmlns:p14="http://schemas.microsoft.com/office/powerpoint/2010/main" val="2863291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a:t>1</a:t>
            </a:r>
            <a:r>
              <a:rPr lang="en-US" sz="3200" baseline="30000"/>
              <a:t>st </a:t>
            </a:r>
            <a:r>
              <a:rPr lang="en-US" sz="3600"/>
              <a:t>Major Issue in Designing Data Warehouse</a:t>
            </a:r>
            <a:br>
              <a:rPr lang="en-US"/>
            </a:br>
            <a:r>
              <a:rPr lang="en-US"/>
              <a:t>Granularity</a:t>
            </a:r>
          </a:p>
        </p:txBody>
      </p:sp>
      <p:sp>
        <p:nvSpPr>
          <p:cNvPr id="3" name="Content Placeholder 2"/>
          <p:cNvSpPr>
            <a:spLocks noGrp="1"/>
          </p:cNvSpPr>
          <p:nvPr>
            <p:ph idx="1"/>
          </p:nvPr>
        </p:nvSpPr>
        <p:spPr>
          <a:xfrm>
            <a:off x="457200" y="1943136"/>
            <a:ext cx="8229600" cy="4726224"/>
          </a:xfrm>
        </p:spPr>
        <p:txBody>
          <a:bodyPr>
            <a:normAutofit fontScale="62500" lnSpcReduction="20000"/>
          </a:bodyPr>
          <a:lstStyle/>
          <a:p>
            <a:r>
              <a:rPr lang="en-US"/>
              <a:t>Granularity mengacu pada tingkat detail atau ringkasnya dari suatu unit data dalam data warehouse.</a:t>
            </a:r>
          </a:p>
          <a:p>
            <a:endParaRPr lang="en-US"/>
          </a:p>
          <a:p>
            <a:r>
              <a:rPr lang="en-US" b="1"/>
              <a:t>Semakin detail </a:t>
            </a:r>
            <a:r>
              <a:rPr lang="en-US"/>
              <a:t>suatu unit data, </a:t>
            </a:r>
            <a:r>
              <a:rPr lang="en-US" b="1"/>
              <a:t>semakin rendah tingkat granularity</a:t>
            </a:r>
            <a:r>
              <a:rPr lang="en-US"/>
              <a:t>.</a:t>
            </a:r>
          </a:p>
          <a:p>
            <a:r>
              <a:rPr lang="en-US" b="1"/>
              <a:t>Semakin ringkas </a:t>
            </a:r>
            <a:r>
              <a:rPr lang="en-US"/>
              <a:t>suatu unit data, </a:t>
            </a:r>
            <a:r>
              <a:rPr lang="en-US" b="1"/>
              <a:t>semakin tinggi tingkat granularity</a:t>
            </a:r>
            <a:r>
              <a:rPr lang="en-US"/>
              <a:t>.</a:t>
            </a:r>
          </a:p>
          <a:p>
            <a:endParaRPr lang="en-US"/>
          </a:p>
          <a:p>
            <a:r>
              <a:rPr lang="en-US"/>
              <a:t>Contoh;</a:t>
            </a:r>
          </a:p>
          <a:p>
            <a:pPr marL="641858" lvl="1" indent="-300038"/>
            <a:r>
              <a:rPr lang="en-US"/>
              <a:t>Suatu transaksi yang simple akan menghasilkan unit data dengan tingkatan granularity yang rendah, karena data disimpan setiap transaksi maka menghasilkan data yang detail.</a:t>
            </a:r>
          </a:p>
          <a:p>
            <a:pPr marL="641858" lvl="1" indent="-300038"/>
            <a:r>
              <a:rPr lang="en-US">
                <a:solidFill>
                  <a:schemeClr val="accent1"/>
                </a:solidFill>
              </a:rPr>
              <a:t>Suatu ringkasan dari semua transaksi per-bulan akan menghasilkan unit data dengan tingkatan granularity yang tinggi, karena data disimpan berupa ringkasan/rangkuman per-bulan.</a:t>
            </a:r>
          </a:p>
          <a:p>
            <a:pPr marL="641858" lvl="1" indent="-300038"/>
            <a:endParaRPr lang="en-US">
              <a:solidFill>
                <a:schemeClr val="accent1"/>
              </a:solidFill>
            </a:endParaRPr>
          </a:p>
          <a:p>
            <a:pPr marL="349250" indent="-300038"/>
            <a:r>
              <a:rPr lang="en-US"/>
              <a:t>Semakin rendah tingkat granularity semakin flexible unit data dan data warehouse semakin bagus (namun juga pertimbangkan kapasistas penyimpanannya).</a:t>
            </a:r>
          </a:p>
        </p:txBody>
      </p:sp>
    </p:spTree>
    <p:extLst>
      <p:ext uri="{BB962C8B-B14F-4D97-AF65-F5344CB8AC3E}">
        <p14:creationId xmlns:p14="http://schemas.microsoft.com/office/powerpoint/2010/main" val="877824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232" y="5373216"/>
            <a:ext cx="2328976" cy="560998"/>
          </a:xfrm>
          <a:solidFill>
            <a:srgbClr val="FFFF00"/>
          </a:solidFill>
        </p:spPr>
        <p:txBody>
          <a:bodyPr>
            <a:normAutofit fontScale="90000"/>
          </a:bodyPr>
          <a:lstStyle/>
          <a:p>
            <a:pPr algn="ctr"/>
            <a:r>
              <a:rPr lang="en-US" sz="3200" b="1" dirty="0"/>
              <a:t>Granularity</a:t>
            </a:r>
          </a:p>
        </p:txBody>
      </p:sp>
      <p:sp>
        <p:nvSpPr>
          <p:cNvPr id="3" name="Content Placeholder 2"/>
          <p:cNvSpPr>
            <a:spLocks noGrp="1"/>
          </p:cNvSpPr>
          <p:nvPr>
            <p:ph idx="1"/>
          </p:nvPr>
        </p:nvSpPr>
        <p:spPr>
          <a:xfrm>
            <a:off x="6660230" y="620688"/>
            <a:ext cx="2328977" cy="4752528"/>
          </a:xfrm>
          <a:solidFill>
            <a:schemeClr val="accent1">
              <a:lumMod val="20000"/>
              <a:lumOff val="80000"/>
            </a:schemeClr>
          </a:solidFill>
        </p:spPr>
        <p:txBody>
          <a:bodyPr vert="horz" anchor="ctr">
            <a:normAutofit fontScale="62500" lnSpcReduction="20000"/>
          </a:bodyPr>
          <a:lstStyle/>
          <a:p>
            <a:r>
              <a:rPr lang="en-US" dirty="0" err="1"/>
              <a:t>Menentukan</a:t>
            </a:r>
            <a:r>
              <a:rPr lang="en-US" dirty="0"/>
              <a:t> </a:t>
            </a:r>
            <a:r>
              <a:rPr lang="en-US" dirty="0" err="1"/>
              <a:t>tingkat</a:t>
            </a:r>
            <a:r>
              <a:rPr lang="en-US" dirty="0"/>
              <a:t> granularity unit data </a:t>
            </a:r>
            <a:r>
              <a:rPr lang="en-US" dirty="0" err="1"/>
              <a:t>pada</a:t>
            </a:r>
            <a:r>
              <a:rPr lang="en-US" dirty="0"/>
              <a:t> data warehouse </a:t>
            </a:r>
            <a:r>
              <a:rPr lang="en-US" dirty="0" err="1"/>
              <a:t>merupakan</a:t>
            </a:r>
            <a:r>
              <a:rPr lang="en-US" dirty="0"/>
              <a:t> </a:t>
            </a:r>
            <a:r>
              <a:rPr lang="en-US" dirty="0" err="1"/>
              <a:t>hal</a:t>
            </a:r>
            <a:r>
              <a:rPr lang="en-US" dirty="0"/>
              <a:t> yang </a:t>
            </a:r>
            <a:r>
              <a:rPr lang="en-US" dirty="0" err="1"/>
              <a:t>penting</a:t>
            </a:r>
            <a:r>
              <a:rPr lang="en-US" dirty="0"/>
              <a:t> </a:t>
            </a:r>
            <a:r>
              <a:rPr lang="en-US" dirty="0" err="1"/>
              <a:t>untuk</a:t>
            </a:r>
            <a:r>
              <a:rPr lang="en-US" dirty="0"/>
              <a:t> </a:t>
            </a:r>
            <a:r>
              <a:rPr lang="en-US" dirty="0" err="1"/>
              <a:t>diperhatikan</a:t>
            </a:r>
            <a:r>
              <a:rPr lang="en-US" dirty="0"/>
              <a:t> </a:t>
            </a:r>
            <a:r>
              <a:rPr lang="en-US" dirty="0" err="1"/>
              <a:t>dalam</a:t>
            </a:r>
            <a:r>
              <a:rPr lang="en-US" dirty="0"/>
              <a:t> design </a:t>
            </a:r>
            <a:r>
              <a:rPr lang="en-US" dirty="0" err="1"/>
              <a:t>lingkungan</a:t>
            </a:r>
            <a:r>
              <a:rPr lang="en-US" dirty="0"/>
              <a:t> data warehouse</a:t>
            </a:r>
          </a:p>
          <a:p>
            <a:r>
              <a:rPr lang="en-US" dirty="0"/>
              <a:t>Hal </a:t>
            </a:r>
            <a:r>
              <a:rPr lang="en-US" dirty="0" err="1"/>
              <a:t>ini</a:t>
            </a:r>
            <a:r>
              <a:rPr lang="en-US" dirty="0"/>
              <a:t> </a:t>
            </a:r>
            <a:r>
              <a:rPr lang="en-US" dirty="0" err="1"/>
              <a:t>terkait</a:t>
            </a:r>
            <a:r>
              <a:rPr lang="en-US" dirty="0"/>
              <a:t> </a:t>
            </a:r>
            <a:r>
              <a:rPr lang="en-US" dirty="0" err="1"/>
              <a:t>dengan</a:t>
            </a:r>
            <a:r>
              <a:rPr lang="en-US" dirty="0"/>
              <a:t> </a:t>
            </a:r>
            <a:r>
              <a:rPr lang="en-US" b="1" dirty="0" err="1"/>
              <a:t>fleksibilitas</a:t>
            </a:r>
            <a:r>
              <a:rPr lang="en-US" dirty="0"/>
              <a:t> data </a:t>
            </a:r>
            <a:r>
              <a:rPr lang="en-US" dirty="0" err="1"/>
              <a:t>dan</a:t>
            </a:r>
            <a:r>
              <a:rPr lang="en-US" dirty="0"/>
              <a:t> </a:t>
            </a:r>
            <a:r>
              <a:rPr lang="en-US" b="1" dirty="0" err="1"/>
              <a:t>kapasistas</a:t>
            </a:r>
            <a:r>
              <a:rPr lang="en-US" dirty="0"/>
              <a:t> </a:t>
            </a:r>
            <a:r>
              <a:rPr lang="en-US" dirty="0" err="1"/>
              <a:t>penyimpanan</a:t>
            </a:r>
            <a:r>
              <a:rPr lang="en-US" dirty="0"/>
              <a:t> data di </a:t>
            </a:r>
            <a:r>
              <a:rPr lang="en-US" dirty="0" err="1"/>
              <a:t>dalam</a:t>
            </a:r>
            <a:r>
              <a:rPr lang="en-US" dirty="0"/>
              <a:t> data warehouse</a:t>
            </a:r>
          </a:p>
        </p:txBody>
      </p:sp>
      <p:pic>
        <p:nvPicPr>
          <p:cNvPr id="5" name="Picture 4"/>
          <p:cNvPicPr>
            <a:picLocks noChangeAspect="1"/>
          </p:cNvPicPr>
          <p:nvPr/>
        </p:nvPicPr>
        <p:blipFill>
          <a:blip r:embed="rId3"/>
          <a:stretch>
            <a:fillRect/>
          </a:stretch>
        </p:blipFill>
        <p:spPr>
          <a:xfrm>
            <a:off x="323528" y="620688"/>
            <a:ext cx="6178313" cy="5688632"/>
          </a:xfrm>
          <a:prstGeom prst="rect">
            <a:avLst/>
          </a:prstGeom>
        </p:spPr>
      </p:pic>
      <p:sp>
        <p:nvSpPr>
          <p:cNvPr id="6" name="TextBox 5"/>
          <p:cNvSpPr txBox="1"/>
          <p:nvPr/>
        </p:nvSpPr>
        <p:spPr>
          <a:xfrm>
            <a:off x="3613976" y="5570656"/>
            <a:ext cx="2887866" cy="738664"/>
          </a:xfrm>
          <a:prstGeom prst="rect">
            <a:avLst/>
          </a:prstGeom>
          <a:solidFill>
            <a:schemeClr val="accent1"/>
          </a:solidFill>
        </p:spPr>
        <p:txBody>
          <a:bodyPr wrap="square" rtlCol="0">
            <a:spAutoFit/>
          </a:bodyPr>
          <a:lstStyle/>
          <a:p>
            <a:r>
              <a:rPr lang="en-US" sz="1400" b="1">
                <a:solidFill>
                  <a:schemeClr val="bg1"/>
                </a:solidFill>
                <a:latin typeface="Calibri" panose="020F0502020204030204" pitchFamily="34" charset="0"/>
              </a:rPr>
              <a:t>high level granularity</a:t>
            </a:r>
            <a:r>
              <a:rPr lang="en-US" sz="1400">
                <a:solidFill>
                  <a:schemeClr val="bg1"/>
                </a:solidFill>
                <a:latin typeface="Calibri" panose="020F0502020204030204" pitchFamily="34" charset="0"/>
              </a:rPr>
              <a:t> merupakan pilihan yang paling tepat dan efisien bagi penyimpanan data</a:t>
            </a:r>
          </a:p>
        </p:txBody>
      </p:sp>
    </p:spTree>
    <p:extLst>
      <p:ext uri="{BB962C8B-B14F-4D97-AF65-F5344CB8AC3E}">
        <p14:creationId xmlns:p14="http://schemas.microsoft.com/office/powerpoint/2010/main" val="2680118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0232" y="620688"/>
            <a:ext cx="2328976" cy="4325112"/>
          </a:xfrm>
          <a:solidFill>
            <a:schemeClr val="accent1">
              <a:lumMod val="20000"/>
              <a:lumOff val="80000"/>
            </a:schemeClr>
          </a:solidFill>
        </p:spPr>
        <p:txBody>
          <a:bodyPr vert="horz" anchor="ctr">
            <a:normAutofit fontScale="70000" lnSpcReduction="20000"/>
          </a:bodyPr>
          <a:lstStyle/>
          <a:p>
            <a:r>
              <a:rPr lang="en-US" dirty="0" err="1"/>
              <a:t>Menentukan</a:t>
            </a:r>
            <a:r>
              <a:rPr lang="en-US" dirty="0"/>
              <a:t> </a:t>
            </a:r>
            <a:r>
              <a:rPr lang="en-US" dirty="0" err="1"/>
              <a:t>tingkat</a:t>
            </a:r>
            <a:r>
              <a:rPr lang="en-US" dirty="0"/>
              <a:t> granularity unit data </a:t>
            </a:r>
            <a:r>
              <a:rPr lang="en-US" dirty="0" err="1"/>
              <a:t>pada</a:t>
            </a:r>
            <a:r>
              <a:rPr lang="en-US" dirty="0"/>
              <a:t> data warehouse </a:t>
            </a:r>
            <a:r>
              <a:rPr lang="en-US" dirty="0" err="1"/>
              <a:t>merupakan</a:t>
            </a:r>
            <a:r>
              <a:rPr lang="en-US" dirty="0"/>
              <a:t> </a:t>
            </a:r>
            <a:r>
              <a:rPr lang="en-US" dirty="0" err="1"/>
              <a:t>hal</a:t>
            </a:r>
            <a:r>
              <a:rPr lang="en-US" dirty="0"/>
              <a:t> yang </a:t>
            </a:r>
            <a:r>
              <a:rPr lang="en-US" dirty="0" err="1"/>
              <a:t>penting</a:t>
            </a:r>
            <a:r>
              <a:rPr lang="en-US" dirty="0"/>
              <a:t> </a:t>
            </a:r>
            <a:r>
              <a:rPr lang="en-US" dirty="0" err="1"/>
              <a:t>untuk</a:t>
            </a:r>
            <a:r>
              <a:rPr lang="en-US" dirty="0"/>
              <a:t> </a:t>
            </a:r>
            <a:r>
              <a:rPr lang="en-US" dirty="0" err="1"/>
              <a:t>diperhatikan</a:t>
            </a:r>
            <a:r>
              <a:rPr lang="en-US" dirty="0"/>
              <a:t> </a:t>
            </a:r>
            <a:r>
              <a:rPr lang="en-US" dirty="0" err="1"/>
              <a:t>dalam</a:t>
            </a:r>
            <a:r>
              <a:rPr lang="en-US" dirty="0"/>
              <a:t> design </a:t>
            </a:r>
            <a:r>
              <a:rPr lang="en-US" dirty="0" err="1"/>
              <a:t>lingkungan</a:t>
            </a:r>
            <a:r>
              <a:rPr lang="en-US" dirty="0"/>
              <a:t> data warehouse</a:t>
            </a:r>
          </a:p>
          <a:p>
            <a:r>
              <a:rPr lang="en-US" dirty="0"/>
              <a:t>Hal </a:t>
            </a:r>
            <a:r>
              <a:rPr lang="en-US" dirty="0" err="1"/>
              <a:t>ini</a:t>
            </a:r>
            <a:r>
              <a:rPr lang="en-US" dirty="0"/>
              <a:t> </a:t>
            </a:r>
            <a:r>
              <a:rPr lang="en-US" dirty="0" err="1"/>
              <a:t>terkait</a:t>
            </a:r>
            <a:r>
              <a:rPr lang="en-US" dirty="0"/>
              <a:t> </a:t>
            </a:r>
            <a:r>
              <a:rPr lang="en-US" dirty="0" err="1"/>
              <a:t>dengan</a:t>
            </a:r>
            <a:r>
              <a:rPr lang="en-US" dirty="0"/>
              <a:t> </a:t>
            </a:r>
            <a:r>
              <a:rPr lang="en-US" b="1" dirty="0"/>
              <a:t>ability to answer queries using the data</a:t>
            </a:r>
          </a:p>
        </p:txBody>
      </p:sp>
      <p:pic>
        <p:nvPicPr>
          <p:cNvPr id="4" name="Picture 3"/>
          <p:cNvPicPr>
            <a:picLocks noChangeAspect="1"/>
          </p:cNvPicPr>
          <p:nvPr/>
        </p:nvPicPr>
        <p:blipFill>
          <a:blip r:embed="rId3"/>
          <a:stretch>
            <a:fillRect/>
          </a:stretch>
        </p:blipFill>
        <p:spPr>
          <a:xfrm>
            <a:off x="-8951" y="595540"/>
            <a:ext cx="6165127" cy="6001812"/>
          </a:xfrm>
          <a:prstGeom prst="rect">
            <a:avLst/>
          </a:prstGeom>
        </p:spPr>
      </p:pic>
      <p:sp>
        <p:nvSpPr>
          <p:cNvPr id="5" name="Title 1"/>
          <p:cNvSpPr txBox="1">
            <a:spLocks/>
          </p:cNvSpPr>
          <p:nvPr/>
        </p:nvSpPr>
        <p:spPr>
          <a:xfrm>
            <a:off x="6660232" y="4964563"/>
            <a:ext cx="2328976" cy="560998"/>
          </a:xfrm>
          <a:prstGeom prst="rect">
            <a:avLst/>
          </a:prstGeom>
          <a:solidFill>
            <a:srgbClr val="FFFF00"/>
          </a:solidFill>
        </p:spPr>
        <p:txBody>
          <a:bodyPr vert="horz" anchor="ctr">
            <a:normAutofit fontScale="97500" lnSpcReduction="10000"/>
          </a:bodyPr>
          <a:lstStyle>
            <a:lvl1pPr algn="l" rtl="0" eaLnBrk="1" latinLnBrk="0" hangingPunct="1">
              <a:spcBef>
                <a:spcPct val="0"/>
              </a:spcBef>
              <a:buNone/>
              <a:defRPr kumimoji="0" sz="4000" kern="1200">
                <a:solidFill>
                  <a:srgbClr val="C00000"/>
                </a:solidFill>
                <a:latin typeface="+mj-lt"/>
                <a:ea typeface="+mj-ea"/>
                <a:cs typeface="+mj-cs"/>
              </a:defRPr>
            </a:lvl1pPr>
          </a:lstStyle>
          <a:p>
            <a:pPr algn="ctr"/>
            <a:r>
              <a:rPr lang="en-US" sz="3200" b="1"/>
              <a:t>Granularity</a:t>
            </a:r>
          </a:p>
        </p:txBody>
      </p:sp>
      <p:sp>
        <p:nvSpPr>
          <p:cNvPr id="6" name="TextBox 5"/>
          <p:cNvSpPr txBox="1"/>
          <p:nvPr/>
        </p:nvSpPr>
        <p:spPr>
          <a:xfrm>
            <a:off x="6084168" y="5589240"/>
            <a:ext cx="2965168" cy="1169551"/>
          </a:xfrm>
          <a:prstGeom prst="rect">
            <a:avLst/>
          </a:prstGeom>
          <a:solidFill>
            <a:schemeClr val="accent1"/>
          </a:solidFill>
        </p:spPr>
        <p:txBody>
          <a:bodyPr wrap="square" rtlCol="0">
            <a:spAutoFit/>
          </a:bodyPr>
          <a:lstStyle/>
          <a:p>
            <a:r>
              <a:rPr lang="en-US" sz="1400" b="1">
                <a:solidFill>
                  <a:schemeClr val="bg1"/>
                </a:solidFill>
                <a:latin typeface="Calibri" panose="020F0502020204030204" pitchFamily="34" charset="0"/>
              </a:rPr>
              <a:t>Semakin tinggi tingkat granularity</a:t>
            </a:r>
            <a:r>
              <a:rPr lang="en-US" sz="1400">
                <a:solidFill>
                  <a:schemeClr val="bg1"/>
                </a:solidFill>
                <a:latin typeface="Calibri" panose="020F0502020204030204" pitchFamily="34" charset="0"/>
              </a:rPr>
              <a:t>  data, akan semakin rendah kemampuan data tersebut untuk menjawab permintaan melalui query data</a:t>
            </a:r>
          </a:p>
        </p:txBody>
      </p:sp>
    </p:spTree>
    <p:extLst>
      <p:ext uri="{BB962C8B-B14F-4D97-AF65-F5344CB8AC3E}">
        <p14:creationId xmlns:p14="http://schemas.microsoft.com/office/powerpoint/2010/main" val="4062659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Operational Data vs DSS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9279853"/>
              </p:ext>
            </p:extLst>
          </p:nvPr>
        </p:nvGraphicFramePr>
        <p:xfrm>
          <a:off x="457200" y="1943100"/>
          <a:ext cx="8229600" cy="4490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a:t>Operational Data</a:t>
                      </a:r>
                    </a:p>
                  </a:txBody>
                  <a:tcPr/>
                </a:tc>
                <a:tc>
                  <a:txBody>
                    <a:bodyPr/>
                    <a:lstStyle/>
                    <a:p>
                      <a:r>
                        <a:rPr lang="en-US"/>
                        <a:t>DSS Data</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Operational data is primitive; </a:t>
                      </a:r>
                    </a:p>
                  </a:txBody>
                  <a:tcPr/>
                </a:tc>
                <a:tc>
                  <a:txBody>
                    <a:bodyPr/>
                    <a:lstStyle/>
                    <a:p>
                      <a:r>
                        <a:rPr lang="en-US" dirty="0"/>
                        <a:t>DSS data is derived.</a:t>
                      </a:r>
                    </a:p>
                  </a:txBody>
                  <a:tcPr/>
                </a:tc>
                <a:extLst>
                  <a:ext uri="{0D108BD9-81ED-4DB2-BD59-A6C34878D82A}">
                    <a16:rowId xmlns:a16="http://schemas.microsoft.com/office/drawing/2014/main" val="10001"/>
                  </a:ext>
                </a:extLst>
              </a:tr>
              <a:tr h="370840">
                <a:tc>
                  <a:txBody>
                    <a:bodyPr/>
                    <a:lstStyle/>
                    <a:p>
                      <a:r>
                        <a:rPr lang="en-US" dirty="0"/>
                        <a:t>Primitive data is detailed data used to run the day-to-day operations of the company.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Derived data has been summarized or otherwise calculated to meet the needs of the management of the company.</a:t>
                      </a:r>
                    </a:p>
                  </a:txBody>
                  <a:tcPr/>
                </a:tc>
                <a:extLst>
                  <a:ext uri="{0D108BD9-81ED-4DB2-BD59-A6C34878D82A}">
                    <a16:rowId xmlns:a16="http://schemas.microsoft.com/office/drawing/2014/main" val="10002"/>
                  </a:ext>
                </a:extLst>
              </a:tr>
              <a:tr h="370840">
                <a:tc>
                  <a:txBody>
                    <a:bodyPr/>
                    <a:lstStyle/>
                    <a:p>
                      <a:r>
                        <a:rPr lang="en-US" dirty="0"/>
                        <a:t>Primitive data can be updated.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Derived data can be recalculated but cannot be directly updated.</a:t>
                      </a:r>
                    </a:p>
                  </a:txBody>
                  <a:tcPr/>
                </a:tc>
                <a:extLst>
                  <a:ext uri="{0D108BD9-81ED-4DB2-BD59-A6C34878D82A}">
                    <a16:rowId xmlns:a16="http://schemas.microsoft.com/office/drawing/2014/main" val="10003"/>
                  </a:ext>
                </a:extLst>
              </a:tr>
              <a:tr h="370840">
                <a:tc>
                  <a:txBody>
                    <a:bodyPr/>
                    <a:lstStyle/>
                    <a:p>
                      <a:pPr rtl="0"/>
                      <a:r>
                        <a:rPr lang="en-US" dirty="0">
                          <a:effectLst/>
                        </a:rPr>
                        <a:t>D</a:t>
                      </a:r>
                      <a:r>
                        <a:rPr lang="id-ID" dirty="0">
                          <a:effectLst/>
                        </a:rPr>
                        <a:t>ata primitif </a:t>
                      </a:r>
                      <a:r>
                        <a:rPr lang="en-US" dirty="0" err="1">
                          <a:effectLst/>
                        </a:rPr>
                        <a:t>adalah</a:t>
                      </a:r>
                      <a:r>
                        <a:rPr lang="en-US" dirty="0">
                          <a:effectLst/>
                        </a:rPr>
                        <a:t> </a:t>
                      </a:r>
                      <a:r>
                        <a:rPr lang="id-ID" dirty="0">
                          <a:effectLst/>
                        </a:rPr>
                        <a:t>data saat</a:t>
                      </a:r>
                      <a:r>
                        <a:rPr lang="en-US" dirty="0">
                          <a:effectLst/>
                        </a:rPr>
                        <a:t> </a:t>
                      </a:r>
                      <a:r>
                        <a:rPr lang="en-US" dirty="0" err="1">
                          <a:effectLst/>
                        </a:rPr>
                        <a:t>ini</a:t>
                      </a:r>
                      <a:r>
                        <a:rPr lang="id-ID" dirty="0">
                          <a:effectLst/>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a:t>Data yang diperoleh seringkali data historis.</a:t>
                      </a:r>
                      <a:endParaRPr lang="en-US" dirty="0"/>
                    </a:p>
                  </a:txBody>
                  <a:tcPr/>
                </a:tc>
                <a:extLst>
                  <a:ext uri="{0D108BD9-81ED-4DB2-BD59-A6C34878D82A}">
                    <a16:rowId xmlns:a16="http://schemas.microsoft.com/office/drawing/2014/main" val="10004"/>
                  </a:ext>
                </a:extLst>
              </a:tr>
              <a:tr h="370840">
                <a:tc>
                  <a:txBody>
                    <a:bodyPr/>
                    <a:lstStyle/>
                    <a:p>
                      <a:r>
                        <a:rPr lang="id-ID" dirty="0"/>
                        <a:t>Data primitif dioperasikan oleh prosedur berulang.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a:t>Data yang diperoleh dioperasikan </a:t>
                      </a:r>
                      <a:r>
                        <a:rPr lang="en-US" dirty="0" err="1"/>
                        <a:t>secara</a:t>
                      </a:r>
                      <a:r>
                        <a:rPr lang="id-ID" dirty="0"/>
                        <a:t> heuristik, program dan prosedur </a:t>
                      </a:r>
                      <a:r>
                        <a:rPr lang="en-US" dirty="0"/>
                        <a:t>yang </a:t>
                      </a:r>
                      <a:r>
                        <a:rPr lang="en-US" dirty="0" err="1"/>
                        <a:t>tidak</a:t>
                      </a:r>
                      <a:r>
                        <a:rPr lang="en-US" dirty="0"/>
                        <a:t> </a:t>
                      </a:r>
                      <a:r>
                        <a:rPr lang="en-US" dirty="0" err="1"/>
                        <a:t>berulang</a:t>
                      </a:r>
                      <a:r>
                        <a:rPr lang="en-US" dirty="0"/>
                        <a:t>.</a:t>
                      </a:r>
                    </a:p>
                  </a:txBody>
                  <a:tcPr/>
                </a:tc>
                <a:extLst>
                  <a:ext uri="{0D108BD9-81ED-4DB2-BD59-A6C34878D82A}">
                    <a16:rowId xmlns:a16="http://schemas.microsoft.com/office/drawing/2014/main" val="10005"/>
                  </a:ext>
                </a:extLst>
              </a:tr>
              <a:tr h="370840">
                <a:tc>
                  <a:txBody>
                    <a:bodyPr/>
                    <a:lstStyle/>
                    <a:p>
                      <a:r>
                        <a:rPr lang="en-US"/>
                        <a:t>D</a:t>
                      </a:r>
                      <a:r>
                        <a:rPr lang="id-ID"/>
                        <a:t>ata </a:t>
                      </a:r>
                      <a:r>
                        <a:rPr lang="id-ID" dirty="0"/>
                        <a:t>primitif mendukung fungsi </a:t>
                      </a:r>
                      <a:r>
                        <a:rPr lang="en-US" dirty="0" err="1"/>
                        <a:t>administrasi</a:t>
                      </a:r>
                      <a:r>
                        <a:rPr lang="id-ID" dirty="0"/>
                        <a:t>.</a:t>
                      </a:r>
                      <a:endParaRPr lang="en-US" dirty="0"/>
                    </a:p>
                  </a:txBody>
                  <a:tcPr/>
                </a:tc>
                <a:tc>
                  <a:txBody>
                    <a:bodyPr/>
                    <a:lstStyle/>
                    <a:p>
                      <a:pPr rtl="0"/>
                      <a:r>
                        <a:rPr lang="id-ID" dirty="0">
                          <a:effectLst/>
                        </a:rPr>
                        <a:t>Data yang diperoleh mendukung fungsi manajerial.</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09369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686800" cy="1066800"/>
          </a:xfrm>
        </p:spPr>
        <p:txBody>
          <a:bodyPr>
            <a:normAutofit fontScale="90000"/>
          </a:bodyPr>
          <a:lstStyle/>
          <a:p>
            <a:r>
              <a:rPr lang="en-US"/>
              <a:t>Pertimbangan dalam menentukan tingkat granularity</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27584" y="1943136"/>
            <a:ext cx="7488832" cy="4535490"/>
          </a:xfrm>
          <a:prstGeom prst="rect">
            <a:avLst/>
          </a:prstGeom>
        </p:spPr>
      </p:pic>
    </p:spTree>
    <p:extLst>
      <p:ext uri="{BB962C8B-B14F-4D97-AF65-F5344CB8AC3E}">
        <p14:creationId xmlns:p14="http://schemas.microsoft.com/office/powerpoint/2010/main" val="1943866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a:t>2</a:t>
            </a:r>
            <a:r>
              <a:rPr lang="en-US" sz="3100" baseline="30000"/>
              <a:t>nd </a:t>
            </a:r>
            <a:r>
              <a:rPr lang="en-US" sz="3600"/>
              <a:t>Major Issue in Designing Data Warehouse</a:t>
            </a:r>
            <a:br>
              <a:rPr lang="en-US"/>
            </a:br>
            <a:r>
              <a:rPr lang="en-US"/>
              <a:t>Partitioning</a:t>
            </a:r>
          </a:p>
        </p:txBody>
      </p:sp>
      <p:sp>
        <p:nvSpPr>
          <p:cNvPr id="3" name="Content Placeholder 2"/>
          <p:cNvSpPr>
            <a:spLocks noGrp="1"/>
          </p:cNvSpPr>
          <p:nvPr>
            <p:ph idx="1"/>
          </p:nvPr>
        </p:nvSpPr>
        <p:spPr/>
        <p:txBody>
          <a:bodyPr/>
          <a:lstStyle/>
          <a:p>
            <a:r>
              <a:rPr lang="en-US"/>
              <a:t>Partitioning </a:t>
            </a:r>
            <a:r>
              <a:rPr lang="en-US">
                <a:sym typeface="Wingdings" panose="05000000000000000000" pitchFamily="2" charset="2"/>
              </a:rPr>
              <a:t> memecah data ke dalam unit fisik yang dapat di tangani secara independen.</a:t>
            </a:r>
          </a:p>
          <a:p>
            <a:r>
              <a:rPr lang="en-US">
                <a:sym typeface="Wingdings" panose="05000000000000000000" pitchFamily="2" charset="2"/>
              </a:rPr>
              <a:t>Partitioning akan berpengaruh pada proses;</a:t>
            </a:r>
          </a:p>
          <a:p>
            <a:pPr lvl="1"/>
            <a:r>
              <a:rPr lang="en-US"/>
              <a:t>Loading data</a:t>
            </a:r>
          </a:p>
          <a:p>
            <a:pPr lvl="1"/>
            <a:r>
              <a:rPr lang="en-US"/>
              <a:t>Accessing data</a:t>
            </a:r>
          </a:p>
          <a:p>
            <a:pPr lvl="1"/>
            <a:r>
              <a:rPr lang="en-US"/>
              <a:t>Archiving data</a:t>
            </a:r>
          </a:p>
          <a:p>
            <a:pPr lvl="1"/>
            <a:r>
              <a:rPr lang="en-US"/>
              <a:t>Deleting data</a:t>
            </a:r>
          </a:p>
          <a:p>
            <a:pPr lvl="1"/>
            <a:r>
              <a:rPr lang="en-US"/>
              <a:t>Monitoring data</a:t>
            </a:r>
          </a:p>
          <a:p>
            <a:pPr lvl="1"/>
            <a:r>
              <a:rPr lang="en-US"/>
              <a:t>Storing data</a:t>
            </a:r>
          </a:p>
          <a:p>
            <a:pPr lvl="1"/>
            <a:endParaRPr lang="en-US">
              <a:sym typeface="Wingdings" panose="05000000000000000000" pitchFamily="2" charset="2"/>
            </a:endParaRPr>
          </a:p>
          <a:p>
            <a:endParaRPr lang="en-US"/>
          </a:p>
        </p:txBody>
      </p:sp>
    </p:spTree>
    <p:extLst>
      <p:ext uri="{BB962C8B-B14F-4D97-AF65-F5344CB8AC3E}">
        <p14:creationId xmlns:p14="http://schemas.microsoft.com/office/powerpoint/2010/main" val="404671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208" y="4869160"/>
            <a:ext cx="2376264" cy="1066800"/>
          </a:xfrm>
          <a:solidFill>
            <a:srgbClr val="FFFF00"/>
          </a:solidFill>
        </p:spPr>
        <p:txBody>
          <a:bodyPr>
            <a:normAutofit/>
          </a:bodyPr>
          <a:lstStyle/>
          <a:p>
            <a:pPr algn="ctr"/>
            <a:r>
              <a:rPr lang="en-US" sz="3200"/>
              <a:t>Partitioning</a:t>
            </a:r>
          </a:p>
        </p:txBody>
      </p:sp>
      <p:sp>
        <p:nvSpPr>
          <p:cNvPr id="3" name="Content Placeholder 2"/>
          <p:cNvSpPr>
            <a:spLocks noGrp="1"/>
          </p:cNvSpPr>
          <p:nvPr>
            <p:ph idx="1"/>
          </p:nvPr>
        </p:nvSpPr>
        <p:spPr>
          <a:xfrm>
            <a:off x="6444208" y="544048"/>
            <a:ext cx="2376264" cy="4325112"/>
          </a:xfrm>
          <a:solidFill>
            <a:schemeClr val="accent1">
              <a:lumMod val="20000"/>
              <a:lumOff val="80000"/>
            </a:schemeClr>
          </a:solidFill>
        </p:spPr>
        <p:txBody>
          <a:bodyPr vert="horz" anchor="ctr">
            <a:normAutofit fontScale="70000" lnSpcReduction="20000"/>
          </a:bodyPr>
          <a:lstStyle/>
          <a:p>
            <a:r>
              <a:rPr lang="en-US"/>
              <a:t>Partitioning bertujuan untuk memecah detail data yang ada menjadi bentuk unit-unit kecil.</a:t>
            </a:r>
          </a:p>
          <a:p>
            <a:endParaRPr lang="en-US"/>
          </a:p>
          <a:p>
            <a:r>
              <a:rPr lang="en-US"/>
              <a:t>Hal ini perlu dilakukan karena mengelola dalam bentuk unit-unit kecil akan lebih mudah.</a:t>
            </a:r>
          </a:p>
        </p:txBody>
      </p:sp>
      <p:pic>
        <p:nvPicPr>
          <p:cNvPr id="4" name="Picture 3"/>
          <p:cNvPicPr>
            <a:picLocks noChangeAspect="1"/>
          </p:cNvPicPr>
          <p:nvPr/>
        </p:nvPicPr>
        <p:blipFill>
          <a:blip r:embed="rId3"/>
          <a:stretch>
            <a:fillRect/>
          </a:stretch>
        </p:blipFill>
        <p:spPr>
          <a:xfrm>
            <a:off x="452129" y="548680"/>
            <a:ext cx="5829300" cy="6172200"/>
          </a:xfrm>
          <a:prstGeom prst="rect">
            <a:avLst/>
          </a:prstGeom>
        </p:spPr>
      </p:pic>
    </p:spTree>
    <p:extLst>
      <p:ext uri="{BB962C8B-B14F-4D97-AF65-F5344CB8AC3E}">
        <p14:creationId xmlns:p14="http://schemas.microsoft.com/office/powerpoint/2010/main" val="2768728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Partitioning</a:t>
            </a:r>
          </a:p>
        </p:txBody>
      </p:sp>
      <p:sp>
        <p:nvSpPr>
          <p:cNvPr id="3" name="Content Placeholder 2"/>
          <p:cNvSpPr>
            <a:spLocks noGrp="1"/>
          </p:cNvSpPr>
          <p:nvPr>
            <p:ph idx="1"/>
          </p:nvPr>
        </p:nvSpPr>
        <p:spPr/>
        <p:txBody>
          <a:bodyPr>
            <a:normAutofit fontScale="92500"/>
          </a:bodyPr>
          <a:lstStyle/>
          <a:p>
            <a:r>
              <a:rPr lang="en-US"/>
              <a:t>Data dipartisi jika data yang memiliki struktur sama dibagi menjadi lebih dari satu bentuk unit data.</a:t>
            </a:r>
          </a:p>
          <a:p>
            <a:r>
              <a:rPr lang="en-US"/>
              <a:t>Setiap bentuk unit data akan menjadi satu partisi.</a:t>
            </a:r>
          </a:p>
          <a:p>
            <a:r>
              <a:rPr lang="en-US"/>
              <a:t>Untuk mempartisi, data dapat pecah dalam beberapa kriteria, seperti berikut;</a:t>
            </a:r>
          </a:p>
          <a:p>
            <a:pPr lvl="1"/>
            <a:r>
              <a:rPr lang="en-US">
                <a:solidFill>
                  <a:schemeClr val="tx2"/>
                </a:solidFill>
              </a:rPr>
              <a:t>By date</a:t>
            </a:r>
          </a:p>
          <a:p>
            <a:pPr lvl="1"/>
            <a:r>
              <a:rPr lang="en-US">
                <a:solidFill>
                  <a:schemeClr val="tx2"/>
                </a:solidFill>
              </a:rPr>
              <a:t>By line of business</a:t>
            </a:r>
          </a:p>
          <a:p>
            <a:pPr lvl="1"/>
            <a:r>
              <a:rPr lang="en-US">
                <a:solidFill>
                  <a:schemeClr val="tx2"/>
                </a:solidFill>
              </a:rPr>
              <a:t>By geography</a:t>
            </a:r>
          </a:p>
          <a:p>
            <a:pPr lvl="1"/>
            <a:r>
              <a:rPr lang="en-US">
                <a:solidFill>
                  <a:schemeClr val="tx2"/>
                </a:solidFill>
              </a:rPr>
              <a:t>By organizational unit</a:t>
            </a:r>
          </a:p>
          <a:p>
            <a:pPr lvl="1"/>
            <a:r>
              <a:rPr lang="en-US">
                <a:solidFill>
                  <a:schemeClr val="tx2"/>
                </a:solidFill>
              </a:rPr>
              <a:t>By all of the above</a:t>
            </a:r>
          </a:p>
        </p:txBody>
      </p:sp>
    </p:spTree>
    <p:extLst>
      <p:ext uri="{BB962C8B-B14F-4D97-AF65-F5344CB8AC3E}">
        <p14:creationId xmlns:p14="http://schemas.microsoft.com/office/powerpoint/2010/main" val="1820427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6016"/>
            <a:ext cx="8229600" cy="1066800"/>
          </a:xfrm>
        </p:spPr>
        <p:txBody>
          <a:bodyPr>
            <a:normAutofit/>
          </a:bodyPr>
          <a:lstStyle/>
          <a:p>
            <a:r>
              <a:rPr lang="en-US" sz="3200"/>
              <a:t>Structuring Data in the Data Warehouse</a:t>
            </a:r>
            <a:br>
              <a:rPr lang="en-US" sz="3200"/>
            </a:br>
            <a:r>
              <a:rPr lang="en-US" sz="3200"/>
              <a:t>Simple Cumulative Data</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002432" y="1868591"/>
            <a:ext cx="7139136" cy="4872744"/>
          </a:xfrm>
          <a:prstGeom prst="rect">
            <a:avLst/>
          </a:prstGeom>
        </p:spPr>
      </p:pic>
    </p:spTree>
    <p:extLst>
      <p:ext uri="{BB962C8B-B14F-4D97-AF65-F5344CB8AC3E}">
        <p14:creationId xmlns:p14="http://schemas.microsoft.com/office/powerpoint/2010/main" val="3803186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988"/>
            <a:ext cx="8229600" cy="1066800"/>
          </a:xfrm>
        </p:spPr>
        <p:txBody>
          <a:bodyPr>
            <a:normAutofit/>
          </a:bodyPr>
          <a:lstStyle/>
          <a:p>
            <a:r>
              <a:rPr lang="en-US" sz="3200"/>
              <a:t>Structuring Data in the Data Warehouse</a:t>
            </a:r>
            <a:br>
              <a:rPr lang="en-US" sz="3200"/>
            </a:br>
            <a:r>
              <a:rPr lang="en-US" sz="3200"/>
              <a:t>Rolling Summary File</a:t>
            </a:r>
          </a:p>
        </p:txBody>
      </p:sp>
      <p:pic>
        <p:nvPicPr>
          <p:cNvPr id="6" name="Picture 5"/>
          <p:cNvPicPr>
            <a:picLocks noChangeAspect="1"/>
          </p:cNvPicPr>
          <p:nvPr/>
        </p:nvPicPr>
        <p:blipFill>
          <a:blip r:embed="rId3"/>
          <a:stretch>
            <a:fillRect/>
          </a:stretch>
        </p:blipFill>
        <p:spPr>
          <a:xfrm>
            <a:off x="1182452" y="1713070"/>
            <a:ext cx="6779096" cy="4785244"/>
          </a:xfrm>
          <a:prstGeom prst="rect">
            <a:avLst/>
          </a:prstGeom>
        </p:spPr>
      </p:pic>
    </p:spTree>
    <p:extLst>
      <p:ext uri="{BB962C8B-B14F-4D97-AF65-F5344CB8AC3E}">
        <p14:creationId xmlns:p14="http://schemas.microsoft.com/office/powerpoint/2010/main" val="1993206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7"/>
            <a:ext cx="1963899" cy="5542962"/>
          </a:xfrm>
        </p:spPr>
        <p:txBody>
          <a:bodyPr vert="vert270">
            <a:noAutofit/>
          </a:bodyPr>
          <a:lstStyle/>
          <a:p>
            <a:r>
              <a:rPr lang="en-US" sz="3200"/>
              <a:t>Perbandingan Penggunaan Simple Cumulative Data dengan Rolling Summary Data</a:t>
            </a:r>
          </a:p>
        </p:txBody>
      </p:sp>
      <p:pic>
        <p:nvPicPr>
          <p:cNvPr id="4" name="Picture 3"/>
          <p:cNvPicPr>
            <a:picLocks noChangeAspect="1"/>
          </p:cNvPicPr>
          <p:nvPr/>
        </p:nvPicPr>
        <p:blipFill>
          <a:blip r:embed="rId2"/>
          <a:stretch>
            <a:fillRect/>
          </a:stretch>
        </p:blipFill>
        <p:spPr>
          <a:xfrm>
            <a:off x="2421099" y="836713"/>
            <a:ext cx="6265701" cy="5398946"/>
          </a:xfrm>
          <a:prstGeom prst="rect">
            <a:avLst/>
          </a:prstGeom>
        </p:spPr>
      </p:pic>
    </p:spTree>
    <p:extLst>
      <p:ext uri="{BB962C8B-B14F-4D97-AF65-F5344CB8AC3E}">
        <p14:creationId xmlns:p14="http://schemas.microsoft.com/office/powerpoint/2010/main" val="1369820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2746648" cy="4127376"/>
          </a:xfrm>
        </p:spPr>
        <p:txBody>
          <a:bodyPr vert="vert270" anchor="ctr"/>
          <a:lstStyle/>
          <a:p>
            <a:pPr algn="ctr"/>
            <a:r>
              <a:rPr lang="en-US"/>
              <a:t>Creating a Continuous File dari Direct Files</a:t>
            </a:r>
          </a:p>
        </p:txBody>
      </p:sp>
      <p:pic>
        <p:nvPicPr>
          <p:cNvPr id="5" name="Picture 4"/>
          <p:cNvPicPr>
            <a:picLocks noChangeAspect="1"/>
          </p:cNvPicPr>
          <p:nvPr/>
        </p:nvPicPr>
        <p:blipFill>
          <a:blip r:embed="rId2"/>
          <a:stretch>
            <a:fillRect/>
          </a:stretch>
        </p:blipFill>
        <p:spPr>
          <a:xfrm>
            <a:off x="455779" y="657087"/>
            <a:ext cx="4402832" cy="1426050"/>
          </a:xfrm>
          <a:prstGeom prst="rect">
            <a:avLst/>
          </a:prstGeom>
        </p:spPr>
      </p:pic>
      <p:pic>
        <p:nvPicPr>
          <p:cNvPr id="6" name="Picture 5"/>
          <p:cNvPicPr>
            <a:picLocks noChangeAspect="1"/>
          </p:cNvPicPr>
          <p:nvPr/>
        </p:nvPicPr>
        <p:blipFill>
          <a:blip r:embed="rId3"/>
          <a:stretch>
            <a:fillRect/>
          </a:stretch>
        </p:blipFill>
        <p:spPr>
          <a:xfrm>
            <a:off x="3203848" y="2276872"/>
            <a:ext cx="5772150" cy="4343400"/>
          </a:xfrm>
          <a:prstGeom prst="rect">
            <a:avLst/>
          </a:prstGeom>
        </p:spPr>
      </p:pic>
    </p:spTree>
    <p:extLst>
      <p:ext uri="{BB962C8B-B14F-4D97-AF65-F5344CB8AC3E}">
        <p14:creationId xmlns:p14="http://schemas.microsoft.com/office/powerpoint/2010/main" val="3517484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Terima Kasih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97" y="1772815"/>
            <a:ext cx="7220006" cy="4515723"/>
          </a:xfrm>
          <a:prstGeom prst="rect">
            <a:avLst/>
          </a:prstGeom>
        </p:spPr>
      </p:pic>
    </p:spTree>
    <p:extLst>
      <p:ext uri="{BB962C8B-B14F-4D97-AF65-F5344CB8AC3E}">
        <p14:creationId xmlns:p14="http://schemas.microsoft.com/office/powerpoint/2010/main" val="2025316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435280" cy="1224136"/>
          </a:xfrm>
        </p:spPr>
        <p:txBody>
          <a:bodyPr>
            <a:normAutofit/>
          </a:bodyPr>
          <a:lstStyle/>
          <a:p>
            <a:r>
              <a:rPr lang="en-US" sz="2800"/>
              <a:t>Operational Data vs DSS Data</a:t>
            </a:r>
            <a:br>
              <a:rPr lang="en-US" sz="2800"/>
            </a:br>
            <a:r>
              <a:rPr lang="en-US" sz="2800"/>
              <a:t>(Dalam Penerapan)</a:t>
            </a:r>
            <a:endParaRPr lang="id-ID" sz="2800"/>
          </a:p>
        </p:txBody>
      </p:sp>
      <p:sp>
        <p:nvSpPr>
          <p:cNvPr id="3" name="Content Placeholder 2"/>
          <p:cNvSpPr>
            <a:spLocks noGrp="1"/>
          </p:cNvSpPr>
          <p:nvPr>
            <p:ph idx="1"/>
          </p:nvPr>
        </p:nvSpPr>
        <p:spPr>
          <a:xfrm>
            <a:off x="539552" y="1268760"/>
            <a:ext cx="4035896" cy="5544616"/>
          </a:xfr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txBody>
          <a:bodyPr>
            <a:noAutofit/>
          </a:bodyPr>
          <a:lstStyle/>
          <a:p>
            <a:pPr marL="109728" indent="0">
              <a:buNone/>
            </a:pPr>
            <a:r>
              <a:rPr lang="en-US" sz="1400" u="sng" dirty="0"/>
              <a:t>PRIMITIVE DATA/</a:t>
            </a:r>
            <a:r>
              <a:rPr lang="en-US" sz="1400" b="1" u="sng" dirty="0"/>
              <a:t>OPERATIONAL DATA</a:t>
            </a:r>
          </a:p>
          <a:p>
            <a:pPr marL="109728" indent="0">
              <a:buNone/>
            </a:pPr>
            <a:r>
              <a:rPr lang="en-US" sz="1400" dirty="0"/>
              <a:t>• Application-oriented</a:t>
            </a:r>
          </a:p>
          <a:p>
            <a:pPr marL="109728" indent="0">
              <a:buNone/>
            </a:pPr>
            <a:r>
              <a:rPr lang="en-US" sz="1400" dirty="0"/>
              <a:t>• Detailed</a:t>
            </a:r>
          </a:p>
          <a:p>
            <a:pPr marL="109728" indent="0">
              <a:buNone/>
            </a:pPr>
            <a:r>
              <a:rPr lang="en-US" sz="1400" dirty="0"/>
              <a:t>• Accurate, as of the moment of access</a:t>
            </a:r>
          </a:p>
          <a:p>
            <a:pPr marL="109728" indent="0">
              <a:buNone/>
            </a:pPr>
            <a:r>
              <a:rPr lang="en-US" sz="1400" dirty="0"/>
              <a:t>• Serves the clerical community</a:t>
            </a:r>
          </a:p>
          <a:p>
            <a:pPr marL="109728" indent="0">
              <a:buNone/>
            </a:pPr>
            <a:r>
              <a:rPr lang="en-US" sz="1400" dirty="0"/>
              <a:t>• Can be updated</a:t>
            </a:r>
          </a:p>
          <a:p>
            <a:pPr marL="109728" indent="0">
              <a:buNone/>
            </a:pPr>
            <a:r>
              <a:rPr lang="en-US" sz="1400" dirty="0"/>
              <a:t>• Run repetitively</a:t>
            </a:r>
          </a:p>
          <a:p>
            <a:pPr marL="109728" indent="0">
              <a:buNone/>
            </a:pPr>
            <a:r>
              <a:rPr lang="en-US" sz="1400" dirty="0"/>
              <a:t>• Requirements for processing understood</a:t>
            </a:r>
          </a:p>
          <a:p>
            <a:pPr marL="109728" indent="0">
              <a:buNone/>
            </a:pPr>
            <a:r>
              <a:rPr lang="en-US" sz="1400" dirty="0"/>
              <a:t>a priori</a:t>
            </a:r>
          </a:p>
          <a:p>
            <a:pPr marL="109728" indent="0">
              <a:buNone/>
            </a:pPr>
            <a:r>
              <a:rPr lang="en-US" sz="1400" dirty="0"/>
              <a:t>• Compatible with the SDLC</a:t>
            </a:r>
          </a:p>
          <a:p>
            <a:pPr marL="109728" indent="0">
              <a:buNone/>
            </a:pPr>
            <a:r>
              <a:rPr lang="en-US" sz="1400" dirty="0"/>
              <a:t>• Performance-sensitive</a:t>
            </a:r>
          </a:p>
          <a:p>
            <a:pPr marL="109728" indent="0">
              <a:buNone/>
            </a:pPr>
            <a:r>
              <a:rPr lang="en-US" sz="1400" dirty="0"/>
              <a:t>• Accessed a unit at a time</a:t>
            </a:r>
          </a:p>
          <a:p>
            <a:pPr marL="109728" indent="0">
              <a:buNone/>
            </a:pPr>
            <a:r>
              <a:rPr lang="en-US" sz="1400" dirty="0"/>
              <a:t>• Transaction-driven</a:t>
            </a:r>
          </a:p>
          <a:p>
            <a:pPr marL="109728" indent="0">
              <a:buNone/>
            </a:pPr>
            <a:r>
              <a:rPr lang="en-US" sz="1400" dirty="0"/>
              <a:t>• Control of update a major concern in</a:t>
            </a:r>
          </a:p>
          <a:p>
            <a:pPr marL="109728" indent="0">
              <a:buNone/>
            </a:pPr>
            <a:r>
              <a:rPr lang="en-US" sz="1400" dirty="0"/>
              <a:t>terms of ownership</a:t>
            </a:r>
          </a:p>
          <a:p>
            <a:pPr marL="109728" indent="0">
              <a:buNone/>
            </a:pPr>
            <a:r>
              <a:rPr lang="en-US" sz="1400" dirty="0"/>
              <a:t>• High availability</a:t>
            </a:r>
          </a:p>
          <a:p>
            <a:pPr marL="109728" indent="0">
              <a:buNone/>
            </a:pPr>
            <a:r>
              <a:rPr lang="en-US" sz="1400" dirty="0"/>
              <a:t>• Managed in its entirety</a:t>
            </a:r>
          </a:p>
          <a:p>
            <a:pPr marL="109728" indent="0">
              <a:buNone/>
            </a:pPr>
            <a:r>
              <a:rPr lang="en-US" sz="1400" dirty="0"/>
              <a:t>• </a:t>
            </a:r>
            <a:r>
              <a:rPr lang="en-US" sz="1400" dirty="0" err="1"/>
              <a:t>Nonredundancy</a:t>
            </a:r>
            <a:endParaRPr lang="en-US" sz="1400" dirty="0"/>
          </a:p>
          <a:p>
            <a:pPr marL="109728" indent="0">
              <a:buNone/>
            </a:pPr>
            <a:r>
              <a:rPr lang="en-US" sz="1400" dirty="0"/>
              <a:t>• Static structure; variable contents</a:t>
            </a:r>
          </a:p>
          <a:p>
            <a:pPr marL="109728" indent="0">
              <a:buNone/>
            </a:pPr>
            <a:r>
              <a:rPr lang="en-US" sz="1400" dirty="0"/>
              <a:t>• Small amount of data used in a process</a:t>
            </a:r>
          </a:p>
          <a:p>
            <a:pPr marL="109728" indent="0">
              <a:buNone/>
            </a:pPr>
            <a:r>
              <a:rPr lang="en-US" sz="1400" dirty="0"/>
              <a:t>• Supports day-to-day operations</a:t>
            </a:r>
          </a:p>
          <a:p>
            <a:pPr marL="109728" indent="0">
              <a:buNone/>
            </a:pPr>
            <a:r>
              <a:rPr lang="en-US" sz="1400" dirty="0"/>
              <a:t>• High probability of access</a:t>
            </a:r>
          </a:p>
        </p:txBody>
      </p:sp>
      <p:sp>
        <p:nvSpPr>
          <p:cNvPr id="4" name="Content Placeholder 2"/>
          <p:cNvSpPr txBox="1">
            <a:spLocks/>
          </p:cNvSpPr>
          <p:nvPr/>
        </p:nvSpPr>
        <p:spPr>
          <a:xfrm>
            <a:off x="4575448" y="1268760"/>
            <a:ext cx="3956992" cy="5544616"/>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sz="1400" u="sng"/>
              <a:t>DERIVED DATA/</a:t>
            </a:r>
            <a:r>
              <a:rPr lang="en-US" sz="1400" b="1" u="sng"/>
              <a:t>DSS DATA</a:t>
            </a:r>
          </a:p>
          <a:p>
            <a:pPr marL="109728" indent="0">
              <a:buNone/>
            </a:pPr>
            <a:r>
              <a:rPr lang="en-US" sz="1400"/>
              <a:t>• Subject-oriented</a:t>
            </a:r>
          </a:p>
          <a:p>
            <a:pPr marL="109728" indent="0">
              <a:buNone/>
            </a:pPr>
            <a:r>
              <a:rPr lang="en-US" sz="1400"/>
              <a:t>• Summarized, otherwise refined</a:t>
            </a:r>
          </a:p>
          <a:p>
            <a:pPr marL="109728" indent="0">
              <a:buNone/>
            </a:pPr>
            <a:r>
              <a:rPr lang="en-US" sz="1400"/>
              <a:t>• Represents values over time, snapshots</a:t>
            </a:r>
          </a:p>
          <a:p>
            <a:pPr marL="109728" indent="0">
              <a:buNone/>
            </a:pPr>
            <a:r>
              <a:rPr lang="en-US" sz="1400"/>
              <a:t>• Serves the managerial community</a:t>
            </a:r>
          </a:p>
          <a:p>
            <a:pPr marL="109728" indent="0">
              <a:buNone/>
            </a:pPr>
            <a:r>
              <a:rPr lang="en-US" sz="1400"/>
              <a:t>• Is not updated</a:t>
            </a:r>
          </a:p>
          <a:p>
            <a:pPr marL="109728" indent="0">
              <a:buNone/>
            </a:pPr>
            <a:r>
              <a:rPr lang="en-US" sz="1400"/>
              <a:t>• Run heuristically</a:t>
            </a:r>
          </a:p>
          <a:p>
            <a:pPr marL="109728" indent="0">
              <a:buNone/>
            </a:pPr>
            <a:r>
              <a:rPr lang="en-US" sz="1400"/>
              <a:t>• Requirements for processing not</a:t>
            </a:r>
          </a:p>
          <a:p>
            <a:pPr marL="109728" indent="0">
              <a:buNone/>
            </a:pPr>
            <a:r>
              <a:rPr lang="en-US" sz="1400"/>
              <a:t>understood a priori</a:t>
            </a:r>
          </a:p>
          <a:p>
            <a:pPr marL="109728" indent="0">
              <a:buNone/>
            </a:pPr>
            <a:r>
              <a:rPr lang="en-US" sz="1400"/>
              <a:t>• Completely different life cycle</a:t>
            </a:r>
          </a:p>
          <a:p>
            <a:pPr marL="109728" indent="0">
              <a:buNone/>
            </a:pPr>
            <a:r>
              <a:rPr lang="en-US" sz="1400"/>
              <a:t>• Performance relaxed</a:t>
            </a:r>
          </a:p>
          <a:p>
            <a:pPr marL="109728" indent="0">
              <a:buNone/>
            </a:pPr>
            <a:r>
              <a:rPr lang="en-US" sz="1400"/>
              <a:t>• Accessed a set at a time</a:t>
            </a:r>
          </a:p>
          <a:p>
            <a:pPr marL="109728" indent="0">
              <a:buNone/>
            </a:pPr>
            <a:r>
              <a:rPr lang="en-US" sz="1400"/>
              <a:t>• Analysis-driven</a:t>
            </a:r>
          </a:p>
          <a:p>
            <a:pPr marL="109728" indent="0">
              <a:buNone/>
            </a:pPr>
            <a:r>
              <a:rPr lang="en-US" sz="1400"/>
              <a:t>• Control of update no issue</a:t>
            </a:r>
          </a:p>
          <a:p>
            <a:pPr marL="109728" indent="0">
              <a:buNone/>
            </a:pPr>
            <a:endParaRPr lang="en-US" sz="1400"/>
          </a:p>
          <a:p>
            <a:pPr marL="109728" indent="0">
              <a:buNone/>
            </a:pPr>
            <a:r>
              <a:rPr lang="en-US" sz="1400"/>
              <a:t>• Relaxed availability</a:t>
            </a:r>
          </a:p>
          <a:p>
            <a:pPr marL="109728" indent="0">
              <a:buNone/>
            </a:pPr>
            <a:r>
              <a:rPr lang="en-US" sz="1400"/>
              <a:t>• Managed by subsets</a:t>
            </a:r>
          </a:p>
          <a:p>
            <a:pPr marL="109728" indent="0">
              <a:buNone/>
            </a:pPr>
            <a:r>
              <a:rPr lang="en-US" sz="1400"/>
              <a:t>• Redundancy is a fact of life</a:t>
            </a:r>
          </a:p>
          <a:p>
            <a:pPr marL="109728" indent="0">
              <a:buNone/>
            </a:pPr>
            <a:r>
              <a:rPr lang="en-US" sz="1400"/>
              <a:t>• Flexible structure</a:t>
            </a:r>
          </a:p>
          <a:p>
            <a:pPr marL="109728" indent="0">
              <a:buNone/>
            </a:pPr>
            <a:r>
              <a:rPr lang="en-US" sz="1400"/>
              <a:t>• Large amount of data used in a process</a:t>
            </a:r>
          </a:p>
          <a:p>
            <a:pPr marL="109728" indent="0">
              <a:buNone/>
            </a:pPr>
            <a:r>
              <a:rPr lang="en-US" sz="1400"/>
              <a:t>• Supports managerial needs</a:t>
            </a:r>
          </a:p>
          <a:p>
            <a:pPr marL="109728" indent="0">
              <a:buNone/>
            </a:pPr>
            <a:r>
              <a:rPr lang="en-US" sz="1400"/>
              <a:t>• Low, modest probability of access</a:t>
            </a:r>
          </a:p>
        </p:txBody>
      </p:sp>
    </p:spTree>
    <p:extLst>
      <p:ext uri="{BB962C8B-B14F-4D97-AF65-F5344CB8AC3E}">
        <p14:creationId xmlns:p14="http://schemas.microsoft.com/office/powerpoint/2010/main" val="514826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7825" y="808431"/>
            <a:ext cx="5848350" cy="5791200"/>
          </a:xfrm>
          <a:prstGeom prst="rect">
            <a:avLst/>
          </a:prstGeom>
        </p:spPr>
      </p:pic>
      <p:sp>
        <p:nvSpPr>
          <p:cNvPr id="2" name="Title 1"/>
          <p:cNvSpPr>
            <a:spLocks noGrp="1"/>
          </p:cNvSpPr>
          <p:nvPr>
            <p:ph type="title"/>
          </p:nvPr>
        </p:nvSpPr>
        <p:spPr>
          <a:xfrm>
            <a:off x="457200" y="260648"/>
            <a:ext cx="2746648" cy="922784"/>
          </a:xfrm>
        </p:spPr>
        <p:txBody>
          <a:bodyPr/>
          <a:lstStyle/>
          <a:p>
            <a:r>
              <a:rPr lang="en-US"/>
              <a:t>Contoh:</a:t>
            </a:r>
          </a:p>
        </p:txBody>
      </p:sp>
    </p:spTree>
    <p:extLst>
      <p:ext uri="{BB962C8B-B14F-4D97-AF65-F5344CB8AC3E}">
        <p14:creationId xmlns:p14="http://schemas.microsoft.com/office/powerpoint/2010/main" val="1282696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45976"/>
            <a:ext cx="8229600" cy="1066800"/>
          </a:xfrm>
        </p:spPr>
        <p:txBody>
          <a:bodyPr>
            <a:normAutofit/>
          </a:bodyPr>
          <a:lstStyle/>
          <a:p>
            <a:r>
              <a:rPr lang="en-US" sz="2400"/>
              <a:t>Transformasi dari Operational Data </a:t>
            </a:r>
            <a:br>
              <a:rPr lang="en-US" sz="2400"/>
            </a:br>
            <a:r>
              <a:rPr lang="en-US" sz="2400"/>
              <a:t>ke Data Warehouse</a:t>
            </a:r>
          </a:p>
        </p:txBody>
      </p:sp>
      <p:pic>
        <p:nvPicPr>
          <p:cNvPr id="4" name="Picture 3"/>
          <p:cNvPicPr>
            <a:picLocks noChangeAspect="1"/>
          </p:cNvPicPr>
          <p:nvPr/>
        </p:nvPicPr>
        <p:blipFill>
          <a:blip r:embed="rId2"/>
          <a:stretch>
            <a:fillRect/>
          </a:stretch>
        </p:blipFill>
        <p:spPr>
          <a:xfrm>
            <a:off x="1738461" y="1279351"/>
            <a:ext cx="5857875" cy="5534025"/>
          </a:xfrm>
          <a:prstGeom prst="rect">
            <a:avLst/>
          </a:prstGeom>
        </p:spPr>
      </p:pic>
      <p:sp>
        <p:nvSpPr>
          <p:cNvPr id="5" name="Flowchart: Magnetic Disk 4"/>
          <p:cNvSpPr/>
          <p:nvPr/>
        </p:nvSpPr>
        <p:spPr>
          <a:xfrm>
            <a:off x="226293" y="3140968"/>
            <a:ext cx="1440160" cy="12961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Operational Data</a:t>
            </a:r>
          </a:p>
        </p:txBody>
      </p:sp>
      <p:sp>
        <p:nvSpPr>
          <p:cNvPr id="6" name="Flowchart: Magnetic Disk 5"/>
          <p:cNvSpPr/>
          <p:nvPr/>
        </p:nvSpPr>
        <p:spPr>
          <a:xfrm>
            <a:off x="7596336" y="3140968"/>
            <a:ext cx="1440160" cy="12961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Data Warehouse</a:t>
            </a:r>
          </a:p>
        </p:txBody>
      </p:sp>
    </p:spTree>
    <p:extLst>
      <p:ext uri="{BB962C8B-B14F-4D97-AF65-F5344CB8AC3E}">
        <p14:creationId xmlns:p14="http://schemas.microsoft.com/office/powerpoint/2010/main" val="126015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Warehouse User</a:t>
            </a:r>
          </a:p>
        </p:txBody>
      </p:sp>
      <p:sp>
        <p:nvSpPr>
          <p:cNvPr id="3" name="Content Placeholder 2"/>
          <p:cNvSpPr>
            <a:spLocks noGrp="1"/>
          </p:cNvSpPr>
          <p:nvPr>
            <p:ph idx="1"/>
          </p:nvPr>
        </p:nvSpPr>
        <p:spPr/>
        <p:txBody>
          <a:bodyPr/>
          <a:lstStyle/>
          <a:p>
            <a:r>
              <a:rPr lang="en-US"/>
              <a:t>The data-warehouse user </a:t>
            </a:r>
            <a:r>
              <a:rPr lang="en-US">
                <a:sym typeface="Wingdings" panose="05000000000000000000" pitchFamily="2" charset="2"/>
              </a:rPr>
              <a:t> </a:t>
            </a:r>
            <a:r>
              <a:rPr lang="en-US"/>
              <a:t>DSS analyst, user yang menguasai/dominasi pengetahuan bisnis dan menguasai teknikal. </a:t>
            </a:r>
          </a:p>
          <a:p>
            <a:r>
              <a:rPr lang="en-US"/>
              <a:t>Tugas utama DSS analyst: </a:t>
            </a:r>
          </a:p>
          <a:p>
            <a:pPr lvl="1"/>
            <a:r>
              <a:rPr lang="en-US">
                <a:solidFill>
                  <a:schemeClr val="accent1"/>
                </a:solidFill>
              </a:rPr>
              <a:t>Mengeksplorasi informasi yang digunakan dalam perusahaan (biasanya dengan melihat-lihat laporan dan melihat layar aplikasi), </a:t>
            </a:r>
          </a:p>
          <a:p>
            <a:pPr lvl="1"/>
            <a:r>
              <a:rPr lang="en-US">
                <a:solidFill>
                  <a:schemeClr val="accent1"/>
                </a:solidFill>
              </a:rPr>
              <a:t>Mendefinisikan informasi yang digunakan dalam pengambilan keputusan dalam perusahaan.</a:t>
            </a:r>
          </a:p>
          <a:p>
            <a:endParaRPr lang="en-US"/>
          </a:p>
        </p:txBody>
      </p:sp>
    </p:spTree>
    <p:extLst>
      <p:ext uri="{BB962C8B-B14F-4D97-AF65-F5344CB8AC3E}">
        <p14:creationId xmlns:p14="http://schemas.microsoft.com/office/powerpoint/2010/main" val="3895798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66800"/>
          </a:xfrm>
        </p:spPr>
        <p:txBody>
          <a:bodyPr/>
          <a:lstStyle/>
          <a:p>
            <a:r>
              <a:rPr lang="en-US"/>
              <a:t>Data Warehouse SDLC=CLDS</a:t>
            </a:r>
          </a:p>
        </p:txBody>
      </p:sp>
      <p:sp>
        <p:nvSpPr>
          <p:cNvPr id="3" name="Content Placeholder 2"/>
          <p:cNvSpPr>
            <a:spLocks noGrp="1"/>
          </p:cNvSpPr>
          <p:nvPr>
            <p:ph idx="1"/>
          </p:nvPr>
        </p:nvSpPr>
        <p:spPr>
          <a:xfrm>
            <a:off x="1619672" y="4725144"/>
            <a:ext cx="2952328" cy="2045930"/>
          </a:xfrm>
        </p:spPr>
        <p:txBody>
          <a:bodyPr>
            <a:noAutofit/>
          </a:bodyPr>
          <a:lstStyle/>
          <a:p>
            <a:r>
              <a:rPr lang="en-US" sz="1600"/>
              <a:t>Requirements gathering</a:t>
            </a:r>
          </a:p>
          <a:p>
            <a:r>
              <a:rPr lang="en-US" sz="1600"/>
              <a:t>Analysis</a:t>
            </a:r>
          </a:p>
          <a:p>
            <a:r>
              <a:rPr lang="en-US" sz="1600"/>
              <a:t>Design</a:t>
            </a:r>
          </a:p>
          <a:p>
            <a:r>
              <a:rPr lang="en-US" sz="1600"/>
              <a:t>Programming</a:t>
            </a:r>
          </a:p>
          <a:p>
            <a:r>
              <a:rPr lang="en-US" sz="1600"/>
              <a:t>Testing</a:t>
            </a:r>
          </a:p>
          <a:p>
            <a:r>
              <a:rPr lang="en-US" sz="1600"/>
              <a:t>Integration</a:t>
            </a:r>
          </a:p>
          <a:p>
            <a:r>
              <a:rPr lang="en-US" sz="1600"/>
              <a:t>Implementation</a:t>
            </a:r>
          </a:p>
        </p:txBody>
      </p:sp>
      <p:pic>
        <p:nvPicPr>
          <p:cNvPr id="4" name="Picture 3"/>
          <p:cNvPicPr>
            <a:picLocks noChangeAspect="1"/>
          </p:cNvPicPr>
          <p:nvPr/>
        </p:nvPicPr>
        <p:blipFill>
          <a:blip r:embed="rId3"/>
          <a:stretch>
            <a:fillRect/>
          </a:stretch>
        </p:blipFill>
        <p:spPr>
          <a:xfrm>
            <a:off x="1763688" y="1583096"/>
            <a:ext cx="5810250" cy="3228975"/>
          </a:xfrm>
          <a:prstGeom prst="rect">
            <a:avLst/>
          </a:prstGeom>
        </p:spPr>
      </p:pic>
      <p:sp>
        <p:nvSpPr>
          <p:cNvPr id="5" name="Content Placeholder 2"/>
          <p:cNvSpPr txBox="1">
            <a:spLocks/>
          </p:cNvSpPr>
          <p:nvPr/>
        </p:nvSpPr>
        <p:spPr>
          <a:xfrm>
            <a:off x="4684502" y="4728732"/>
            <a:ext cx="4104456" cy="2042342"/>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1600"/>
              <a:t>Implement warehouse</a:t>
            </a:r>
          </a:p>
          <a:p>
            <a:r>
              <a:rPr lang="en-US" sz="1600"/>
              <a:t>Integrate data</a:t>
            </a:r>
          </a:p>
          <a:p>
            <a:r>
              <a:rPr lang="en-US" sz="1600"/>
              <a:t>Test for bias</a:t>
            </a:r>
          </a:p>
          <a:p>
            <a:r>
              <a:rPr lang="en-US" sz="1600"/>
              <a:t>Program against data</a:t>
            </a:r>
          </a:p>
          <a:p>
            <a:r>
              <a:rPr lang="en-US" sz="1600"/>
              <a:t>Design DSS system</a:t>
            </a:r>
          </a:p>
          <a:p>
            <a:r>
              <a:rPr lang="en-US" sz="1600"/>
              <a:t>Analyze results</a:t>
            </a:r>
          </a:p>
          <a:p>
            <a:r>
              <a:rPr lang="en-US" sz="1600"/>
              <a:t>Understand requirements</a:t>
            </a:r>
          </a:p>
        </p:txBody>
      </p:sp>
      <p:sp>
        <p:nvSpPr>
          <p:cNvPr id="6" name="Line Callout 2 (Accent Bar) 5"/>
          <p:cNvSpPr/>
          <p:nvPr/>
        </p:nvSpPr>
        <p:spPr>
          <a:xfrm flipH="1">
            <a:off x="21415" y="4812071"/>
            <a:ext cx="1450504" cy="865715"/>
          </a:xfrm>
          <a:prstGeom prst="accentCallout2">
            <a:avLst>
              <a:gd name="adj1" fmla="val 18750"/>
              <a:gd name="adj2" fmla="val -8333"/>
              <a:gd name="adj3" fmla="val 18750"/>
              <a:gd name="adj4" fmla="val -16667"/>
              <a:gd name="adj5" fmla="val -12524"/>
              <a:gd name="adj6" fmla="val -24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requirements-driven development life cycle</a:t>
            </a:r>
          </a:p>
        </p:txBody>
      </p:sp>
      <p:sp>
        <p:nvSpPr>
          <p:cNvPr id="7" name="Line Callout 2 (Accent Bar) 6"/>
          <p:cNvSpPr/>
          <p:nvPr/>
        </p:nvSpPr>
        <p:spPr>
          <a:xfrm>
            <a:off x="7577081" y="4812071"/>
            <a:ext cx="1450504" cy="865715"/>
          </a:xfrm>
          <a:prstGeom prst="accentCallout2">
            <a:avLst>
              <a:gd name="adj1" fmla="val 18750"/>
              <a:gd name="adj2" fmla="val -8333"/>
              <a:gd name="adj3" fmla="val 18750"/>
              <a:gd name="adj4" fmla="val -16667"/>
              <a:gd name="adj5" fmla="val -25727"/>
              <a:gd name="adj6" fmla="val -83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data-driven development life cycle</a:t>
            </a:r>
          </a:p>
        </p:txBody>
      </p:sp>
    </p:spTree>
    <p:extLst>
      <p:ext uri="{BB962C8B-B14F-4D97-AF65-F5344CB8AC3E}">
        <p14:creationId xmlns:p14="http://schemas.microsoft.com/office/powerpoint/2010/main" val="168751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dalam Data Warehouse</a:t>
            </a:r>
          </a:p>
        </p:txBody>
      </p:sp>
      <p:sp>
        <p:nvSpPr>
          <p:cNvPr id="3" name="Content Placeholder 2"/>
          <p:cNvSpPr>
            <a:spLocks noGrp="1"/>
          </p:cNvSpPr>
          <p:nvPr>
            <p:ph idx="1"/>
          </p:nvPr>
        </p:nvSpPr>
        <p:spPr/>
        <p:txBody>
          <a:bodyPr>
            <a:normAutofit/>
          </a:bodyPr>
          <a:lstStyle/>
          <a:p>
            <a:r>
              <a:rPr lang="en-US" dirty="0"/>
              <a:t>Data </a:t>
            </a:r>
            <a:r>
              <a:rPr lang="en-US" dirty="0" err="1"/>
              <a:t>dalam</a:t>
            </a:r>
            <a:r>
              <a:rPr lang="en-US" dirty="0"/>
              <a:t> data warehouse </a:t>
            </a:r>
            <a:r>
              <a:rPr lang="en-US" dirty="0" err="1"/>
              <a:t>merupakan</a:t>
            </a:r>
            <a:r>
              <a:rPr lang="en-US" dirty="0"/>
              <a:t> data yang; </a:t>
            </a:r>
          </a:p>
          <a:p>
            <a:pPr lvl="1"/>
            <a:r>
              <a:rPr lang="en-US" dirty="0">
                <a:solidFill>
                  <a:schemeClr val="accent1"/>
                </a:solidFill>
              </a:rPr>
              <a:t>a subject-oriented, </a:t>
            </a:r>
          </a:p>
          <a:p>
            <a:pPr lvl="1"/>
            <a:r>
              <a:rPr lang="en-US" dirty="0">
                <a:solidFill>
                  <a:schemeClr val="accent1"/>
                </a:solidFill>
              </a:rPr>
              <a:t>integrated, </a:t>
            </a:r>
          </a:p>
          <a:p>
            <a:pPr lvl="1"/>
            <a:r>
              <a:rPr lang="en-US" dirty="0">
                <a:solidFill>
                  <a:schemeClr val="accent1"/>
                </a:solidFill>
              </a:rPr>
              <a:t>nonvolatile,</a:t>
            </a:r>
          </a:p>
          <a:p>
            <a:pPr lvl="1"/>
            <a:r>
              <a:rPr lang="en-US" dirty="0">
                <a:solidFill>
                  <a:schemeClr val="accent1"/>
                </a:solidFill>
              </a:rPr>
              <a:t>time-variant </a:t>
            </a:r>
          </a:p>
          <a:p>
            <a:r>
              <a:rPr lang="en-US" dirty="0"/>
              <a:t>Data </a:t>
            </a:r>
            <a:r>
              <a:rPr lang="en-US" dirty="0" err="1"/>
              <a:t>dalam</a:t>
            </a:r>
            <a:r>
              <a:rPr lang="en-US" dirty="0"/>
              <a:t> data warehouse </a:t>
            </a:r>
            <a:r>
              <a:rPr lang="en-US" dirty="0" err="1"/>
              <a:t>merupakan</a:t>
            </a:r>
            <a:r>
              <a:rPr lang="en-US" dirty="0"/>
              <a:t> </a:t>
            </a:r>
            <a:r>
              <a:rPr lang="en-US" dirty="0" err="1"/>
              <a:t>sekumpulan</a:t>
            </a:r>
            <a:r>
              <a:rPr lang="en-US" dirty="0"/>
              <a:t> data </a:t>
            </a:r>
            <a:r>
              <a:rPr lang="en-US" dirty="0" err="1"/>
              <a:t>untuk</a:t>
            </a:r>
            <a:r>
              <a:rPr lang="en-US" dirty="0"/>
              <a:t> </a:t>
            </a:r>
            <a:r>
              <a:rPr lang="en-US" dirty="0" err="1"/>
              <a:t>mendukung</a:t>
            </a:r>
            <a:r>
              <a:rPr lang="en-US" dirty="0"/>
              <a:t> </a:t>
            </a:r>
            <a:r>
              <a:rPr lang="en-US" dirty="0" err="1"/>
              <a:t>keputusan</a:t>
            </a:r>
            <a:r>
              <a:rPr lang="en-US" dirty="0"/>
              <a:t> </a:t>
            </a:r>
            <a:r>
              <a:rPr lang="en-US" dirty="0" err="1"/>
              <a:t>manajemen</a:t>
            </a:r>
            <a:r>
              <a:rPr lang="en-US" dirty="0"/>
              <a:t>.</a:t>
            </a:r>
          </a:p>
        </p:txBody>
      </p:sp>
    </p:spTree>
    <p:extLst>
      <p:ext uri="{BB962C8B-B14F-4D97-AF65-F5344CB8AC3E}">
        <p14:creationId xmlns:p14="http://schemas.microsoft.com/office/powerpoint/2010/main" val="3138568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Contoh Subject Orientation Data Warehouse</a:t>
            </a:r>
          </a:p>
        </p:txBody>
      </p:sp>
      <p:sp>
        <p:nvSpPr>
          <p:cNvPr id="3" name="Content Placeholder 2"/>
          <p:cNvSpPr>
            <a:spLocks noGrp="1"/>
          </p:cNvSpPr>
          <p:nvPr>
            <p:ph idx="1"/>
          </p:nvPr>
        </p:nvSpPr>
        <p:spPr>
          <a:xfrm>
            <a:off x="457200" y="1943136"/>
            <a:ext cx="8229600" cy="549760"/>
          </a:xfrm>
        </p:spPr>
        <p:txBody>
          <a:bodyPr/>
          <a:lstStyle/>
          <a:p>
            <a:r>
              <a:rPr lang="en-US"/>
              <a:t>Contoh untuk perusahaan Asuransi:</a:t>
            </a:r>
          </a:p>
        </p:txBody>
      </p:sp>
      <p:graphicFrame>
        <p:nvGraphicFramePr>
          <p:cNvPr id="4" name="Table 3"/>
          <p:cNvGraphicFramePr>
            <a:graphicFrameLocks noGrp="1"/>
          </p:cNvGraphicFramePr>
          <p:nvPr>
            <p:extLst>
              <p:ext uri="{D42A27DB-BD31-4B8C-83A1-F6EECF244321}">
                <p14:modId xmlns:p14="http://schemas.microsoft.com/office/powerpoint/2010/main" val="1455569254"/>
              </p:ext>
            </p:extLst>
          </p:nvPr>
        </p:nvGraphicFramePr>
        <p:xfrm>
          <a:off x="1259632" y="2564904"/>
          <a:ext cx="5976664" cy="1854200"/>
        </p:xfrm>
        <a:graphic>
          <a:graphicData uri="http://schemas.openxmlformats.org/drawingml/2006/table">
            <a:tbl>
              <a:tblPr firstRow="1" bandRow="1">
                <a:tableStyleId>{5C22544A-7EE6-4342-B048-85BDC9FD1C3A}</a:tableStyleId>
              </a:tblPr>
              <a:tblGrid>
                <a:gridCol w="2327753">
                  <a:extLst>
                    <a:ext uri="{9D8B030D-6E8A-4147-A177-3AD203B41FA5}">
                      <a16:colId xmlns:a16="http://schemas.microsoft.com/office/drawing/2014/main" val="20000"/>
                    </a:ext>
                  </a:extLst>
                </a:gridCol>
                <a:gridCol w="3648911">
                  <a:extLst>
                    <a:ext uri="{9D8B030D-6E8A-4147-A177-3AD203B41FA5}">
                      <a16:colId xmlns:a16="http://schemas.microsoft.com/office/drawing/2014/main" val="20001"/>
                    </a:ext>
                  </a:extLst>
                </a:gridCol>
              </a:tblGrid>
              <a:tr h="370840">
                <a:tc>
                  <a:txBody>
                    <a:bodyPr/>
                    <a:lstStyle/>
                    <a:p>
                      <a:pPr algn="ctr"/>
                      <a:r>
                        <a:rPr lang="en-US"/>
                        <a:t>Data Operasional</a:t>
                      </a:r>
                    </a:p>
                  </a:txBody>
                  <a:tcPr/>
                </a:tc>
                <a:tc>
                  <a:txBody>
                    <a:bodyPr/>
                    <a:lstStyle/>
                    <a:p>
                      <a:pPr algn="ctr"/>
                      <a:r>
                        <a:rPr lang="en-US"/>
                        <a:t>Data pada Data Warehouse</a:t>
                      </a:r>
                    </a:p>
                  </a:txBody>
                  <a:tcPr/>
                </a:tc>
                <a:extLst>
                  <a:ext uri="{0D108BD9-81ED-4DB2-BD59-A6C34878D82A}">
                    <a16:rowId xmlns:a16="http://schemas.microsoft.com/office/drawing/2014/main" val="10000"/>
                  </a:ext>
                </a:extLst>
              </a:tr>
              <a:tr h="370840">
                <a:tc>
                  <a:txBody>
                    <a:bodyPr/>
                    <a:lstStyle/>
                    <a:p>
                      <a:r>
                        <a:rPr lang="en-US"/>
                        <a:t>Kendaraan</a:t>
                      </a:r>
                    </a:p>
                  </a:txBody>
                  <a:tcPr/>
                </a:tc>
                <a:tc>
                  <a:txBody>
                    <a:bodyPr/>
                    <a:lstStyle/>
                    <a:p>
                      <a:r>
                        <a:rPr lang="en-US"/>
                        <a:t>Customer</a:t>
                      </a:r>
                    </a:p>
                  </a:txBody>
                  <a:tcPr/>
                </a:tc>
                <a:extLst>
                  <a:ext uri="{0D108BD9-81ED-4DB2-BD59-A6C34878D82A}">
                    <a16:rowId xmlns:a16="http://schemas.microsoft.com/office/drawing/2014/main" val="10001"/>
                  </a:ext>
                </a:extLst>
              </a:tr>
              <a:tr h="370840">
                <a:tc>
                  <a:txBody>
                    <a:bodyPr/>
                    <a:lstStyle/>
                    <a:p>
                      <a:r>
                        <a:rPr lang="en-US"/>
                        <a:t>Jiwa</a:t>
                      </a:r>
                    </a:p>
                  </a:txBody>
                  <a:tcPr/>
                </a:tc>
                <a:tc>
                  <a:txBody>
                    <a:bodyPr/>
                    <a:lstStyle/>
                    <a:p>
                      <a:r>
                        <a:rPr lang="en-US"/>
                        <a:t>Kebijakan</a:t>
                      </a:r>
                    </a:p>
                  </a:txBody>
                  <a:tcPr/>
                </a:tc>
                <a:extLst>
                  <a:ext uri="{0D108BD9-81ED-4DB2-BD59-A6C34878D82A}">
                    <a16:rowId xmlns:a16="http://schemas.microsoft.com/office/drawing/2014/main" val="10002"/>
                  </a:ext>
                </a:extLst>
              </a:tr>
              <a:tr h="370840">
                <a:tc>
                  <a:txBody>
                    <a:bodyPr/>
                    <a:lstStyle/>
                    <a:p>
                      <a:r>
                        <a:rPr lang="en-US"/>
                        <a:t>Kesehatan</a:t>
                      </a:r>
                    </a:p>
                  </a:txBody>
                  <a:tcPr/>
                </a:tc>
                <a:tc>
                  <a:txBody>
                    <a:bodyPr/>
                    <a:lstStyle/>
                    <a:p>
                      <a:r>
                        <a:rPr lang="en-US"/>
                        <a:t>Premium</a:t>
                      </a:r>
                    </a:p>
                  </a:txBody>
                  <a:tcPr/>
                </a:tc>
                <a:extLst>
                  <a:ext uri="{0D108BD9-81ED-4DB2-BD59-A6C34878D82A}">
                    <a16:rowId xmlns:a16="http://schemas.microsoft.com/office/drawing/2014/main" val="10003"/>
                  </a:ext>
                </a:extLst>
              </a:tr>
              <a:tr h="370840">
                <a:tc>
                  <a:txBody>
                    <a:bodyPr/>
                    <a:lstStyle/>
                    <a:p>
                      <a:r>
                        <a:rPr lang="en-US"/>
                        <a:t>Korban</a:t>
                      </a:r>
                    </a:p>
                  </a:txBody>
                  <a:tcPr/>
                </a:tc>
                <a:tc>
                  <a:txBody>
                    <a:bodyPr/>
                    <a:lstStyle/>
                    <a:p>
                      <a:r>
                        <a:rPr lang="en-US"/>
                        <a:t>Claim</a:t>
                      </a:r>
                    </a:p>
                  </a:txBody>
                  <a:tcPr/>
                </a:tc>
                <a:extLst>
                  <a:ext uri="{0D108BD9-81ED-4DB2-BD59-A6C34878D82A}">
                    <a16:rowId xmlns:a16="http://schemas.microsoft.com/office/drawing/2014/main" val="10004"/>
                  </a:ext>
                </a:extLst>
              </a:tr>
            </a:tbl>
          </a:graphicData>
        </a:graphic>
      </p:graphicFrame>
      <p:sp>
        <p:nvSpPr>
          <p:cNvPr id="5" name="Content Placeholder 2"/>
          <p:cNvSpPr txBox="1">
            <a:spLocks/>
          </p:cNvSpPr>
          <p:nvPr/>
        </p:nvSpPr>
        <p:spPr>
          <a:xfrm>
            <a:off x="457200" y="4581128"/>
            <a:ext cx="8229600" cy="2016224"/>
          </a:xfrm>
          <a:prstGeom prst="rect">
            <a:avLst/>
          </a:prstGeom>
        </p:spPr>
        <p:txBody>
          <a:bodyPr vert="horz">
            <a:normAutofit fontScale="92500"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a:t>Contoh subject utama untuk perusahaan manufaktur; product, order, vendor, harga bahan, bahan mentah.</a:t>
            </a:r>
          </a:p>
          <a:p>
            <a:r>
              <a:rPr lang="en-US"/>
              <a:t>Contoh subject utama untuk perusahaan retail; product, SKU, penjualan, vendor, dsb.</a:t>
            </a:r>
          </a:p>
        </p:txBody>
      </p:sp>
    </p:spTree>
    <p:extLst>
      <p:ext uri="{BB962C8B-B14F-4D97-AF65-F5344CB8AC3E}">
        <p14:creationId xmlns:p14="http://schemas.microsoft.com/office/powerpoint/2010/main" val="2069651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empalte-ppt.pptx" id="{DD6409AC-8804-402E-B4D0-945A013E94F8}" vid="{43CA2A78-874E-4867-8DE5-45A26563E7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4354</TotalTime>
  <Words>2982</Words>
  <Application>Microsoft Office PowerPoint</Application>
  <PresentationFormat>On-screen Show (4:3)</PresentationFormat>
  <Paragraphs>329</Paragraphs>
  <Slides>28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Georgia</vt:lpstr>
      <vt:lpstr>Trebuchet MS</vt:lpstr>
      <vt:lpstr>Wingdings 2</vt:lpstr>
      <vt:lpstr>Urban</vt:lpstr>
      <vt:lpstr>Data Warehouse</vt:lpstr>
      <vt:lpstr>Operational Data vs DSS Data</vt:lpstr>
      <vt:lpstr>Operational Data vs DSS Data (Dalam Penerapan)</vt:lpstr>
      <vt:lpstr>Contoh:</vt:lpstr>
      <vt:lpstr>Transformasi dari Operational Data  ke Data Warehouse</vt:lpstr>
      <vt:lpstr>Data Warehouse User</vt:lpstr>
      <vt:lpstr>Data Warehouse SDLC=CLDS</vt:lpstr>
      <vt:lpstr>Data dalam Data Warehouse</vt:lpstr>
      <vt:lpstr>Contoh Subject Orientation Data Warehouse</vt:lpstr>
      <vt:lpstr>Contoh Integrasi pada Data Warehouse</vt:lpstr>
      <vt:lpstr>Nonvolatility Data dalam Data Warehouse</vt:lpstr>
      <vt:lpstr>Time-variant dalam Data Warehouse</vt:lpstr>
      <vt:lpstr>Subject Orientation pada Data Warehouse</vt:lpstr>
      <vt:lpstr>Subject Orientation pada Data Warehouse</vt:lpstr>
      <vt:lpstr>Subject Orientation pada Data Warehouse</vt:lpstr>
      <vt:lpstr>Day 1 to Day n Phenomenon  in Data Warehouse</vt:lpstr>
      <vt:lpstr>1st Major Issue in Designing Data Warehouse Granularity</vt:lpstr>
      <vt:lpstr>Granularity</vt:lpstr>
      <vt:lpstr>PowerPoint Presentation</vt:lpstr>
      <vt:lpstr>Pertimbangan dalam menentukan tingkat granularity</vt:lpstr>
      <vt:lpstr>2nd Major Issue in Designing Data Warehouse Partitioning</vt:lpstr>
      <vt:lpstr>Partitioning</vt:lpstr>
      <vt:lpstr>Partitioning</vt:lpstr>
      <vt:lpstr>Structuring Data in the Data Warehouse Simple Cumulative Data</vt:lpstr>
      <vt:lpstr>Structuring Data in the Data Warehouse Rolling Summary File</vt:lpstr>
      <vt:lpstr>Perbandingan Penggunaan Simple Cumulative Data dengan Rolling Summary Data</vt:lpstr>
      <vt:lpstr>Creating a Continuous File dari Direct Files</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Singadji;Augury El Rayeb</dc:creator>
  <cp:lastModifiedBy>Johan Budiman</cp:lastModifiedBy>
  <cp:revision>433</cp:revision>
  <dcterms:created xsi:type="dcterms:W3CDTF">2011-09-16T02:11:44Z</dcterms:created>
  <dcterms:modified xsi:type="dcterms:W3CDTF">2020-09-23T10:49:21Z</dcterms:modified>
</cp:coreProperties>
</file>