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3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65771" autoAdjust="0"/>
  </p:normalViewPr>
  <p:slideViewPr>
    <p:cSldViewPr>
      <p:cViewPr varScale="1">
        <p:scale>
          <a:sx n="47" d="100"/>
          <a:sy n="47" d="100"/>
        </p:scale>
        <p:origin x="20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Budiman" userId="6366ce3dac9629a6" providerId="LiveId" clId="{087917E1-65A7-4155-B84E-91F2BBC2C20E}"/>
    <pc:docChg chg="modSld">
      <pc:chgData name="Johan Budiman" userId="6366ce3dac9629a6" providerId="LiveId" clId="{087917E1-65A7-4155-B84E-91F2BBC2C20E}" dt="2020-07-23T12:44:59.568" v="38" actId="20577"/>
      <pc:docMkLst>
        <pc:docMk/>
      </pc:docMkLst>
      <pc:sldChg chg="modSp mod">
        <pc:chgData name="Johan Budiman" userId="6366ce3dac9629a6" providerId="LiveId" clId="{087917E1-65A7-4155-B84E-91F2BBC2C20E}" dt="2020-07-23T12:44:31.679" v="35" actId="20577"/>
        <pc:sldMkLst>
          <pc:docMk/>
          <pc:sldMk cId="3274577414" sldId="256"/>
        </pc:sldMkLst>
        <pc:spChg chg="mod">
          <ac:chgData name="Johan Budiman" userId="6366ce3dac9629a6" providerId="LiveId" clId="{087917E1-65A7-4155-B84E-91F2BBC2C20E}" dt="2020-07-23T12:44:31.679" v="35" actId="20577"/>
          <ac:spMkLst>
            <pc:docMk/>
            <pc:sldMk cId="3274577414" sldId="256"/>
            <ac:spMk id="3" creationId="{00000000-0000-0000-0000-000000000000}"/>
          </ac:spMkLst>
        </pc:spChg>
      </pc:sldChg>
      <pc:sldChg chg="modNotesTx">
        <pc:chgData name="Johan Budiman" userId="6366ce3dac9629a6" providerId="LiveId" clId="{087917E1-65A7-4155-B84E-91F2BBC2C20E}" dt="2020-07-23T12:44:59.568" v="38" actId="20577"/>
        <pc:sldMkLst>
          <pc:docMk/>
          <pc:sldMk cId="919144748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Source Systems</a:t>
            </a:r>
            <a:r>
              <a:rPr lang="en-US"/>
              <a:t> </a:t>
            </a:r>
            <a:r>
              <a:rPr lang="en-US">
                <a:sym typeface="Wingdings" panose="05000000000000000000" pitchFamily="2" charset="2"/>
              </a:rPr>
              <a:t> Sistem OLTP</a:t>
            </a:r>
            <a:r>
              <a:rPr lang="en-US" baseline="0">
                <a:sym typeface="Wingdings" panose="05000000000000000000" pitchFamily="2" charset="2"/>
              </a:rPr>
              <a:t> yang berisi data transaksi yang akan di load (masukkan) ke dalam data warehouse.</a:t>
            </a:r>
          </a:p>
          <a:p>
            <a:r>
              <a:rPr lang="en-US" b="1" baseline="0">
                <a:sym typeface="Wingdings" panose="05000000000000000000" pitchFamily="2" charset="2"/>
              </a:rPr>
              <a:t>OLTP</a:t>
            </a:r>
            <a:r>
              <a:rPr lang="en-US" baseline="0">
                <a:sym typeface="Wingdings" panose="05000000000000000000" pitchFamily="2" charset="2"/>
              </a:rPr>
              <a:t>  Online Transaction Processing; fungsi utama OLTP adalah membaca/merekam dan menyimpan transaksi bisnis.</a:t>
            </a:r>
          </a:p>
          <a:p>
            <a:r>
              <a:rPr lang="en-US" b="1"/>
              <a:t>Data Profiler </a:t>
            </a:r>
            <a:r>
              <a:rPr lang="en-US" b="1">
                <a:sym typeface="Wingdings" panose="05000000000000000000" pitchFamily="2" charset="2"/>
              </a:rPr>
              <a:t> </a:t>
            </a:r>
            <a:r>
              <a:rPr lang="en-US" b="0">
                <a:sym typeface="Wingdings" panose="05000000000000000000" pitchFamily="2" charset="2"/>
              </a:rPr>
              <a:t>A</a:t>
            </a:r>
            <a:r>
              <a:rPr lang="en-US" b="0"/>
              <a:t>lat yang memiliki kemampuan untuk menganalisis data, seperti mencari tahu berapa banyak baris yang di setiap tabel, berapa banyak baris berisi nilai NULL, dan sebagainya.</a:t>
            </a:r>
            <a:endParaRPr lang="en-US" b="1"/>
          </a:p>
          <a:p>
            <a:endParaRPr lang="en-US" b="0"/>
          </a:p>
          <a:p>
            <a:r>
              <a:rPr lang="en-US" b="1" i="1">
                <a:solidFill>
                  <a:srgbClr val="FF0000"/>
                </a:solidFill>
              </a:rPr>
              <a:t>Langkah -1</a:t>
            </a:r>
            <a:r>
              <a:rPr lang="en-US" b="0" i="1"/>
              <a:t>. Data sistem sumber diperiksa menggunakan profiler data untuk memahami karakteristik data. </a:t>
            </a:r>
            <a:endParaRPr lang="en-US" b="0" i="0"/>
          </a:p>
          <a:p>
            <a:endParaRPr lang="en-US" b="0" i="1"/>
          </a:p>
          <a:p>
            <a:r>
              <a:rPr lang="en-US" b="1" i="0"/>
              <a:t>ETL</a:t>
            </a:r>
            <a:r>
              <a:rPr lang="en-US" b="0" i="0"/>
              <a:t> (</a:t>
            </a:r>
            <a:r>
              <a:rPr lang="en-US" b="1" i="0"/>
              <a:t>E</a:t>
            </a:r>
            <a:r>
              <a:rPr lang="en-US" b="0" i="0"/>
              <a:t>xtract, </a:t>
            </a:r>
            <a:r>
              <a:rPr lang="en-US" b="1" i="0"/>
              <a:t>T</a:t>
            </a:r>
            <a:r>
              <a:rPr lang="en-US" b="0" i="0"/>
              <a:t>ransform, and </a:t>
            </a:r>
            <a:r>
              <a:rPr lang="en-US" b="1" i="0"/>
              <a:t>L</a:t>
            </a:r>
            <a:r>
              <a:rPr lang="en-US" b="0" i="0"/>
              <a:t>oad) </a:t>
            </a:r>
            <a:r>
              <a:rPr lang="en-US" b="1" i="0">
                <a:sym typeface="Wingdings" panose="05000000000000000000" pitchFamily="2" charset="2"/>
              </a:rPr>
              <a:t></a:t>
            </a:r>
            <a:r>
              <a:rPr lang="en-US" b="0" i="0">
                <a:sym typeface="Wingdings" panose="05000000000000000000" pitchFamily="2" charset="2"/>
              </a:rPr>
              <a:t> Sistem</a:t>
            </a:r>
            <a:r>
              <a:rPr lang="en-US" b="0" i="0" baseline="0">
                <a:sym typeface="Wingdings" panose="05000000000000000000" pitchFamily="2" charset="2"/>
              </a:rPr>
              <a:t> yang memiliki kemampuan untuk melakukan koneksi ke </a:t>
            </a:r>
            <a:r>
              <a:rPr lang="en-US" b="0" i="1" baseline="0">
                <a:sym typeface="Wingdings" panose="05000000000000000000" pitchFamily="2" charset="2"/>
              </a:rPr>
              <a:t>source systems</a:t>
            </a:r>
            <a:r>
              <a:rPr lang="en-US" b="0" i="0" baseline="0">
                <a:sym typeface="Wingdings" panose="05000000000000000000" pitchFamily="2" charset="2"/>
              </a:rPr>
              <a:t>, membaca data, transform (merubah bentuk) data dan load (memasukkan) -nya ke sistem target.</a:t>
            </a:r>
          </a:p>
          <a:p>
            <a:r>
              <a:rPr lang="en-US" b="1" i="0" baseline="0">
                <a:sym typeface="Wingdings" panose="05000000000000000000" pitchFamily="2" charset="2"/>
              </a:rPr>
              <a:t>ETL </a:t>
            </a:r>
            <a:r>
              <a:rPr lang="en-US" b="0" i="0" baseline="0">
                <a:sym typeface="Wingdings" panose="05000000000000000000" pitchFamily="2" charset="2"/>
              </a:rPr>
              <a:t>dikelola dan diatur oleh suatu kendali sistem, </a:t>
            </a:r>
            <a:r>
              <a:rPr lang="sv-SE" b="0" i="0" baseline="0">
                <a:sym typeface="Wingdings" panose="05000000000000000000" pitchFamily="2" charset="2"/>
              </a:rPr>
              <a:t>berdasarkan urutan, aturan, dan logika disimpan dalam </a:t>
            </a:r>
            <a:r>
              <a:rPr lang="sv-SE" b="1" i="0" baseline="0">
                <a:sym typeface="Wingdings" panose="05000000000000000000" pitchFamily="2" charset="2"/>
              </a:rPr>
              <a:t>metadata</a:t>
            </a:r>
            <a:r>
              <a:rPr lang="en-US" b="1" i="0" baseline="0">
                <a:sym typeface="Wingdings" panose="05000000000000000000" pitchFamily="2" charset="2"/>
              </a:rPr>
              <a:t> </a:t>
            </a:r>
          </a:p>
          <a:p>
            <a:endParaRPr lang="en-US" b="1" i="0"/>
          </a:p>
          <a:p>
            <a:r>
              <a:rPr lang="en-US" b="1" i="1"/>
              <a:t>Langkah – 2:</a:t>
            </a:r>
            <a:r>
              <a:rPr lang="en-US" b="0" i="1" baseline="0"/>
              <a:t> Sistem ETL kemudian membawa data dari berbagai source systems ke dalam staging area (area kerja).</a:t>
            </a:r>
          </a:p>
          <a:p>
            <a:r>
              <a:rPr lang="en-US" b="1" i="1"/>
              <a:t>Langkah – 3:</a:t>
            </a:r>
            <a:r>
              <a:rPr lang="en-US" b="0" i="1"/>
              <a:t> DQ + ETL kemudian integrates (mengintegrasikan),</a:t>
            </a:r>
            <a:r>
              <a:rPr lang="en-US" b="0" i="1" baseline="0"/>
              <a:t> transform (mengubah bentuk) dan load (memasukkan) data ke dalam DDS (Dimensional Data Store).</a:t>
            </a:r>
          </a:p>
          <a:p>
            <a:endParaRPr lang="en-US" b="0" i="1" baseline="0"/>
          </a:p>
          <a:p>
            <a:r>
              <a:rPr lang="en-US" b="1" i="0"/>
              <a:t>DDS (Dimensional Data Store)</a:t>
            </a:r>
            <a:r>
              <a:rPr lang="en-US" b="1" i="0" baseline="0"/>
              <a:t> </a:t>
            </a:r>
            <a:r>
              <a:rPr lang="en-US" b="1" i="0" baseline="0">
                <a:sym typeface="Wingdings" panose="05000000000000000000" pitchFamily="2" charset="2"/>
              </a:rPr>
              <a:t></a:t>
            </a:r>
            <a:r>
              <a:rPr lang="en-US" b="0" i="0" baseline="0">
                <a:sym typeface="Wingdings" panose="05000000000000000000" pitchFamily="2" charset="2"/>
              </a:rPr>
              <a:t> </a:t>
            </a:r>
            <a:r>
              <a:rPr lang="en-US" b="0" i="0"/>
              <a:t>Database yang menyimpan data (dari data warehouse) dengan</a:t>
            </a:r>
            <a:r>
              <a:rPr lang="en-US" b="0" i="0" baseline="0"/>
              <a:t> format yang berbeda dari format pada OLTP.</a:t>
            </a:r>
          </a:p>
          <a:p>
            <a:r>
              <a:rPr lang="en-US" b="0" i="0" baseline="0"/>
              <a:t>Alasan dari melakukan query data dari DDS daripada langsung dari source system adalah;</a:t>
            </a:r>
          </a:p>
          <a:p>
            <a:pPr marL="171450" indent="-171450">
              <a:buFontTx/>
              <a:buChar char="-"/>
            </a:pPr>
            <a:r>
              <a:rPr lang="en-US" b="0" i="0" baseline="0"/>
              <a:t>Dalam DDS data di arrange dalam format dimensional yang lebih cocok untuk analisis.</a:t>
            </a:r>
          </a:p>
          <a:p>
            <a:pPr marL="171450" indent="-171450">
              <a:buFontTx/>
              <a:buChar char="-"/>
            </a:pPr>
            <a:r>
              <a:rPr lang="en-US" b="0" i="0" baseline="0"/>
              <a:t>DDS berisi data terintegrasi dari beberapa source systems.</a:t>
            </a:r>
          </a:p>
          <a:p>
            <a:pPr marL="0" indent="0">
              <a:buFontTx/>
              <a:buNone/>
            </a:pPr>
            <a:endParaRPr lang="en-US" b="0" i="0" baseline="0"/>
          </a:p>
          <a:p>
            <a:pPr marL="0" indent="0">
              <a:buFontTx/>
              <a:buNone/>
            </a:pPr>
            <a:r>
              <a:rPr lang="en-US" b="1" i="1" baseline="0"/>
              <a:t>Langkah – 3.a:</a:t>
            </a:r>
            <a:r>
              <a:rPr lang="en-US" b="0" i="1" baseline="0"/>
              <a:t> Ketika sistem ETL memasukkan data ke dalam DDS, data quality rules melakukan pemeriksaan berbagai kualitas data (Control + Audit).</a:t>
            </a:r>
          </a:p>
          <a:p>
            <a:pPr marL="0" indent="0">
              <a:buFontTx/>
              <a:buNone/>
            </a:pPr>
            <a:r>
              <a:rPr lang="en-US" b="1" i="1" baseline="0"/>
              <a:t>Langkah – 3.b: </a:t>
            </a:r>
            <a:r>
              <a:rPr lang="en-US" b="0" i="1" baseline="0"/>
              <a:t>Data yang buruk akan dimasukkan ke dalam database DQ (Data Quality) untuk dilaporkan kemudian diperbaiki dalam source systems.</a:t>
            </a:r>
          </a:p>
          <a:p>
            <a:pPr marL="0" indent="0">
              <a:buFontTx/>
              <a:buNone/>
            </a:pPr>
            <a:r>
              <a:rPr lang="en-US" b="0" i="1" baseline="0"/>
              <a:t>	  Data yang buruk juga dapat diperbaiki secara otomatis dan ditoleransi jika masih dalam suatu batas toleransi yang ditetapkan.</a:t>
            </a:r>
          </a:p>
          <a:p>
            <a:pPr marL="0" indent="0">
              <a:buFontTx/>
              <a:buNone/>
            </a:pPr>
            <a:endParaRPr lang="en-US" b="1" i="0" baseline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i="0" baseline="0">
                <a:sym typeface="Wingdings" panose="05000000000000000000" pitchFamily="2" charset="2"/>
              </a:rPr>
              <a:t>Metadata</a:t>
            </a:r>
            <a:r>
              <a:rPr lang="en-US" b="1" i="0" baseline="0">
                <a:sym typeface="Wingdings" panose="05000000000000000000" pitchFamily="2" charset="2"/>
              </a:rPr>
              <a:t> </a:t>
            </a:r>
            <a:r>
              <a:rPr lang="en-US" b="0" i="0" baseline="0">
                <a:sym typeface="Wingdings" panose="05000000000000000000" pitchFamily="2" charset="2"/>
              </a:rPr>
              <a:t> Database yang berisi informasi tentang struktur data, arti / informasi dari data, penggunaan data, aturan kualitas data dan informasi lain tentang data.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baseline="0">
                <a:sym typeface="Wingdings" panose="05000000000000000000" pitchFamily="2" charset="2"/>
              </a:rPr>
              <a:t>Sistem Control </a:t>
            </a:r>
            <a:r>
              <a:rPr lang="en-US" b="0" i="0" baseline="0">
                <a:sym typeface="Wingdings" panose="05000000000000000000" pitchFamily="2" charset="2"/>
              </a:rPr>
              <a:t> Membaca informasi pada database metadata dan menggunakannya untuk </a:t>
            </a:r>
            <a:r>
              <a:rPr lang="sv-SE" b="0" i="0" baseline="0">
                <a:sym typeface="Wingdings" panose="05000000000000000000" pitchFamily="2" charset="2"/>
              </a:rPr>
              <a:t>mengelola dan mengatur ETL.</a:t>
            </a:r>
            <a:endParaRPr lang="en-US" b="1" i="0" baseline="0">
              <a:sym typeface="Wingdings" panose="05000000000000000000" pitchFamily="2" charset="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baseline="0"/>
              <a:t>Sistem Audit </a:t>
            </a:r>
            <a:r>
              <a:rPr lang="en-US" b="1" i="0" baseline="0">
                <a:sym typeface="Wingdings" panose="05000000000000000000" pitchFamily="2" charset="2"/>
              </a:rPr>
              <a:t></a:t>
            </a:r>
            <a:r>
              <a:rPr lang="en-US" b="0" i="0" baseline="0">
                <a:sym typeface="Wingdings" panose="05000000000000000000" pitchFamily="2" charset="2"/>
              </a:rPr>
              <a:t> logs (Merekam) pengoperasian dan penggunaan sistem ke dalam database metadata</a:t>
            </a:r>
            <a:endParaRPr lang="en-US" b="0" i="0" baseline="0"/>
          </a:p>
          <a:p>
            <a:pPr marL="0" indent="0">
              <a:buFontTx/>
              <a:buNone/>
            </a:pPr>
            <a:endParaRPr lang="en-US" b="0" i="0" baseline="0"/>
          </a:p>
          <a:p>
            <a:pPr marL="0" indent="0">
              <a:buFontTx/>
              <a:buNone/>
            </a:pPr>
            <a:r>
              <a:rPr lang="en-US" b="1" i="1" baseline="0"/>
              <a:t>Langkah – 4.a:</a:t>
            </a:r>
            <a:r>
              <a:rPr lang="en-US" b="0" i="1" baseline="0"/>
              <a:t> User menggunakan front-end tools untuk mengambil dan menganalisis data dari DDS.</a:t>
            </a:r>
          </a:p>
          <a:p>
            <a:pPr marL="0" indent="0">
              <a:buFontTx/>
              <a:buNone/>
            </a:pPr>
            <a:r>
              <a:rPr lang="en-US" b="0" i="1" baseline="0"/>
              <a:t>(front-end tools yang digunakan; </a:t>
            </a:r>
            <a:r>
              <a:rPr lang="en-US" b="0" i="0" baseline="0"/>
              <a:t>spreadsheets, pivot tables, reporting tools, and SQL query tools untuk)</a:t>
            </a:r>
          </a:p>
          <a:p>
            <a:pPr marL="0" indent="0">
              <a:buFontTx/>
              <a:buNone/>
            </a:pPr>
            <a:endParaRPr lang="en-US" b="0" i="1" baseline="0"/>
          </a:p>
          <a:p>
            <a:pPr marL="0" indent="0">
              <a:buFontTx/>
              <a:buNone/>
            </a:pPr>
            <a:r>
              <a:rPr lang="en-US" b="1" i="1" baseline="0"/>
              <a:t>Langkah – 4.b:</a:t>
            </a:r>
            <a:r>
              <a:rPr lang="en-US" b="0" i="1" baseline="0"/>
              <a:t> Data dari DDS dimasukkan ke dalam </a:t>
            </a:r>
            <a:r>
              <a:rPr lang="en-US" b="1" i="1" baseline="0"/>
              <a:t>multidimensional databases </a:t>
            </a:r>
            <a:r>
              <a:rPr lang="en-US" b="0" i="1" baseline="0"/>
              <a:t>(</a:t>
            </a:r>
            <a:r>
              <a:rPr lang="en-US" b="1" i="1" baseline="0"/>
              <a:t>MDBs</a:t>
            </a:r>
            <a:r>
              <a:rPr lang="en-US" b="0" i="1" baseline="0"/>
              <a:t>)</a:t>
            </a:r>
            <a:endParaRPr lang="en-US" b="1" i="1" baseline="0"/>
          </a:p>
          <a:p>
            <a:pPr marL="0" indent="0">
              <a:buFontTx/>
              <a:buNone/>
            </a:pPr>
            <a:r>
              <a:rPr lang="en-US" b="0" i="0" baseline="0"/>
              <a:t>Langkah 4.b ini dilakukan untuk memfasilitasi beberapa aplikasi yang beroperasi dengan format database multidimensional.</a:t>
            </a:r>
          </a:p>
          <a:p>
            <a:pPr marL="0" indent="0">
              <a:buFontTx/>
              <a:buNone/>
            </a:pPr>
            <a:endParaRPr lang="en-US" b="0" i="0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6686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Dimensi</a:t>
            </a:r>
            <a:r>
              <a:rPr lang="en-US" baseline="0" dirty="0"/>
              <a:t> pen </a:t>
            </a:r>
            <a:r>
              <a:rPr lang="id-ID" dirty="0"/>
              <a:t>adalah format yang lebih baik untuk menyimpan data di gudang untuk tujuan query dan analisis data dari data store dinormalisasi.</a:t>
            </a:r>
            <a:br>
              <a:rPr lang="id-ID" dirty="0"/>
            </a:br>
            <a:r>
              <a:rPr lang="id-ID" dirty="0"/>
              <a:t>Karena lebih sederhana, dan memberikan kinerja query yang lebih baik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3615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/>
              <a:t>Sebuah menyimpan data dinormalisasi adalah format yang lebih baik untuk mengintegrasikan data dari berbagai sistem sumber, terutama dalam bentuk normal ketiga dan lebih tinggi.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/>
              <a:t>Hal ini karena hanya ada satu tempat untuk memperbarui tanpa redudansi data seperti di toko dimensi data.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8818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1051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545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9"/>
            <a:ext cx="8121080" cy="35606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Warehouse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 to Data Warehouse#1</a:t>
            </a: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Data Warehouse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Data warehouse </a:t>
            </a:r>
            <a:r>
              <a:rPr lang="id-ID"/>
              <a:t>adalah sistem yang </a:t>
            </a:r>
            <a:r>
              <a:rPr lang="en-US" i="1">
                <a:solidFill>
                  <a:schemeClr val="accent1"/>
                </a:solidFill>
              </a:rPr>
              <a:t>retrieves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/>
              <a:t>(</a:t>
            </a:r>
            <a:r>
              <a:rPr lang="id-ID"/>
              <a:t>mengambil</a:t>
            </a:r>
            <a:r>
              <a:rPr lang="en-US"/>
              <a:t>)</a:t>
            </a:r>
            <a:r>
              <a:rPr lang="id-ID"/>
              <a:t> dan </a:t>
            </a:r>
            <a:r>
              <a:rPr lang="en-US" i="1">
                <a:solidFill>
                  <a:schemeClr val="accent1"/>
                </a:solidFill>
              </a:rPr>
              <a:t>consolidates</a:t>
            </a:r>
            <a:r>
              <a:rPr lang="en-US" i="1"/>
              <a:t> data </a:t>
            </a:r>
            <a:r>
              <a:rPr lang="en-US" i="1">
                <a:solidFill>
                  <a:schemeClr val="accent1"/>
                </a:solidFill>
              </a:rPr>
              <a:t>periodically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/>
              <a:t>(</a:t>
            </a:r>
            <a:r>
              <a:rPr lang="id-ID"/>
              <a:t>mengkonsolidasikan data secara berkala</a:t>
            </a:r>
            <a:r>
              <a:rPr lang="en-US"/>
              <a:t>)</a:t>
            </a:r>
            <a:r>
              <a:rPr lang="id-ID"/>
              <a:t> dari </a:t>
            </a:r>
            <a:r>
              <a:rPr lang="en-US" i="1"/>
              <a:t>source systems</a:t>
            </a:r>
            <a:r>
              <a:rPr lang="en-US"/>
              <a:t> (</a:t>
            </a:r>
            <a:r>
              <a:rPr lang="id-ID"/>
              <a:t>sistem sumber</a:t>
            </a:r>
            <a:r>
              <a:rPr lang="en-US"/>
              <a:t>)</a:t>
            </a:r>
            <a:r>
              <a:rPr lang="id-ID"/>
              <a:t> ke dalam</a:t>
            </a:r>
            <a:r>
              <a:rPr lang="en-US"/>
              <a:t> </a:t>
            </a:r>
            <a:r>
              <a:rPr lang="en-US" i="1">
                <a:solidFill>
                  <a:schemeClr val="accent1"/>
                </a:solidFill>
              </a:rPr>
              <a:t>dimensional data store</a:t>
            </a:r>
            <a:r>
              <a:rPr lang="id-ID"/>
              <a:t> atau </a:t>
            </a:r>
            <a:r>
              <a:rPr lang="en-US"/>
              <a:t>ke dalam </a:t>
            </a:r>
            <a:r>
              <a:rPr lang="en-US" i="1">
                <a:solidFill>
                  <a:schemeClr val="accent1"/>
                </a:solidFill>
              </a:rPr>
              <a:t>normalized </a:t>
            </a:r>
            <a:r>
              <a:rPr lang="id-ID" i="1">
                <a:solidFill>
                  <a:schemeClr val="accent1"/>
                </a:solidFill>
              </a:rPr>
              <a:t>data</a:t>
            </a:r>
            <a:r>
              <a:rPr lang="en-US" i="1">
                <a:solidFill>
                  <a:schemeClr val="accent1"/>
                </a:solidFill>
              </a:rPr>
              <a:t> store</a:t>
            </a:r>
            <a:r>
              <a:rPr lang="id-ID"/>
              <a:t>.</a:t>
            </a:r>
            <a:endParaRPr lang="en-US"/>
          </a:p>
          <a:p>
            <a:endParaRPr lang="en-US"/>
          </a:p>
          <a:p>
            <a:r>
              <a:rPr lang="en-US"/>
              <a:t>Data warehouse biasanya;</a:t>
            </a:r>
          </a:p>
          <a:p>
            <a:pPr lvl="1"/>
            <a:r>
              <a:rPr lang="en-US"/>
              <a:t>Menampung history data bertahun-tahun</a:t>
            </a:r>
          </a:p>
          <a:p>
            <a:pPr lvl="1"/>
            <a:r>
              <a:rPr lang="en-US"/>
              <a:t>Di </a:t>
            </a:r>
            <a:r>
              <a:rPr lang="en-US" i="1"/>
              <a:t>query </a:t>
            </a:r>
            <a:r>
              <a:rPr lang="en-US"/>
              <a:t>untuk:</a:t>
            </a:r>
          </a:p>
          <a:p>
            <a:pPr lvl="2"/>
            <a:r>
              <a:rPr lang="en-US"/>
              <a:t>business intelligence </a:t>
            </a:r>
          </a:p>
          <a:p>
            <a:pPr lvl="2"/>
            <a:r>
              <a:rPr lang="en-US"/>
              <a:t>Proses analisis lainnya</a:t>
            </a:r>
          </a:p>
          <a:p>
            <a:pPr lvl="1"/>
            <a:r>
              <a:rPr lang="en-US"/>
              <a:t>Update secara batch. Update data tidak dilakukan setiap terjadi transaksi pada sistem sumber, update data dilakukan secara berkala atau jika diperlukan.</a:t>
            </a:r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1538287" cy="5813155"/>
          </a:xfrm>
        </p:spPr>
        <p:txBody>
          <a:bodyPr vert="vert270"/>
          <a:lstStyle/>
          <a:p>
            <a:pPr algn="ctr"/>
            <a:r>
              <a:rPr lang="en-US"/>
              <a:t>Diagram Sistem Data Warehouse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487" y="620688"/>
            <a:ext cx="6691313" cy="581315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7" name="Group 6"/>
          <p:cNvGrpSpPr/>
          <p:nvPr/>
        </p:nvGrpSpPr>
        <p:grpSpPr>
          <a:xfrm>
            <a:off x="1475656" y="5495576"/>
            <a:ext cx="4293163" cy="1200329"/>
            <a:chOff x="1475656" y="5495576"/>
            <a:chExt cx="4293163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1475656" y="5495576"/>
              <a:ext cx="4293163" cy="12003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marL="117475"/>
              <a:r>
                <a:rPr lang="en-US" b="1">
                  <a:solidFill>
                    <a:srgbClr val="C00000"/>
                  </a:solidFill>
                </a:rPr>
                <a:t>Simplest System Data Warehouse</a:t>
              </a:r>
            </a:p>
            <a:p>
              <a:endParaRPr lang="en-US" b="1">
                <a:solidFill>
                  <a:srgbClr val="C00000"/>
                </a:solidFill>
              </a:endParaRPr>
            </a:p>
            <a:p>
              <a:endParaRPr lang="en-US" b="1">
                <a:solidFill>
                  <a:srgbClr val="C00000"/>
                </a:solidFill>
              </a:endParaRPr>
            </a:p>
            <a:p>
              <a:endParaRPr lang="en-US" b="1">
                <a:solidFill>
                  <a:srgbClr val="C00000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09167" y="5863927"/>
              <a:ext cx="2790825" cy="733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023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2352675" cy="5431536"/>
          </a:xfrm>
        </p:spPr>
        <p:txBody>
          <a:bodyPr vert="vert270" anchor="t">
            <a:normAutofit/>
          </a:bodyPr>
          <a:lstStyle/>
          <a:p>
            <a:r>
              <a:rPr lang="en-US" sz="3600"/>
              <a:t>Contoh DDS </a:t>
            </a:r>
            <a:br>
              <a:rPr lang="en-US" sz="3600"/>
            </a:br>
            <a:r>
              <a:rPr lang="en-US" sz="3600"/>
              <a:t>(Dimensional Data Store)</a:t>
            </a:r>
            <a:br>
              <a:rPr lang="en-US" sz="3600"/>
            </a:br>
            <a:r>
              <a:rPr lang="en-US" sz="3600"/>
              <a:t>- Star Schema DDS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9875" y="653380"/>
            <a:ext cx="5876925" cy="5295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594928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 dimensional data store is a better format to store data in the warehouse for the purpose of querying and analyzing data than a normalized data store.</a:t>
            </a:r>
          </a:p>
          <a:p>
            <a:r>
              <a:rPr lang="en-US" sz="1600" i="1" dirty="0"/>
              <a:t>Because it is simpler, and gives better query performance</a:t>
            </a:r>
          </a:p>
        </p:txBody>
      </p:sp>
    </p:spTree>
    <p:extLst>
      <p:ext uri="{BB962C8B-B14F-4D97-AF65-F5344CB8AC3E}">
        <p14:creationId xmlns:p14="http://schemas.microsoft.com/office/powerpoint/2010/main" val="91914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200" y="7959"/>
            <a:ext cx="2352675" cy="5431536"/>
          </a:xfrm>
        </p:spPr>
        <p:txBody>
          <a:bodyPr vert="vert270" anchor="t">
            <a:normAutofit/>
          </a:bodyPr>
          <a:lstStyle/>
          <a:p>
            <a:r>
              <a:rPr lang="en-US" sz="3600" dirty="0" err="1"/>
              <a:t>Contoh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Normalized Data Store</a:t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5643"/>
            <a:ext cx="5886450" cy="6238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1680" y="5517232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 normalized data store is a better format to integrate data from various source systems, especially in third normal form and higher.</a:t>
            </a:r>
          </a:p>
          <a:p>
            <a:endParaRPr lang="en-US" sz="1600" i="1" dirty="0"/>
          </a:p>
          <a:p>
            <a:r>
              <a:rPr lang="en-US" sz="1600" i="1" dirty="0"/>
              <a:t>This is because there is only one place to update without data redundancy like in a dimensional data store.</a:t>
            </a:r>
          </a:p>
        </p:txBody>
      </p:sp>
    </p:spTree>
    <p:extLst>
      <p:ext uri="{BB962C8B-B14F-4D97-AF65-F5344CB8AC3E}">
        <p14:creationId xmlns:p14="http://schemas.microsoft.com/office/powerpoint/2010/main" val="1804229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Multidimensional DataBases (MDBs)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MDBs </a:t>
            </a:r>
            <a:r>
              <a:rPr lang="en-US">
                <a:sym typeface="Wingdings" panose="05000000000000000000" pitchFamily="2" charset="2"/>
              </a:rPr>
              <a:t>adalah suatu bentuk database dimana;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data (representasi event bisnis) disimpan dalam cell-cell 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posisi tiap-tiap cell didefinisikan oleh sejumlah variable yang disebut dimensi.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Nilai suatu dimensi (variable) menunjukkan kapan dan dimana event bisnis terjadi.</a:t>
            </a:r>
          </a:p>
          <a:p>
            <a:endParaRPr lang="en-US">
              <a:sym typeface="Wingdings" panose="05000000000000000000" pitchFamily="2" charset="2"/>
            </a:endParaRPr>
          </a:p>
          <a:p>
            <a:r>
              <a:rPr lang="en-US" b="1">
                <a:sym typeface="Wingdings" panose="05000000000000000000" pitchFamily="2" charset="2"/>
              </a:rPr>
              <a:t>MDBs</a:t>
            </a:r>
            <a:r>
              <a:rPr lang="en-US">
                <a:sym typeface="Wingdings" panose="05000000000000000000" pitchFamily="2" charset="2"/>
              </a:rPr>
              <a:t> = </a:t>
            </a:r>
            <a:r>
              <a:rPr lang="en-US" b="1">
                <a:sym typeface="Wingdings" panose="05000000000000000000" pitchFamily="2" charset="2"/>
              </a:rPr>
              <a:t>cubes</a:t>
            </a:r>
            <a:endParaRPr lang="en-US">
              <a:sym typeface="Wingdings" panose="05000000000000000000" pitchFamily="2" charset="2"/>
            </a:endParaRPr>
          </a:p>
          <a:p>
            <a:endParaRPr lang="en-US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4941168"/>
            <a:ext cx="2664296" cy="18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95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404664"/>
            <a:ext cx="4572000" cy="3171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5971"/>
            <a:ext cx="4258816" cy="1201257"/>
          </a:xfrm>
        </p:spPr>
        <p:txBody>
          <a:bodyPr>
            <a:normAutofit fontScale="90000"/>
          </a:bodyPr>
          <a:lstStyle/>
          <a:p>
            <a:r>
              <a:rPr lang="en-US"/>
              <a:t>Multidimensional DataBases (MDBs)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3212975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Gambar di atas </a:t>
            </a:r>
            <a:r>
              <a:rPr lang="en-US">
                <a:sym typeface="Wingdings" panose="05000000000000000000" pitchFamily="2" charset="2"/>
              </a:rPr>
              <a:t> cube 3 dimensi/sumbu; Time, Store, dan Customer.</a:t>
            </a:r>
          </a:p>
          <a:p>
            <a:r>
              <a:rPr lang="en-US">
                <a:sym typeface="Wingdings" panose="05000000000000000000" pitchFamily="2" charset="2"/>
              </a:rPr>
              <a:t>Asumsikan tiap dimensi/sumbu memiliki 100 segment, maka; jumlah cell pada cube = </a:t>
            </a:r>
          </a:p>
          <a:p>
            <a:pPr marL="352425" indent="0">
              <a:buNone/>
            </a:pPr>
            <a:r>
              <a:rPr lang="en-US">
                <a:sym typeface="Wingdings" panose="05000000000000000000" pitchFamily="2" charset="2"/>
              </a:rPr>
              <a:t>100 x 100 x 100 = 1 juta cell.</a:t>
            </a:r>
          </a:p>
          <a:p>
            <a:r>
              <a:rPr lang="en-US">
                <a:sym typeface="Wingdings" panose="05000000000000000000" pitchFamily="2" charset="2"/>
              </a:rPr>
              <a:t>Setiap Cell merepresentasikan event dimana Customer membeli sesuatu dari suatu Store (toko) pada suatu waktu (time).</a:t>
            </a:r>
          </a:p>
          <a:p>
            <a:r>
              <a:rPr lang="en-US">
                <a:sym typeface="Wingdings" panose="05000000000000000000" pitchFamily="2" charset="2"/>
              </a:rPr>
              <a:t>Bayangkan bahwa di setiap sel ada tiga nilai: </a:t>
            </a:r>
          </a:p>
          <a:p>
            <a:pPr lvl="1"/>
            <a:r>
              <a:rPr lang="en-US" b="1">
                <a:sym typeface="Wingdings" panose="05000000000000000000" pitchFamily="2" charset="2"/>
              </a:rPr>
              <a:t>Nilai Jual</a:t>
            </a:r>
            <a:r>
              <a:rPr lang="en-US">
                <a:sym typeface="Wingdings" panose="05000000000000000000" pitchFamily="2" charset="2"/>
              </a:rPr>
              <a:t> (nilai total produk yang dibeli pelanggan), </a:t>
            </a:r>
          </a:p>
          <a:p>
            <a:pPr lvl="1"/>
            <a:r>
              <a:rPr lang="en-US" b="1">
                <a:sym typeface="Wingdings" panose="05000000000000000000" pitchFamily="2" charset="2"/>
              </a:rPr>
              <a:t>Biaya </a:t>
            </a:r>
            <a:r>
              <a:rPr lang="en-US">
                <a:sym typeface="Wingdings" panose="05000000000000000000" pitchFamily="2" charset="2"/>
              </a:rPr>
              <a:t>(biaya pokok penjualan + overhead proporsional), dan </a:t>
            </a:r>
          </a:p>
          <a:p>
            <a:pPr lvl="1"/>
            <a:r>
              <a:rPr lang="en-US" b="1">
                <a:sym typeface="Wingdings" panose="05000000000000000000" pitchFamily="2" charset="2"/>
              </a:rPr>
              <a:t>Profit</a:t>
            </a:r>
            <a:r>
              <a:rPr lang="en-US">
                <a:sym typeface="Wingdings" panose="05000000000000000000" pitchFamily="2" charset="2"/>
              </a:rPr>
              <a:t> (selisih antara nilai penjualan dan biaya). </a:t>
            </a:r>
          </a:p>
          <a:p>
            <a:r>
              <a:rPr lang="en-US">
                <a:sym typeface="Wingdings" panose="05000000000000000000" pitchFamily="2" charset="2"/>
              </a:rPr>
              <a:t>Contoh penerapan aplikasi  dengan cube tsb, analisis berdasarkan Time, Customer &amp; Product, dan user dapat menganalisis profit dan biaya untuk waktu, wilayah dan produk tertentu.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18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Terima Kasih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16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alte-ppt.pptx" id="{DD6409AC-8804-402E-B4D0-945A013E94F8}" vid="{43CA2A78-874E-4867-8DE5-45A26563E7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3393</TotalTime>
  <Words>939</Words>
  <Application>Microsoft Office PowerPoint</Application>
  <PresentationFormat>On-screen Show (4:3)</PresentationFormat>
  <Paragraphs>77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Trebuchet MS</vt:lpstr>
      <vt:lpstr>Wingdings 2</vt:lpstr>
      <vt:lpstr>Urban</vt:lpstr>
      <vt:lpstr>Data Warehouse</vt:lpstr>
      <vt:lpstr>What is Data Warehouse</vt:lpstr>
      <vt:lpstr>Diagram Sistem Data Warehouse</vt:lpstr>
      <vt:lpstr>Contoh DDS  (Dimensional Data Store) - Star Schema DDS</vt:lpstr>
      <vt:lpstr>Contoh  Normalized Data Store </vt:lpstr>
      <vt:lpstr>Multidimensional DataBases (MDBs)</vt:lpstr>
      <vt:lpstr>Multidimensional DataBases (MDBs)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Singadji; Johan Budiman; Augury El Rayeb</dc:creator>
  <cp:lastModifiedBy>Johan Budiman</cp:lastModifiedBy>
  <cp:revision>338</cp:revision>
  <dcterms:created xsi:type="dcterms:W3CDTF">2011-09-16T02:11:44Z</dcterms:created>
  <dcterms:modified xsi:type="dcterms:W3CDTF">2020-07-23T12:45:30Z</dcterms:modified>
</cp:coreProperties>
</file>