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309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308" r:id="rId18"/>
    <p:sldId id="290" r:id="rId19"/>
    <p:sldId id="283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9C71F-637B-493D-BD65-E1CEEF9F4C13}" v="25" dt="2021-03-22T00:40:23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4533" autoAdjust="0"/>
  </p:normalViewPr>
  <p:slideViewPr>
    <p:cSldViewPr>
      <p:cViewPr varScale="1">
        <p:scale>
          <a:sx n="82" d="100"/>
          <a:sy n="82" d="100"/>
        </p:scale>
        <p:origin x="854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6344-5119-4F26-82E7-346D76A1DE05}" type="datetimeFigureOut">
              <a:rPr lang="id-ID" smtClean="0"/>
              <a:t>21/07/2021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E341-91A5-4558-9C55-170A3713D1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512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60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0" y="2895600"/>
            <a:ext cx="10363200" cy="1470025"/>
          </a:xfrm>
        </p:spPr>
        <p:txBody>
          <a:bodyPr/>
          <a:lstStyle>
            <a:lvl1pPr marL="0" indent="0" algn="r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GB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2681" y="-383"/>
            <a:ext cx="12192000" cy="1989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971" y="5373216"/>
            <a:ext cx="12192000" cy="1484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143339" y="44624"/>
            <a:ext cx="4008445" cy="18859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840" y="5373216"/>
            <a:ext cx="8534400" cy="1440160"/>
          </a:xfrm>
        </p:spPr>
        <p:txBody>
          <a:bodyPr/>
          <a:lstStyle>
            <a:lvl1pPr marL="0" indent="0" algn="r">
              <a:buNone/>
              <a:defRPr i="1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" y="5410200"/>
            <a:ext cx="2780184" cy="13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5532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6671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496889"/>
            <a:ext cx="2713567" cy="6169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496889"/>
            <a:ext cx="7937500" cy="6169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1650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556791"/>
            <a:ext cx="12192000" cy="5040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2617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05236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373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5704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9343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3775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02795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94138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3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261854"/>
            <a:ext cx="8693612" cy="10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684" y="1556791"/>
            <a:ext cx="10837333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6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randomBar dir="vert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ras Medium ITC" panose="020B0602030504020804" pitchFamily="34" charset="0"/>
          <a:ea typeface="Adobe Kaiti Std R" panose="02020400000000000000" pitchFamily="18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Eras Medium ITC" panose="020B0602030504020804" pitchFamily="34" charset="0"/>
          <a:ea typeface="+mn-ea"/>
          <a:cs typeface="+mn-cs"/>
        </a:defRPr>
      </a:lvl1pPr>
      <a:lvl2pPr marL="800100" indent="-342900" algn="l" defTabSz="44926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Eras Medium ITC" panose="020B0602030504020804" pitchFamily="34" charset="0"/>
          <a:cs typeface="+mn-cs"/>
        </a:defRPr>
      </a:lvl2pPr>
      <a:lvl3pPr marL="1200150" indent="-285750" algn="l" defTabSz="449263" rtl="0" eaLnBrk="0" fontAlgn="base" hangingPunct="0"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Eras Medium ITC" panose="020B0602030504020804" pitchFamily="34" charset="0"/>
          <a:cs typeface="+mn-cs"/>
        </a:defRPr>
      </a:lvl3pPr>
      <a:lvl4pPr marL="1657350" indent="-285750" algn="l" defTabSz="449263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Eras Medium ITC" panose="020B0602030504020804" pitchFamily="34" charset="0"/>
          <a:cs typeface="+mn-cs"/>
        </a:defRPr>
      </a:lvl4pPr>
      <a:lvl5pPr marL="2114550" indent="-285750" algn="l" defTabSz="449263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Eras Medium ITC" panose="020B06020305040208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id-ID" sz="6000" dirty="0" err="1">
                <a:latin typeface="Eras Bold ITC" panose="020B0907030504020204" pitchFamily="34" charset="0"/>
              </a:rPr>
              <a:t>Faktor</a:t>
            </a:r>
            <a:r>
              <a:rPr lang="en-US" altLang="id-ID" sz="6000" dirty="0">
                <a:latin typeface="Eras Bold ITC" panose="020B0907030504020204" pitchFamily="34" charset="0"/>
              </a:rPr>
              <a:t> </a:t>
            </a:r>
            <a:r>
              <a:rPr lang="en-US" altLang="id-ID" sz="6000" dirty="0" err="1">
                <a:latin typeface="Eras Bold ITC" panose="020B0907030504020204" pitchFamily="34" charset="0"/>
              </a:rPr>
              <a:t>Keamanan</a:t>
            </a:r>
            <a:r>
              <a:rPr lang="en-US" altLang="id-ID" sz="6000" dirty="0">
                <a:latin typeface="Eras Bold ITC" panose="020B0907030504020204" pitchFamily="34" charset="0"/>
              </a:rPr>
              <a:t> </a:t>
            </a:r>
            <a:r>
              <a:rPr lang="en-US" altLang="id-ID" sz="6000" dirty="0" err="1">
                <a:latin typeface="Eras Bold ITC" panose="020B0907030504020204" pitchFamily="34" charset="0"/>
              </a:rPr>
              <a:t>dalam</a:t>
            </a:r>
            <a:r>
              <a:rPr lang="en-US" altLang="id-ID" sz="6000" dirty="0">
                <a:latin typeface="Eras Bold ITC" panose="020B0907030504020204" pitchFamily="34" charset="0"/>
              </a:rPr>
              <a:t> E-Commerce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d-ID" altLang="id-ID" sz="20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E-Commerce</a:t>
            </a:r>
          </a:p>
          <a:p>
            <a:pPr eaLnBrk="1" hangingPunct="1"/>
            <a:r>
              <a:rPr lang="en-US" altLang="id-ID" sz="20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Marcello Singadji, </a:t>
            </a:r>
            <a:r>
              <a:rPr lang="en-US" altLang="id-ID" sz="2000" i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S.Kom</a:t>
            </a:r>
            <a:r>
              <a:rPr lang="en-US" altLang="id-ID" sz="20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M.T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752601"/>
            <a:ext cx="89058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44580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/>
              <a:t>Keamanan untuk Aplikasi Web</a:t>
            </a:r>
          </a:p>
          <a:p>
            <a:pPr lvl="1"/>
            <a:r>
              <a:rPr lang="en-US" altLang="id-ID"/>
              <a:t>S-HTTP dan SSL</a:t>
            </a:r>
          </a:p>
          <a:p>
            <a:r>
              <a:rPr lang="en-US" altLang="id-ID"/>
              <a:t>Keamanan untuk e-Mail</a:t>
            </a:r>
          </a:p>
          <a:p>
            <a:pPr lvl="1"/>
            <a:r>
              <a:rPr lang="en-US" altLang="id-ID"/>
              <a:t>PEM, S/MIME, dan PGP</a:t>
            </a:r>
          </a:p>
          <a:p>
            <a:r>
              <a:rPr lang="en-US" altLang="id-ID"/>
              <a:t>Keamanan untuk Jaringan</a:t>
            </a:r>
          </a:p>
          <a:p>
            <a:pPr lvl="1"/>
            <a:r>
              <a:rPr lang="en-US" altLang="id-ID"/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325408900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/>
              <a:t>Keamanan untuk Aplikasi Web:</a:t>
            </a:r>
          </a:p>
          <a:p>
            <a:pPr>
              <a:lnSpc>
                <a:spcPct val="90000"/>
              </a:lnSpc>
            </a:pPr>
            <a:r>
              <a:rPr lang="en-US" altLang="id-ID"/>
              <a:t>S-HTTP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secara spesifik dirancang untuk mendukung protokol HTTP (Hypertext Transfer Protokol) dalam hal otorisasi dan keamanan dokumen</a:t>
            </a:r>
          </a:p>
          <a:p>
            <a:pPr>
              <a:lnSpc>
                <a:spcPct val="90000"/>
              </a:lnSpc>
            </a:pPr>
            <a:r>
              <a:rPr lang="en-US" altLang="id-ID"/>
              <a:t>SSL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Melindungi saluran komunikasi di antara 2 protokol bagian bawah dalam tumpukan protokol menurut standar TCP/IP.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Dapat juga digunakan untuk transaksi-transaksi selain yang berjalan di Web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Tidak dirancang untuk menangani keputusan keamanan berbasis pada otentikasi pada peringkat aplikasi atau dokumen → perlu metode tambahan untuk mengendalikan akses ke berkas (</a:t>
            </a:r>
            <a:r>
              <a:rPr lang="en-US" altLang="id-ID" sz="2000" i="1"/>
              <a:t>file</a:t>
            </a:r>
            <a:r>
              <a:rPr lang="en-US" altLang="id-ID" sz="2000"/>
              <a:t>) yang berbeda</a:t>
            </a:r>
          </a:p>
        </p:txBody>
      </p:sp>
    </p:spTree>
    <p:extLst>
      <p:ext uri="{BB962C8B-B14F-4D97-AF65-F5344CB8AC3E}">
        <p14:creationId xmlns:p14="http://schemas.microsoft.com/office/powerpoint/2010/main" val="397189120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/>
              <a:t>Keamanan untuk e-Mail:</a:t>
            </a:r>
          </a:p>
          <a:p>
            <a:pPr>
              <a:lnSpc>
                <a:spcPct val="90000"/>
              </a:lnSpc>
            </a:pPr>
            <a:r>
              <a:rPr lang="en-US" altLang="id-ID"/>
              <a:t>Privacy-Enhanced Mail (PEM)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standar Internet untuk mengamankan e-mail menggunakan kunci publik maupun kunci simetris.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saat ini mulai berkurang penggunaannya karena ia tidak dirancang dan dikembangkan untuk menangani surat elektronik yang memiliki berbagai jenis lampiran (misalnya: gambar, suara serta video)</a:t>
            </a:r>
          </a:p>
          <a:p>
            <a:pPr>
              <a:lnSpc>
                <a:spcPct val="90000"/>
              </a:lnSpc>
            </a:pPr>
            <a:r>
              <a:rPr lang="en-US" altLang="id-ID"/>
              <a:t>Secure MIME (S/MIME)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standar baru untuk keamanan e-mail yang menggunakan algoritma-algoritma kriptografi yang telah memiliki hak paten dan dilisensi oleh RSA Data Security Inc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bergantung pada berbagai jenis otoritas sertifikat, apakah bersifat global atau perusahaan, untuk memastikan otentikasi</a:t>
            </a:r>
          </a:p>
        </p:txBody>
      </p:sp>
    </p:spTree>
    <p:extLst>
      <p:ext uri="{BB962C8B-B14F-4D97-AF65-F5344CB8AC3E}">
        <p14:creationId xmlns:p14="http://schemas.microsoft.com/office/powerpoint/2010/main" val="4427369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/>
              <a:t>Keamanan untuk e-Mail:</a:t>
            </a:r>
          </a:p>
          <a:p>
            <a:pPr>
              <a:lnSpc>
                <a:spcPct val="90000"/>
              </a:lnSpc>
            </a:pPr>
            <a:r>
              <a:rPr lang="en-US" altLang="id-ID"/>
              <a:t>Pretty Good Privacy (PGP)</a:t>
            </a:r>
          </a:p>
          <a:p>
            <a:pPr lvl="1">
              <a:lnSpc>
                <a:spcPct val="90000"/>
              </a:lnSpc>
            </a:pPr>
            <a:r>
              <a:rPr lang="en-US" altLang="id-ID"/>
              <a:t>suatu aplikasi populer yang dikembangkan untuk pengiriman pesan dan berkas (file)</a:t>
            </a:r>
          </a:p>
          <a:p>
            <a:pPr lvl="1">
              <a:lnSpc>
                <a:spcPct val="90000"/>
              </a:lnSpc>
            </a:pPr>
            <a:r>
              <a:rPr lang="en-US" altLang="id-ID"/>
              <a:t>merupakan aplikasi keamanan yang paling banyak digunakan untuk e-mail, serta menggunakan berbagai standar enkripsi</a:t>
            </a:r>
          </a:p>
          <a:p>
            <a:pPr lvl="1">
              <a:lnSpc>
                <a:spcPct val="90000"/>
              </a:lnSpc>
            </a:pPr>
            <a:r>
              <a:rPr lang="en-US" altLang="id-ID"/>
              <a:t>Aplikasi-aplikasi enkripsi/deskripsi PGP tersedia bagi hampir semua sistem operasi dan pesan dapat dienkripsi</a:t>
            </a:r>
          </a:p>
        </p:txBody>
      </p:sp>
    </p:spTree>
    <p:extLst>
      <p:ext uri="{BB962C8B-B14F-4D97-AF65-F5344CB8AC3E}">
        <p14:creationId xmlns:p14="http://schemas.microsoft.com/office/powerpoint/2010/main" val="198626567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3684" y="1556791"/>
            <a:ext cx="7698315" cy="48245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400" dirty="0"/>
              <a:t>Firewall</a:t>
            </a:r>
          </a:p>
          <a:p>
            <a:pPr>
              <a:lnSpc>
                <a:spcPct val="90000"/>
              </a:lnSpc>
            </a:pPr>
            <a:r>
              <a:rPr lang="en-US" altLang="id-ID" sz="2400" dirty="0" err="1"/>
              <a:t>melindungi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serangan</a:t>
            </a:r>
            <a:r>
              <a:rPr lang="en-US" altLang="id-ID" sz="2400" dirty="0"/>
              <a:t> pada </a:t>
            </a:r>
            <a:r>
              <a:rPr lang="en-US" altLang="id-ID" sz="2400" dirty="0" err="1"/>
              <a:t>protokol</a:t>
            </a:r>
            <a:r>
              <a:rPr lang="en-US" altLang="id-ID" sz="2400" dirty="0"/>
              <a:t> individual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aplikasi</a:t>
            </a:r>
            <a:endParaRPr lang="en-US" altLang="id-ID" sz="2400" dirty="0"/>
          </a:p>
          <a:p>
            <a:pPr>
              <a:lnSpc>
                <a:spcPct val="90000"/>
              </a:lnSpc>
            </a:pPr>
            <a:r>
              <a:rPr lang="en-US" altLang="id-ID" sz="2400" dirty="0" err="1"/>
              <a:t>melindungi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sistem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komputer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dari</a:t>
            </a:r>
            <a:r>
              <a:rPr lang="en-US" altLang="id-ID" sz="2400" dirty="0"/>
              <a:t> </a:t>
            </a:r>
            <a:r>
              <a:rPr lang="en-US" altLang="id-ID" sz="2400" i="1" dirty="0"/>
              <a:t>Spoofing </a:t>
            </a:r>
            <a:r>
              <a:rPr lang="en-US" altLang="id-ID" sz="2400" dirty="0"/>
              <a:t>(program-program </a:t>
            </a:r>
            <a:r>
              <a:rPr lang="en-US" altLang="id-ID" sz="2400" dirty="0" err="1"/>
              <a:t>merusak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menyamar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sebagai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aplikasi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bermanfaat</a:t>
            </a:r>
            <a:r>
              <a:rPr lang="en-US" altLang="id-ID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id-ID" sz="2400" dirty="0" err="1"/>
              <a:t>menyediakan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titik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tunggal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kendali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keamanan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bagi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jaringan</a:t>
            </a:r>
            <a:r>
              <a:rPr lang="en-US" altLang="id-ID" sz="2400" dirty="0"/>
              <a:t> (</a:t>
            </a:r>
            <a:r>
              <a:rPr lang="en-US" altLang="id-ID" sz="2400" dirty="0" err="1"/>
              <a:t>kontradiksi</a:t>
            </a:r>
            <a:r>
              <a:rPr lang="en-US" altLang="id-ID" sz="2400" dirty="0"/>
              <a:t>: Firewall </a:t>
            </a:r>
            <a:r>
              <a:rPr lang="en-US" altLang="id-ID" sz="2400" dirty="0" err="1"/>
              <a:t>dijadikan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titik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pusat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perhatian</a:t>
            </a:r>
            <a:r>
              <a:rPr lang="en-US" altLang="id-ID" sz="2400" dirty="0"/>
              <a:t> Hacker untuk </a:t>
            </a:r>
            <a:r>
              <a:rPr lang="en-US" altLang="id-ID" sz="2400" dirty="0" err="1"/>
              <a:t>membobol</a:t>
            </a:r>
            <a:r>
              <a:rPr lang="en-US" altLang="id-ID" sz="2400" dirty="0"/>
              <a:t> </a:t>
            </a:r>
            <a:r>
              <a:rPr lang="en-US" altLang="id-ID" sz="2400" dirty="0" err="1"/>
              <a:t>jaringan</a:t>
            </a:r>
            <a:r>
              <a:rPr lang="en-US" altLang="id-ID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id-ID" sz="2400" dirty="0"/>
              <a:t>Firewall tidak </a:t>
            </a:r>
            <a:r>
              <a:rPr lang="en-US" altLang="id-ID" sz="2400" dirty="0" err="1"/>
              <a:t>memeriksa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adanya</a:t>
            </a:r>
            <a:r>
              <a:rPr lang="en-US" altLang="id-ID" sz="2400" dirty="0"/>
              <a:t> virus pada </a:t>
            </a:r>
            <a:r>
              <a:rPr lang="en-US" altLang="id-ID" sz="2400" dirty="0" err="1"/>
              <a:t>berkas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masuk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sehingga</a:t>
            </a:r>
            <a:r>
              <a:rPr lang="en-US" altLang="id-ID" sz="2400" dirty="0"/>
              <a:t> tidak dapat </a:t>
            </a:r>
            <a:r>
              <a:rPr lang="en-US" altLang="id-ID" sz="2400" dirty="0" err="1"/>
              <a:t>menjamin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integritas</a:t>
            </a:r>
            <a:r>
              <a:rPr lang="en-US" altLang="id-ID" sz="2400" dirty="0"/>
              <a:t> data</a:t>
            </a:r>
          </a:p>
          <a:p>
            <a:pPr>
              <a:lnSpc>
                <a:spcPct val="90000"/>
              </a:lnSpc>
            </a:pPr>
            <a:r>
              <a:rPr lang="en-US" altLang="id-ID" sz="2400" dirty="0"/>
              <a:t>Firewall tidak </a:t>
            </a:r>
            <a:r>
              <a:rPr lang="en-US" altLang="id-ID" sz="2400" dirty="0" err="1"/>
              <a:t>melakukan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otentikasi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sumber</a:t>
            </a:r>
            <a:r>
              <a:rPr lang="en-US" altLang="id-ID" sz="2400" dirty="0"/>
              <a:t> data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B63E07-61D0-499F-9003-8327E9E6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835459"/>
            <a:ext cx="306863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37559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600"/>
              <a:t>Keamanan untuk Jaringan:</a:t>
            </a:r>
          </a:p>
          <a:p>
            <a:pPr>
              <a:lnSpc>
                <a:spcPct val="90000"/>
              </a:lnSpc>
            </a:pPr>
            <a:r>
              <a:rPr lang="en-US" altLang="id-ID" sz="2600"/>
              <a:t>Kategori dalam Firewall:</a:t>
            </a:r>
          </a:p>
          <a:p>
            <a:pPr lvl="1">
              <a:lnSpc>
                <a:spcPct val="90000"/>
              </a:lnSpc>
            </a:pPr>
            <a:r>
              <a:rPr lang="en-US" altLang="id-ID" sz="2200" b="1"/>
              <a:t>Statis: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200"/>
              <a:t>	1. mengijinkan semua lalu lintas data melewatinya, kecuali secara eksplisit dihalangi (</a:t>
            </a:r>
            <a:r>
              <a:rPr lang="en-US" altLang="id-ID" sz="2200" i="1"/>
              <a:t>blocked</a:t>
            </a:r>
            <a:r>
              <a:rPr lang="en-US" altLang="id-ID" sz="2200"/>
              <a:t>) oleh administrator firewall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200"/>
              <a:t>	2. menghalangi semua lalu lintas data yang masuk, kecuali secara eksplisit diijinkan oleh administrator firewall</a:t>
            </a:r>
          </a:p>
          <a:p>
            <a:pPr lvl="1">
              <a:lnSpc>
                <a:spcPct val="90000"/>
              </a:lnSpc>
            </a:pPr>
            <a:r>
              <a:rPr lang="en-US" altLang="id-ID" sz="2200" b="1"/>
              <a:t>Dinamis: </a:t>
            </a:r>
            <a:r>
              <a:rPr lang="en-US" altLang="id-ID" sz="2200"/>
              <a:t>layanan yang keluar masuk ditetapkan untuk periode waktu tertentu (membutuhkan sumber daya manusia yang lebih</a:t>
            </a:r>
          </a:p>
        </p:txBody>
      </p:sp>
    </p:spTree>
    <p:extLst>
      <p:ext uri="{BB962C8B-B14F-4D97-AF65-F5344CB8AC3E}">
        <p14:creationId xmlns:p14="http://schemas.microsoft.com/office/powerpoint/2010/main" val="2039483909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id-ID" sz="2600"/>
              <a:t>Keamanan untuk Jaringan:</a:t>
            </a:r>
          </a:p>
          <a:p>
            <a:r>
              <a:rPr lang="en-US" altLang="id-ID" sz="2600"/>
              <a:t>Karakteristik Firewall:</a:t>
            </a:r>
          </a:p>
          <a:p>
            <a:pPr lvl="1"/>
            <a:r>
              <a:rPr lang="en-US" altLang="id-ID" sz="2200"/>
              <a:t>penyaringan paket (</a:t>
            </a:r>
            <a:r>
              <a:rPr lang="en-US" altLang="id-ID" sz="2200" i="1"/>
              <a:t>packet filtering</a:t>
            </a:r>
            <a:r>
              <a:rPr lang="en-US" altLang="id-ID" sz="2200"/>
              <a:t>)</a:t>
            </a:r>
          </a:p>
          <a:p>
            <a:pPr lvl="1"/>
            <a:r>
              <a:rPr lang="en-US" altLang="id-ID" sz="2200"/>
              <a:t>penerjemahan alamat jaringan (</a:t>
            </a:r>
            <a:r>
              <a:rPr lang="en-US" altLang="id-ID" sz="2200" i="1"/>
              <a:t>network address translation</a:t>
            </a:r>
            <a:r>
              <a:rPr lang="en-US" altLang="id-ID" sz="2200"/>
              <a:t>)</a:t>
            </a:r>
          </a:p>
          <a:p>
            <a:pPr lvl="1"/>
            <a:r>
              <a:rPr lang="en-US" altLang="id-ID" sz="2200"/>
              <a:t>proxy peringkat aplikasi (</a:t>
            </a:r>
            <a:r>
              <a:rPr lang="en-US" altLang="id-ID" sz="2200" i="1"/>
              <a:t>application-level proxies</a:t>
            </a:r>
            <a:r>
              <a:rPr lang="en-US" altLang="id-ID" sz="2200"/>
              <a:t>)</a:t>
            </a:r>
          </a:p>
          <a:p>
            <a:pPr lvl="1"/>
            <a:r>
              <a:rPr lang="en-US" altLang="id-ID" sz="2200"/>
              <a:t>pemeriksaan keadaan (</a:t>
            </a:r>
            <a:r>
              <a:rPr lang="en-US" altLang="id-ID" sz="2200" i="1"/>
              <a:t>stateful inspection</a:t>
            </a:r>
            <a:r>
              <a:rPr lang="en-US" altLang="id-ID" sz="2200"/>
              <a:t>)</a:t>
            </a:r>
          </a:p>
          <a:p>
            <a:pPr lvl="1"/>
            <a:r>
              <a:rPr lang="en-US" altLang="id-ID" sz="2200"/>
              <a:t>VPN (</a:t>
            </a:r>
            <a:r>
              <a:rPr lang="en-US" altLang="id-ID" sz="2200" i="1"/>
              <a:t>Virtual Private Network</a:t>
            </a:r>
            <a:r>
              <a:rPr lang="en-US" altLang="id-ID" sz="2200"/>
              <a:t>)</a:t>
            </a:r>
          </a:p>
          <a:p>
            <a:pPr lvl="1"/>
            <a:r>
              <a:rPr lang="en-US" altLang="id-ID" sz="2200" i="1"/>
              <a:t>real-time monitoring</a:t>
            </a:r>
          </a:p>
        </p:txBody>
      </p:sp>
    </p:spTree>
    <p:extLst>
      <p:ext uri="{BB962C8B-B14F-4D97-AF65-F5344CB8AC3E}">
        <p14:creationId xmlns:p14="http://schemas.microsoft.com/office/powerpoint/2010/main" val="4074877555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.ks.kidsklik.com/statics/files/2013/01/1357532324873154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00"/>
            <a:ext cx="12192000" cy="68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4680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207568" y="299695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i="0" dirty="0" err="1">
                <a:latin typeface="Eras Bold ITC" panose="020B0907030504020204" pitchFamily="34" charset="0"/>
              </a:rPr>
              <a:t>sekian</a:t>
            </a:r>
            <a:endParaRPr lang="id-ID" sz="6600" i="0" dirty="0">
              <a:latin typeface="Eras Bold ITC" panose="020B0907030504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Pendahuluan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/>
              <a:t>Faktor keamanan:</a:t>
            </a:r>
          </a:p>
          <a:p>
            <a:pPr lvl="1"/>
            <a:r>
              <a:rPr lang="en-US" altLang="id-ID"/>
              <a:t>pengelolaan dan penjagaan keamanan secara fisik</a:t>
            </a:r>
          </a:p>
          <a:p>
            <a:pPr lvl="1"/>
            <a:r>
              <a:rPr lang="en-US" altLang="id-ID"/>
              <a:t>penambahan perangkat-perangkat elektronik (perangkat lunak dan perangkat keras) untuk melindungi data, sarana komunikasi serta transaksi</a:t>
            </a:r>
          </a:p>
        </p:txBody>
      </p:sp>
    </p:spTree>
    <p:extLst>
      <p:ext uri="{BB962C8B-B14F-4D97-AF65-F5344CB8AC3E}">
        <p14:creationId xmlns:p14="http://schemas.microsoft.com/office/powerpoint/2010/main" val="312327551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3500"/>
              <a:t>Pilar Keamanan Sistem e-Commerce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z="2600" b="1" i="1"/>
              <a:t>Authentication </a:t>
            </a:r>
            <a:r>
              <a:rPr lang="en-US" altLang="id-ID" sz="2600" b="1"/>
              <a:t>(keabsahan pengirim)</a:t>
            </a:r>
          </a:p>
          <a:p>
            <a:pPr lvl="1">
              <a:lnSpc>
                <a:spcPct val="90000"/>
              </a:lnSpc>
            </a:pPr>
            <a:r>
              <a:rPr lang="en-US" altLang="id-ID" sz="2200"/>
              <a:t>Identitas pengguna/pengirim data teridentifikasi (tidak ada kemungkinan penipuan)</a:t>
            </a:r>
          </a:p>
          <a:p>
            <a:pPr>
              <a:lnSpc>
                <a:spcPct val="90000"/>
              </a:lnSpc>
            </a:pPr>
            <a:r>
              <a:rPr lang="en-US" altLang="id-ID" sz="2600" b="1" i="1"/>
              <a:t>Confidentiality </a:t>
            </a:r>
            <a:r>
              <a:rPr lang="en-US" altLang="id-ID" sz="2600" b="1"/>
              <a:t>(kerahasiaan data)</a:t>
            </a:r>
          </a:p>
          <a:p>
            <a:pPr lvl="1">
              <a:lnSpc>
                <a:spcPct val="90000"/>
              </a:lnSpc>
            </a:pPr>
            <a:r>
              <a:rPr lang="en-US" altLang="id-ID" sz="2200"/>
              <a:t>data tidak dapat dibaca oleh pihak yang tidak berhak</a:t>
            </a:r>
          </a:p>
          <a:p>
            <a:pPr>
              <a:lnSpc>
                <a:spcPct val="90000"/>
              </a:lnSpc>
            </a:pPr>
            <a:r>
              <a:rPr lang="en-US" altLang="id-ID" sz="2600" b="1" i="1"/>
              <a:t>Integrity </a:t>
            </a:r>
            <a:r>
              <a:rPr lang="en-US" altLang="id-ID" sz="2600" b="1"/>
              <a:t>(keaslian data)</a:t>
            </a:r>
          </a:p>
          <a:p>
            <a:pPr lvl="1">
              <a:lnSpc>
                <a:spcPct val="90000"/>
              </a:lnSpc>
            </a:pPr>
            <a:r>
              <a:rPr lang="en-US" altLang="id-ID" sz="2200"/>
              <a:t>data tidak dapat diubah secara tidak sah</a:t>
            </a:r>
          </a:p>
          <a:p>
            <a:pPr>
              <a:lnSpc>
                <a:spcPct val="90000"/>
              </a:lnSpc>
            </a:pPr>
            <a:r>
              <a:rPr lang="en-US" altLang="id-ID" sz="2600" b="1" i="1"/>
              <a:t>Non-Repudiation </a:t>
            </a:r>
            <a:r>
              <a:rPr lang="en-US" altLang="id-ID" sz="2600" b="1"/>
              <a:t>(anti-penyangkalan)</a:t>
            </a:r>
          </a:p>
          <a:p>
            <a:pPr lvl="1">
              <a:lnSpc>
                <a:spcPct val="90000"/>
              </a:lnSpc>
            </a:pPr>
            <a:r>
              <a:rPr lang="en-US" altLang="id-ID" sz="2200"/>
              <a:t>tidak ada penyangkalan pengiriman data (dari pihak penerima terhadap pihak pengirim)</a:t>
            </a:r>
          </a:p>
        </p:txBody>
      </p:sp>
    </p:spTree>
    <p:extLst>
      <p:ext uri="{BB962C8B-B14F-4D97-AF65-F5344CB8AC3E}">
        <p14:creationId xmlns:p14="http://schemas.microsoft.com/office/powerpoint/2010/main" val="350047918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Ancaman Keamanan di Internet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768476"/>
            <a:ext cx="8831262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58423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Enkripsi vs Dekripsi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990600"/>
          </a:xfrm>
        </p:spPr>
        <p:txBody>
          <a:bodyPr/>
          <a:lstStyle/>
          <a:p>
            <a:pPr marL="0" indent="0">
              <a:buNone/>
            </a:pPr>
            <a:r>
              <a:rPr lang="en-US" altLang="id-ID"/>
              <a:t>Enkripsi berarti engkodekan data ke format tertentu menggunakan kunci rahasia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276600"/>
            <a:ext cx="6399213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72346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Enkripsi vs Dekripsi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362200"/>
            <a:ext cx="8229600" cy="1066800"/>
          </a:xfrm>
        </p:spPr>
        <p:txBody>
          <a:bodyPr/>
          <a:lstStyle/>
          <a:p>
            <a:r>
              <a:rPr lang="en-US" altLang="id-ID"/>
              <a:t>Dekripsi mendekodekan data yang terenkripsi ke format asli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1"/>
            <a:ext cx="643413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48310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Enkripsi vs Dekripsi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1"/>
            <a:ext cx="91440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79794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260633D-D875-41AF-83E1-E13B1542F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How internet security works (exp... (SD)">
            <a:hlinkClick r:id="" action="ppaction://media"/>
            <a:extLst>
              <a:ext uri="{FF2B5EF4-FFF2-40B4-BE49-F238E27FC236}">
                <a16:creationId xmlns:a16="http://schemas.microsoft.com/office/drawing/2014/main" id="{5D228FE4-D51A-4BB2-9AE9-3B8F983E40BF}"/>
              </a:ext>
            </a:extLst>
          </p:cNvPr>
          <p:cNvPicPr>
            <a:picLocks noGrp="1" noChangeAspect="1"/>
          </p:cNvPicPr>
          <p:nvPr>
            <p:ph type="pic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6612" y="1524000"/>
            <a:ext cx="7261410" cy="4114800"/>
          </a:xfrm>
          <a:prstGeom prst="rect">
            <a:avLst/>
          </a:prstGeom>
          <a:noFill/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373D95F-2E2B-4443-9AA6-4FFC39BCA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3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Enkripsi vs Dekripsi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id-ID"/>
              <a:t>Contoh: Enkripsi RSA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6470650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39991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2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Helvetica87-CondensedHeavy"/>
        <a:ea typeface="Lucida Sans Unicode"/>
        <a:cs typeface="Lucida Sans Unicode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</TotalTime>
  <Words>602</Words>
  <Application>Microsoft Office PowerPoint</Application>
  <PresentationFormat>Widescreen</PresentationFormat>
  <Paragraphs>79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Eras Bold ITC</vt:lpstr>
      <vt:lpstr>Eras Medium ITC</vt:lpstr>
      <vt:lpstr>Helvetica87-CondensedHeavy</vt:lpstr>
      <vt:lpstr>Times New Roman</vt:lpstr>
      <vt:lpstr>Wingdings</vt:lpstr>
      <vt:lpstr>2_Office Theme</vt:lpstr>
      <vt:lpstr>Faktor Keamanan dalam E-Commerce</vt:lpstr>
      <vt:lpstr>Pendahuluan</vt:lpstr>
      <vt:lpstr>Pilar Keamanan Sistem e-Commerce</vt:lpstr>
      <vt:lpstr>Ancaman Keamanan di Internet</vt:lpstr>
      <vt:lpstr>Enkripsi vs Dekripsi</vt:lpstr>
      <vt:lpstr>Enkripsi vs Dekripsi</vt:lpstr>
      <vt:lpstr>Enkripsi vs Dekripsi</vt:lpstr>
      <vt:lpstr>PowerPoint Presentation</vt:lpstr>
      <vt:lpstr>Enkripsi vs Dekripsi</vt:lpstr>
      <vt:lpstr>Standar Keamanan di Internet</vt:lpstr>
      <vt:lpstr>Standar Keamanan di Internet</vt:lpstr>
      <vt:lpstr>Standar Keamanan di Internet</vt:lpstr>
      <vt:lpstr>Standar Keamanan di Internet</vt:lpstr>
      <vt:lpstr>Standar Keamanan di Internet</vt:lpstr>
      <vt:lpstr>Standar Keamanan di Internet</vt:lpstr>
      <vt:lpstr>Standar Keamanan di Internet</vt:lpstr>
      <vt:lpstr>Standar Keamanan di Internet</vt:lpstr>
      <vt:lpstr>PowerPoint Presentation</vt:lpstr>
      <vt:lpstr>PowerPoint Presentation</vt:lpstr>
    </vt:vector>
  </TitlesOfParts>
  <Company>Stibanas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</dc:title>
  <dc:creator>Marcello Singadji</dc:creator>
  <cp:lastModifiedBy>Marcello Singadji</cp:lastModifiedBy>
  <cp:revision>198</cp:revision>
  <dcterms:created xsi:type="dcterms:W3CDTF">2006-09-20T02:32:44Z</dcterms:created>
  <dcterms:modified xsi:type="dcterms:W3CDTF">2021-07-21T07:44:11Z</dcterms:modified>
</cp:coreProperties>
</file>