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1"/>
  </p:notesMasterIdLst>
  <p:sldIdLst>
    <p:sldId id="256" r:id="rId2"/>
    <p:sldId id="291" r:id="rId3"/>
    <p:sldId id="292" r:id="rId4"/>
    <p:sldId id="294" r:id="rId5"/>
    <p:sldId id="293" r:id="rId6"/>
    <p:sldId id="295" r:id="rId7"/>
    <p:sldId id="296" r:id="rId8"/>
    <p:sldId id="290" r:id="rId9"/>
    <p:sldId id="283" r:id="rId1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9DAEFE-AAA2-40A2-A95F-826D6FDD4949}" v="58" dt="2021-03-14T15:32:11.2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59" autoAdjust="0"/>
    <p:restoredTop sz="94533" autoAdjust="0"/>
  </p:normalViewPr>
  <p:slideViewPr>
    <p:cSldViewPr>
      <p:cViewPr varScale="1">
        <p:scale>
          <a:sx n="82" d="100"/>
          <a:sy n="82" d="100"/>
        </p:scale>
        <p:origin x="854" y="91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E6344-5119-4F26-82E7-346D76A1DE05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FE341-91A5-4558-9C55-170A3713D15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5124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FE341-91A5-4558-9C55-170A3713D150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24603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040" y="2895600"/>
            <a:ext cx="10363200" cy="1470025"/>
          </a:xfrm>
        </p:spPr>
        <p:txBody>
          <a:bodyPr/>
          <a:lstStyle>
            <a:lvl1pPr marL="0" indent="0" algn="r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 kumimoji="0" lang="en-GB" sz="5400" b="1" i="0" u="none" strike="noStrike" kern="1200" cap="none" spc="0" normalizeH="0" baseline="0" noProof="0" dirty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Eras Medium ITC" panose="020B06020305040208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-12681" y="-383"/>
            <a:ext cx="12192000" cy="198922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1971" y="5373216"/>
            <a:ext cx="12192000" cy="148478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0"/>
          <a:stretch/>
        </p:blipFill>
        <p:spPr>
          <a:xfrm>
            <a:off x="143339" y="44624"/>
            <a:ext cx="4008445" cy="188591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0840" y="5373216"/>
            <a:ext cx="8534400" cy="1440160"/>
          </a:xfrm>
        </p:spPr>
        <p:txBody>
          <a:bodyPr/>
          <a:lstStyle>
            <a:lvl1pPr marL="0" indent="0" algn="r">
              <a:buNone/>
              <a:defRPr i="1" spc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16" y="5410200"/>
            <a:ext cx="2780184" cy="134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455327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866719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07451" y="496889"/>
            <a:ext cx="2713567" cy="6169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6751" y="496889"/>
            <a:ext cx="7937500" cy="6169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216505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556791"/>
            <a:ext cx="12192000" cy="504056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strike="noStrik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Eras Medium ITC" panose="020B0602030504020804" pitchFamily="34" charset="0"/>
              </a:defRPr>
            </a:lvl1pPr>
            <a:lvl2pPr>
              <a:defRPr>
                <a:latin typeface="Eras Medium ITC" panose="020B0602030504020804" pitchFamily="34" charset="0"/>
              </a:defRPr>
            </a:lvl2pPr>
            <a:lvl3pPr>
              <a:defRPr>
                <a:latin typeface="Eras Medium ITC" panose="020B0602030504020804" pitchFamily="34" charset="0"/>
              </a:defRPr>
            </a:lvl3pPr>
            <a:lvl4pPr>
              <a:defRPr>
                <a:latin typeface="Eras Medium ITC" panose="020B0602030504020804" pitchFamily="34" charset="0"/>
              </a:defRPr>
            </a:lvl4pPr>
            <a:lvl5pPr>
              <a:defRPr>
                <a:latin typeface="Eras Medium ITC" panose="020B06020305040208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AutoShape 1"/>
          <p:cNvSpPr>
            <a:spLocks noChangeArrowheads="1"/>
          </p:cNvSpPr>
          <p:nvPr userDrawn="1"/>
        </p:nvSpPr>
        <p:spPr bwMode="auto">
          <a:xfrm>
            <a:off x="9840417" y="-171400"/>
            <a:ext cx="2112235" cy="11521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GB" sz="18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29191"/>
            <a:ext cx="1390092" cy="67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826173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6052365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684" y="1412875"/>
            <a:ext cx="5317067" cy="5253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3951" y="1412875"/>
            <a:ext cx="5317067" cy="5253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93738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957046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893432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8337751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9027957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0941387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>
                <a:lumMod val="89000"/>
              </a:schemeClr>
            </a:gs>
            <a:gs pos="33000">
              <a:schemeClr val="accent6">
                <a:lumMod val="89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1" y="261854"/>
            <a:ext cx="8693612" cy="1078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3684" y="1556791"/>
            <a:ext cx="10837333" cy="482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9840417" y="-171400"/>
            <a:ext cx="2112235" cy="11521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GB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29191"/>
            <a:ext cx="1390092" cy="67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765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slow">
    <p:randomBar dir="vert"/>
  </p:transition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Eras Medium ITC" panose="020B0602030504020804" pitchFamily="34" charset="0"/>
          <a:ea typeface="Adobe Kaiti Std R" panose="02020400000000000000" pitchFamily="18" charset="-128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800">
          <a:solidFill>
            <a:schemeClr val="tx1"/>
          </a:solidFill>
          <a:latin typeface="Eras Medium ITC" panose="020B0602030504020804" pitchFamily="34" charset="0"/>
          <a:ea typeface="+mn-ea"/>
          <a:cs typeface="+mn-cs"/>
        </a:defRPr>
      </a:lvl1pPr>
      <a:lvl2pPr marL="800100" indent="-342900" algn="l" defTabSz="44926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400">
          <a:solidFill>
            <a:schemeClr val="tx1"/>
          </a:solidFill>
          <a:latin typeface="Eras Medium ITC" panose="020B0602030504020804" pitchFamily="34" charset="0"/>
          <a:cs typeface="+mn-cs"/>
        </a:defRPr>
      </a:lvl2pPr>
      <a:lvl3pPr marL="1200150" indent="-285750" algn="l" defTabSz="449263" rtl="0" eaLnBrk="0" fontAlgn="base" hangingPunct="0">
        <a:spcBef>
          <a:spcPts val="45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Eras Medium ITC" panose="020B0602030504020804" pitchFamily="34" charset="0"/>
          <a:cs typeface="+mn-cs"/>
        </a:defRPr>
      </a:lvl3pPr>
      <a:lvl4pPr marL="1657350" indent="-285750" algn="l" defTabSz="449263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800">
          <a:solidFill>
            <a:schemeClr val="tx1"/>
          </a:solidFill>
          <a:latin typeface="Eras Medium ITC" panose="020B0602030504020804" pitchFamily="34" charset="0"/>
          <a:cs typeface="+mn-cs"/>
        </a:defRPr>
      </a:lvl4pPr>
      <a:lvl5pPr marL="2114550" indent="-285750" algn="l" defTabSz="449263" rtl="0" eaLnBrk="0" fontAlgn="base" hangingPunct="0">
        <a:spcBef>
          <a:spcPts val="35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400">
          <a:solidFill>
            <a:schemeClr val="tx1"/>
          </a:solidFill>
          <a:latin typeface="Eras Medium ITC" panose="020B0602030504020804" pitchFamily="34" charset="0"/>
          <a:cs typeface="+mn-cs"/>
        </a:defRPr>
      </a:lvl5pPr>
      <a:lvl6pPr marL="25146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id-ID" sz="6000" dirty="0">
                <a:latin typeface="Eras Bold ITC" panose="020B0907030504020204" pitchFamily="34" charset="0"/>
              </a:rPr>
              <a:t>Business-to-Business E-Commerce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d-ID" altLang="id-ID" sz="2000" i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eaLnBrk="1" hangingPunct="1"/>
            <a:r>
              <a:rPr lang="id-ID" altLang="id-ID" sz="2000" b="1" i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E-Commerce</a:t>
            </a:r>
          </a:p>
          <a:p>
            <a:pPr eaLnBrk="1" hangingPunct="1"/>
            <a:r>
              <a:rPr lang="en-US" altLang="id-ID" sz="2000" i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Marcello Singadji, </a:t>
            </a:r>
            <a:r>
              <a:rPr lang="en-US" altLang="id-ID" sz="2000" i="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S.Kom</a:t>
            </a:r>
            <a:r>
              <a:rPr lang="en-US" altLang="id-ID" sz="2000" i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M.T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0938FED-C6FB-41E7-8BA1-0CFF0BC264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7060269" y="1556791"/>
            <a:ext cx="5039355" cy="50393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C72E3D6-EC1A-47D6-9F52-FB164ABEE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87CCE-8938-4565-B786-C985CA0F8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685" y="1556791"/>
            <a:ext cx="6707716" cy="4824537"/>
          </a:xfrm>
        </p:spPr>
        <p:txBody>
          <a:bodyPr/>
          <a:lstStyle/>
          <a:p>
            <a:r>
              <a:rPr lang="en-US" dirty="0"/>
              <a:t>Describe the B2B field.</a:t>
            </a:r>
          </a:p>
          <a:p>
            <a:r>
              <a:rPr lang="en-US" dirty="0"/>
              <a:t>Describe the major types of B2B models.</a:t>
            </a:r>
          </a:p>
          <a:p>
            <a:r>
              <a:rPr lang="en-US" dirty="0"/>
              <a:t>Discuss the characteristics of the sell-side marketplace, including auctions.</a:t>
            </a:r>
          </a:p>
          <a:p>
            <a:r>
              <a:rPr lang="en-US" dirty="0"/>
              <a:t>Describe the sell-side models.</a:t>
            </a:r>
          </a:p>
          <a:p>
            <a:r>
              <a:rPr lang="en-US" dirty="0"/>
              <a:t>Describe the characteristics of the buy-side marketplace and e-procurement.</a:t>
            </a:r>
          </a:p>
        </p:txBody>
      </p:sp>
    </p:spTree>
    <p:extLst>
      <p:ext uri="{BB962C8B-B14F-4D97-AF65-F5344CB8AC3E}">
        <p14:creationId xmlns:p14="http://schemas.microsoft.com/office/powerpoint/2010/main" val="2470562704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2B60-C13E-44CE-8FF2-6318C3A5C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B2B E-Commerce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890C9-E2DE-4B51-9FC1-CBD1B8D21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Business-to-business e-commerce (B2B EC)</a:t>
            </a:r>
          </a:p>
          <a:p>
            <a:pPr lvl="1"/>
            <a:r>
              <a:rPr lang="en-US" dirty="0"/>
              <a:t>Transactions between businesses conducted electronically over the Internet, extranets, intranets, or private networks; also known as eB2B (electronic B2B) or just B2B.</a:t>
            </a:r>
            <a:endParaRPr lang="id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8EC37B-AA95-4E00-B774-C0FEA825A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3309562"/>
            <a:ext cx="8507012" cy="328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770303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2B60-C13E-44CE-8FF2-6318C3A5C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B2B E-Commerce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890C9-E2DE-4B51-9FC1-CBD1B8D21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Business-to-business e-commerce (B2B EC)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F3844B-A4AE-4753-AA23-FAEF8C0A6D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38" t="8535"/>
          <a:stretch/>
        </p:blipFill>
        <p:spPr>
          <a:xfrm>
            <a:off x="3581400" y="1974969"/>
            <a:ext cx="7162800" cy="4621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551574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AA8F9-3A47-404B-AF9A-2C25A3B27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B2B E-Commerce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F3AE9-A98B-4F8A-8301-868E018B3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Basic Types of B2B Transactions and Activities</a:t>
            </a:r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11" name="Picture 10" descr="Diagram&#10;&#10;Description automatically generated">
            <a:extLst>
              <a:ext uri="{FF2B5EF4-FFF2-40B4-BE49-F238E27FC236}">
                <a16:creationId xmlns:a16="http://schemas.microsoft.com/office/drawing/2014/main" id="{64F15CC6-640B-4F7C-BAC9-D14BDD3B11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326" y="2255272"/>
            <a:ext cx="7268674" cy="4340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941224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B8BD0-757F-4E39-B06A-8403038CD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B2B E-Commerce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5D49998-C0D8-4A57-8A37-F974D620E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9" name="Content Placeholder 6">
            <a:extLst>
              <a:ext uri="{FF2B5EF4-FFF2-40B4-BE49-F238E27FC236}">
                <a16:creationId xmlns:a16="http://schemas.microsoft.com/office/drawing/2014/main" id="{27C12758-5490-4327-8B0B-435F9EDF67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946" r="10543" b="5907"/>
          <a:stretch/>
        </p:blipFill>
        <p:spPr bwMode="auto">
          <a:xfrm>
            <a:off x="3048000" y="1943563"/>
            <a:ext cx="4800600" cy="405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1917349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E1B28-FB92-428A-881B-65632FE0E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B2B E-Commerce</a:t>
            </a:r>
          </a:p>
        </p:txBody>
      </p:sp>
      <p:pic>
        <p:nvPicPr>
          <p:cNvPr id="4" name="Content Placeholder 3" descr="Logo, company name&#10;&#10;Description automatically generated">
            <a:extLst>
              <a:ext uri="{FF2B5EF4-FFF2-40B4-BE49-F238E27FC236}">
                <a16:creationId xmlns:a16="http://schemas.microsoft.com/office/drawing/2014/main" id="{2B11A9AF-DC02-419C-A7BA-A409720699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672" y="1557338"/>
            <a:ext cx="9189356" cy="482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985631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.ks.kidsklik.com/statics/files/2013/01/13575323248731546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400"/>
            <a:ext cx="12192000" cy="68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646807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2207568" y="299695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600" i="0" dirty="0" err="1">
                <a:latin typeface="Eras Bold ITC" panose="020B0907030504020204" pitchFamily="34" charset="0"/>
              </a:rPr>
              <a:t>sekian</a:t>
            </a:r>
            <a:endParaRPr lang="id-ID" sz="6600" i="0" dirty="0">
              <a:latin typeface="Eras Bold ITC" panose="020B0907030504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2_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Theme">
      <a:majorFont>
        <a:latin typeface="Helvetica87-CondensedHeavy"/>
        <a:ea typeface="Lucida Sans Unicode"/>
        <a:cs typeface="Lucida Sans Unicode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2559</TotalTime>
  <Words>115</Words>
  <Application>Microsoft Office PowerPoint</Application>
  <PresentationFormat>Widescreen</PresentationFormat>
  <Paragraphs>21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Eras Bold ITC</vt:lpstr>
      <vt:lpstr>Eras Medium ITC</vt:lpstr>
      <vt:lpstr>Helvetica87-CondensedHeavy</vt:lpstr>
      <vt:lpstr>Times New Roman</vt:lpstr>
      <vt:lpstr>2_Office Theme</vt:lpstr>
      <vt:lpstr>Business-to-Business E-Commerce</vt:lpstr>
      <vt:lpstr>Learning Objectives</vt:lpstr>
      <vt:lpstr>B2B E-Commerce</vt:lpstr>
      <vt:lpstr>B2B E-Commerce</vt:lpstr>
      <vt:lpstr>B2B E-Commerce</vt:lpstr>
      <vt:lpstr>B2B E-Commerce</vt:lpstr>
      <vt:lpstr>B2B E-Commerce</vt:lpstr>
      <vt:lpstr>PowerPoint Presentation</vt:lpstr>
      <vt:lpstr>PowerPoint Presentation</vt:lpstr>
    </vt:vector>
  </TitlesOfParts>
  <Company>Stibanas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Multimedia</dc:title>
  <dc:creator>Marcello Singadji</dc:creator>
  <cp:lastModifiedBy>Marcello Singadji</cp:lastModifiedBy>
  <cp:revision>181</cp:revision>
  <dcterms:created xsi:type="dcterms:W3CDTF">2006-09-20T02:32:44Z</dcterms:created>
  <dcterms:modified xsi:type="dcterms:W3CDTF">2021-07-21T07:42:47Z</dcterms:modified>
</cp:coreProperties>
</file>