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2"/>
  </p:notesMasterIdLst>
  <p:sldIdLst>
    <p:sldId id="337" r:id="rId2"/>
    <p:sldId id="339" r:id="rId3"/>
    <p:sldId id="340" r:id="rId4"/>
    <p:sldId id="341" r:id="rId5"/>
    <p:sldId id="342" r:id="rId6"/>
    <p:sldId id="343" r:id="rId7"/>
    <p:sldId id="344" r:id="rId8"/>
    <p:sldId id="345" r:id="rId9"/>
    <p:sldId id="346" r:id="rId10"/>
    <p:sldId id="347" r:id="rId11"/>
    <p:sldId id="348" r:id="rId12"/>
    <p:sldId id="349" r:id="rId13"/>
    <p:sldId id="350" r:id="rId14"/>
    <p:sldId id="351" r:id="rId15"/>
    <p:sldId id="352" r:id="rId16"/>
    <p:sldId id="353" r:id="rId17"/>
    <p:sldId id="354" r:id="rId18"/>
    <p:sldId id="355" r:id="rId19"/>
    <p:sldId id="356" r:id="rId20"/>
    <p:sldId id="269" r:id="rId21"/>
  </p:sldIdLst>
  <p:sldSz cx="9144000" cy="6858000" type="screen4x3"/>
  <p:notesSz cx="6858000" cy="9144000"/>
  <p:defaultTextStyle>
    <a:defPPr>
      <a:defRPr lang="id-ID"/>
    </a:defPPr>
    <a:lvl1pPr algn="l" defTabSz="912813" rtl="0" fontAlgn="base">
      <a:spcBef>
        <a:spcPct val="0"/>
      </a:spcBef>
      <a:spcAft>
        <a:spcPct val="0"/>
      </a:spcAft>
      <a:defRPr kern="1200">
        <a:solidFill>
          <a:schemeClr val="tx1"/>
        </a:solidFill>
        <a:latin typeface="Georgia" pitchFamily="18" charset="0"/>
        <a:ea typeface="+mn-ea"/>
        <a:cs typeface="Arial" pitchFamily="34" charset="0"/>
      </a:defRPr>
    </a:lvl1pPr>
    <a:lvl2pPr marL="4556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2pPr>
    <a:lvl3pPr marL="9128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3pPr>
    <a:lvl4pPr marL="13700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4pPr>
    <a:lvl5pPr marL="18272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5pPr>
    <a:lvl6pPr marL="2286000" algn="l" defTabSz="914400" rtl="0" eaLnBrk="1" latinLnBrk="0" hangingPunct="1">
      <a:defRPr kern="1200">
        <a:solidFill>
          <a:schemeClr val="tx1"/>
        </a:solidFill>
        <a:latin typeface="Georgia" pitchFamily="18" charset="0"/>
        <a:ea typeface="+mn-ea"/>
        <a:cs typeface="Arial" pitchFamily="34" charset="0"/>
      </a:defRPr>
    </a:lvl6pPr>
    <a:lvl7pPr marL="2743200" algn="l" defTabSz="914400" rtl="0" eaLnBrk="1" latinLnBrk="0" hangingPunct="1">
      <a:defRPr kern="1200">
        <a:solidFill>
          <a:schemeClr val="tx1"/>
        </a:solidFill>
        <a:latin typeface="Georgia" pitchFamily="18" charset="0"/>
        <a:ea typeface="+mn-ea"/>
        <a:cs typeface="Arial" pitchFamily="34" charset="0"/>
      </a:defRPr>
    </a:lvl7pPr>
    <a:lvl8pPr marL="3200400" algn="l" defTabSz="914400" rtl="0" eaLnBrk="1" latinLnBrk="0" hangingPunct="1">
      <a:defRPr kern="1200">
        <a:solidFill>
          <a:schemeClr val="tx1"/>
        </a:solidFill>
        <a:latin typeface="Georgia" pitchFamily="18" charset="0"/>
        <a:ea typeface="+mn-ea"/>
        <a:cs typeface="Arial" pitchFamily="34" charset="0"/>
      </a:defRPr>
    </a:lvl8pPr>
    <a:lvl9pPr marL="3657600" algn="l" defTabSz="914400" rtl="0" eaLnBrk="1" latinLnBrk="0" hangingPunct="1">
      <a:defRPr kern="1200">
        <a:solidFill>
          <a:schemeClr val="tx1"/>
        </a:solidFill>
        <a:latin typeface="Georgia"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3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86" autoAdjust="0"/>
    <p:restoredTop sz="89946" autoAdjust="0"/>
  </p:normalViewPr>
  <p:slideViewPr>
    <p:cSldViewPr>
      <p:cViewPr varScale="1">
        <p:scale>
          <a:sx n="58" d="100"/>
          <a:sy n="58" d="100"/>
        </p:scale>
        <p:origin x="499"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107"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107" fontAlgn="auto">
              <a:spcBef>
                <a:spcPts val="0"/>
              </a:spcBef>
              <a:spcAft>
                <a:spcPts val="0"/>
              </a:spcAft>
              <a:defRPr sz="1200">
                <a:latin typeface="+mn-lt"/>
                <a:cs typeface="+mn-cs"/>
              </a:defRPr>
            </a:lvl1pPr>
          </a:lstStyle>
          <a:p>
            <a:pPr>
              <a:defRPr/>
            </a:pPr>
            <a:fld id="{BEBBDB06-D69F-4AA4-816E-0DC292291C75}" type="datetimeFigureOut">
              <a:rPr lang="id-ID"/>
              <a:pPr>
                <a:defRPr/>
              </a:pPr>
              <a:t>13/09/2020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14107"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14107" fontAlgn="auto">
              <a:spcBef>
                <a:spcPts val="0"/>
              </a:spcBef>
              <a:spcAft>
                <a:spcPts val="0"/>
              </a:spcAft>
              <a:defRPr sz="1200">
                <a:latin typeface="+mn-lt"/>
                <a:cs typeface="+mn-cs"/>
              </a:defRPr>
            </a:lvl1pPr>
          </a:lstStyle>
          <a:p>
            <a:pPr>
              <a:defRPr/>
            </a:pPr>
            <a:fld id="{2D2F0D08-D719-4EC7-9C13-C3BD5E4CC331}" type="slidenum">
              <a:rPr lang="id-ID"/>
              <a:pPr>
                <a:defRPr/>
              </a:pPr>
              <a:t>‹#›</a:t>
            </a:fld>
            <a:endParaRPr lang="id-ID"/>
          </a:p>
        </p:txBody>
      </p:sp>
    </p:spTree>
    <p:extLst>
      <p:ext uri="{BB962C8B-B14F-4D97-AF65-F5344CB8AC3E}">
        <p14:creationId xmlns:p14="http://schemas.microsoft.com/office/powerpoint/2010/main" val="3762505238"/>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5268" algn="l" defTabSz="914107" rtl="0" eaLnBrk="1" latinLnBrk="0" hangingPunct="1">
      <a:defRPr sz="1200" kern="1200">
        <a:solidFill>
          <a:schemeClr val="tx1"/>
        </a:solidFill>
        <a:latin typeface="+mn-lt"/>
        <a:ea typeface="+mn-ea"/>
        <a:cs typeface="+mn-cs"/>
      </a:defRPr>
    </a:lvl6pPr>
    <a:lvl7pPr marL="2742322" algn="l" defTabSz="914107" rtl="0" eaLnBrk="1" latinLnBrk="0" hangingPunct="1">
      <a:defRPr sz="1200" kern="1200">
        <a:solidFill>
          <a:schemeClr val="tx1"/>
        </a:solidFill>
        <a:latin typeface="+mn-lt"/>
        <a:ea typeface="+mn-ea"/>
        <a:cs typeface="+mn-cs"/>
      </a:defRPr>
    </a:lvl7pPr>
    <a:lvl8pPr marL="3199376" algn="l" defTabSz="914107" rtl="0" eaLnBrk="1" latinLnBrk="0" hangingPunct="1">
      <a:defRPr sz="1200" kern="1200">
        <a:solidFill>
          <a:schemeClr val="tx1"/>
        </a:solidFill>
        <a:latin typeface="+mn-lt"/>
        <a:ea typeface="+mn-ea"/>
        <a:cs typeface="+mn-cs"/>
      </a:defRPr>
    </a:lvl8pPr>
    <a:lvl9pPr marL="3656430" algn="l" defTabSz="91410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23EA6C1D-88D7-49F8-A130-D7311DE39463}" type="slidenum">
              <a:rPr lang="en-US" altLang="id-ID"/>
              <a:pPr/>
              <a:t>8</a:t>
            </a:fld>
            <a:endParaRPr lang="en-US" altLang="id-ID"/>
          </a:p>
        </p:txBody>
      </p:sp>
      <p:sp>
        <p:nvSpPr>
          <p:cNvPr id="1521666" name="Rectangle 2"/>
          <p:cNvSpPr>
            <a:spLocks noGrp="1" noRot="1" noChangeAspect="1" noChangeArrowheads="1" noTextEdit="1"/>
          </p:cNvSpPr>
          <p:nvPr>
            <p:ph type="sldImg"/>
          </p:nvPr>
        </p:nvSpPr>
        <p:spPr>
          <a:xfrm>
            <a:off x="1157288" y="682625"/>
            <a:ext cx="4540250" cy="3405188"/>
          </a:xfrm>
          <a:ln/>
        </p:spPr>
      </p:sp>
      <p:sp>
        <p:nvSpPr>
          <p:cNvPr id="1521667" name="Rectangle 3"/>
          <p:cNvSpPr>
            <a:spLocks noGrp="1" noChangeArrowheads="1"/>
          </p:cNvSpPr>
          <p:nvPr>
            <p:ph type="body" idx="1"/>
          </p:nvPr>
        </p:nvSpPr>
        <p:spPr>
          <a:xfrm>
            <a:off x="685800" y="4314825"/>
            <a:ext cx="5483225" cy="4086225"/>
          </a:xfrm>
        </p:spPr>
        <p:txBody>
          <a:bodyPr/>
          <a:lstStyle/>
          <a:p>
            <a:pPr marL="0" indent="0" defTabSz="914400"/>
            <a:r>
              <a:rPr lang="en-US" altLang="id-ID"/>
              <a:t>Only allow the services that are required.  This example is a pretty easy one, HTTP and HTTPS are used for web communications and run on TCP ports 80 and 443.  Sometimes you may have to open an application to the Internet that is not well documented, making the task of determining which ports to open all that more difficult.</a:t>
            </a:r>
          </a:p>
          <a:p>
            <a:pPr marL="0" indent="0" defTabSz="914400"/>
            <a:endParaRPr lang="en-US" altLang="id-ID"/>
          </a:p>
        </p:txBody>
      </p:sp>
    </p:spTree>
    <p:extLst>
      <p:ext uri="{BB962C8B-B14F-4D97-AF65-F5344CB8AC3E}">
        <p14:creationId xmlns:p14="http://schemas.microsoft.com/office/powerpoint/2010/main" val="2744032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BEC0CEAA-C22F-4296-8AC1-F4EF5784C123}" type="slidenum">
              <a:rPr lang="en-US" altLang="id-ID"/>
              <a:pPr/>
              <a:t>9</a:t>
            </a:fld>
            <a:endParaRPr lang="en-US" altLang="id-ID"/>
          </a:p>
        </p:txBody>
      </p:sp>
      <p:sp>
        <p:nvSpPr>
          <p:cNvPr id="1523714" name="Rectangle 2"/>
          <p:cNvSpPr>
            <a:spLocks noGrp="1" noRot="1" noChangeAspect="1" noChangeArrowheads="1" noTextEdit="1"/>
          </p:cNvSpPr>
          <p:nvPr>
            <p:ph type="sldImg"/>
          </p:nvPr>
        </p:nvSpPr>
        <p:spPr>
          <a:xfrm>
            <a:off x="1157288" y="682625"/>
            <a:ext cx="4540250" cy="3405188"/>
          </a:xfrm>
          <a:ln/>
        </p:spPr>
      </p:sp>
      <p:sp>
        <p:nvSpPr>
          <p:cNvPr id="1523715" name="Rectangle 3"/>
          <p:cNvSpPr>
            <a:spLocks noGrp="1" noChangeArrowheads="1"/>
          </p:cNvSpPr>
          <p:nvPr>
            <p:ph type="body" idx="1"/>
          </p:nvPr>
        </p:nvSpPr>
        <p:spPr>
          <a:xfrm>
            <a:off x="685800" y="4314825"/>
            <a:ext cx="5483225" cy="4086225"/>
          </a:xfrm>
        </p:spPr>
        <p:txBody>
          <a:bodyPr/>
          <a:lstStyle/>
          <a:p>
            <a:pPr marL="0" indent="0" defTabSz="914400"/>
            <a:r>
              <a:rPr lang="en-US" altLang="id-ID"/>
              <a:t>If your web server is compromised you don’t want it to start attacking your local network.  The DMZ configuration allows you to contain the vulnerable servers, and prevent a compromise from spreading.  Also, you must allow the local network to connect to the web server, using a secure protocol such as SSH.</a:t>
            </a:r>
          </a:p>
          <a:p>
            <a:pPr marL="0" indent="0" defTabSz="914400"/>
            <a:endParaRPr lang="en-US" altLang="id-ID"/>
          </a:p>
          <a:p>
            <a:pPr marL="0" indent="0" defTabSz="914400"/>
            <a:r>
              <a:rPr lang="en-US" altLang="id-ID"/>
              <a:t>This one may take some convincing of you developers and systems administrators.  In all reality your web servers do not need to connect out to the Internet .  If one becomes compromised the first thing an attacker is going to do is download some malicious code (root kit, backdoor, sniffer, etc..).  You can prevent this by not letting you web server connect to the Internet.  This makes patching a little more difficult.  Patches must be downloaded by another system, then copied to the web server.  Numerous attacks have been (and many could have been) prevented if this simple rule was in place.</a:t>
            </a:r>
          </a:p>
          <a:p>
            <a:pPr marL="0" indent="0" defTabSz="914400"/>
            <a:endParaRPr lang="en-US" altLang="id-ID"/>
          </a:p>
        </p:txBody>
      </p:sp>
    </p:spTree>
    <p:extLst>
      <p:ext uri="{BB962C8B-B14F-4D97-AF65-F5344CB8AC3E}">
        <p14:creationId xmlns:p14="http://schemas.microsoft.com/office/powerpoint/2010/main" val="2196599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5" name="Rectangle 4"/>
          <p:cNvSpPr/>
          <p:nvPr/>
        </p:nvSpPr>
        <p:spPr>
          <a:xfrm flipV="1">
            <a:off x="5410200" y="3897313"/>
            <a:ext cx="3733800" cy="19208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7" name="Rectangle 6"/>
          <p:cNvSpPr/>
          <p:nvPr/>
        </p:nvSpPr>
        <p:spPr>
          <a:xfrm flipV="1">
            <a:off x="5410200" y="4164013"/>
            <a:ext cx="1965325" cy="19050"/>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3" name="Rectangle 12"/>
          <p:cNvSpPr/>
          <p:nvPr/>
        </p:nvSpPr>
        <p:spPr>
          <a:xfrm>
            <a:off x="0" y="3649663"/>
            <a:ext cx="9144000" cy="24447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4" name="Rectangle 13"/>
          <p:cNvSpPr/>
          <p:nvPr/>
        </p:nvSpPr>
        <p:spPr>
          <a:xfrm>
            <a:off x="0" y="3675063"/>
            <a:ext cx="9144000" cy="1412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5" name="Rectangle 14"/>
          <p:cNvSpPr/>
          <p:nvPr/>
        </p:nvSpPr>
        <p:spPr>
          <a:xfrm flipV="1">
            <a:off x="6413500" y="3643313"/>
            <a:ext cx="2730500" cy="247650"/>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6" name="Rectangle 15"/>
          <p:cNvSpPr/>
          <p:nvPr/>
        </p:nvSpPr>
        <p:spPr>
          <a:xfrm>
            <a:off x="0" y="0"/>
            <a:ext cx="9144000" cy="370205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pic>
        <p:nvPicPr>
          <p:cNvPr id="17" name="Picture 4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62813" y="5038725"/>
            <a:ext cx="1828800" cy="183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457200" y="2401888"/>
            <a:ext cx="8458200" cy="1470025"/>
          </a:xfrm>
        </p:spPr>
        <p:txBody>
          <a:bodyPr anchor="b"/>
          <a:lstStyle>
            <a:lvl1pPr>
              <a:defRPr sz="4400">
                <a:solidFill>
                  <a:schemeClr val="bg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457200" y="3901087"/>
            <a:ext cx="4953000" cy="1752600"/>
          </a:xfrm>
        </p:spPr>
        <p:txBody>
          <a:bodyPr/>
          <a:lstStyle>
            <a:lvl1pPr marL="63987" indent="0" algn="l">
              <a:buNone/>
              <a:defRPr sz="2400">
                <a:solidFill>
                  <a:schemeClr val="tx2"/>
                </a:solidFill>
              </a:defRPr>
            </a:lvl1pPr>
            <a:lvl2pPr marL="457054" indent="0" algn="ctr">
              <a:buNone/>
            </a:lvl2pPr>
            <a:lvl3pPr marL="914107" indent="0" algn="ctr">
              <a:buNone/>
            </a:lvl3pPr>
            <a:lvl4pPr marL="1371161" indent="0" algn="ctr">
              <a:buNone/>
            </a:lvl4pPr>
            <a:lvl5pPr marL="1828215" indent="0" algn="ctr">
              <a:buNone/>
            </a:lvl5pPr>
            <a:lvl6pPr marL="2285268" indent="0" algn="ctr">
              <a:buNone/>
            </a:lvl6pPr>
            <a:lvl7pPr marL="2742322" indent="0" algn="ctr">
              <a:buNone/>
            </a:lvl7pPr>
            <a:lvl8pPr marL="3199376" indent="0" algn="ctr">
              <a:buNone/>
            </a:lvl8pPr>
            <a:lvl9pPr marL="3656430" indent="0" algn="ctr">
              <a:buNone/>
            </a:lvl9pPr>
          </a:lstStyle>
          <a:p>
            <a:r>
              <a:rPr lang="en-US" dirty="0" smtClean="0"/>
              <a:t>Click to edit Master subtitle style</a:t>
            </a:r>
            <a:endParaRPr lang="en-US" dirty="0"/>
          </a:p>
        </p:txBody>
      </p:sp>
      <p:sp>
        <p:nvSpPr>
          <p:cNvPr id="18" name="Date Placeholder 27"/>
          <p:cNvSpPr>
            <a:spLocks noGrp="1"/>
          </p:cNvSpPr>
          <p:nvPr>
            <p:ph type="dt" sz="half" idx="10"/>
          </p:nvPr>
        </p:nvSpPr>
        <p:spPr>
          <a:xfrm>
            <a:off x="6705600" y="4206875"/>
            <a:ext cx="960438" cy="457200"/>
          </a:xfrm>
        </p:spPr>
        <p:txBody>
          <a:bodyPr/>
          <a:lstStyle>
            <a:lvl1pPr>
              <a:defRPr/>
            </a:lvl1pPr>
          </a:lstStyle>
          <a:p>
            <a:pPr>
              <a:defRPr/>
            </a:pPr>
            <a:fld id="{24F41630-4371-4F68-A9D5-1E19DA5037D8}" type="datetimeFigureOut">
              <a:rPr lang="id-ID"/>
              <a:pPr>
                <a:defRPr/>
              </a:pPr>
              <a:t>13/09/2020</a:t>
            </a:fld>
            <a:endParaRPr lang="id-ID"/>
          </a:p>
        </p:txBody>
      </p:sp>
      <p:sp>
        <p:nvSpPr>
          <p:cNvPr id="19" name="Footer Placeholder 16"/>
          <p:cNvSpPr>
            <a:spLocks noGrp="1"/>
          </p:cNvSpPr>
          <p:nvPr>
            <p:ph type="ftr" sz="quarter" idx="11"/>
          </p:nvPr>
        </p:nvSpPr>
        <p:spPr>
          <a:xfrm>
            <a:off x="5410200" y="4205288"/>
            <a:ext cx="1295400" cy="457200"/>
          </a:xfrm>
        </p:spPr>
        <p:txBody>
          <a:bodyPr/>
          <a:lstStyle>
            <a:lvl1pPr>
              <a:defRPr/>
            </a:lvl1pPr>
          </a:lstStyle>
          <a:p>
            <a:pPr>
              <a:defRPr/>
            </a:pPr>
            <a:endParaRPr lang="id-ID"/>
          </a:p>
        </p:txBody>
      </p:sp>
      <p:sp>
        <p:nvSpPr>
          <p:cNvPr id="20"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3AF57ADA-AE06-45F0-AF3A-77E7A0224694}" type="slidenum">
              <a:rPr lang="id-ID"/>
              <a:pPr>
                <a:defRPr/>
              </a:pPr>
              <a:t>‹#›</a:t>
            </a:fld>
            <a:endParaRPr lang="id-ID"/>
          </a:p>
        </p:txBody>
      </p:sp>
    </p:spTree>
    <p:extLst>
      <p:ext uri="{BB962C8B-B14F-4D97-AF65-F5344CB8AC3E}">
        <p14:creationId xmlns:p14="http://schemas.microsoft.com/office/powerpoint/2010/main" val="3827985215"/>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08451A5-F4F0-490D-819F-AB7EFBE163EB}" type="datetimeFigureOut">
              <a:rPr lang="id-ID"/>
              <a:pPr>
                <a:defRPr/>
              </a:pPr>
              <a:t>13/09/2020</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1F20DEB0-B546-4040-9FF1-FDCE77E8F3A6}" type="slidenum">
              <a:rPr lang="id-ID"/>
              <a:pPr>
                <a:defRPr/>
              </a:pPr>
              <a:t>‹#›</a:t>
            </a:fld>
            <a:endParaRPr lang="id-ID"/>
          </a:p>
        </p:txBody>
      </p:sp>
    </p:spTree>
    <p:extLst>
      <p:ext uri="{BB962C8B-B14F-4D97-AF65-F5344CB8AC3E}">
        <p14:creationId xmlns:p14="http://schemas.microsoft.com/office/powerpoint/2010/main" val="183140092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CF323BD-BB40-4405-A954-5D9CAD5A98DF}" type="datetimeFigureOut">
              <a:rPr lang="id-ID"/>
              <a:pPr>
                <a:defRPr/>
              </a:pPr>
              <a:t>13/09/2020</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820511E-53B0-4FA3-9123-5300223F2BD5}" type="slidenum">
              <a:rPr lang="id-ID"/>
              <a:pPr>
                <a:defRPr/>
              </a:pPr>
              <a:t>‹#›</a:t>
            </a:fld>
            <a:endParaRPr lang="id-ID"/>
          </a:p>
        </p:txBody>
      </p:sp>
    </p:spTree>
    <p:extLst>
      <p:ext uri="{BB962C8B-B14F-4D97-AF65-F5344CB8AC3E}">
        <p14:creationId xmlns:p14="http://schemas.microsoft.com/office/powerpoint/2010/main" val="3425165296"/>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5638" y="627063"/>
            <a:ext cx="8145462" cy="83820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655639" y="1900239"/>
            <a:ext cx="3894137" cy="357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702175" y="1900239"/>
            <a:ext cx="3894138" cy="357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Tree>
    <p:extLst>
      <p:ext uri="{BB962C8B-B14F-4D97-AF65-F5344CB8AC3E}">
        <p14:creationId xmlns:p14="http://schemas.microsoft.com/office/powerpoint/2010/main" val="2563269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itle 1"/>
          <p:cNvSpPr txBox="1">
            <a:spLocks/>
          </p:cNvSpPr>
          <p:nvPr userDrawn="1"/>
        </p:nvSpPr>
        <p:spPr>
          <a:xfrm>
            <a:off x="0" y="-23813"/>
            <a:ext cx="8121650" cy="357188"/>
          </a:xfrm>
          <a:prstGeom prst="rect">
            <a:avLst/>
          </a:prstGeom>
        </p:spPr>
        <p:txBody>
          <a:bodyPr lIns="91411" tIns="45705" rIns="91411" bIns="45705"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107" fontAlgn="auto">
              <a:spcAft>
                <a:spcPts val="0"/>
              </a:spcAft>
              <a:defRPr/>
            </a:pPr>
            <a:endParaRPr lang="en-US" sz="1200" i="1" dirty="0">
              <a:solidFill>
                <a:schemeClr val="bg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BDDE130-B469-4F5E-BEE6-0DFFC4C2F1BA}" type="datetimeFigureOut">
              <a:rPr lang="id-ID"/>
              <a:pPr>
                <a:defRPr/>
              </a:pPr>
              <a:t>13/09/2020</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2D2F2E8C-EDAF-4D92-8F08-A21C87B2506E}" type="slidenum">
              <a:rPr lang="id-ID"/>
              <a:pPr>
                <a:defRPr/>
              </a:pPr>
              <a:t>‹#›</a:t>
            </a:fld>
            <a:endParaRPr lang="id-ID"/>
          </a:p>
        </p:txBody>
      </p:sp>
    </p:spTree>
    <p:extLst>
      <p:ext uri="{BB962C8B-B14F-4D97-AF65-F5344CB8AC3E}">
        <p14:creationId xmlns:p14="http://schemas.microsoft.com/office/powerpoint/2010/main" val="106361068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1"/>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05"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86292215-CF4F-44E2-A3F4-26F7AC5EECDF}" type="datetimeFigureOut">
              <a:rPr lang="id-ID"/>
              <a:pPr>
                <a:defRPr/>
              </a:pPr>
              <a:t>13/09/2020</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DE8F1E7A-7F76-48E0-B842-ECDD0467A06D}" type="slidenum">
              <a:rPr lang="id-ID"/>
              <a:pPr>
                <a:defRPr/>
              </a:pPr>
              <a:t>‹#›</a:t>
            </a:fld>
            <a:endParaRPr lang="id-ID"/>
          </a:p>
        </p:txBody>
      </p:sp>
    </p:spTree>
    <p:extLst>
      <p:ext uri="{BB962C8B-B14F-4D97-AF65-F5344CB8AC3E}">
        <p14:creationId xmlns:p14="http://schemas.microsoft.com/office/powerpoint/2010/main" val="1050983571"/>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5"/>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5"/>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819309A-FEE1-4D5B-822A-457F94AEF036}" type="datetimeFigureOut">
              <a:rPr lang="id-ID"/>
              <a:pPr>
                <a:defRPr/>
              </a:pPr>
              <a:t>13/09/2020</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E790A28B-7C81-4095-9900-BFD27D9B3E9D}" type="slidenum">
              <a:rPr lang="id-ID"/>
              <a:pPr>
                <a:defRPr/>
              </a:pPr>
              <a:t>‹#›</a:t>
            </a:fld>
            <a:endParaRPr lang="id-ID"/>
          </a:p>
        </p:txBody>
      </p:sp>
    </p:spTree>
    <p:extLst>
      <p:ext uri="{BB962C8B-B14F-4D97-AF65-F5344CB8AC3E}">
        <p14:creationId xmlns:p14="http://schemas.microsoft.com/office/powerpoint/2010/main" val="1829241920"/>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6" y="2244970"/>
            <a:ext cx="4041775"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CCFB06DD-7B79-4F15-9672-68B0FAD44EED}" type="datetimeFigureOut">
              <a:rPr lang="id-ID"/>
              <a:pPr>
                <a:defRPr/>
              </a:pPr>
              <a:t>13/09/2020</a:t>
            </a:fld>
            <a:endParaRPr lang="id-ID"/>
          </a:p>
        </p:txBody>
      </p:sp>
      <p:sp>
        <p:nvSpPr>
          <p:cNvPr id="8" name="Slide Number Placeholder 26"/>
          <p:cNvSpPr>
            <a:spLocks noGrp="1"/>
          </p:cNvSpPr>
          <p:nvPr>
            <p:ph type="sldNum" sz="quarter" idx="11"/>
          </p:nvPr>
        </p:nvSpPr>
        <p:spPr/>
        <p:txBody>
          <a:bodyPr rtlCol="0"/>
          <a:lstStyle>
            <a:lvl1pPr>
              <a:defRPr/>
            </a:lvl1pPr>
          </a:lstStyle>
          <a:p>
            <a:pPr>
              <a:defRPr/>
            </a:pPr>
            <a:fld id="{03ACC0D1-9E8D-43A2-9A4B-55FF82FA3FBE}" type="slidenum">
              <a:rPr lang="id-ID"/>
              <a:pPr>
                <a:defRPr/>
              </a:pPr>
              <a:t>‹#›</a:t>
            </a:fld>
            <a:endParaRPr lang="id-ID"/>
          </a:p>
        </p:txBody>
      </p:sp>
      <p:sp>
        <p:nvSpPr>
          <p:cNvPr id="9" name="Footer Placeholder 27"/>
          <p:cNvSpPr>
            <a:spLocks noGrp="1"/>
          </p:cNvSpPr>
          <p:nvPr>
            <p:ph type="ftr" sz="quarter" idx="12"/>
          </p:nvPr>
        </p:nvSpPr>
        <p:spPr/>
        <p:txBody>
          <a:bodyPr rtlCol="0"/>
          <a:lstStyle>
            <a:lvl1pPr>
              <a:defRPr/>
            </a:lvl1pPr>
          </a:lstStyle>
          <a:p>
            <a:pPr>
              <a:defRPr/>
            </a:pPr>
            <a:endParaRPr lang="id-ID"/>
          </a:p>
        </p:txBody>
      </p:sp>
    </p:spTree>
    <p:extLst>
      <p:ext uri="{BB962C8B-B14F-4D97-AF65-F5344CB8AC3E}">
        <p14:creationId xmlns:p14="http://schemas.microsoft.com/office/powerpoint/2010/main" val="2098515287"/>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0B6BA38B-3659-4B98-BD9B-075030D37B6C}" type="datetimeFigureOut">
              <a:rPr lang="id-ID"/>
              <a:pPr>
                <a:defRPr/>
              </a:pPr>
              <a:t>13/09/2020</a:t>
            </a:fld>
            <a:endParaRPr lang="id-ID"/>
          </a:p>
        </p:txBody>
      </p:sp>
      <p:sp>
        <p:nvSpPr>
          <p:cNvPr id="4" name="Footer Placeholder 3"/>
          <p:cNvSpPr>
            <a:spLocks noGrp="1"/>
          </p:cNvSpPr>
          <p:nvPr>
            <p:ph type="ftr" sz="quarter" idx="11"/>
          </p:nvPr>
        </p:nvSpPr>
        <p:spPr/>
        <p:txBody>
          <a:bodyPr/>
          <a:lstStyle>
            <a:lvl1pPr>
              <a:defRPr/>
            </a:lvl1pPr>
          </a:lstStyle>
          <a:p>
            <a:pPr>
              <a:defRPr/>
            </a:pPr>
            <a:endParaRPr lang="id-ID"/>
          </a:p>
        </p:txBody>
      </p:sp>
      <p:sp>
        <p:nvSpPr>
          <p:cNvPr id="5" name="Slide Number Placeholder 4"/>
          <p:cNvSpPr>
            <a:spLocks noGrp="1"/>
          </p:cNvSpPr>
          <p:nvPr>
            <p:ph type="sldNum" sz="quarter" idx="12"/>
          </p:nvPr>
        </p:nvSpPr>
        <p:spPr/>
        <p:txBody>
          <a:bodyPr/>
          <a:lstStyle>
            <a:lvl1pPr>
              <a:defRPr/>
            </a:lvl1pPr>
          </a:lstStyle>
          <a:p>
            <a:pPr>
              <a:defRPr/>
            </a:pPr>
            <a:fld id="{5ABF4870-700E-4C46-99F0-3AC77545119C}" type="slidenum">
              <a:rPr lang="id-ID"/>
              <a:pPr>
                <a:defRPr/>
              </a:pPr>
              <a:t>‹#›</a:t>
            </a:fld>
            <a:endParaRPr lang="id-ID"/>
          </a:p>
        </p:txBody>
      </p:sp>
    </p:spTree>
    <p:extLst>
      <p:ext uri="{BB962C8B-B14F-4D97-AF65-F5344CB8AC3E}">
        <p14:creationId xmlns:p14="http://schemas.microsoft.com/office/powerpoint/2010/main" val="4161455029"/>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1171FFB-E6D2-4BB7-BA33-3C2688FC7701}" type="datetimeFigureOut">
              <a:rPr lang="id-ID"/>
              <a:pPr>
                <a:defRPr/>
              </a:pPr>
              <a:t>13/09/2020</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75DA1C27-ADD4-4003-9BB2-A9E2997EE77A}" type="slidenum">
              <a:rPr lang="id-ID"/>
              <a:pPr>
                <a:defRPr/>
              </a:pPr>
              <a:t>‹#›</a:t>
            </a:fld>
            <a:endParaRPr lang="id-ID"/>
          </a:p>
        </p:txBody>
      </p:sp>
    </p:spTree>
    <p:extLst>
      <p:ext uri="{BB962C8B-B14F-4D97-AF65-F5344CB8AC3E}">
        <p14:creationId xmlns:p14="http://schemas.microsoft.com/office/powerpoint/2010/main" val="2038888223"/>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1"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14DDC3D-3A0F-484A-B9AA-3DF17E94FB97}" type="datetimeFigureOut">
              <a:rPr lang="id-ID"/>
              <a:pPr>
                <a:defRPr/>
              </a:pPr>
              <a:t>13/09/2020</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89698FDC-EC3F-4166-91A0-4235D44DD740}" type="slidenum">
              <a:rPr lang="id-ID"/>
              <a:pPr>
                <a:defRPr/>
              </a:pPr>
              <a:t>‹#›</a:t>
            </a:fld>
            <a:endParaRPr lang="id-ID"/>
          </a:p>
        </p:txBody>
      </p:sp>
    </p:spTree>
    <p:extLst>
      <p:ext uri="{BB962C8B-B14F-4D97-AF65-F5344CB8AC3E}">
        <p14:creationId xmlns:p14="http://schemas.microsoft.com/office/powerpoint/2010/main" val="3968053369"/>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1109161"/>
            <a:ext cx="586803" cy="4681637"/>
          </a:xfrm>
        </p:spPr>
        <p:txBody>
          <a:bodyPr vert="vert270" lIns="45705" tIns="0" rIns="45705"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9"/>
            <a:ext cx="2590800" cy="2516489"/>
          </a:xfrm>
        </p:spPr>
        <p:txBody>
          <a:bodyPr lIns="0" tIns="0" rIns="45705"/>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EFD28C0D-924E-4956-B39E-A8787DE08603}" type="datetimeFigureOut">
              <a:rPr lang="id-ID"/>
              <a:pPr>
                <a:defRPr/>
              </a:pPr>
              <a:t>13/09/2020</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4CEEE066-E18E-403A-A113-D5AAD0899504}" type="slidenum">
              <a:rPr lang="id-ID"/>
              <a:pPr>
                <a:defRPr/>
              </a:pPr>
              <a:t>‹#›</a:t>
            </a:fld>
            <a:endParaRPr lang="id-ID"/>
          </a:p>
        </p:txBody>
      </p:sp>
    </p:spTree>
    <p:extLst>
      <p:ext uri="{BB962C8B-B14F-4D97-AF65-F5344CB8AC3E}">
        <p14:creationId xmlns:p14="http://schemas.microsoft.com/office/powerpoint/2010/main" val="29865690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29" name="Rectangle 28"/>
          <p:cNvSpPr/>
          <p:nvPr/>
        </p:nvSpPr>
        <p:spPr>
          <a:xfrm>
            <a:off x="0" y="0"/>
            <a:ext cx="9144000" cy="31115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0" name="Rectangle 29"/>
          <p:cNvSpPr/>
          <p:nvPr/>
        </p:nvSpPr>
        <p:spPr>
          <a:xfrm>
            <a:off x="0" y="307975"/>
            <a:ext cx="9144000" cy="92075"/>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1" name="Rectangle 30"/>
          <p:cNvSpPr/>
          <p:nvPr/>
        </p:nvSpPr>
        <p:spPr>
          <a:xfrm flipV="1">
            <a:off x="5410200" y="360363"/>
            <a:ext cx="3733800" cy="904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2" name="Rectangle 31"/>
          <p:cNvSpPr/>
          <p:nvPr/>
        </p:nvSpPr>
        <p:spPr>
          <a:xfrm flipV="1">
            <a:off x="5410200" y="439738"/>
            <a:ext cx="3733800" cy="18097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1039" name="Title Placeholder 21"/>
          <p:cNvSpPr>
            <a:spLocks noGrp="1"/>
          </p:cNvSpPr>
          <p:nvPr>
            <p:ph type="title"/>
          </p:nvPr>
        </p:nvSpPr>
        <p:spPr bwMode="auto">
          <a:xfrm>
            <a:off x="457200" y="836613"/>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1943100"/>
            <a:ext cx="8229600" cy="432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lIns="91411" tIns="45705" rIns="91411" bIns="45705"/>
          <a:lstStyle>
            <a:lvl1pPr algn="l" defTabSz="914107" eaLnBrk="1" fontAlgn="auto" latinLnBrk="0" hangingPunct="1">
              <a:spcBef>
                <a:spcPts val="0"/>
              </a:spcBef>
              <a:spcAft>
                <a:spcPts val="0"/>
              </a:spcAft>
              <a:defRPr kumimoji="0" sz="800">
                <a:solidFill>
                  <a:schemeClr val="accent2"/>
                </a:solidFill>
                <a:latin typeface="+mn-lt"/>
                <a:cs typeface="+mn-cs"/>
              </a:defRPr>
            </a:lvl1pPr>
          </a:lstStyle>
          <a:p>
            <a:pPr>
              <a:defRPr/>
            </a:pPr>
            <a:fld id="{1CDAA888-5944-4D53-B70C-CB2A1F850737}" type="datetimeFigureOut">
              <a:rPr lang="id-ID"/>
              <a:pPr>
                <a:defRPr/>
              </a:pPr>
              <a:t>13/09/2020</a:t>
            </a:fld>
            <a:endParaRPr lang="id-ID"/>
          </a:p>
        </p:txBody>
      </p:sp>
      <p:sp>
        <p:nvSpPr>
          <p:cNvPr id="3" name="Footer Placeholder 2"/>
          <p:cNvSpPr>
            <a:spLocks noGrp="1"/>
          </p:cNvSpPr>
          <p:nvPr>
            <p:ph type="ftr" sz="quarter" idx="3"/>
          </p:nvPr>
        </p:nvSpPr>
        <p:spPr>
          <a:xfrm>
            <a:off x="5257800" y="612775"/>
            <a:ext cx="1325563" cy="457200"/>
          </a:xfrm>
          <a:prstGeom prst="rect">
            <a:avLst/>
          </a:prstGeom>
        </p:spPr>
        <p:txBody>
          <a:bodyPr vert="horz" lIns="91411" tIns="45705" rIns="91411" bIns="45705"/>
          <a:lstStyle>
            <a:lvl1pPr algn="r" defTabSz="914107" eaLnBrk="1" fontAlgn="auto" latinLnBrk="0" hangingPunct="1">
              <a:spcBef>
                <a:spcPts val="0"/>
              </a:spcBef>
              <a:spcAft>
                <a:spcPts val="0"/>
              </a:spcAft>
              <a:defRPr kumimoji="0" sz="800">
                <a:solidFill>
                  <a:schemeClr val="accent2"/>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lIns="91411" tIns="45705" rIns="91411" bIns="45705" anchor="b"/>
          <a:lstStyle>
            <a:lvl1pPr algn="r" defTabSz="914107" eaLnBrk="1" fontAlgn="auto" latinLnBrk="0" hangingPunct="1">
              <a:spcBef>
                <a:spcPts val="0"/>
              </a:spcBef>
              <a:spcAft>
                <a:spcPts val="0"/>
              </a:spcAft>
              <a:defRPr kumimoji="0" sz="1800">
                <a:solidFill>
                  <a:srgbClr val="FFFFFF"/>
                </a:solidFill>
                <a:latin typeface="+mn-lt"/>
                <a:cs typeface="+mn-cs"/>
              </a:defRPr>
            </a:lvl1pPr>
          </a:lstStyle>
          <a:p>
            <a:pPr>
              <a:defRPr/>
            </a:pPr>
            <a:fld id="{06C64F27-9DE1-4C42-B4D9-4CB58EDFD2F8}" type="slidenum">
              <a:rPr lang="id-ID"/>
              <a:pPr>
                <a:defRPr/>
              </a:pPr>
              <a:t>‹#›</a:t>
            </a:fld>
            <a:endParaRPr lang="id-ID"/>
          </a:p>
        </p:txBody>
      </p:sp>
      <p:pic>
        <p:nvPicPr>
          <p:cNvPr id="1044" name="Picture 19"/>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8243888" y="5949950"/>
            <a:ext cx="9144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51" r:id="rId12"/>
  </p:sldLayoutIdLst>
  <p:transition spd="slow"/>
  <p:timing>
    <p:tnLst>
      <p:par>
        <p:cTn id="1" dur="indefinite" restart="never" nodeType="tmRoot"/>
      </p:par>
    </p:tnLst>
  </p:timing>
  <p:txStyles>
    <p:titleStyle>
      <a:lvl1pPr algn="l" rtl="0" eaLnBrk="0" fontAlgn="base" hangingPunct="0">
        <a:spcBef>
          <a:spcPct val="0"/>
        </a:spcBef>
        <a:spcAft>
          <a:spcPct val="0"/>
        </a:spcAft>
        <a:defRPr sz="4000" kern="1200">
          <a:solidFill>
            <a:srgbClr val="C00000"/>
          </a:solidFill>
          <a:latin typeface="+mj-lt"/>
          <a:ea typeface="+mj-ea"/>
          <a:cs typeface="+mj-cs"/>
        </a:defRPr>
      </a:lvl1pPr>
      <a:lvl2pPr algn="l" rtl="0" eaLnBrk="0" fontAlgn="base" hangingPunct="0">
        <a:spcBef>
          <a:spcPct val="0"/>
        </a:spcBef>
        <a:spcAft>
          <a:spcPct val="0"/>
        </a:spcAft>
        <a:defRPr sz="4000">
          <a:solidFill>
            <a:srgbClr val="C00000"/>
          </a:solidFill>
          <a:latin typeface="Trebuchet MS" pitchFamily="34" charset="0"/>
        </a:defRPr>
      </a:lvl2pPr>
      <a:lvl3pPr algn="l" rtl="0" eaLnBrk="0" fontAlgn="base" hangingPunct="0">
        <a:spcBef>
          <a:spcPct val="0"/>
        </a:spcBef>
        <a:spcAft>
          <a:spcPct val="0"/>
        </a:spcAft>
        <a:defRPr sz="4000">
          <a:solidFill>
            <a:srgbClr val="C00000"/>
          </a:solidFill>
          <a:latin typeface="Trebuchet MS" pitchFamily="34" charset="0"/>
        </a:defRPr>
      </a:lvl3pPr>
      <a:lvl4pPr algn="l" rtl="0" eaLnBrk="0" fontAlgn="base" hangingPunct="0">
        <a:spcBef>
          <a:spcPct val="0"/>
        </a:spcBef>
        <a:spcAft>
          <a:spcPct val="0"/>
        </a:spcAft>
        <a:defRPr sz="4000">
          <a:solidFill>
            <a:srgbClr val="C00000"/>
          </a:solidFill>
          <a:latin typeface="Trebuchet MS" pitchFamily="34" charset="0"/>
        </a:defRPr>
      </a:lvl4pPr>
      <a:lvl5pPr algn="l" rtl="0" eaLnBrk="0" fontAlgn="base" hangingPunct="0">
        <a:spcBef>
          <a:spcPct val="0"/>
        </a:spcBef>
        <a:spcAft>
          <a:spcPct val="0"/>
        </a:spcAft>
        <a:defRPr sz="4000">
          <a:solidFill>
            <a:srgbClr val="C00000"/>
          </a:solidFill>
          <a:latin typeface="Trebuchet MS" pitchFamily="34" charset="0"/>
        </a:defRPr>
      </a:lvl5pPr>
      <a:lvl6pPr marL="457200" algn="l" rtl="0" fontAlgn="base">
        <a:spcBef>
          <a:spcPct val="0"/>
        </a:spcBef>
        <a:spcAft>
          <a:spcPct val="0"/>
        </a:spcAft>
        <a:defRPr sz="4000">
          <a:solidFill>
            <a:srgbClr val="C00000"/>
          </a:solidFill>
          <a:latin typeface="Trebuchet MS" pitchFamily="34" charset="0"/>
        </a:defRPr>
      </a:lvl6pPr>
      <a:lvl7pPr marL="914400" algn="l" rtl="0" fontAlgn="base">
        <a:spcBef>
          <a:spcPct val="0"/>
        </a:spcBef>
        <a:spcAft>
          <a:spcPct val="0"/>
        </a:spcAft>
        <a:defRPr sz="4000">
          <a:solidFill>
            <a:srgbClr val="C00000"/>
          </a:solidFill>
          <a:latin typeface="Trebuchet MS" pitchFamily="34" charset="0"/>
        </a:defRPr>
      </a:lvl7pPr>
      <a:lvl8pPr marL="1371600" algn="l" rtl="0" fontAlgn="base">
        <a:spcBef>
          <a:spcPct val="0"/>
        </a:spcBef>
        <a:spcAft>
          <a:spcPct val="0"/>
        </a:spcAft>
        <a:defRPr sz="4000">
          <a:solidFill>
            <a:srgbClr val="C00000"/>
          </a:solidFill>
          <a:latin typeface="Trebuchet MS" pitchFamily="34" charset="0"/>
        </a:defRPr>
      </a:lvl8pPr>
      <a:lvl9pPr marL="1828800" algn="l" rtl="0" fontAlgn="base">
        <a:spcBef>
          <a:spcPct val="0"/>
        </a:spcBef>
        <a:spcAft>
          <a:spcPct val="0"/>
        </a:spcAft>
        <a:defRPr sz="4000">
          <a:solidFill>
            <a:srgbClr val="C00000"/>
          </a:solidFill>
          <a:latin typeface="Trebuchet MS" pitchFamily="34" charset="0"/>
        </a:defRPr>
      </a:lvl9pPr>
    </p:titleStyle>
    <p:bodyStyle>
      <a:lvl1pPr marL="365125" indent="-255588" algn="l" rtl="0" eaLnBrk="0" fontAlgn="base" hangingPunct="0">
        <a:spcBef>
          <a:spcPts val="300"/>
        </a:spcBef>
        <a:spcAft>
          <a:spcPct val="0"/>
        </a:spcAft>
        <a:buClr>
          <a:srgbClr val="9BBB59"/>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7925"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9BBB59"/>
        </a:buClr>
        <a:buFont typeface="Georgia" pitchFamily="18" charset="0"/>
        <a:buChar char="▫"/>
        <a:defRPr sz="2000" kern="1200">
          <a:solidFill>
            <a:srgbClr val="9BBB59"/>
          </a:solidFill>
          <a:latin typeface="+mn-lt"/>
          <a:ea typeface="+mn-ea"/>
          <a:cs typeface="+mn-cs"/>
        </a:defRPr>
      </a:lvl5pPr>
      <a:lvl6pPr marL="1608829" indent="-182821"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215" indent="-182821"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318" indent="-182821"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39563" indent="-182821"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054" algn="l" rtl="0" eaLnBrk="1" latinLnBrk="0" hangingPunct="1">
        <a:defRPr kumimoji="0" kern="1200">
          <a:solidFill>
            <a:schemeClr val="tx1"/>
          </a:solidFill>
          <a:latin typeface="+mn-lt"/>
          <a:ea typeface="+mn-ea"/>
          <a:cs typeface="+mn-cs"/>
        </a:defRPr>
      </a:lvl2pPr>
      <a:lvl3pPr marL="914107" algn="l" rtl="0" eaLnBrk="1" latinLnBrk="0" hangingPunct="1">
        <a:defRPr kumimoji="0" kern="1200">
          <a:solidFill>
            <a:schemeClr val="tx1"/>
          </a:solidFill>
          <a:latin typeface="+mn-lt"/>
          <a:ea typeface="+mn-ea"/>
          <a:cs typeface="+mn-cs"/>
        </a:defRPr>
      </a:lvl3pPr>
      <a:lvl4pPr marL="1371161" algn="l" rtl="0" eaLnBrk="1" latinLnBrk="0" hangingPunct="1">
        <a:defRPr kumimoji="0" kern="1200">
          <a:solidFill>
            <a:schemeClr val="tx1"/>
          </a:solidFill>
          <a:latin typeface="+mn-lt"/>
          <a:ea typeface="+mn-ea"/>
          <a:cs typeface="+mn-cs"/>
        </a:defRPr>
      </a:lvl4pPr>
      <a:lvl5pPr marL="1828215" algn="l" rtl="0" eaLnBrk="1" latinLnBrk="0" hangingPunct="1">
        <a:defRPr kumimoji="0" kern="1200">
          <a:solidFill>
            <a:schemeClr val="tx1"/>
          </a:solidFill>
          <a:latin typeface="+mn-lt"/>
          <a:ea typeface="+mn-ea"/>
          <a:cs typeface="+mn-cs"/>
        </a:defRPr>
      </a:lvl5pPr>
      <a:lvl6pPr marL="2285268" algn="l" rtl="0" eaLnBrk="1" latinLnBrk="0" hangingPunct="1">
        <a:defRPr kumimoji="0" kern="1200">
          <a:solidFill>
            <a:schemeClr val="tx1"/>
          </a:solidFill>
          <a:latin typeface="+mn-lt"/>
          <a:ea typeface="+mn-ea"/>
          <a:cs typeface="+mn-cs"/>
        </a:defRPr>
      </a:lvl6pPr>
      <a:lvl7pPr marL="2742322" algn="l" rtl="0" eaLnBrk="1" latinLnBrk="0" hangingPunct="1">
        <a:defRPr kumimoji="0" kern="1200">
          <a:solidFill>
            <a:schemeClr val="tx1"/>
          </a:solidFill>
          <a:latin typeface="+mn-lt"/>
          <a:ea typeface="+mn-ea"/>
          <a:cs typeface="+mn-cs"/>
        </a:defRPr>
      </a:lvl7pPr>
      <a:lvl8pPr marL="3199376" algn="l" rtl="0" eaLnBrk="1" latinLnBrk="0" hangingPunct="1">
        <a:defRPr kumimoji="0" kern="1200">
          <a:solidFill>
            <a:schemeClr val="tx1"/>
          </a:solidFill>
          <a:latin typeface="+mn-lt"/>
          <a:ea typeface="+mn-ea"/>
          <a:cs typeface="+mn-cs"/>
        </a:defRPr>
      </a:lvl8pPr>
      <a:lvl9pPr marL="365643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1550" y="2349500"/>
            <a:ext cx="7262813" cy="1155700"/>
          </a:xfrm>
        </p:spPr>
        <p:txBody>
          <a:bodyPr/>
          <a:lstStyle/>
          <a:p>
            <a:pPr algn="r" eaLnBrk="1" hangingPunct="1"/>
            <a:r>
              <a:rPr lang="en-US" b="1" dirty="0" err="1" smtClean="0">
                <a:solidFill>
                  <a:srgbClr val="FFFF00"/>
                </a:solidFill>
              </a:rPr>
              <a:t>Keamanan</a:t>
            </a:r>
            <a:r>
              <a:rPr lang="en-US" b="1" dirty="0" smtClean="0">
                <a:solidFill>
                  <a:srgbClr val="FFFF00"/>
                </a:solidFill>
              </a:rPr>
              <a:t> </a:t>
            </a:r>
            <a:r>
              <a:rPr lang="id-ID" b="1" dirty="0" smtClean="0">
                <a:solidFill>
                  <a:srgbClr val="FFFF00"/>
                </a:solidFill>
              </a:rPr>
              <a:t>Informasi dan Administrasi jaringan</a:t>
            </a:r>
            <a:endParaRPr lang="en-US" b="1" dirty="0" smtClean="0">
              <a:solidFill>
                <a:srgbClr val="FFFF00"/>
              </a:solidFill>
            </a:endParaRPr>
          </a:p>
        </p:txBody>
      </p:sp>
      <p:sp>
        <p:nvSpPr>
          <p:cNvPr id="13315" name="TextBox 1"/>
          <p:cNvSpPr txBox="1">
            <a:spLocks noChangeArrowheads="1"/>
          </p:cNvSpPr>
          <p:nvPr/>
        </p:nvSpPr>
        <p:spPr bwMode="auto">
          <a:xfrm>
            <a:off x="3995738" y="4286250"/>
            <a:ext cx="10150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cs typeface="Arial" pitchFamily="34" charset="0"/>
              </a:defRPr>
            </a:lvl1pPr>
            <a:lvl2pPr marL="742950" indent="-285750" eaLnBrk="0" hangingPunct="0">
              <a:defRPr>
                <a:solidFill>
                  <a:schemeClr val="tx1"/>
                </a:solidFill>
                <a:latin typeface="Georgia" pitchFamily="18" charset="0"/>
                <a:cs typeface="Arial" pitchFamily="34" charset="0"/>
              </a:defRPr>
            </a:lvl2pPr>
            <a:lvl3pPr marL="1143000" indent="-228600" eaLnBrk="0" hangingPunct="0">
              <a:defRPr>
                <a:solidFill>
                  <a:schemeClr val="tx1"/>
                </a:solidFill>
                <a:latin typeface="Georgia" pitchFamily="18" charset="0"/>
                <a:cs typeface="Arial" pitchFamily="34" charset="0"/>
              </a:defRPr>
            </a:lvl3pPr>
            <a:lvl4pPr marL="1600200" indent="-228600" eaLnBrk="0" hangingPunct="0">
              <a:defRPr>
                <a:solidFill>
                  <a:schemeClr val="tx1"/>
                </a:solidFill>
                <a:latin typeface="Georgia" pitchFamily="18" charset="0"/>
                <a:cs typeface="Arial" pitchFamily="34" charset="0"/>
              </a:defRPr>
            </a:lvl4pPr>
            <a:lvl5pPr marL="2057400" indent="-228600" eaLnBrk="0" hangingPunct="0">
              <a:defRPr>
                <a:solidFill>
                  <a:schemeClr val="tx1"/>
                </a:solidFill>
                <a:latin typeface="Georgia" pitchFamily="18" charset="0"/>
                <a:cs typeface="Arial" pitchFamily="34" charset="0"/>
              </a:defRPr>
            </a:lvl5pPr>
            <a:lvl6pPr marL="2514600" indent="-228600" defTabSz="912813"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12813"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12813"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12813"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r>
              <a:rPr lang="id-ID" dirty="0" smtClean="0"/>
              <a:t>Firewall</a:t>
            </a: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9858" name="Rectangle 2"/>
          <p:cNvSpPr>
            <a:spLocks noGrp="1" noChangeArrowheads="1"/>
          </p:cNvSpPr>
          <p:nvPr>
            <p:ph type="ctrTitle"/>
          </p:nvPr>
        </p:nvSpPr>
        <p:spPr>
          <a:xfrm>
            <a:off x="1376364" y="2926557"/>
            <a:ext cx="2826544" cy="484585"/>
          </a:xfrm>
        </p:spPr>
        <p:txBody>
          <a:bodyPr>
            <a:normAutofit fontScale="90000"/>
          </a:bodyPr>
          <a:lstStyle/>
          <a:p>
            <a:r>
              <a:rPr lang="en-US" altLang="id-ID"/>
              <a:t>IPTABLES</a:t>
            </a:r>
            <a:endParaRPr lang="en-GB" altLang="id-ID"/>
          </a:p>
        </p:txBody>
      </p:sp>
    </p:spTree>
    <p:extLst>
      <p:ext uri="{BB962C8B-B14F-4D97-AF65-F5344CB8AC3E}">
        <p14:creationId xmlns:p14="http://schemas.microsoft.com/office/powerpoint/2010/main" val="172504758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6786" name="Rectangle 2"/>
          <p:cNvSpPr>
            <a:spLocks noGrp="1" noChangeArrowheads="1"/>
          </p:cNvSpPr>
          <p:nvPr>
            <p:ph type="title"/>
          </p:nvPr>
        </p:nvSpPr>
        <p:spPr/>
        <p:txBody>
          <a:bodyPr/>
          <a:lstStyle/>
          <a:p>
            <a:r>
              <a:rPr lang="en-US" altLang="id-ID"/>
              <a:t>IPTABLES</a:t>
            </a:r>
          </a:p>
        </p:txBody>
      </p:sp>
      <p:sp>
        <p:nvSpPr>
          <p:cNvPr id="1526787" name="Rectangle 3"/>
          <p:cNvSpPr>
            <a:spLocks noGrp="1" noChangeArrowheads="1"/>
          </p:cNvSpPr>
          <p:nvPr>
            <p:ph type="body" idx="1"/>
          </p:nvPr>
        </p:nvSpPr>
        <p:spPr/>
        <p:txBody>
          <a:bodyPr/>
          <a:lstStyle/>
          <a:p>
            <a:r>
              <a:rPr lang="en-GB" altLang="id-ID" sz="2400"/>
              <a:t>iptables is a networking administration command-line tool on Linux which interfaces to the kernel-provided Netfilter modules. This allows for stateless and stateful firewalls and NAT. It is useful to think of IPtables as being a specialised firewall-creation programming language.</a:t>
            </a:r>
          </a:p>
        </p:txBody>
      </p:sp>
    </p:spTree>
    <p:extLst>
      <p:ext uri="{BB962C8B-B14F-4D97-AF65-F5344CB8AC3E}">
        <p14:creationId xmlns:p14="http://schemas.microsoft.com/office/powerpoint/2010/main" val="2360889559"/>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4018" name="Rectangle 2"/>
          <p:cNvSpPr>
            <a:spLocks noGrp="1" noChangeArrowheads="1"/>
          </p:cNvSpPr>
          <p:nvPr>
            <p:ph type="title"/>
          </p:nvPr>
        </p:nvSpPr>
        <p:spPr/>
        <p:txBody>
          <a:bodyPr/>
          <a:lstStyle/>
          <a:p>
            <a:r>
              <a:rPr lang="en-US" altLang="id-ID"/>
              <a:t>Prinsip Kerja iptables</a:t>
            </a:r>
          </a:p>
        </p:txBody>
      </p:sp>
      <p:sp>
        <p:nvSpPr>
          <p:cNvPr id="1494019" name="Rectangle 3"/>
          <p:cNvSpPr>
            <a:spLocks noGrp="1" noChangeArrowheads="1"/>
          </p:cNvSpPr>
          <p:nvPr>
            <p:ph type="body" sz="half" idx="1"/>
          </p:nvPr>
        </p:nvSpPr>
        <p:spPr>
          <a:xfrm>
            <a:off x="1143000" y="1524000"/>
            <a:ext cx="7162800" cy="2678906"/>
          </a:xfrm>
        </p:spPr>
        <p:txBody>
          <a:bodyPr/>
          <a:lstStyle/>
          <a:p>
            <a:pPr marL="342900" indent="-342900"/>
            <a:r>
              <a:rPr lang="en-US" altLang="id-ID" sz="2000" dirty="0" err="1"/>
              <a:t>Paket</a:t>
            </a:r>
            <a:r>
              <a:rPr lang="en-US" altLang="id-ID" sz="2000" dirty="0"/>
              <a:t> </a:t>
            </a:r>
            <a:r>
              <a:rPr lang="en-US" altLang="id-ID" sz="2000" dirty="0" err="1"/>
              <a:t>masuk</a:t>
            </a:r>
            <a:r>
              <a:rPr lang="en-US" altLang="id-ID" sz="2000" dirty="0"/>
              <a:t> </a:t>
            </a:r>
            <a:r>
              <a:rPr lang="en-US" altLang="id-ID" sz="2000" dirty="0" err="1"/>
              <a:t>diproses</a:t>
            </a:r>
            <a:r>
              <a:rPr lang="en-US" altLang="id-ID" sz="2000" dirty="0"/>
              <a:t> </a:t>
            </a:r>
            <a:r>
              <a:rPr lang="en-US" altLang="id-ID" sz="2000" dirty="0" err="1"/>
              <a:t>berdasarkan</a:t>
            </a:r>
            <a:r>
              <a:rPr lang="en-US" altLang="id-ID" sz="2000" dirty="0"/>
              <a:t> </a:t>
            </a:r>
            <a:r>
              <a:rPr lang="en-US" altLang="id-ID" sz="2000" dirty="0" err="1"/>
              <a:t>tujuan</a:t>
            </a:r>
            <a:r>
              <a:rPr lang="en-US" altLang="id-ID" sz="2000" dirty="0"/>
              <a:t> :</a:t>
            </a:r>
          </a:p>
          <a:p>
            <a:pPr marL="716756" lvl="1" indent="-285750">
              <a:buFontTx/>
              <a:buChar char="–"/>
            </a:pPr>
            <a:r>
              <a:rPr lang="en-US" altLang="id-ID" sz="2000" dirty="0"/>
              <a:t>Destination IP </a:t>
            </a:r>
            <a:r>
              <a:rPr lang="en-US" altLang="id-ID" sz="2000" dirty="0" err="1"/>
              <a:t>untuk</a:t>
            </a:r>
            <a:r>
              <a:rPr lang="en-US" altLang="id-ID" sz="2000" dirty="0"/>
              <a:t> Firewall </a:t>
            </a:r>
            <a:r>
              <a:rPr lang="en-US" altLang="id-ID" sz="2000" dirty="0">
                <a:sym typeface="Wingdings" panose="05000000000000000000" pitchFamily="2" charset="2"/>
              </a:rPr>
              <a:t> </a:t>
            </a:r>
            <a:r>
              <a:rPr lang="en-US" altLang="id-ID" sz="2000" dirty="0" err="1">
                <a:sym typeface="Wingdings" panose="05000000000000000000" pitchFamily="2" charset="2"/>
              </a:rPr>
              <a:t>masuk</a:t>
            </a:r>
            <a:r>
              <a:rPr lang="en-US" altLang="id-ID" sz="2000" dirty="0">
                <a:sym typeface="Wingdings" panose="05000000000000000000" pitchFamily="2" charset="2"/>
              </a:rPr>
              <a:t> </a:t>
            </a:r>
            <a:r>
              <a:rPr lang="en-US" altLang="id-ID" sz="2000" dirty="0" err="1">
                <a:sym typeface="Wingdings" panose="05000000000000000000" pitchFamily="2" charset="2"/>
              </a:rPr>
              <a:t>proses</a:t>
            </a:r>
            <a:r>
              <a:rPr lang="en-US" altLang="id-ID" sz="2000" dirty="0">
                <a:sym typeface="Wingdings" panose="05000000000000000000" pitchFamily="2" charset="2"/>
              </a:rPr>
              <a:t> input</a:t>
            </a:r>
          </a:p>
          <a:p>
            <a:pPr marL="716756" lvl="1" indent="-285750">
              <a:buFontTx/>
              <a:buChar char="–"/>
            </a:pPr>
            <a:r>
              <a:rPr lang="en-US" altLang="id-ID" sz="2000" dirty="0">
                <a:sym typeface="Wingdings" panose="05000000000000000000" pitchFamily="2" charset="2"/>
              </a:rPr>
              <a:t>Destination IP </a:t>
            </a:r>
            <a:r>
              <a:rPr lang="en-US" altLang="id-ID" sz="2000" dirty="0" err="1">
                <a:sym typeface="Wingdings" panose="05000000000000000000" pitchFamily="2" charset="2"/>
              </a:rPr>
              <a:t>bukan</a:t>
            </a:r>
            <a:r>
              <a:rPr lang="en-US" altLang="id-ID" sz="2000" dirty="0">
                <a:sym typeface="Wingdings" panose="05000000000000000000" pitchFamily="2" charset="2"/>
              </a:rPr>
              <a:t> </a:t>
            </a:r>
            <a:r>
              <a:rPr lang="en-US" altLang="id-ID" sz="2000" dirty="0" err="1">
                <a:sym typeface="Wingdings" panose="05000000000000000000" pitchFamily="2" charset="2"/>
              </a:rPr>
              <a:t>untuk</a:t>
            </a:r>
            <a:r>
              <a:rPr lang="en-US" altLang="id-ID" sz="2000" dirty="0">
                <a:sym typeface="Wingdings" panose="05000000000000000000" pitchFamily="2" charset="2"/>
              </a:rPr>
              <a:t> firewall </a:t>
            </a:r>
            <a:r>
              <a:rPr lang="en-US" altLang="id-ID" sz="2000" dirty="0" err="1">
                <a:sym typeface="Wingdings" panose="05000000000000000000" pitchFamily="2" charset="2"/>
              </a:rPr>
              <a:t>tapi</a:t>
            </a:r>
            <a:r>
              <a:rPr lang="en-US" altLang="id-ID" sz="2000" dirty="0">
                <a:sym typeface="Wingdings" panose="05000000000000000000" pitchFamily="2" charset="2"/>
              </a:rPr>
              <a:t> </a:t>
            </a:r>
            <a:r>
              <a:rPr lang="en-US" altLang="id-ID" sz="2000" dirty="0" err="1">
                <a:sym typeface="Wingdings" panose="05000000000000000000" pitchFamily="2" charset="2"/>
              </a:rPr>
              <a:t>diteruskan</a:t>
            </a:r>
            <a:r>
              <a:rPr lang="en-US" altLang="id-ID" sz="2000" dirty="0">
                <a:sym typeface="Wingdings" panose="05000000000000000000" pitchFamily="2" charset="2"/>
              </a:rPr>
              <a:t>  </a:t>
            </a:r>
            <a:r>
              <a:rPr lang="en-US" altLang="id-ID" sz="2000" dirty="0" err="1">
                <a:sym typeface="Wingdings" panose="05000000000000000000" pitchFamily="2" charset="2"/>
              </a:rPr>
              <a:t>masuk</a:t>
            </a:r>
            <a:r>
              <a:rPr lang="en-US" altLang="id-ID" sz="2000" dirty="0">
                <a:sym typeface="Wingdings" panose="05000000000000000000" pitchFamily="2" charset="2"/>
              </a:rPr>
              <a:t> </a:t>
            </a:r>
            <a:r>
              <a:rPr lang="en-US" altLang="id-ID" sz="2000" dirty="0" err="1">
                <a:sym typeface="Wingdings" panose="05000000000000000000" pitchFamily="2" charset="2"/>
              </a:rPr>
              <a:t>proses</a:t>
            </a:r>
            <a:r>
              <a:rPr lang="en-US" altLang="id-ID" sz="2000" dirty="0">
                <a:sym typeface="Wingdings" panose="05000000000000000000" pitchFamily="2" charset="2"/>
              </a:rPr>
              <a:t> FORWARD</a:t>
            </a:r>
          </a:p>
          <a:p>
            <a:pPr marL="342900" indent="-342900"/>
            <a:r>
              <a:rPr lang="en-US" altLang="id-ID" sz="2000" dirty="0" err="1"/>
              <a:t>Selanjutnya</a:t>
            </a:r>
            <a:r>
              <a:rPr lang="en-US" altLang="id-ID" sz="2000" dirty="0"/>
              <a:t> </a:t>
            </a:r>
            <a:r>
              <a:rPr lang="en-US" altLang="id-ID" sz="2000" dirty="0" err="1"/>
              <a:t>dicocokkan</a:t>
            </a:r>
            <a:r>
              <a:rPr lang="en-US" altLang="id-ID" sz="2000" dirty="0"/>
              <a:t> </a:t>
            </a:r>
            <a:r>
              <a:rPr lang="en-US" altLang="id-ID" sz="2000" dirty="0" err="1"/>
              <a:t>berdasarkan</a:t>
            </a:r>
            <a:r>
              <a:rPr lang="en-US" altLang="id-ID" sz="2000" dirty="0"/>
              <a:t> </a:t>
            </a:r>
            <a:r>
              <a:rPr lang="en-US" altLang="id-ID" sz="2000" dirty="0" err="1"/>
              <a:t>tabel</a:t>
            </a:r>
            <a:r>
              <a:rPr lang="en-US" altLang="id-ID" sz="2000" dirty="0"/>
              <a:t> policy yang </a:t>
            </a:r>
            <a:r>
              <a:rPr lang="en-US" altLang="id-ID" sz="2000" dirty="0" err="1"/>
              <a:t>dipunyai</a:t>
            </a:r>
            <a:r>
              <a:rPr lang="en-US" altLang="id-ID" sz="2000" dirty="0"/>
              <a:t> firewall </a:t>
            </a:r>
            <a:r>
              <a:rPr lang="en-US" altLang="id-ID" sz="2000" dirty="0" err="1"/>
              <a:t>apakah</a:t>
            </a:r>
            <a:r>
              <a:rPr lang="en-US" altLang="id-ID" sz="2000" dirty="0"/>
              <a:t> </a:t>
            </a:r>
            <a:r>
              <a:rPr lang="en-US" altLang="id-ID" sz="2000" dirty="0" err="1"/>
              <a:t>di</a:t>
            </a:r>
            <a:r>
              <a:rPr lang="en-US" altLang="id-ID" sz="2000" dirty="0"/>
              <a:t>-accept </a:t>
            </a:r>
            <a:r>
              <a:rPr lang="en-US" altLang="id-ID" sz="2000" dirty="0" err="1"/>
              <a:t>atau</a:t>
            </a:r>
            <a:r>
              <a:rPr lang="en-US" altLang="id-ID" sz="2000" dirty="0"/>
              <a:t> </a:t>
            </a:r>
            <a:r>
              <a:rPr lang="en-US" altLang="id-ID" sz="2000" dirty="0" err="1"/>
              <a:t>di</a:t>
            </a:r>
            <a:r>
              <a:rPr lang="en-US" altLang="id-ID" sz="2000" dirty="0"/>
              <a:t>-drop</a:t>
            </a:r>
          </a:p>
        </p:txBody>
      </p:sp>
      <p:pic>
        <p:nvPicPr>
          <p:cNvPr id="1494020"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85800" y="3733800"/>
            <a:ext cx="3733800" cy="2887174"/>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2"/>
                </a:solidFill>
                <a:prstDash val="solid"/>
                <a:miter lim="800000"/>
                <a:headEnd type="none" w="med" len="med"/>
                <a:tailEnd type="none" w="med" len="med"/>
              </a14:hiddenLine>
            </a:ext>
            <a:ext uri="{AF507438-7753-43E0-B8FC-AC1667EBCBE1}">
              <a14:hiddenEffects xmlns:a14="http://schemas.microsoft.com/office/drawing/2010/main">
                <a:effectLst>
                  <a:outerShdw dist="17961" dir="2700000" algn="ctr" rotWithShape="0">
                    <a:schemeClr val="bg2"/>
                  </a:outerShdw>
                </a:effectLst>
              </a14:hiddenEffects>
            </a:ext>
          </a:extLst>
        </p:spPr>
      </p:pic>
      <p:pic>
        <p:nvPicPr>
          <p:cNvPr id="149402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3657600"/>
            <a:ext cx="3454002" cy="28734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862681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02" name="Rectangle 2"/>
          <p:cNvSpPr>
            <a:spLocks noGrp="1" noChangeArrowheads="1"/>
          </p:cNvSpPr>
          <p:nvPr>
            <p:ph type="title"/>
          </p:nvPr>
        </p:nvSpPr>
        <p:spPr>
          <a:xfrm>
            <a:off x="609600" y="685800"/>
            <a:ext cx="8229600" cy="1069848"/>
          </a:xfrm>
        </p:spPr>
        <p:txBody>
          <a:bodyPr/>
          <a:lstStyle/>
          <a:p>
            <a:r>
              <a:rPr lang="en-US" altLang="id-ID" dirty="0" err="1"/>
              <a:t>Prinsip</a:t>
            </a:r>
            <a:r>
              <a:rPr lang="en-US" altLang="id-ID" dirty="0"/>
              <a:t> </a:t>
            </a:r>
            <a:r>
              <a:rPr lang="en-US" altLang="id-ID" dirty="0" err="1"/>
              <a:t>Kerja</a:t>
            </a:r>
            <a:r>
              <a:rPr lang="en-US" altLang="id-ID" dirty="0"/>
              <a:t> Firewall</a:t>
            </a:r>
          </a:p>
        </p:txBody>
      </p:sp>
      <p:pic>
        <p:nvPicPr>
          <p:cNvPr id="15360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743616"/>
            <a:ext cx="4876800" cy="49227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1536006" name="Text Box 6"/>
          <p:cNvSpPr txBox="1">
            <a:spLocks noChangeArrowheads="1"/>
          </p:cNvSpPr>
          <p:nvPr/>
        </p:nvSpPr>
        <p:spPr bwMode="auto">
          <a:xfrm>
            <a:off x="2362200" y="2438400"/>
            <a:ext cx="2022779" cy="298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2"/>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wrap="square" lIns="61593" tIns="30796" rIns="61593" bIns="30796">
            <a:spAutoFit/>
          </a:bodyPr>
          <a:lstStyle>
            <a:lvl1pPr algn="l" defTabSz="814388">
              <a:defRPr sz="2400">
                <a:solidFill>
                  <a:schemeClr val="tx1"/>
                </a:solidFill>
                <a:latin typeface="Arial" panose="020B0604020202020204" pitchFamily="34" charset="0"/>
              </a:defRPr>
            </a:lvl1pPr>
            <a:lvl2pPr algn="l" defTabSz="814388">
              <a:defRPr sz="2400">
                <a:solidFill>
                  <a:schemeClr val="tx1"/>
                </a:solidFill>
                <a:latin typeface="Arial" panose="020B0604020202020204" pitchFamily="34" charset="0"/>
              </a:defRPr>
            </a:lvl2pPr>
            <a:lvl3pPr algn="l" defTabSz="814388">
              <a:defRPr sz="2400">
                <a:solidFill>
                  <a:schemeClr val="tx1"/>
                </a:solidFill>
                <a:latin typeface="Arial" panose="020B0604020202020204" pitchFamily="34" charset="0"/>
              </a:defRPr>
            </a:lvl3pPr>
            <a:lvl4pPr algn="l" defTabSz="814388">
              <a:defRPr sz="2400">
                <a:solidFill>
                  <a:schemeClr val="tx1"/>
                </a:solidFill>
                <a:latin typeface="Arial" panose="020B0604020202020204" pitchFamily="34" charset="0"/>
              </a:defRPr>
            </a:lvl4pPr>
            <a:lvl5pPr algn="l" defTabSz="814388">
              <a:defRPr sz="2400">
                <a:solidFill>
                  <a:schemeClr val="tx1"/>
                </a:solidFill>
                <a:latin typeface="Arial" panose="020B0604020202020204" pitchFamily="34" charset="0"/>
              </a:defRPr>
            </a:lvl5pPr>
            <a:lvl6pPr defTabSz="814388" eaLnBrk="0" fontAlgn="base" hangingPunct="0">
              <a:spcBef>
                <a:spcPct val="0"/>
              </a:spcBef>
              <a:spcAft>
                <a:spcPct val="0"/>
              </a:spcAft>
              <a:defRPr sz="2400">
                <a:solidFill>
                  <a:schemeClr val="tx1"/>
                </a:solidFill>
                <a:latin typeface="Arial" panose="020B0604020202020204" pitchFamily="34" charset="0"/>
              </a:defRPr>
            </a:lvl6pPr>
            <a:lvl7pPr defTabSz="814388" eaLnBrk="0" fontAlgn="base" hangingPunct="0">
              <a:spcBef>
                <a:spcPct val="0"/>
              </a:spcBef>
              <a:spcAft>
                <a:spcPct val="0"/>
              </a:spcAft>
              <a:defRPr sz="2400">
                <a:solidFill>
                  <a:schemeClr val="tx1"/>
                </a:solidFill>
                <a:latin typeface="Arial" panose="020B0604020202020204" pitchFamily="34" charset="0"/>
              </a:defRPr>
            </a:lvl7pPr>
            <a:lvl8pPr defTabSz="814388" eaLnBrk="0" fontAlgn="base" hangingPunct="0">
              <a:spcBef>
                <a:spcPct val="0"/>
              </a:spcBef>
              <a:spcAft>
                <a:spcPct val="0"/>
              </a:spcAft>
              <a:defRPr sz="2400">
                <a:solidFill>
                  <a:schemeClr val="tx1"/>
                </a:solidFill>
                <a:latin typeface="Arial" panose="020B0604020202020204" pitchFamily="34" charset="0"/>
              </a:defRPr>
            </a:lvl8pPr>
            <a:lvl9pPr defTabSz="814388" eaLnBrk="0" fontAlgn="base" hangingPunct="0">
              <a:spcBef>
                <a:spcPct val="0"/>
              </a:spcBef>
              <a:spcAft>
                <a:spcPct val="0"/>
              </a:spcAft>
              <a:defRPr sz="2400">
                <a:solidFill>
                  <a:schemeClr val="tx1"/>
                </a:solidFill>
                <a:latin typeface="Arial" panose="020B0604020202020204" pitchFamily="34" charset="0"/>
              </a:defRPr>
            </a:lvl9pPr>
          </a:lstStyle>
          <a:p>
            <a:pPr algn="ctr"/>
            <a:r>
              <a:rPr lang="en-US" altLang="id-ID" sz="1500" dirty="0">
                <a:solidFill>
                  <a:srgbClr val="00D2B4"/>
                </a:solidFill>
                <a:effectLst>
                  <a:outerShdw blurRad="38100" dist="38100" dir="2700000" algn="tl">
                    <a:srgbClr val="C0C0C0"/>
                  </a:outerShdw>
                </a:effectLst>
              </a:rPr>
              <a:t>Firewall Machine</a:t>
            </a:r>
          </a:p>
        </p:txBody>
      </p:sp>
    </p:spTree>
    <p:extLst>
      <p:ext uri="{BB962C8B-B14F-4D97-AF65-F5344CB8AC3E}">
        <p14:creationId xmlns:p14="http://schemas.microsoft.com/office/powerpoint/2010/main" val="1677150787"/>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4498" name="Rectangle 2"/>
          <p:cNvSpPr>
            <a:spLocks noGrp="1" noChangeArrowheads="1"/>
          </p:cNvSpPr>
          <p:nvPr>
            <p:ph type="title"/>
          </p:nvPr>
        </p:nvSpPr>
        <p:spPr/>
        <p:txBody>
          <a:bodyPr/>
          <a:lstStyle/>
          <a:p>
            <a:r>
              <a:rPr lang="en-US" altLang="id-ID"/>
              <a:t>Sintaks IPTABLES</a:t>
            </a:r>
          </a:p>
        </p:txBody>
      </p:sp>
      <p:sp>
        <p:nvSpPr>
          <p:cNvPr id="1514499" name="Rectangle 3"/>
          <p:cNvSpPr>
            <a:spLocks noGrp="1" noChangeArrowheads="1"/>
          </p:cNvSpPr>
          <p:nvPr>
            <p:ph type="body" idx="1"/>
          </p:nvPr>
        </p:nvSpPr>
        <p:spPr/>
        <p:txBody>
          <a:bodyPr/>
          <a:lstStyle/>
          <a:p>
            <a:pPr marL="342900" indent="-342900">
              <a:lnSpc>
                <a:spcPct val="75000"/>
              </a:lnSpc>
            </a:pPr>
            <a:r>
              <a:rPr lang="en-US" altLang="id-ID" sz="2400" dirty="0" err="1"/>
              <a:t>Opsi</a:t>
            </a:r>
            <a:endParaRPr lang="en-US" altLang="id-ID" sz="2400" dirty="0"/>
          </a:p>
          <a:p>
            <a:pPr marL="716756" lvl="1" indent="-285750">
              <a:lnSpc>
                <a:spcPct val="75000"/>
              </a:lnSpc>
              <a:buFontTx/>
              <a:buAutoNum type="arabicPeriod"/>
            </a:pPr>
            <a:r>
              <a:rPr lang="en-US" altLang="id-ID" sz="2000" dirty="0"/>
              <a:t>-A, </a:t>
            </a:r>
            <a:r>
              <a:rPr lang="en-US" altLang="id-ID" sz="2000" dirty="0" err="1"/>
              <a:t>menambah</a:t>
            </a:r>
            <a:r>
              <a:rPr lang="en-US" altLang="id-ID" sz="2000" dirty="0"/>
              <a:t> </a:t>
            </a:r>
            <a:r>
              <a:rPr lang="en-US" altLang="id-ID" sz="2000" dirty="0" err="1"/>
              <a:t>satu</a:t>
            </a:r>
            <a:r>
              <a:rPr lang="en-US" altLang="id-ID" sz="2000" dirty="0"/>
              <a:t> </a:t>
            </a:r>
            <a:r>
              <a:rPr lang="en-US" altLang="id-ID" sz="2000" dirty="0" err="1"/>
              <a:t>aturan</a:t>
            </a:r>
            <a:r>
              <a:rPr lang="en-US" altLang="id-ID" sz="2000" dirty="0"/>
              <a:t> </a:t>
            </a:r>
            <a:r>
              <a:rPr lang="en-US" altLang="id-ID" sz="2000" dirty="0" err="1"/>
              <a:t>baru</a:t>
            </a:r>
            <a:r>
              <a:rPr lang="en-US" altLang="id-ID" sz="2000" dirty="0"/>
              <a:t> </a:t>
            </a:r>
            <a:r>
              <a:rPr lang="en-US" altLang="id-ID" sz="2000" dirty="0" err="1"/>
              <a:t>ditempatkan</a:t>
            </a:r>
            <a:r>
              <a:rPr lang="en-US" altLang="id-ID" sz="2000" dirty="0"/>
              <a:t> </a:t>
            </a:r>
            <a:r>
              <a:rPr lang="en-US" altLang="id-ID" sz="2000" dirty="0" err="1"/>
              <a:t>pada</a:t>
            </a:r>
            <a:r>
              <a:rPr lang="en-US" altLang="id-ID" sz="2000" dirty="0"/>
              <a:t> </a:t>
            </a:r>
            <a:r>
              <a:rPr lang="en-US" altLang="id-ID" sz="2000" dirty="0" err="1"/>
              <a:t>posisi</a:t>
            </a:r>
            <a:r>
              <a:rPr lang="en-US" altLang="id-ID" sz="2000" dirty="0"/>
              <a:t> </a:t>
            </a:r>
            <a:r>
              <a:rPr lang="en-US" altLang="id-ID" sz="2000" dirty="0" err="1"/>
              <a:t>terakhir</a:t>
            </a:r>
            <a:endParaRPr lang="en-US" altLang="id-ID" sz="2000" dirty="0"/>
          </a:p>
          <a:p>
            <a:pPr marL="716756" lvl="1" indent="-285750">
              <a:lnSpc>
                <a:spcPct val="75000"/>
              </a:lnSpc>
            </a:pPr>
            <a:r>
              <a:rPr lang="en-US" altLang="id-ID" sz="2000" dirty="0"/>
              <a:t>		</a:t>
            </a:r>
            <a:r>
              <a:rPr lang="en-US" altLang="id-ID" sz="2000" dirty="0" err="1"/>
              <a:t>iptables</a:t>
            </a:r>
            <a:r>
              <a:rPr lang="en-US" altLang="id-ID" sz="2000" dirty="0"/>
              <a:t> –A INPUT …</a:t>
            </a:r>
          </a:p>
          <a:p>
            <a:pPr marL="716756" lvl="1" indent="-285750">
              <a:lnSpc>
                <a:spcPct val="75000"/>
              </a:lnSpc>
              <a:buFontTx/>
              <a:buAutoNum type="arabicPeriod"/>
            </a:pPr>
            <a:r>
              <a:rPr lang="en-US" altLang="id-ID" sz="2000" dirty="0"/>
              <a:t>-D, </a:t>
            </a:r>
            <a:r>
              <a:rPr lang="en-US" altLang="id-ID" sz="2000" dirty="0" err="1"/>
              <a:t>menghapus</a:t>
            </a:r>
            <a:r>
              <a:rPr lang="en-US" altLang="id-ID" sz="2000" dirty="0"/>
              <a:t> rule</a:t>
            </a:r>
          </a:p>
          <a:p>
            <a:pPr marL="971550" lvl="2" indent="-285750">
              <a:lnSpc>
                <a:spcPct val="75000"/>
              </a:lnSpc>
            </a:pPr>
            <a:r>
              <a:rPr lang="en-US" altLang="id-ID" sz="2000" dirty="0"/>
              <a:t>	</a:t>
            </a:r>
            <a:r>
              <a:rPr lang="en-US" altLang="id-ID" sz="2000" dirty="0" err="1"/>
              <a:t>iptables</a:t>
            </a:r>
            <a:r>
              <a:rPr lang="en-US" altLang="id-ID" sz="2000" dirty="0"/>
              <a:t> –D INPUT 1</a:t>
            </a:r>
          </a:p>
          <a:p>
            <a:pPr marL="971550" lvl="2" indent="-285750">
              <a:lnSpc>
                <a:spcPct val="75000"/>
              </a:lnSpc>
            </a:pPr>
            <a:r>
              <a:rPr lang="en-US" altLang="id-ID" sz="2000" dirty="0"/>
              <a:t>	</a:t>
            </a:r>
            <a:r>
              <a:rPr lang="en-US" altLang="id-ID" sz="2000" dirty="0" err="1"/>
              <a:t>iptables</a:t>
            </a:r>
            <a:r>
              <a:rPr lang="en-US" altLang="id-ID" sz="2000" dirty="0"/>
              <a:t> –D –s 202.154.178.2 …</a:t>
            </a:r>
          </a:p>
          <a:p>
            <a:pPr marL="716756" lvl="1" indent="-285750">
              <a:lnSpc>
                <a:spcPct val="75000"/>
              </a:lnSpc>
              <a:buFontTx/>
              <a:buAutoNum type="arabicPeriod"/>
            </a:pPr>
            <a:r>
              <a:rPr lang="en-US" altLang="id-ID" sz="2000" dirty="0"/>
              <a:t>-I, </a:t>
            </a:r>
            <a:r>
              <a:rPr lang="en-US" altLang="id-ID" sz="2000" dirty="0" err="1"/>
              <a:t>menambah</a:t>
            </a:r>
            <a:r>
              <a:rPr lang="en-US" altLang="id-ID" sz="2000" dirty="0"/>
              <a:t> </a:t>
            </a:r>
            <a:r>
              <a:rPr lang="en-US" altLang="id-ID" sz="2000" dirty="0" err="1"/>
              <a:t>aturan</a:t>
            </a:r>
            <a:r>
              <a:rPr lang="en-US" altLang="id-ID" sz="2000" dirty="0"/>
              <a:t> </a:t>
            </a:r>
            <a:r>
              <a:rPr lang="en-US" altLang="id-ID" sz="2000" dirty="0" err="1"/>
              <a:t>baru</a:t>
            </a:r>
            <a:r>
              <a:rPr lang="en-US" altLang="id-ID" sz="2000" dirty="0"/>
              <a:t> </a:t>
            </a:r>
            <a:r>
              <a:rPr lang="en-US" altLang="id-ID" sz="2000" dirty="0" err="1"/>
              <a:t>penempatan</a:t>
            </a:r>
            <a:r>
              <a:rPr lang="en-US" altLang="id-ID" sz="2000" dirty="0"/>
              <a:t> </a:t>
            </a:r>
            <a:r>
              <a:rPr lang="en-US" altLang="id-ID" sz="2000" dirty="0" err="1"/>
              <a:t>bisa</a:t>
            </a:r>
            <a:r>
              <a:rPr lang="en-US" altLang="id-ID" sz="2000" dirty="0"/>
              <a:t> </a:t>
            </a:r>
            <a:r>
              <a:rPr lang="en-US" altLang="id-ID" sz="2000" dirty="0" err="1"/>
              <a:t>disisipkan</a:t>
            </a:r>
            <a:r>
              <a:rPr lang="en-US" altLang="id-ID" sz="2000" dirty="0"/>
              <a:t> </a:t>
            </a:r>
            <a:r>
              <a:rPr lang="en-US" altLang="id-ID" sz="2000" dirty="0" err="1"/>
              <a:t>sesuai</a:t>
            </a:r>
            <a:r>
              <a:rPr lang="en-US" altLang="id-ID" sz="2000" dirty="0"/>
              <a:t> </a:t>
            </a:r>
            <a:r>
              <a:rPr lang="en-US" altLang="id-ID" sz="2000" dirty="0" err="1"/>
              <a:t>nomor</a:t>
            </a:r>
            <a:endParaRPr lang="en-US" altLang="id-ID" sz="2000" dirty="0"/>
          </a:p>
          <a:p>
            <a:pPr marL="971550" lvl="2" indent="-285750">
              <a:lnSpc>
                <a:spcPct val="75000"/>
              </a:lnSpc>
            </a:pPr>
            <a:r>
              <a:rPr lang="en-US" altLang="id-ID" sz="2000" dirty="0"/>
              <a:t>	</a:t>
            </a:r>
            <a:r>
              <a:rPr lang="en-US" altLang="id-ID" sz="2000" dirty="0" err="1"/>
              <a:t>iptables</a:t>
            </a:r>
            <a:r>
              <a:rPr lang="en-US" altLang="id-ID" sz="2000" dirty="0"/>
              <a:t> –I INPUT 3 –s 202.154.178.2 –j ACCEPT</a:t>
            </a:r>
          </a:p>
          <a:p>
            <a:pPr marL="716756" lvl="1" indent="-285750">
              <a:lnSpc>
                <a:spcPct val="75000"/>
              </a:lnSpc>
              <a:buFontTx/>
              <a:buAutoNum type="arabicPeriod"/>
            </a:pPr>
            <a:r>
              <a:rPr lang="en-US" altLang="id-ID" sz="2000" dirty="0"/>
              <a:t>-R, </a:t>
            </a:r>
            <a:r>
              <a:rPr lang="en-US" altLang="id-ID" sz="2000" dirty="0" err="1"/>
              <a:t>mengganti</a:t>
            </a:r>
            <a:r>
              <a:rPr lang="en-US" altLang="id-ID" sz="2000" dirty="0"/>
              <a:t> rule</a:t>
            </a:r>
          </a:p>
          <a:p>
            <a:pPr marL="971550" lvl="2" indent="-285750">
              <a:lnSpc>
                <a:spcPct val="75000"/>
              </a:lnSpc>
            </a:pPr>
            <a:r>
              <a:rPr lang="en-US" altLang="id-ID" sz="2000" dirty="0"/>
              <a:t>	 </a:t>
            </a:r>
            <a:r>
              <a:rPr lang="en-US" altLang="id-ID" sz="2000" dirty="0" err="1"/>
              <a:t>iptables</a:t>
            </a:r>
            <a:r>
              <a:rPr lang="en-US" altLang="id-ID" sz="2000" dirty="0"/>
              <a:t> –R INPUT 2 –s –s 202.154.178.2 –j ACCEPT</a:t>
            </a:r>
          </a:p>
          <a:p>
            <a:pPr marL="716756" lvl="1" indent="-285750">
              <a:lnSpc>
                <a:spcPct val="75000"/>
              </a:lnSpc>
              <a:buFontTx/>
              <a:buAutoNum type="arabicPeriod"/>
            </a:pPr>
            <a:r>
              <a:rPr lang="en-US" altLang="id-ID" sz="2000" dirty="0"/>
              <a:t>-F, </a:t>
            </a:r>
            <a:r>
              <a:rPr lang="en-US" altLang="id-ID" sz="2000" dirty="0" err="1"/>
              <a:t>menghapus</a:t>
            </a:r>
            <a:r>
              <a:rPr lang="en-US" altLang="id-ID" sz="2000" dirty="0"/>
              <a:t> </a:t>
            </a:r>
            <a:r>
              <a:rPr lang="en-US" altLang="id-ID" sz="2000" dirty="0" err="1"/>
              <a:t>seluruh</a:t>
            </a:r>
            <a:r>
              <a:rPr lang="en-US" altLang="id-ID" sz="2000" dirty="0"/>
              <a:t> rule</a:t>
            </a:r>
          </a:p>
          <a:p>
            <a:pPr marL="971550" lvl="2" indent="-285750">
              <a:lnSpc>
                <a:spcPct val="75000"/>
              </a:lnSpc>
            </a:pPr>
            <a:r>
              <a:rPr lang="en-US" altLang="id-ID" sz="2000" dirty="0"/>
              <a:t>	</a:t>
            </a:r>
            <a:r>
              <a:rPr lang="en-US" altLang="id-ID" sz="2000" dirty="0" err="1"/>
              <a:t>iptables</a:t>
            </a:r>
            <a:r>
              <a:rPr lang="en-US" altLang="id-ID" sz="2000" dirty="0"/>
              <a:t> –F</a:t>
            </a:r>
          </a:p>
          <a:p>
            <a:pPr marL="716756" lvl="1" indent="-285750">
              <a:lnSpc>
                <a:spcPct val="75000"/>
              </a:lnSpc>
              <a:buFontTx/>
              <a:buAutoNum type="arabicPeriod"/>
            </a:pPr>
            <a:r>
              <a:rPr lang="en-US" altLang="id-ID" sz="2000" dirty="0"/>
              <a:t>-L, </a:t>
            </a:r>
            <a:r>
              <a:rPr lang="en-US" altLang="id-ID" sz="2000" dirty="0" err="1"/>
              <a:t>melihat</a:t>
            </a:r>
            <a:r>
              <a:rPr lang="en-US" altLang="id-ID" sz="2000" dirty="0"/>
              <a:t> Rule </a:t>
            </a:r>
          </a:p>
          <a:p>
            <a:pPr marL="971550" lvl="2" indent="-285750">
              <a:lnSpc>
                <a:spcPct val="75000"/>
              </a:lnSpc>
            </a:pPr>
            <a:r>
              <a:rPr lang="en-US" altLang="id-ID" sz="2000" dirty="0"/>
              <a:t>	</a:t>
            </a:r>
            <a:r>
              <a:rPr lang="en-US" altLang="id-ID" sz="2000" dirty="0" err="1"/>
              <a:t>iptables</a:t>
            </a:r>
            <a:r>
              <a:rPr lang="en-US" altLang="id-ID" sz="2000" dirty="0"/>
              <a:t> -L</a:t>
            </a:r>
          </a:p>
          <a:p>
            <a:pPr marL="716756" lvl="1" indent="-285750">
              <a:lnSpc>
                <a:spcPct val="75000"/>
              </a:lnSpc>
              <a:buFontTx/>
              <a:buAutoNum type="arabicPeriod"/>
            </a:pPr>
            <a:endParaRPr lang="en-US" altLang="id-ID" sz="2000" dirty="0"/>
          </a:p>
        </p:txBody>
      </p:sp>
    </p:spTree>
    <p:extLst>
      <p:ext uri="{BB962C8B-B14F-4D97-AF65-F5344CB8AC3E}">
        <p14:creationId xmlns:p14="http://schemas.microsoft.com/office/powerpoint/2010/main" val="1792434624"/>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22" name="Rectangle 2"/>
          <p:cNvSpPr>
            <a:spLocks noGrp="1" noChangeArrowheads="1"/>
          </p:cNvSpPr>
          <p:nvPr>
            <p:ph type="title"/>
          </p:nvPr>
        </p:nvSpPr>
        <p:spPr>
          <a:xfrm>
            <a:off x="457200" y="457200"/>
            <a:ext cx="8229600" cy="1066800"/>
          </a:xfrm>
        </p:spPr>
        <p:txBody>
          <a:bodyPr/>
          <a:lstStyle/>
          <a:p>
            <a:r>
              <a:rPr lang="en-US" altLang="id-ID" dirty="0"/>
              <a:t>Parameter</a:t>
            </a:r>
          </a:p>
        </p:txBody>
      </p:sp>
      <p:sp>
        <p:nvSpPr>
          <p:cNvPr id="1515523" name="Rectangle 3"/>
          <p:cNvSpPr>
            <a:spLocks noGrp="1" noChangeArrowheads="1"/>
          </p:cNvSpPr>
          <p:nvPr>
            <p:ph type="body" idx="1"/>
          </p:nvPr>
        </p:nvSpPr>
        <p:spPr>
          <a:xfrm>
            <a:off x="0" y="1676400"/>
            <a:ext cx="9144000" cy="5181600"/>
          </a:xfrm>
        </p:spPr>
        <p:txBody>
          <a:bodyPr>
            <a:normAutofit/>
          </a:bodyPr>
          <a:lstStyle/>
          <a:p>
            <a:pPr>
              <a:lnSpc>
                <a:spcPct val="75000"/>
              </a:lnSpc>
            </a:pPr>
            <a:r>
              <a:rPr lang="en-US" altLang="id-ID" sz="2000" dirty="0"/>
              <a:t>-p [!] protocol, </a:t>
            </a:r>
            <a:r>
              <a:rPr lang="en-US" altLang="id-ID" sz="2000" dirty="0" err="1"/>
              <a:t>protokol</a:t>
            </a:r>
            <a:r>
              <a:rPr lang="en-US" altLang="id-ID" sz="2000" dirty="0"/>
              <a:t> yang </a:t>
            </a:r>
            <a:r>
              <a:rPr lang="en-US" altLang="id-ID" sz="2000" dirty="0" err="1"/>
              <a:t>akan</a:t>
            </a:r>
            <a:r>
              <a:rPr lang="en-US" altLang="id-ID" sz="2000" dirty="0"/>
              <a:t> </a:t>
            </a:r>
            <a:r>
              <a:rPr lang="en-US" altLang="id-ID" sz="2000" dirty="0" err="1"/>
              <a:t>dicek</a:t>
            </a:r>
            <a:endParaRPr lang="en-US" altLang="id-ID" sz="2000" dirty="0"/>
          </a:p>
          <a:p>
            <a:pPr lvl="1">
              <a:lnSpc>
                <a:spcPct val="75000"/>
              </a:lnSpc>
            </a:pPr>
            <a:r>
              <a:rPr lang="en-US" altLang="id-ID" sz="2000" dirty="0" err="1" smtClean="0"/>
              <a:t>iptables</a:t>
            </a:r>
            <a:r>
              <a:rPr lang="en-US" altLang="id-ID" sz="2000" dirty="0" smtClean="0"/>
              <a:t> </a:t>
            </a:r>
            <a:r>
              <a:rPr lang="en-US" altLang="id-ID" sz="2000" dirty="0"/>
              <a:t>–A INPUT –p </a:t>
            </a:r>
            <a:r>
              <a:rPr lang="en-US" altLang="id-ID" sz="2000" dirty="0" err="1"/>
              <a:t>tcp</a:t>
            </a:r>
            <a:r>
              <a:rPr lang="en-US" altLang="id-ID" sz="2000" dirty="0"/>
              <a:t> …</a:t>
            </a:r>
          </a:p>
          <a:p>
            <a:pPr>
              <a:lnSpc>
                <a:spcPct val="75000"/>
              </a:lnSpc>
            </a:pPr>
            <a:r>
              <a:rPr lang="en-US" altLang="id-ID" sz="2000" dirty="0"/>
              <a:t>-s [!] address/[mask], </a:t>
            </a:r>
            <a:r>
              <a:rPr lang="en-US" altLang="id-ID" sz="2000" dirty="0" err="1"/>
              <a:t>memeriksa</a:t>
            </a:r>
            <a:r>
              <a:rPr lang="en-US" altLang="id-ID" sz="2000" dirty="0"/>
              <a:t> </a:t>
            </a:r>
            <a:r>
              <a:rPr lang="en-US" altLang="id-ID" sz="2000" dirty="0" err="1"/>
              <a:t>kecocokan</a:t>
            </a:r>
            <a:r>
              <a:rPr lang="en-US" altLang="id-ID" sz="2000" dirty="0"/>
              <a:t> </a:t>
            </a:r>
            <a:r>
              <a:rPr lang="en-US" altLang="id-ID" sz="2000" dirty="0" err="1"/>
              <a:t>sumber</a:t>
            </a:r>
            <a:r>
              <a:rPr lang="en-US" altLang="id-ID" sz="2000" dirty="0"/>
              <a:t> </a:t>
            </a:r>
            <a:r>
              <a:rPr lang="en-US" altLang="id-ID" sz="2000" dirty="0" err="1"/>
              <a:t>paket</a:t>
            </a:r>
            <a:endParaRPr lang="en-US" altLang="id-ID" sz="2000" dirty="0"/>
          </a:p>
          <a:p>
            <a:pPr lvl="1">
              <a:lnSpc>
                <a:spcPct val="75000"/>
              </a:lnSpc>
            </a:pPr>
            <a:r>
              <a:rPr lang="en-US" altLang="id-ID" sz="2000" dirty="0" err="1" smtClean="0"/>
              <a:t>iptables</a:t>
            </a:r>
            <a:r>
              <a:rPr lang="en-US" altLang="id-ID" sz="2000" dirty="0" smtClean="0"/>
              <a:t> </a:t>
            </a:r>
            <a:r>
              <a:rPr lang="en-US" altLang="id-ID" sz="2000" dirty="0"/>
              <a:t>–A INPUT –s 10.252.44.145 …</a:t>
            </a:r>
          </a:p>
          <a:p>
            <a:pPr>
              <a:lnSpc>
                <a:spcPct val="75000"/>
              </a:lnSpc>
            </a:pPr>
            <a:r>
              <a:rPr lang="en-US" altLang="id-ID" sz="2000" dirty="0"/>
              <a:t>-d [!] address/[mask], </a:t>
            </a:r>
            <a:r>
              <a:rPr lang="en-US" altLang="id-ID" sz="2000" dirty="0" err="1"/>
              <a:t>memerika</a:t>
            </a:r>
            <a:r>
              <a:rPr lang="en-US" altLang="id-ID" sz="2000" dirty="0"/>
              <a:t> </a:t>
            </a:r>
            <a:r>
              <a:rPr lang="en-US" altLang="id-ID" sz="2000" dirty="0" err="1"/>
              <a:t>kecocokan</a:t>
            </a:r>
            <a:r>
              <a:rPr lang="en-US" altLang="id-ID" sz="2000" dirty="0"/>
              <a:t> </a:t>
            </a:r>
            <a:r>
              <a:rPr lang="en-US" altLang="id-ID" sz="2000" dirty="0" err="1"/>
              <a:t>tujuan</a:t>
            </a:r>
            <a:r>
              <a:rPr lang="en-US" altLang="id-ID" sz="2000" dirty="0"/>
              <a:t> </a:t>
            </a:r>
            <a:r>
              <a:rPr lang="en-US" altLang="id-ID" sz="2000" dirty="0" err="1"/>
              <a:t>paket</a:t>
            </a:r>
            <a:endParaRPr lang="en-US" altLang="id-ID" sz="2000" dirty="0"/>
          </a:p>
          <a:p>
            <a:pPr lvl="1">
              <a:lnSpc>
                <a:spcPct val="75000"/>
              </a:lnSpc>
            </a:pPr>
            <a:r>
              <a:rPr lang="en-US" altLang="id-ID" sz="2000" dirty="0" err="1" smtClean="0"/>
              <a:t>iptables</a:t>
            </a:r>
            <a:r>
              <a:rPr lang="en-US" altLang="id-ID" sz="2000" dirty="0" smtClean="0"/>
              <a:t> </a:t>
            </a:r>
            <a:r>
              <a:rPr lang="en-US" altLang="id-ID" sz="2000" dirty="0"/>
              <a:t>–A INPUT –d 202.154.178.2 …</a:t>
            </a:r>
          </a:p>
          <a:p>
            <a:pPr>
              <a:lnSpc>
                <a:spcPct val="75000"/>
              </a:lnSpc>
            </a:pPr>
            <a:r>
              <a:rPr lang="en-US" altLang="id-ID" sz="2000" dirty="0"/>
              <a:t>-j target, </a:t>
            </a:r>
            <a:r>
              <a:rPr lang="en-US" altLang="id-ID" sz="2000" dirty="0" err="1"/>
              <a:t>menentukan</a:t>
            </a:r>
            <a:r>
              <a:rPr lang="en-US" altLang="id-ID" sz="2000" dirty="0"/>
              <a:t> </a:t>
            </a:r>
            <a:r>
              <a:rPr lang="en-US" altLang="id-ID" sz="2000" dirty="0" err="1"/>
              <a:t>nasib</a:t>
            </a:r>
            <a:r>
              <a:rPr lang="en-US" altLang="id-ID" sz="2000" dirty="0"/>
              <a:t> </a:t>
            </a:r>
            <a:r>
              <a:rPr lang="en-US" altLang="id-ID" sz="2000" dirty="0" err="1"/>
              <a:t>paket</a:t>
            </a:r>
            <a:r>
              <a:rPr lang="en-US" altLang="id-ID" sz="2000" dirty="0"/>
              <a:t>, target </a:t>
            </a:r>
            <a:r>
              <a:rPr lang="en-US" altLang="id-ID" sz="2000" dirty="0" err="1"/>
              <a:t>misal</a:t>
            </a:r>
            <a:r>
              <a:rPr lang="en-US" altLang="id-ID" sz="2000" dirty="0"/>
              <a:t> ACCEPT/DROP/REJECT</a:t>
            </a:r>
          </a:p>
          <a:p>
            <a:pPr lvl="1">
              <a:lnSpc>
                <a:spcPct val="75000"/>
              </a:lnSpc>
            </a:pPr>
            <a:r>
              <a:rPr lang="en-US" altLang="id-ID" sz="2000" dirty="0" err="1" smtClean="0"/>
              <a:t>iptables</a:t>
            </a:r>
            <a:r>
              <a:rPr lang="en-US" altLang="id-ID" sz="2000" dirty="0" smtClean="0"/>
              <a:t> </a:t>
            </a:r>
            <a:r>
              <a:rPr lang="en-US" altLang="id-ID" sz="2000" dirty="0"/>
              <a:t>–A INPUT –d 202.154.178 –j DROP</a:t>
            </a:r>
          </a:p>
          <a:p>
            <a:pPr>
              <a:lnSpc>
                <a:spcPct val="75000"/>
              </a:lnSpc>
            </a:pPr>
            <a:r>
              <a:rPr lang="en-US" altLang="id-ID" sz="2000" dirty="0"/>
              <a:t>-</a:t>
            </a:r>
            <a:r>
              <a:rPr lang="en-US" altLang="id-ID" sz="2000" dirty="0" err="1"/>
              <a:t>i</a:t>
            </a:r>
            <a:r>
              <a:rPr lang="en-US" altLang="id-ID" sz="2000" dirty="0"/>
              <a:t> [!] </a:t>
            </a:r>
            <a:r>
              <a:rPr lang="en-US" altLang="id-ID" sz="2000" dirty="0" err="1"/>
              <a:t>interface_name</a:t>
            </a:r>
            <a:r>
              <a:rPr lang="en-US" altLang="id-ID" sz="2000" dirty="0"/>
              <a:t>, </a:t>
            </a:r>
            <a:r>
              <a:rPr lang="en-US" altLang="id-ID" sz="2000" dirty="0" err="1"/>
              <a:t>identifikasi</a:t>
            </a:r>
            <a:r>
              <a:rPr lang="en-US" altLang="id-ID" sz="2000" dirty="0"/>
              <a:t> </a:t>
            </a:r>
            <a:r>
              <a:rPr lang="en-US" altLang="id-ID" sz="2000" dirty="0" err="1"/>
              <a:t>kartu</a:t>
            </a:r>
            <a:r>
              <a:rPr lang="en-US" altLang="id-ID" sz="2000" dirty="0"/>
              <a:t> </a:t>
            </a:r>
            <a:r>
              <a:rPr lang="en-US" altLang="id-ID" sz="2000" dirty="0" err="1"/>
              <a:t>jaringan</a:t>
            </a:r>
            <a:r>
              <a:rPr lang="en-US" altLang="id-ID" sz="2000" dirty="0"/>
              <a:t> </a:t>
            </a:r>
            <a:r>
              <a:rPr lang="en-US" altLang="id-ID" sz="2000" dirty="0" err="1"/>
              <a:t>tempat</a:t>
            </a:r>
            <a:r>
              <a:rPr lang="en-US" altLang="id-ID" sz="2000" dirty="0"/>
              <a:t> </a:t>
            </a:r>
            <a:r>
              <a:rPr lang="en-US" altLang="id-ID" sz="2000" dirty="0" err="1"/>
              <a:t>masuknya</a:t>
            </a:r>
            <a:r>
              <a:rPr lang="en-US" altLang="id-ID" sz="2000" dirty="0"/>
              <a:t> data</a:t>
            </a:r>
          </a:p>
          <a:p>
            <a:pPr lvl="1">
              <a:lnSpc>
                <a:spcPct val="75000"/>
              </a:lnSpc>
            </a:pPr>
            <a:r>
              <a:rPr lang="en-US" altLang="id-ID" sz="2000" dirty="0" err="1" smtClean="0"/>
              <a:t>iptables</a:t>
            </a:r>
            <a:r>
              <a:rPr lang="en-US" altLang="id-ID" sz="2000" dirty="0" smtClean="0"/>
              <a:t> </a:t>
            </a:r>
            <a:r>
              <a:rPr lang="en-US" altLang="id-ID" sz="2000" dirty="0"/>
              <a:t>–A INPUT –</a:t>
            </a:r>
            <a:r>
              <a:rPr lang="en-US" altLang="id-ID" sz="2000" dirty="0" err="1"/>
              <a:t>i</a:t>
            </a:r>
            <a:r>
              <a:rPr lang="en-US" altLang="id-ID" sz="2000" dirty="0"/>
              <a:t> </a:t>
            </a:r>
            <a:r>
              <a:rPr lang="en-US" altLang="id-ID" sz="2000" dirty="0" err="1"/>
              <a:t>etho</a:t>
            </a:r>
            <a:r>
              <a:rPr lang="en-US" altLang="id-ID" sz="2000" dirty="0"/>
              <a:t> ….</a:t>
            </a:r>
          </a:p>
          <a:p>
            <a:pPr>
              <a:lnSpc>
                <a:spcPct val="75000"/>
              </a:lnSpc>
            </a:pPr>
            <a:r>
              <a:rPr lang="en-US" altLang="id-ID" sz="2000" dirty="0"/>
              <a:t>-o [!] </a:t>
            </a:r>
            <a:r>
              <a:rPr lang="en-US" altLang="id-ID" sz="2000" dirty="0" err="1"/>
              <a:t>interface_name</a:t>
            </a:r>
            <a:r>
              <a:rPr lang="en-US" altLang="id-ID" sz="2000" dirty="0"/>
              <a:t>, </a:t>
            </a:r>
            <a:r>
              <a:rPr lang="en-US" altLang="id-ID" sz="2000" dirty="0" err="1"/>
              <a:t>identifikasi</a:t>
            </a:r>
            <a:r>
              <a:rPr lang="en-US" altLang="id-ID" sz="2000" dirty="0"/>
              <a:t> </a:t>
            </a:r>
            <a:r>
              <a:rPr lang="en-US" altLang="id-ID" sz="2000" dirty="0" err="1"/>
              <a:t>kartu</a:t>
            </a:r>
            <a:r>
              <a:rPr lang="en-US" altLang="id-ID" sz="2000" dirty="0"/>
              <a:t> </a:t>
            </a:r>
            <a:r>
              <a:rPr lang="en-US" altLang="id-ID" sz="2000" dirty="0" err="1"/>
              <a:t>jaringan</a:t>
            </a:r>
            <a:r>
              <a:rPr lang="en-US" altLang="id-ID" sz="2000" dirty="0"/>
              <a:t> </a:t>
            </a:r>
            <a:r>
              <a:rPr lang="en-US" altLang="id-ID" sz="2000" dirty="0" err="1"/>
              <a:t>tempat</a:t>
            </a:r>
            <a:r>
              <a:rPr lang="en-US" altLang="id-ID" sz="2000" dirty="0"/>
              <a:t> </a:t>
            </a:r>
            <a:r>
              <a:rPr lang="en-US" altLang="id-ID" sz="2000" dirty="0" err="1"/>
              <a:t>keluarnya</a:t>
            </a:r>
            <a:r>
              <a:rPr lang="en-US" altLang="id-ID" sz="2000" dirty="0"/>
              <a:t> </a:t>
            </a:r>
            <a:r>
              <a:rPr lang="en-US" altLang="id-ID" sz="2000" dirty="0" err="1"/>
              <a:t>paket</a:t>
            </a:r>
            <a:endParaRPr lang="en-US" altLang="id-ID" sz="2000" dirty="0"/>
          </a:p>
          <a:p>
            <a:pPr lvl="1">
              <a:lnSpc>
                <a:spcPct val="75000"/>
              </a:lnSpc>
            </a:pPr>
            <a:r>
              <a:rPr lang="en-US" altLang="id-ID" sz="2000" dirty="0" err="1" smtClean="0"/>
              <a:t>iptables</a:t>
            </a:r>
            <a:r>
              <a:rPr lang="en-US" altLang="id-ID" sz="2000" dirty="0" smtClean="0"/>
              <a:t> </a:t>
            </a:r>
            <a:r>
              <a:rPr lang="en-US" altLang="id-ID" sz="2000" dirty="0"/>
              <a:t>–A OUTPUT –o eth1 ….</a:t>
            </a:r>
          </a:p>
          <a:p>
            <a:pPr>
              <a:lnSpc>
                <a:spcPct val="75000"/>
              </a:lnSpc>
            </a:pPr>
            <a:endParaRPr lang="en-US" altLang="id-ID" sz="2000" dirty="0"/>
          </a:p>
        </p:txBody>
      </p:sp>
    </p:spTree>
    <p:extLst>
      <p:ext uri="{BB962C8B-B14F-4D97-AF65-F5344CB8AC3E}">
        <p14:creationId xmlns:p14="http://schemas.microsoft.com/office/powerpoint/2010/main" val="2839695562"/>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6546" name="Rectangle 2"/>
          <p:cNvSpPr>
            <a:spLocks noGrp="1" noChangeArrowheads="1"/>
          </p:cNvSpPr>
          <p:nvPr>
            <p:ph type="title"/>
          </p:nvPr>
        </p:nvSpPr>
        <p:spPr/>
        <p:txBody>
          <a:bodyPr/>
          <a:lstStyle/>
          <a:p>
            <a:r>
              <a:rPr lang="en-US" altLang="id-ID"/>
              <a:t>Match iptables</a:t>
            </a:r>
          </a:p>
        </p:txBody>
      </p:sp>
      <p:sp>
        <p:nvSpPr>
          <p:cNvPr id="1516547" name="Rectangle 3"/>
          <p:cNvSpPr>
            <a:spLocks noGrp="1" noChangeArrowheads="1"/>
          </p:cNvSpPr>
          <p:nvPr>
            <p:ph type="body" idx="1"/>
          </p:nvPr>
        </p:nvSpPr>
        <p:spPr/>
        <p:txBody>
          <a:bodyPr/>
          <a:lstStyle/>
          <a:p>
            <a:r>
              <a:rPr lang="en-US" altLang="id-ID"/>
              <a:t>--mac address, matching paket berdasarkan nomor MAC Address</a:t>
            </a:r>
          </a:p>
          <a:p>
            <a:pPr lvl="1"/>
            <a:r>
              <a:rPr lang="en-US" altLang="id-ID"/>
              <a:t>Iptables –m mac –mac-address 44:45:53:54:00:FF</a:t>
            </a:r>
          </a:p>
          <a:p>
            <a:r>
              <a:rPr lang="en-US" altLang="id-ID"/>
              <a:t>Multiport, mendifinisikan banyak port</a:t>
            </a:r>
          </a:p>
          <a:p>
            <a:pPr lvl="1"/>
            <a:r>
              <a:rPr lang="en-US" altLang="id-ID"/>
              <a:t>Iptables –m multiport –source-port 22,25,110,80 –j ACCEPT</a:t>
            </a:r>
          </a:p>
          <a:p>
            <a:r>
              <a:rPr lang="en-US" altLang="id-ID"/>
              <a:t>State, mendefinisikan state dari koneksi</a:t>
            </a:r>
          </a:p>
          <a:p>
            <a:pPr lvl="1"/>
            <a:r>
              <a:rPr lang="en-US" altLang="id-ID"/>
              <a:t>Iptables –A INPUT –m state –state NEW, ESTABLISH –j ACCEPT</a:t>
            </a:r>
          </a:p>
        </p:txBody>
      </p:sp>
    </p:spTree>
    <p:extLst>
      <p:ext uri="{BB962C8B-B14F-4D97-AF65-F5344CB8AC3E}">
        <p14:creationId xmlns:p14="http://schemas.microsoft.com/office/powerpoint/2010/main" val="2393019301"/>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7570" name="Rectangle 2"/>
          <p:cNvSpPr>
            <a:spLocks noGrp="1" noChangeArrowheads="1"/>
          </p:cNvSpPr>
          <p:nvPr>
            <p:ph type="title"/>
          </p:nvPr>
        </p:nvSpPr>
        <p:spPr>
          <a:xfrm>
            <a:off x="467544" y="764704"/>
            <a:ext cx="6109097" cy="389334"/>
          </a:xfrm>
        </p:spPr>
        <p:txBody>
          <a:bodyPr/>
          <a:lstStyle/>
          <a:p>
            <a:r>
              <a:rPr lang="en-US" altLang="id-ID" sz="3200"/>
              <a:t>Target/Jump iptables</a:t>
            </a:r>
          </a:p>
        </p:txBody>
      </p:sp>
      <p:sp>
        <p:nvSpPr>
          <p:cNvPr id="1517571" name="Rectangle 3"/>
          <p:cNvSpPr>
            <a:spLocks noGrp="1" noChangeArrowheads="1"/>
          </p:cNvSpPr>
          <p:nvPr>
            <p:ph type="body" idx="1"/>
          </p:nvPr>
        </p:nvSpPr>
        <p:spPr>
          <a:xfrm>
            <a:off x="457200" y="1371600"/>
            <a:ext cx="8295456" cy="5004792"/>
          </a:xfrm>
        </p:spPr>
        <p:txBody>
          <a:bodyPr>
            <a:noAutofit/>
          </a:bodyPr>
          <a:lstStyle/>
          <a:p>
            <a:pPr>
              <a:lnSpc>
                <a:spcPct val="75000"/>
              </a:lnSpc>
            </a:pPr>
            <a:r>
              <a:rPr lang="en-US" altLang="id-ID" sz="1600" dirty="0"/>
              <a:t>ACCEPT, </a:t>
            </a:r>
            <a:r>
              <a:rPr lang="en-US" altLang="id-ID" sz="1600" dirty="0" err="1"/>
              <a:t>setiap</a:t>
            </a:r>
            <a:r>
              <a:rPr lang="en-US" altLang="id-ID" sz="1600" dirty="0"/>
              <a:t> </a:t>
            </a:r>
            <a:r>
              <a:rPr lang="en-US" altLang="id-ID" sz="1600" dirty="0" err="1"/>
              <a:t>paket</a:t>
            </a:r>
            <a:r>
              <a:rPr lang="en-US" altLang="id-ID" sz="1600" dirty="0"/>
              <a:t> </a:t>
            </a:r>
            <a:r>
              <a:rPr lang="en-US" altLang="id-ID" sz="1600" dirty="0" err="1"/>
              <a:t>langsung</a:t>
            </a:r>
            <a:r>
              <a:rPr lang="en-US" altLang="id-ID" sz="1600" dirty="0"/>
              <a:t> </a:t>
            </a:r>
            <a:r>
              <a:rPr lang="en-US" altLang="id-ID" sz="1600" dirty="0" err="1"/>
              <a:t>diterima</a:t>
            </a:r>
            <a:endParaRPr lang="en-US" altLang="id-ID" sz="1600" dirty="0"/>
          </a:p>
          <a:p>
            <a:pPr lvl="1">
              <a:lnSpc>
                <a:spcPct val="75000"/>
              </a:lnSpc>
            </a:pPr>
            <a:r>
              <a:rPr lang="en-US" altLang="id-ID" sz="1600" dirty="0" err="1" smtClean="0"/>
              <a:t>iptables</a:t>
            </a:r>
            <a:r>
              <a:rPr lang="en-US" altLang="id-ID" sz="1600" dirty="0" smtClean="0"/>
              <a:t> </a:t>
            </a:r>
            <a:r>
              <a:rPr lang="en-US" altLang="id-ID" sz="1600" dirty="0"/>
              <a:t>–A INPUT –p </a:t>
            </a:r>
            <a:r>
              <a:rPr lang="en-US" altLang="id-ID" sz="1600" dirty="0" err="1"/>
              <a:t>tcp</a:t>
            </a:r>
            <a:r>
              <a:rPr lang="en-US" altLang="id-ID" sz="1600" dirty="0"/>
              <a:t> –</a:t>
            </a:r>
            <a:r>
              <a:rPr lang="en-US" altLang="id-ID" sz="1600" dirty="0" err="1"/>
              <a:t>dport</a:t>
            </a:r>
            <a:r>
              <a:rPr lang="en-US" altLang="id-ID" sz="1600" dirty="0"/>
              <a:t> 80 –j ACCEPT</a:t>
            </a:r>
          </a:p>
          <a:p>
            <a:pPr>
              <a:lnSpc>
                <a:spcPct val="75000"/>
              </a:lnSpc>
            </a:pPr>
            <a:r>
              <a:rPr lang="en-US" altLang="id-ID" sz="1600" dirty="0"/>
              <a:t>DROP, </a:t>
            </a:r>
            <a:r>
              <a:rPr lang="en-US" altLang="id-ID" sz="1600" dirty="0" err="1"/>
              <a:t>paket</a:t>
            </a:r>
            <a:r>
              <a:rPr lang="en-US" altLang="id-ID" sz="1600" dirty="0"/>
              <a:t> </a:t>
            </a:r>
            <a:r>
              <a:rPr lang="en-US" altLang="id-ID" sz="1600" dirty="0" err="1"/>
              <a:t>datang</a:t>
            </a:r>
            <a:r>
              <a:rPr lang="en-US" altLang="id-ID" sz="1600" dirty="0"/>
              <a:t> </a:t>
            </a:r>
            <a:r>
              <a:rPr lang="en-US" altLang="id-ID" sz="1600" dirty="0" err="1"/>
              <a:t>langsung</a:t>
            </a:r>
            <a:r>
              <a:rPr lang="en-US" altLang="id-ID" sz="1600" dirty="0"/>
              <a:t> </a:t>
            </a:r>
            <a:r>
              <a:rPr lang="en-US" altLang="id-ID" sz="1600" dirty="0" err="1"/>
              <a:t>dibuang</a:t>
            </a:r>
            <a:endParaRPr lang="en-US" altLang="id-ID" sz="1600" dirty="0"/>
          </a:p>
          <a:p>
            <a:pPr lvl="1">
              <a:lnSpc>
                <a:spcPct val="75000"/>
              </a:lnSpc>
            </a:pPr>
            <a:r>
              <a:rPr lang="en-US" altLang="id-ID" sz="1600" dirty="0" err="1" smtClean="0"/>
              <a:t>iptables</a:t>
            </a:r>
            <a:r>
              <a:rPr lang="en-US" altLang="id-ID" sz="1600" dirty="0" smtClean="0"/>
              <a:t> </a:t>
            </a:r>
            <a:r>
              <a:rPr lang="en-US" altLang="id-ID" sz="1600" dirty="0"/>
              <a:t>–A INPUT –p </a:t>
            </a:r>
            <a:r>
              <a:rPr lang="en-US" altLang="id-ID" sz="1600" dirty="0" err="1"/>
              <a:t>tcp</a:t>
            </a:r>
            <a:r>
              <a:rPr lang="en-US" altLang="id-ID" sz="1600" dirty="0"/>
              <a:t> –</a:t>
            </a:r>
            <a:r>
              <a:rPr lang="en-US" altLang="id-ID" sz="1600" dirty="0" err="1"/>
              <a:t>dport</a:t>
            </a:r>
            <a:r>
              <a:rPr lang="en-US" altLang="id-ID" sz="1600" dirty="0"/>
              <a:t> 21 –j DROP</a:t>
            </a:r>
          </a:p>
          <a:p>
            <a:pPr>
              <a:lnSpc>
                <a:spcPct val="75000"/>
              </a:lnSpc>
            </a:pPr>
            <a:r>
              <a:rPr lang="en-US" altLang="id-ID" sz="1600" dirty="0"/>
              <a:t>REJECT, </a:t>
            </a:r>
            <a:r>
              <a:rPr lang="en-US" altLang="id-ID" sz="1600" dirty="0" err="1"/>
              <a:t>paket</a:t>
            </a:r>
            <a:r>
              <a:rPr lang="en-US" altLang="id-ID" sz="1600" dirty="0"/>
              <a:t> yang </a:t>
            </a:r>
            <a:r>
              <a:rPr lang="en-US" altLang="id-ID" sz="1600" dirty="0" err="1"/>
              <a:t>ditolak</a:t>
            </a:r>
            <a:r>
              <a:rPr lang="en-US" altLang="id-ID" sz="1600" dirty="0"/>
              <a:t> </a:t>
            </a:r>
            <a:r>
              <a:rPr lang="en-US" altLang="id-ID" sz="1600" dirty="0" err="1"/>
              <a:t>akan</a:t>
            </a:r>
            <a:r>
              <a:rPr lang="en-US" altLang="id-ID" sz="1600" dirty="0"/>
              <a:t> </a:t>
            </a:r>
            <a:r>
              <a:rPr lang="en-US" altLang="id-ID" sz="1600" dirty="0" err="1"/>
              <a:t>dikirimi</a:t>
            </a:r>
            <a:r>
              <a:rPr lang="en-US" altLang="id-ID" sz="1600" dirty="0"/>
              <a:t> </a:t>
            </a:r>
            <a:r>
              <a:rPr lang="en-US" altLang="id-ID" sz="1600" dirty="0" err="1"/>
              <a:t>pesan</a:t>
            </a:r>
            <a:r>
              <a:rPr lang="en-US" altLang="id-ID" sz="1600" dirty="0"/>
              <a:t> ICMP error</a:t>
            </a:r>
          </a:p>
          <a:p>
            <a:pPr lvl="1">
              <a:lnSpc>
                <a:spcPct val="75000"/>
              </a:lnSpc>
            </a:pPr>
            <a:r>
              <a:rPr lang="en-US" altLang="id-ID" sz="1600" dirty="0" err="1" smtClean="0"/>
              <a:t>iptables</a:t>
            </a:r>
            <a:r>
              <a:rPr lang="en-US" altLang="id-ID" sz="1600" dirty="0" smtClean="0"/>
              <a:t> </a:t>
            </a:r>
            <a:r>
              <a:rPr lang="en-US" altLang="id-ID" sz="1600" dirty="0"/>
              <a:t>–A INPUT –p </a:t>
            </a:r>
            <a:r>
              <a:rPr lang="en-US" altLang="id-ID" sz="1600" dirty="0" err="1"/>
              <a:t>tcp</a:t>
            </a:r>
            <a:r>
              <a:rPr lang="en-US" altLang="id-ID" sz="1600" dirty="0"/>
              <a:t> –</a:t>
            </a:r>
            <a:r>
              <a:rPr lang="en-US" altLang="id-ID" sz="1600" dirty="0" err="1"/>
              <a:t>dport</a:t>
            </a:r>
            <a:r>
              <a:rPr lang="en-US" altLang="id-ID" sz="1600" dirty="0"/>
              <a:t> 21 –j REJECT</a:t>
            </a:r>
          </a:p>
          <a:p>
            <a:pPr>
              <a:lnSpc>
                <a:spcPct val="75000"/>
              </a:lnSpc>
            </a:pPr>
            <a:r>
              <a:rPr lang="en-US" altLang="id-ID" sz="1600" dirty="0"/>
              <a:t>SNAT, </a:t>
            </a:r>
            <a:r>
              <a:rPr lang="en-US" altLang="id-ID" sz="1600" dirty="0" err="1"/>
              <a:t>sumber</a:t>
            </a:r>
            <a:r>
              <a:rPr lang="en-US" altLang="id-ID" sz="1600" dirty="0"/>
              <a:t> </a:t>
            </a:r>
            <a:r>
              <a:rPr lang="en-US" altLang="id-ID" sz="1600" dirty="0" err="1"/>
              <a:t>paket</a:t>
            </a:r>
            <a:r>
              <a:rPr lang="en-US" altLang="id-ID" sz="1600" dirty="0"/>
              <a:t> </a:t>
            </a:r>
            <a:r>
              <a:rPr lang="en-US" altLang="id-ID" sz="1600" dirty="0" err="1"/>
              <a:t>dirubah</a:t>
            </a:r>
            <a:r>
              <a:rPr lang="en-US" altLang="id-ID" sz="1600" dirty="0"/>
              <a:t>, </a:t>
            </a:r>
            <a:r>
              <a:rPr lang="en-US" altLang="id-ID" sz="1600" dirty="0" err="1"/>
              <a:t>biasanya</a:t>
            </a:r>
            <a:r>
              <a:rPr lang="en-US" altLang="id-ID" sz="1600" dirty="0"/>
              <a:t> yang </a:t>
            </a:r>
            <a:r>
              <a:rPr lang="en-US" altLang="id-ID" sz="1600" dirty="0" err="1"/>
              <a:t>memiliki</a:t>
            </a:r>
            <a:r>
              <a:rPr lang="en-US" altLang="id-ID" sz="1600" dirty="0"/>
              <a:t> </a:t>
            </a:r>
            <a:r>
              <a:rPr lang="en-US" altLang="id-ID" sz="1600" dirty="0" err="1"/>
              <a:t>koneksi</a:t>
            </a:r>
            <a:r>
              <a:rPr lang="en-US" altLang="id-ID" sz="1600" dirty="0"/>
              <a:t> internet</a:t>
            </a:r>
          </a:p>
          <a:p>
            <a:pPr lvl="1">
              <a:lnSpc>
                <a:spcPct val="75000"/>
              </a:lnSpc>
            </a:pPr>
            <a:r>
              <a:rPr lang="en-US" altLang="id-ID" sz="1600" dirty="0" err="1" smtClean="0"/>
              <a:t>iptables</a:t>
            </a:r>
            <a:r>
              <a:rPr lang="en-US" altLang="id-ID" sz="1600" dirty="0" smtClean="0"/>
              <a:t> </a:t>
            </a:r>
            <a:r>
              <a:rPr lang="en-US" altLang="id-ID" sz="1600" dirty="0"/>
              <a:t>–t </a:t>
            </a:r>
            <a:r>
              <a:rPr lang="en-US" altLang="id-ID" sz="1600" dirty="0" err="1"/>
              <a:t>nat</a:t>
            </a:r>
            <a:r>
              <a:rPr lang="en-US" altLang="id-ID" sz="1600" dirty="0"/>
              <a:t> –A POSROUTING –p </a:t>
            </a:r>
            <a:r>
              <a:rPr lang="en-US" altLang="id-ID" sz="1600" dirty="0" err="1"/>
              <a:t>tcp</a:t>
            </a:r>
            <a:r>
              <a:rPr lang="en-US" altLang="id-ID" sz="1600" dirty="0"/>
              <a:t> –o eth0 –j SNAT –to-source 202.154.178.2</a:t>
            </a:r>
          </a:p>
          <a:p>
            <a:pPr>
              <a:lnSpc>
                <a:spcPct val="75000"/>
              </a:lnSpc>
            </a:pPr>
            <a:r>
              <a:rPr lang="en-US" altLang="id-ID" sz="1600" dirty="0"/>
              <a:t>DNAT, </a:t>
            </a:r>
            <a:r>
              <a:rPr lang="en-US" altLang="id-ID" sz="1600" dirty="0" err="1"/>
              <a:t>merubah</a:t>
            </a:r>
            <a:r>
              <a:rPr lang="en-US" altLang="id-ID" sz="1600" dirty="0"/>
              <a:t> </a:t>
            </a:r>
            <a:r>
              <a:rPr lang="en-US" altLang="id-ID" sz="1600" dirty="0" err="1"/>
              <a:t>tujuan</a:t>
            </a:r>
            <a:r>
              <a:rPr lang="en-US" altLang="id-ID" sz="1600" dirty="0"/>
              <a:t> </a:t>
            </a:r>
            <a:r>
              <a:rPr lang="en-US" altLang="id-ID" sz="1600" dirty="0" err="1"/>
              <a:t>alamat</a:t>
            </a:r>
            <a:r>
              <a:rPr lang="en-US" altLang="id-ID" sz="1600" dirty="0"/>
              <a:t> </a:t>
            </a:r>
            <a:r>
              <a:rPr lang="en-US" altLang="id-ID" sz="1600" dirty="0" err="1"/>
              <a:t>paket</a:t>
            </a:r>
            <a:r>
              <a:rPr lang="en-US" altLang="id-ID" sz="1600" dirty="0"/>
              <a:t>. </a:t>
            </a:r>
            <a:r>
              <a:rPr lang="en-US" altLang="id-ID" sz="1600" dirty="0" err="1"/>
              <a:t>Biasanya</a:t>
            </a:r>
            <a:r>
              <a:rPr lang="en-US" altLang="id-ID" sz="1600" dirty="0"/>
              <a:t> </a:t>
            </a:r>
            <a:r>
              <a:rPr lang="en-US" altLang="id-ID" sz="1600" dirty="0" err="1"/>
              <a:t>jika</a:t>
            </a:r>
            <a:r>
              <a:rPr lang="en-US" altLang="id-ID" sz="1600" dirty="0"/>
              <a:t> server </a:t>
            </a:r>
            <a:r>
              <a:rPr lang="en-US" altLang="id-ID" sz="1600" dirty="0" err="1"/>
              <a:t>alamat</a:t>
            </a:r>
            <a:r>
              <a:rPr lang="en-US" altLang="id-ID" sz="1600" dirty="0"/>
              <a:t> </a:t>
            </a:r>
            <a:r>
              <a:rPr lang="en-US" altLang="id-ID" sz="1600" dirty="0" err="1"/>
              <a:t>Ipnya</a:t>
            </a:r>
            <a:r>
              <a:rPr lang="en-US" altLang="id-ID" sz="1600" dirty="0"/>
              <a:t> </a:t>
            </a:r>
            <a:r>
              <a:rPr lang="en-US" altLang="id-ID" sz="1600" dirty="0" err="1"/>
              <a:t>lokal</a:t>
            </a:r>
            <a:r>
              <a:rPr lang="en-US" altLang="id-ID" sz="1600" dirty="0"/>
              <a:t>, </a:t>
            </a:r>
            <a:r>
              <a:rPr lang="en-US" altLang="id-ID" sz="1600" dirty="0" err="1"/>
              <a:t>supaya</a:t>
            </a:r>
            <a:r>
              <a:rPr lang="en-US" altLang="id-ID" sz="1600" dirty="0"/>
              <a:t> internet </a:t>
            </a:r>
            <a:r>
              <a:rPr lang="en-US" altLang="id-ID" sz="1600" dirty="0" err="1"/>
              <a:t>bisa</a:t>
            </a:r>
            <a:r>
              <a:rPr lang="en-US" altLang="id-ID" sz="1600" dirty="0"/>
              <a:t> </a:t>
            </a:r>
            <a:r>
              <a:rPr lang="en-US" altLang="id-ID" sz="1600" dirty="0" err="1"/>
              <a:t>tetap</a:t>
            </a:r>
            <a:r>
              <a:rPr lang="en-US" altLang="id-ID" sz="1600" dirty="0"/>
              <a:t> </a:t>
            </a:r>
            <a:r>
              <a:rPr lang="en-US" altLang="id-ID" sz="1600" dirty="0" err="1"/>
              <a:t>akses</a:t>
            </a:r>
            <a:r>
              <a:rPr lang="en-US" altLang="id-ID" sz="1600" dirty="0"/>
              <a:t> </a:t>
            </a:r>
            <a:r>
              <a:rPr lang="en-US" altLang="id-ID" sz="1600" dirty="0" err="1"/>
              <a:t>diubah</a:t>
            </a:r>
            <a:r>
              <a:rPr lang="en-US" altLang="id-ID" sz="1600" dirty="0"/>
              <a:t> </a:t>
            </a:r>
            <a:r>
              <a:rPr lang="en-US" altLang="id-ID" sz="1600" dirty="0" err="1"/>
              <a:t>ke</a:t>
            </a:r>
            <a:r>
              <a:rPr lang="en-US" altLang="id-ID" sz="1600" dirty="0"/>
              <a:t> </a:t>
            </a:r>
            <a:r>
              <a:rPr lang="en-US" altLang="id-ID" sz="1600" dirty="0" err="1"/>
              <a:t>publik</a:t>
            </a:r>
            <a:endParaRPr lang="en-US" altLang="id-ID" sz="1600" dirty="0"/>
          </a:p>
          <a:p>
            <a:pPr lvl="1">
              <a:lnSpc>
                <a:spcPct val="75000"/>
              </a:lnSpc>
            </a:pPr>
            <a:r>
              <a:rPr lang="en-US" altLang="id-ID" sz="1600" dirty="0" err="1" smtClean="0"/>
              <a:t>iptables</a:t>
            </a:r>
            <a:r>
              <a:rPr lang="en-US" altLang="id-ID" sz="1600" dirty="0" smtClean="0"/>
              <a:t> </a:t>
            </a:r>
            <a:r>
              <a:rPr lang="en-US" altLang="id-ID" sz="1600" dirty="0"/>
              <a:t>–t </a:t>
            </a:r>
            <a:r>
              <a:rPr lang="en-US" altLang="id-ID" sz="1600" dirty="0" err="1"/>
              <a:t>nat</a:t>
            </a:r>
            <a:r>
              <a:rPr lang="en-US" altLang="id-ID" sz="1600" dirty="0"/>
              <a:t> –A PREPROUTING –p </a:t>
            </a:r>
            <a:r>
              <a:rPr lang="en-US" altLang="id-ID" sz="1600" dirty="0" err="1"/>
              <a:t>tcp</a:t>
            </a:r>
            <a:r>
              <a:rPr lang="en-US" altLang="id-ID" sz="1600" dirty="0"/>
              <a:t> –d 202.154.178.2 –</a:t>
            </a:r>
            <a:r>
              <a:rPr lang="en-US" altLang="id-ID" sz="1600" dirty="0" err="1"/>
              <a:t>dport</a:t>
            </a:r>
            <a:r>
              <a:rPr lang="en-US" altLang="id-ID" sz="1600" dirty="0"/>
              <a:t> 80 –j DNAT –to-destination 192.168.1.1</a:t>
            </a:r>
          </a:p>
          <a:p>
            <a:pPr>
              <a:lnSpc>
                <a:spcPct val="75000"/>
              </a:lnSpc>
            </a:pPr>
            <a:r>
              <a:rPr lang="en-US" altLang="id-ID" sz="1600" dirty="0"/>
              <a:t>MASQUERADE, </a:t>
            </a:r>
            <a:r>
              <a:rPr lang="en-US" altLang="id-ID" sz="1600" dirty="0" err="1"/>
              <a:t>untuk</a:t>
            </a:r>
            <a:r>
              <a:rPr lang="en-US" altLang="id-ID" sz="1600" dirty="0"/>
              <a:t> </a:t>
            </a:r>
            <a:r>
              <a:rPr lang="en-US" altLang="id-ID" sz="1600" dirty="0" err="1"/>
              <a:t>berbagi</a:t>
            </a:r>
            <a:r>
              <a:rPr lang="en-US" altLang="id-ID" sz="1600" dirty="0"/>
              <a:t> </a:t>
            </a:r>
            <a:r>
              <a:rPr lang="en-US" altLang="id-ID" sz="1600" dirty="0" err="1"/>
              <a:t>koneksi</a:t>
            </a:r>
            <a:r>
              <a:rPr lang="en-US" altLang="id-ID" sz="1600" dirty="0"/>
              <a:t> internet </a:t>
            </a:r>
            <a:r>
              <a:rPr lang="en-US" altLang="id-ID" sz="1600" dirty="0" err="1"/>
              <a:t>dimana</a:t>
            </a:r>
            <a:r>
              <a:rPr lang="en-US" altLang="id-ID" sz="1600" dirty="0"/>
              <a:t> </a:t>
            </a:r>
            <a:r>
              <a:rPr lang="en-US" altLang="id-ID" sz="1600" dirty="0" err="1"/>
              <a:t>no_ipnya</a:t>
            </a:r>
            <a:r>
              <a:rPr lang="en-US" altLang="id-ID" sz="1600" dirty="0"/>
              <a:t> </a:t>
            </a:r>
            <a:r>
              <a:rPr lang="en-US" altLang="id-ID" sz="1600" dirty="0" err="1"/>
              <a:t>terbatas</a:t>
            </a:r>
            <a:r>
              <a:rPr lang="en-US" altLang="id-ID" sz="1600" dirty="0"/>
              <a:t>, </a:t>
            </a:r>
            <a:r>
              <a:rPr lang="en-US" altLang="id-ID" sz="1600" dirty="0" err="1"/>
              <a:t>sebagai</a:t>
            </a:r>
            <a:r>
              <a:rPr lang="en-US" altLang="id-ID" sz="1600" dirty="0"/>
              <a:t> mapping </a:t>
            </a:r>
            <a:r>
              <a:rPr lang="en-US" altLang="id-ID" sz="1600" dirty="0" err="1"/>
              <a:t>ip</a:t>
            </a:r>
            <a:r>
              <a:rPr lang="en-US" altLang="id-ID" sz="1600" dirty="0"/>
              <a:t> </a:t>
            </a:r>
            <a:r>
              <a:rPr lang="en-US" altLang="id-ID" sz="1600" dirty="0" err="1"/>
              <a:t>lokal</a:t>
            </a:r>
            <a:r>
              <a:rPr lang="en-US" altLang="id-ID" sz="1600" dirty="0"/>
              <a:t> </a:t>
            </a:r>
            <a:r>
              <a:rPr lang="en-US" altLang="id-ID" sz="1600" dirty="0" err="1"/>
              <a:t>ke</a:t>
            </a:r>
            <a:r>
              <a:rPr lang="en-US" altLang="id-ID" sz="1600" dirty="0"/>
              <a:t> </a:t>
            </a:r>
            <a:r>
              <a:rPr lang="en-US" altLang="id-ID" sz="1600" dirty="0" err="1"/>
              <a:t>publik</a:t>
            </a:r>
            <a:endParaRPr lang="en-US" altLang="id-ID" sz="1600" dirty="0"/>
          </a:p>
          <a:p>
            <a:pPr lvl="1">
              <a:lnSpc>
                <a:spcPct val="75000"/>
              </a:lnSpc>
            </a:pPr>
            <a:r>
              <a:rPr lang="en-US" altLang="id-ID" sz="1600" dirty="0" err="1" smtClean="0"/>
              <a:t>iptables</a:t>
            </a:r>
            <a:r>
              <a:rPr lang="en-US" altLang="id-ID" sz="1600" dirty="0" smtClean="0"/>
              <a:t> </a:t>
            </a:r>
            <a:r>
              <a:rPr lang="en-US" altLang="id-ID" sz="1600" dirty="0"/>
              <a:t>–t </a:t>
            </a:r>
            <a:r>
              <a:rPr lang="en-US" altLang="id-ID" sz="1600" dirty="0" err="1"/>
              <a:t>nat</a:t>
            </a:r>
            <a:r>
              <a:rPr lang="en-US" altLang="id-ID" sz="1600" dirty="0"/>
              <a:t> –A POSTROUTING –o eth0 –</a:t>
            </a:r>
            <a:r>
              <a:rPr lang="en-US" altLang="id-ID" sz="1600" dirty="0" err="1"/>
              <a:t>dport</a:t>
            </a:r>
            <a:r>
              <a:rPr lang="en-US" altLang="id-ID" sz="1600" dirty="0"/>
              <a:t> 80 –j MASQUERADE</a:t>
            </a:r>
          </a:p>
          <a:p>
            <a:pPr>
              <a:lnSpc>
                <a:spcPct val="75000"/>
              </a:lnSpc>
            </a:pPr>
            <a:r>
              <a:rPr lang="en-US" altLang="id-ID" sz="1600" dirty="0"/>
              <a:t>REDIRECT, </a:t>
            </a:r>
            <a:r>
              <a:rPr lang="en-US" altLang="id-ID" sz="1600" dirty="0" err="1"/>
              <a:t>sigunakan</a:t>
            </a:r>
            <a:r>
              <a:rPr lang="en-US" altLang="id-ID" sz="1600" dirty="0"/>
              <a:t> </a:t>
            </a:r>
            <a:r>
              <a:rPr lang="en-US" altLang="id-ID" sz="1600" dirty="0" err="1"/>
              <a:t>untuk</a:t>
            </a:r>
            <a:r>
              <a:rPr lang="en-US" altLang="id-ID" sz="1600" dirty="0"/>
              <a:t> transparent proxy</a:t>
            </a:r>
          </a:p>
          <a:p>
            <a:pPr lvl="1">
              <a:lnSpc>
                <a:spcPct val="75000"/>
              </a:lnSpc>
            </a:pPr>
            <a:r>
              <a:rPr lang="en-US" altLang="id-ID" sz="1600" dirty="0" err="1" smtClean="0"/>
              <a:t>ipatbles</a:t>
            </a:r>
            <a:r>
              <a:rPr lang="en-US" altLang="id-ID" sz="1600" dirty="0" smtClean="0"/>
              <a:t> </a:t>
            </a:r>
            <a:r>
              <a:rPr lang="en-US" altLang="id-ID" sz="1600" dirty="0"/>
              <a:t>–t </a:t>
            </a:r>
            <a:r>
              <a:rPr lang="en-US" altLang="id-ID" sz="1600" dirty="0" err="1"/>
              <a:t>nat</a:t>
            </a:r>
            <a:r>
              <a:rPr lang="en-US" altLang="id-ID" sz="1600" dirty="0"/>
              <a:t> –A PREROUTING –p </a:t>
            </a:r>
            <a:r>
              <a:rPr lang="en-US" altLang="id-ID" sz="1600" dirty="0" err="1"/>
              <a:t>tcp</a:t>
            </a:r>
            <a:r>
              <a:rPr lang="en-US" altLang="id-ID" sz="1600" dirty="0"/>
              <a:t> –d 0/0 –</a:t>
            </a:r>
            <a:r>
              <a:rPr lang="en-US" altLang="id-ID" sz="1600" dirty="0" err="1"/>
              <a:t>dport</a:t>
            </a:r>
            <a:r>
              <a:rPr lang="en-US" altLang="id-ID" sz="1600" dirty="0"/>
              <a:t> 80 –j REDIRECT –to-port 8080</a:t>
            </a:r>
          </a:p>
          <a:p>
            <a:pPr>
              <a:lnSpc>
                <a:spcPct val="75000"/>
              </a:lnSpc>
            </a:pPr>
            <a:r>
              <a:rPr lang="en-US" altLang="id-ID" sz="1600" dirty="0"/>
              <a:t>LOG, </a:t>
            </a:r>
            <a:r>
              <a:rPr lang="en-US" altLang="id-ID" sz="1600" dirty="0" err="1"/>
              <a:t>melakukan</a:t>
            </a:r>
            <a:r>
              <a:rPr lang="en-US" altLang="id-ID" sz="1600" dirty="0"/>
              <a:t> </a:t>
            </a:r>
            <a:r>
              <a:rPr lang="en-US" altLang="id-ID" sz="1600" dirty="0" err="1"/>
              <a:t>pencatatan</a:t>
            </a:r>
            <a:r>
              <a:rPr lang="en-US" altLang="id-ID" sz="1600" dirty="0"/>
              <a:t> </a:t>
            </a:r>
            <a:r>
              <a:rPr lang="en-US" altLang="id-ID" sz="1600" dirty="0" err="1"/>
              <a:t>terhadap</a:t>
            </a:r>
            <a:r>
              <a:rPr lang="en-US" altLang="id-ID" sz="1600" dirty="0"/>
              <a:t> </a:t>
            </a:r>
            <a:r>
              <a:rPr lang="en-US" altLang="id-ID" sz="1600" dirty="0" err="1"/>
              <a:t>aktifitas</a:t>
            </a:r>
            <a:r>
              <a:rPr lang="en-US" altLang="id-ID" sz="1600" dirty="0"/>
              <a:t> firewall </a:t>
            </a:r>
            <a:r>
              <a:rPr lang="en-US" altLang="id-ID" sz="1600" dirty="0" err="1"/>
              <a:t>kita</a:t>
            </a:r>
            <a:r>
              <a:rPr lang="en-US" altLang="id-ID" sz="1600" dirty="0"/>
              <a:t>, </a:t>
            </a:r>
            <a:r>
              <a:rPr lang="en-US" altLang="id-ID" sz="1600" dirty="0" err="1"/>
              <a:t>untuk</a:t>
            </a:r>
            <a:r>
              <a:rPr lang="en-US" altLang="id-ID" sz="1600" dirty="0"/>
              <a:t> </a:t>
            </a:r>
            <a:r>
              <a:rPr lang="en-US" altLang="id-ID" sz="1600" dirty="0" err="1"/>
              <a:t>melihat</a:t>
            </a:r>
            <a:r>
              <a:rPr lang="en-US" altLang="id-ID" sz="1600" dirty="0"/>
              <a:t> </a:t>
            </a:r>
            <a:r>
              <a:rPr lang="en-US" altLang="id-ID" sz="1600" dirty="0" err="1"/>
              <a:t>bisa</a:t>
            </a:r>
            <a:r>
              <a:rPr lang="en-US" altLang="id-ID" sz="1600" dirty="0"/>
              <a:t> </a:t>
            </a:r>
            <a:r>
              <a:rPr lang="en-US" altLang="id-ID" sz="1600" dirty="0" err="1"/>
              <a:t>dibuka</a:t>
            </a:r>
            <a:r>
              <a:rPr lang="en-US" altLang="id-ID" sz="1600" dirty="0"/>
              <a:t> /etc/</a:t>
            </a:r>
            <a:r>
              <a:rPr lang="en-US" altLang="id-ID" sz="1600" dirty="0" err="1"/>
              <a:t>syslog.conf</a:t>
            </a:r>
            <a:endParaRPr lang="en-US" altLang="id-ID" sz="1600" dirty="0"/>
          </a:p>
          <a:p>
            <a:pPr lvl="1">
              <a:lnSpc>
                <a:spcPct val="75000"/>
              </a:lnSpc>
            </a:pPr>
            <a:r>
              <a:rPr lang="en-US" altLang="id-ID" sz="1600" dirty="0" err="1" smtClean="0"/>
              <a:t>iptables</a:t>
            </a:r>
            <a:r>
              <a:rPr lang="en-US" altLang="id-ID" sz="1600" dirty="0" smtClean="0"/>
              <a:t> </a:t>
            </a:r>
            <a:r>
              <a:rPr lang="en-US" altLang="id-ID" sz="1600" dirty="0"/>
              <a:t>–A FORWARD –j LOG –log-level-debug</a:t>
            </a:r>
          </a:p>
          <a:p>
            <a:pPr lvl="1">
              <a:lnSpc>
                <a:spcPct val="75000"/>
              </a:lnSpc>
            </a:pPr>
            <a:r>
              <a:rPr lang="en-US" altLang="id-ID" sz="1600" dirty="0" err="1" smtClean="0"/>
              <a:t>iptables</a:t>
            </a:r>
            <a:r>
              <a:rPr lang="en-US" altLang="id-ID" sz="1600" dirty="0" smtClean="0"/>
              <a:t> </a:t>
            </a:r>
            <a:r>
              <a:rPr lang="en-US" altLang="id-ID" sz="1600" dirty="0"/>
              <a:t>–A FORWARD –j LOG –log-</a:t>
            </a:r>
            <a:r>
              <a:rPr lang="en-US" altLang="id-ID" sz="1600" dirty="0" err="1"/>
              <a:t>tcp</a:t>
            </a:r>
            <a:r>
              <a:rPr lang="en-US" altLang="id-ID" sz="1600" dirty="0"/>
              <a:t>-options</a:t>
            </a:r>
          </a:p>
        </p:txBody>
      </p:sp>
    </p:spTree>
    <p:extLst>
      <p:ext uri="{BB962C8B-B14F-4D97-AF65-F5344CB8AC3E}">
        <p14:creationId xmlns:p14="http://schemas.microsoft.com/office/powerpoint/2010/main" val="3589151587"/>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42" name="Rectangle 2"/>
          <p:cNvSpPr>
            <a:spLocks noGrp="1" noChangeArrowheads="1"/>
          </p:cNvSpPr>
          <p:nvPr>
            <p:ph type="title"/>
          </p:nvPr>
        </p:nvSpPr>
        <p:spPr/>
        <p:txBody>
          <a:bodyPr/>
          <a:lstStyle/>
          <a:p>
            <a:r>
              <a:rPr lang="en-US" altLang="id-ID"/>
              <a:t>Firewall Option</a:t>
            </a:r>
          </a:p>
        </p:txBody>
      </p:sp>
      <p:sp>
        <p:nvSpPr>
          <p:cNvPr id="1495043" name="Rectangle 3"/>
          <p:cNvSpPr>
            <a:spLocks noGrp="1" noChangeArrowheads="1"/>
          </p:cNvSpPr>
          <p:nvPr>
            <p:ph type="body" idx="1"/>
          </p:nvPr>
        </p:nvSpPr>
        <p:spPr/>
        <p:txBody>
          <a:bodyPr/>
          <a:lstStyle/>
          <a:p>
            <a:pPr>
              <a:lnSpc>
                <a:spcPct val="75000"/>
              </a:lnSpc>
            </a:pPr>
            <a:r>
              <a:rPr lang="en-US" altLang="id-ID" sz="2000" dirty="0"/>
              <a:t># </a:t>
            </a:r>
            <a:r>
              <a:rPr lang="en-US" altLang="id-ID" dirty="0" err="1"/>
              <a:t>Mengeluarkan</a:t>
            </a:r>
            <a:r>
              <a:rPr lang="en-US" altLang="id-ID" dirty="0"/>
              <a:t> </a:t>
            </a:r>
            <a:r>
              <a:rPr lang="en-US" altLang="id-ID" dirty="0" err="1"/>
              <a:t>Modul-modul</a:t>
            </a:r>
            <a:r>
              <a:rPr lang="en-US" altLang="id-ID" dirty="0"/>
              <a:t> </a:t>
            </a:r>
            <a:r>
              <a:rPr lang="en-US" altLang="id-ID" dirty="0" err="1"/>
              <a:t>Iptables</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ip_tables</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ip_conntrack</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iptable_filter</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iptable_mangle</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iptable_nat</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ipt_LOG</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ipt_limit</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ipt_state</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ip_conntrack_ftp</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ip_conntrack_irc</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ip_nat_ftp</a:t>
            </a:r>
            <a:endParaRPr lang="en-US" altLang="id-ID" dirty="0"/>
          </a:p>
          <a:p>
            <a:pPr>
              <a:lnSpc>
                <a:spcPct val="75000"/>
              </a:lnSpc>
            </a:pPr>
            <a:r>
              <a:rPr lang="en-US" altLang="id-ID" dirty="0"/>
              <a:t>/</a:t>
            </a:r>
            <a:r>
              <a:rPr lang="en-US" altLang="id-ID" dirty="0" err="1"/>
              <a:t>sbin</a:t>
            </a:r>
            <a:r>
              <a:rPr lang="en-US" altLang="id-ID" dirty="0"/>
              <a:t>/</a:t>
            </a:r>
            <a:r>
              <a:rPr lang="en-US" altLang="id-ID" dirty="0" err="1"/>
              <a:t>modprobe</a:t>
            </a:r>
            <a:r>
              <a:rPr lang="en-US" altLang="id-ID" dirty="0"/>
              <a:t> </a:t>
            </a:r>
            <a:r>
              <a:rPr lang="en-US" altLang="id-ID" dirty="0" err="1"/>
              <a:t>ip_nat_irc</a:t>
            </a:r>
            <a:endParaRPr lang="en-US" altLang="id-ID" dirty="0"/>
          </a:p>
        </p:txBody>
      </p:sp>
    </p:spTree>
    <p:extLst>
      <p:ext uri="{BB962C8B-B14F-4D97-AF65-F5344CB8AC3E}">
        <p14:creationId xmlns:p14="http://schemas.microsoft.com/office/powerpoint/2010/main" val="1295631194"/>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8114" name="Rectangle 2"/>
          <p:cNvSpPr>
            <a:spLocks noGrp="1" noChangeArrowheads="1"/>
          </p:cNvSpPr>
          <p:nvPr>
            <p:ph type="title"/>
          </p:nvPr>
        </p:nvSpPr>
        <p:spPr/>
        <p:txBody>
          <a:bodyPr/>
          <a:lstStyle/>
          <a:p>
            <a:r>
              <a:rPr lang="en-US" altLang="id-ID"/>
              <a:t>Menghapus Rule iptables</a:t>
            </a:r>
          </a:p>
        </p:txBody>
      </p:sp>
      <p:sp>
        <p:nvSpPr>
          <p:cNvPr id="1498115" name="Rectangle 3"/>
          <p:cNvSpPr>
            <a:spLocks noGrp="1" noChangeArrowheads="1"/>
          </p:cNvSpPr>
          <p:nvPr>
            <p:ph type="body" idx="1"/>
          </p:nvPr>
        </p:nvSpPr>
        <p:spPr>
          <a:xfrm>
            <a:off x="152400" y="1752600"/>
            <a:ext cx="8686800" cy="4686300"/>
          </a:xfrm>
        </p:spPr>
        <p:txBody>
          <a:bodyPr/>
          <a:lstStyle/>
          <a:p>
            <a:r>
              <a:rPr lang="en-US" altLang="id-ID" sz="3200" dirty="0"/>
              <a:t># </a:t>
            </a:r>
            <a:r>
              <a:rPr lang="en-US" altLang="id-ID" sz="3200" dirty="0" err="1"/>
              <a:t>Menghapus</a:t>
            </a:r>
            <a:r>
              <a:rPr lang="en-US" altLang="id-ID" sz="3200" dirty="0"/>
              <a:t> </a:t>
            </a:r>
            <a:r>
              <a:rPr lang="en-US" altLang="id-ID" sz="3200" dirty="0" err="1"/>
              <a:t>aturan</a:t>
            </a:r>
            <a:r>
              <a:rPr lang="en-US" altLang="id-ID" sz="3200" dirty="0"/>
              <a:t> </a:t>
            </a:r>
            <a:r>
              <a:rPr lang="en-US" altLang="id-ID" sz="3200" dirty="0" err="1"/>
              <a:t>iptables</a:t>
            </a:r>
            <a:endParaRPr lang="en-US" altLang="id-ID" sz="3200" dirty="0"/>
          </a:p>
          <a:p>
            <a:pPr lvl="1"/>
            <a:r>
              <a:rPr lang="en-US" altLang="id-ID" sz="3200" dirty="0">
                <a:latin typeface="Courier New" panose="02070309020205020404" pitchFamily="49" charset="0"/>
              </a:rPr>
              <a:t>$IPTABLES -F</a:t>
            </a:r>
          </a:p>
          <a:p>
            <a:pPr lvl="1"/>
            <a:r>
              <a:rPr lang="en-US" altLang="id-ID" sz="3200" dirty="0">
                <a:latin typeface="Courier New" panose="02070309020205020404" pitchFamily="49" charset="0"/>
              </a:rPr>
              <a:t>$IPTABLES -t </a:t>
            </a:r>
            <a:r>
              <a:rPr lang="en-US" altLang="id-ID" sz="3200" dirty="0" err="1">
                <a:latin typeface="Courier New" panose="02070309020205020404" pitchFamily="49" charset="0"/>
              </a:rPr>
              <a:t>nat</a:t>
            </a:r>
            <a:r>
              <a:rPr lang="en-US" altLang="id-ID" sz="3200" dirty="0">
                <a:latin typeface="Courier New" panose="02070309020205020404" pitchFamily="49" charset="0"/>
              </a:rPr>
              <a:t> -F</a:t>
            </a:r>
          </a:p>
          <a:p>
            <a:pPr lvl="1"/>
            <a:r>
              <a:rPr lang="en-US" altLang="id-ID" sz="3200" dirty="0">
                <a:latin typeface="Courier New" panose="02070309020205020404" pitchFamily="49" charset="0"/>
              </a:rPr>
              <a:t>$IPTABLES -t mangle -F</a:t>
            </a:r>
          </a:p>
          <a:p>
            <a:r>
              <a:rPr lang="en-US" altLang="id-ID" sz="3200" dirty="0"/>
              <a:t># </a:t>
            </a:r>
            <a:r>
              <a:rPr lang="en-US" altLang="id-ID" sz="3200" dirty="0" err="1"/>
              <a:t>Menghapus</a:t>
            </a:r>
            <a:r>
              <a:rPr lang="en-US" altLang="id-ID" sz="3200" dirty="0"/>
              <a:t> </a:t>
            </a:r>
            <a:r>
              <a:rPr lang="en-US" altLang="id-ID" sz="3200" dirty="0" err="1"/>
              <a:t>nama</a:t>
            </a:r>
            <a:r>
              <a:rPr lang="en-US" altLang="id-ID" sz="3200" dirty="0"/>
              <a:t> </a:t>
            </a:r>
            <a:r>
              <a:rPr lang="en-US" altLang="id-ID" sz="3200" dirty="0" err="1"/>
              <a:t>kolom</a:t>
            </a:r>
            <a:r>
              <a:rPr lang="en-US" altLang="id-ID" sz="3200" dirty="0"/>
              <a:t> </a:t>
            </a:r>
            <a:r>
              <a:rPr lang="en-US" altLang="id-ID" sz="3200" dirty="0" err="1"/>
              <a:t>yg</a:t>
            </a:r>
            <a:r>
              <a:rPr lang="en-US" altLang="id-ID" sz="3200" dirty="0"/>
              <a:t> </a:t>
            </a:r>
            <a:r>
              <a:rPr lang="en-US" altLang="id-ID" sz="3200" dirty="0" err="1"/>
              <a:t>dibuat</a:t>
            </a:r>
            <a:r>
              <a:rPr lang="en-US" altLang="id-ID" sz="3200" dirty="0"/>
              <a:t> manual</a:t>
            </a:r>
          </a:p>
          <a:p>
            <a:pPr lvl="1"/>
            <a:r>
              <a:rPr lang="en-US" altLang="id-ID" sz="3200" dirty="0">
                <a:latin typeface="Courier New" panose="02070309020205020404" pitchFamily="49" charset="0"/>
              </a:rPr>
              <a:t>$IPTABLES -X</a:t>
            </a:r>
          </a:p>
          <a:p>
            <a:pPr lvl="1"/>
            <a:r>
              <a:rPr lang="en-US" altLang="id-ID" sz="3200" dirty="0">
                <a:latin typeface="Courier New" panose="02070309020205020404" pitchFamily="49" charset="0"/>
              </a:rPr>
              <a:t>$IPTABLES -t </a:t>
            </a:r>
            <a:r>
              <a:rPr lang="en-US" altLang="id-ID" sz="3200" dirty="0" err="1">
                <a:latin typeface="Courier New" panose="02070309020205020404" pitchFamily="49" charset="0"/>
              </a:rPr>
              <a:t>nat</a:t>
            </a:r>
            <a:r>
              <a:rPr lang="en-US" altLang="id-ID" sz="3200" dirty="0">
                <a:latin typeface="Courier New" panose="02070309020205020404" pitchFamily="49" charset="0"/>
              </a:rPr>
              <a:t> -X</a:t>
            </a:r>
          </a:p>
          <a:p>
            <a:pPr lvl="1"/>
            <a:r>
              <a:rPr lang="en-US" altLang="id-ID" sz="3200" dirty="0">
                <a:latin typeface="Courier New" panose="02070309020205020404" pitchFamily="49" charset="0"/>
              </a:rPr>
              <a:t>$IPTABLES -t mangle -X</a:t>
            </a:r>
          </a:p>
        </p:txBody>
      </p:sp>
    </p:spTree>
    <p:extLst>
      <p:ext uri="{BB962C8B-B14F-4D97-AF65-F5344CB8AC3E}">
        <p14:creationId xmlns:p14="http://schemas.microsoft.com/office/powerpoint/2010/main" val="403953174"/>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1970" name="Rectangle 2"/>
          <p:cNvSpPr>
            <a:spLocks noGrp="1" noChangeArrowheads="1"/>
          </p:cNvSpPr>
          <p:nvPr>
            <p:ph type="title"/>
          </p:nvPr>
        </p:nvSpPr>
        <p:spPr>
          <a:xfrm>
            <a:off x="314325" y="657225"/>
            <a:ext cx="6343650" cy="857250"/>
          </a:xfrm>
        </p:spPr>
        <p:txBody>
          <a:bodyPr/>
          <a:lstStyle/>
          <a:p>
            <a:r>
              <a:rPr lang="en-US" altLang="id-ID" sz="3600" dirty="0" err="1"/>
              <a:t>Konsep</a:t>
            </a:r>
            <a:r>
              <a:rPr lang="en-US" altLang="id-ID" sz="3600" dirty="0"/>
              <a:t> Firewall</a:t>
            </a:r>
          </a:p>
        </p:txBody>
      </p:sp>
      <p:sp>
        <p:nvSpPr>
          <p:cNvPr id="1491971" name="Rectangle 3"/>
          <p:cNvSpPr>
            <a:spLocks noGrp="1" noChangeArrowheads="1"/>
          </p:cNvSpPr>
          <p:nvPr>
            <p:ph type="body" idx="1"/>
          </p:nvPr>
        </p:nvSpPr>
        <p:spPr/>
        <p:txBody>
          <a:bodyPr/>
          <a:lstStyle/>
          <a:p>
            <a:pPr marL="257175" indent="-257175"/>
            <a:r>
              <a:rPr lang="sv-SE" altLang="zh-CN" dirty="0">
                <a:ea typeface="宋体" panose="02010600030101010101" pitchFamily="2" charset="-122"/>
              </a:rPr>
              <a:t>salah satu lapisan pertahanan yang mengatur hubungan komputer dengan dunia luar melalui interogasi setiap traffic, packet, dan port-port yang diatur dengan rule-rule yang ada</a:t>
            </a:r>
            <a:r>
              <a:rPr lang="en-US" altLang="zh-CN" dirty="0">
                <a:ea typeface="宋体" panose="02010600030101010101" pitchFamily="2" charset="-122"/>
              </a:rPr>
              <a:t> </a:t>
            </a:r>
          </a:p>
          <a:p>
            <a:pPr marL="257175" indent="-257175"/>
            <a:r>
              <a:rPr lang="en-US" altLang="id-ID" sz="1350" dirty="0" err="1"/>
              <a:t>Dilakukan</a:t>
            </a:r>
            <a:r>
              <a:rPr lang="en-US" altLang="id-ID" sz="1350" dirty="0"/>
              <a:t> </a:t>
            </a:r>
            <a:r>
              <a:rPr lang="en-US" altLang="id-ID" sz="1350" dirty="0" err="1"/>
              <a:t>dengan</a:t>
            </a:r>
            <a:r>
              <a:rPr lang="en-US" altLang="id-ID" sz="1350" dirty="0"/>
              <a:t> </a:t>
            </a:r>
            <a:r>
              <a:rPr lang="en-US" altLang="id-ID" sz="1350" dirty="0" err="1"/>
              <a:t>cara</a:t>
            </a:r>
            <a:r>
              <a:rPr lang="en-US" altLang="id-ID" sz="1350" dirty="0"/>
              <a:t> :</a:t>
            </a:r>
          </a:p>
          <a:p>
            <a:pPr marL="557213" lvl="1" indent="-214313"/>
            <a:r>
              <a:rPr lang="en-US" altLang="id-ID" sz="1200" dirty="0" err="1"/>
              <a:t>Menyaring</a:t>
            </a:r>
            <a:endParaRPr lang="en-US" altLang="id-ID" sz="1200" dirty="0"/>
          </a:p>
          <a:p>
            <a:pPr marL="557213" lvl="1" indent="-214313"/>
            <a:r>
              <a:rPr lang="en-US" altLang="id-ID" sz="1200" dirty="0" err="1"/>
              <a:t>membatasi</a:t>
            </a:r>
            <a:endParaRPr lang="en-US" altLang="id-ID" sz="1200" dirty="0"/>
          </a:p>
          <a:p>
            <a:pPr marL="557213" lvl="1" indent="-214313"/>
            <a:r>
              <a:rPr lang="en-US" altLang="id-ID" sz="1200" dirty="0" err="1"/>
              <a:t>menolak</a:t>
            </a:r>
            <a:r>
              <a:rPr lang="en-US" altLang="id-ID" sz="1200" dirty="0"/>
              <a:t> </a:t>
            </a:r>
          </a:p>
        </p:txBody>
      </p:sp>
      <p:sp>
        <p:nvSpPr>
          <p:cNvPr id="1491972" name="Text Box 4"/>
          <p:cNvSpPr txBox="1">
            <a:spLocks noChangeArrowheads="1"/>
          </p:cNvSpPr>
          <p:nvPr/>
        </p:nvSpPr>
        <p:spPr bwMode="auto">
          <a:xfrm>
            <a:off x="3714750" y="3657601"/>
            <a:ext cx="4057650"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ltLang="id-ID" sz="1500">
                <a:solidFill>
                  <a:srgbClr val="FF6600"/>
                </a:solidFill>
              </a:rPr>
              <a:t>hubungan /kegiatan suatu segmen pada jaringan pribadi dengan jaringan luar yang bukan  merupakan ruang lingkupnya</a:t>
            </a:r>
          </a:p>
        </p:txBody>
      </p:sp>
      <p:sp>
        <p:nvSpPr>
          <p:cNvPr id="1491973" name="AutoShape 5"/>
          <p:cNvSpPr>
            <a:spLocks/>
          </p:cNvSpPr>
          <p:nvPr/>
        </p:nvSpPr>
        <p:spPr bwMode="auto">
          <a:xfrm>
            <a:off x="3371850" y="3721894"/>
            <a:ext cx="228600" cy="685800"/>
          </a:xfrm>
          <a:prstGeom prst="rightBrace">
            <a:avLst>
              <a:gd name="adj1" fmla="val 25000"/>
              <a:gd name="adj2" fmla="val 50000"/>
            </a:avLst>
          </a:prstGeom>
          <a:noFill/>
          <a:ln w="349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Tree>
    <p:extLst>
      <p:ext uri="{BB962C8B-B14F-4D97-AF65-F5344CB8AC3E}">
        <p14:creationId xmlns:p14="http://schemas.microsoft.com/office/powerpoint/2010/main" val="42876847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b="1" smtClean="0">
                <a:effectLst>
                  <a:outerShdw blurRad="38100" dist="38100" dir="2700000" algn="tl">
                    <a:srgbClr val="000000">
                      <a:alpha val="43137"/>
                    </a:srgbClr>
                  </a:outerShdw>
                </a:effectLst>
                <a:latin typeface="Baskerville Old Face" panose="02020602080505020303" pitchFamily="18" charset="0"/>
              </a:rPr>
              <a:t>Terima Kasih</a:t>
            </a:r>
            <a:endParaRPr lang="en-US" b="1">
              <a:effectLst>
                <a:outerShdw blurRad="38100" dist="38100" dir="2700000" algn="tl">
                  <a:srgbClr val="000000">
                    <a:alpha val="43137"/>
                  </a:srgbClr>
                </a:outerShdw>
              </a:effectLst>
              <a:latin typeface="Baskerville Old Face" panose="02020602080505020303" pitchFamily="18" charset="0"/>
            </a:endParaRPr>
          </a:p>
        </p:txBody>
      </p:sp>
      <p:pic>
        <p:nvPicPr>
          <p:cNvPr id="4096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2025" y="1773238"/>
            <a:ext cx="7219950" cy="451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8594" name="Rectangle 2"/>
          <p:cNvSpPr>
            <a:spLocks noGrp="1" noChangeArrowheads="1"/>
          </p:cNvSpPr>
          <p:nvPr>
            <p:ph type="title"/>
          </p:nvPr>
        </p:nvSpPr>
        <p:spPr/>
        <p:txBody>
          <a:bodyPr/>
          <a:lstStyle/>
          <a:p>
            <a:r>
              <a:rPr lang="en-US" altLang="id-ID"/>
              <a:t>Konfigurasi Sederhana</a:t>
            </a:r>
          </a:p>
        </p:txBody>
      </p:sp>
      <p:sp>
        <p:nvSpPr>
          <p:cNvPr id="1518595" name="Rectangle 3"/>
          <p:cNvSpPr>
            <a:spLocks noGrp="1" noChangeArrowheads="1"/>
          </p:cNvSpPr>
          <p:nvPr>
            <p:ph type="body" idx="1"/>
          </p:nvPr>
        </p:nvSpPr>
        <p:spPr>
          <a:xfrm>
            <a:off x="304800" y="2438400"/>
            <a:ext cx="8839200" cy="3257550"/>
          </a:xfrm>
        </p:spPr>
        <p:txBody>
          <a:bodyPr/>
          <a:lstStyle/>
          <a:p>
            <a:pPr>
              <a:buFont typeface="Wingdings" panose="05000000000000000000" pitchFamily="2" charset="2"/>
              <a:buNone/>
            </a:pPr>
            <a:r>
              <a:rPr lang="en-US" altLang="id-ID" sz="2400" dirty="0"/>
              <a:t>pc (</a:t>
            </a:r>
            <a:r>
              <a:rPr lang="en-US" altLang="id-ID" sz="2400" dirty="0" err="1"/>
              <a:t>jaringan</a:t>
            </a:r>
            <a:r>
              <a:rPr lang="en-US" altLang="id-ID" sz="2400" dirty="0"/>
              <a:t> local) &lt;==&gt; firewall &lt;==&gt; internet (</a:t>
            </a:r>
            <a:r>
              <a:rPr lang="en-US" altLang="id-ID" sz="2400" dirty="0" err="1"/>
              <a:t>jaringan</a:t>
            </a:r>
            <a:r>
              <a:rPr lang="en-US" altLang="id-ID" sz="2400" dirty="0"/>
              <a:t> lain)</a:t>
            </a:r>
          </a:p>
        </p:txBody>
      </p:sp>
      <p:grpSp>
        <p:nvGrpSpPr>
          <p:cNvPr id="1518596" name="Group 4"/>
          <p:cNvGrpSpPr>
            <a:grpSpLocks/>
          </p:cNvGrpSpPr>
          <p:nvPr/>
        </p:nvGrpSpPr>
        <p:grpSpPr bwMode="auto">
          <a:xfrm>
            <a:off x="1314450" y="3028951"/>
            <a:ext cx="6535341" cy="2269331"/>
            <a:chOff x="768" y="2640"/>
            <a:chExt cx="3744" cy="1344"/>
          </a:xfrm>
        </p:grpSpPr>
        <p:sp>
          <p:nvSpPr>
            <p:cNvPr id="1518597" name="Rectangle 5">
              <a:hlinkClick r:id="" action="ppaction://noaction" highlightClick="1"/>
            </p:cNvPr>
            <p:cNvSpPr>
              <a:spLocks noChangeArrowheads="1"/>
            </p:cNvSpPr>
            <p:nvPr/>
          </p:nvSpPr>
          <p:spPr bwMode="auto">
            <a:xfrm>
              <a:off x="768" y="2640"/>
              <a:ext cx="3744" cy="134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nvGrpSpPr>
            <p:cNvPr id="1518598" name="Group 6"/>
            <p:cNvGrpSpPr>
              <a:grpSpLocks/>
            </p:cNvGrpSpPr>
            <p:nvPr/>
          </p:nvGrpSpPr>
          <p:grpSpPr bwMode="auto">
            <a:xfrm>
              <a:off x="816" y="2688"/>
              <a:ext cx="3600" cy="1248"/>
              <a:chOff x="816" y="2688"/>
              <a:chExt cx="3600" cy="1248"/>
            </a:xfrm>
          </p:grpSpPr>
          <p:graphicFrame>
            <p:nvGraphicFramePr>
              <p:cNvPr id="1518599" name="Object 7"/>
              <p:cNvGraphicFramePr>
                <a:graphicFrameLocks noChangeAspect="1"/>
              </p:cNvGraphicFramePr>
              <p:nvPr/>
            </p:nvGraphicFramePr>
            <p:xfrm>
              <a:off x="2784" y="3312"/>
              <a:ext cx="306" cy="618"/>
            </p:xfrm>
            <a:graphic>
              <a:graphicData uri="http://schemas.openxmlformats.org/presentationml/2006/ole">
                <mc:AlternateContent xmlns:mc="http://schemas.openxmlformats.org/markup-compatibility/2006">
                  <mc:Choice xmlns:v="urn:schemas-microsoft-com:vml" Requires="v">
                    <p:oleObj spid="_x0000_s1030" name="Bitmap Image" r:id="rId3" imgW="485586" imgH="980952" progId="PBrush">
                      <p:embed/>
                    </p:oleObj>
                  </mc:Choice>
                  <mc:Fallback>
                    <p:oleObj name="Bitmap Image" r:id="rId3" imgW="485586" imgH="980952" progId="PBrush">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4" y="3312"/>
                            <a:ext cx="306" cy="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18600" name="Object 8"/>
              <p:cNvGraphicFramePr>
                <a:graphicFrameLocks noChangeAspect="1"/>
              </p:cNvGraphicFramePr>
              <p:nvPr/>
            </p:nvGraphicFramePr>
            <p:xfrm>
              <a:off x="816" y="2976"/>
              <a:ext cx="1392" cy="927"/>
            </p:xfrm>
            <a:graphic>
              <a:graphicData uri="http://schemas.openxmlformats.org/presentationml/2006/ole">
                <mc:AlternateContent xmlns:mc="http://schemas.openxmlformats.org/markup-compatibility/2006">
                  <mc:Choice xmlns:v="urn:schemas-microsoft-com:vml" Requires="v">
                    <p:oleObj spid="_x0000_s1031" name="Clip" r:id="rId5" imgW="6629400" imgH="3557588" progId="">
                      <p:embed/>
                    </p:oleObj>
                  </mc:Choice>
                  <mc:Fallback>
                    <p:oleObj name="Clip" r:id="rId5" imgW="6629400" imgH="3557588" progId="">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6" y="2976"/>
                            <a:ext cx="1392" cy="927"/>
                          </a:xfrm>
                          <a:prstGeom prst="rect">
                            <a:avLst/>
                          </a:prstGeom>
                          <a:noFill/>
                          <a:effectLst/>
                          <a:extLst>
                            <a:ext uri="{909E8E84-426E-40DD-AFC4-6F175D3DCCD1}">
                              <a14:hiddenFill xmlns:a14="http://schemas.microsoft.com/office/drawing/2010/main">
                                <a:solidFill>
                                  <a:srgbClr val="306774"/>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18601" name="Group 9"/>
              <p:cNvGrpSpPr>
                <a:grpSpLocks/>
              </p:cNvGrpSpPr>
              <p:nvPr/>
            </p:nvGrpSpPr>
            <p:grpSpPr bwMode="auto">
              <a:xfrm>
                <a:off x="2976" y="2784"/>
                <a:ext cx="960" cy="1152"/>
                <a:chOff x="2976" y="2784"/>
                <a:chExt cx="960" cy="1152"/>
              </a:xfrm>
            </p:grpSpPr>
            <p:grpSp>
              <p:nvGrpSpPr>
                <p:cNvPr id="1518602" name="Group 10"/>
                <p:cNvGrpSpPr>
                  <a:grpSpLocks/>
                </p:cNvGrpSpPr>
                <p:nvPr/>
              </p:nvGrpSpPr>
              <p:grpSpPr bwMode="auto">
                <a:xfrm>
                  <a:off x="2976" y="2784"/>
                  <a:ext cx="960" cy="1152"/>
                  <a:chOff x="2976" y="2784"/>
                  <a:chExt cx="960" cy="1152"/>
                </a:xfrm>
              </p:grpSpPr>
              <p:sp>
                <p:nvSpPr>
                  <p:cNvPr id="1518603" name="Rectangle 11"/>
                  <p:cNvSpPr>
                    <a:spLocks noChangeArrowheads="1"/>
                  </p:cNvSpPr>
                  <p:nvPr/>
                </p:nvSpPr>
                <p:spPr bwMode="auto">
                  <a:xfrm>
                    <a:off x="3128" y="3264"/>
                    <a:ext cx="656" cy="672"/>
                  </a:xfrm>
                  <a:prstGeom prst="rect">
                    <a:avLst/>
                  </a:prstGeom>
                  <a:gradFill rotWithShape="1">
                    <a:gsLst>
                      <a:gs pos="0">
                        <a:schemeClr val="bg1">
                          <a:gamma/>
                          <a:shade val="46275"/>
                          <a:invGamma/>
                        </a:schemeClr>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100000"/>
                      </a:lnSpc>
                    </a:pPr>
                    <a:endParaRPr lang="en-US" altLang="id-ID">
                      <a:latin typeface="Arial Black" panose="020B0A04020102020204" pitchFamily="34" charset="0"/>
                      <a:cs typeface="Arial" panose="020B0604020202020204" pitchFamily="34" charset="0"/>
                    </a:endParaRPr>
                  </a:p>
                  <a:p>
                    <a:pPr eaLnBrk="1" hangingPunct="1">
                      <a:lnSpc>
                        <a:spcPct val="100000"/>
                      </a:lnSpc>
                    </a:pPr>
                    <a:endParaRPr lang="en-US" altLang="id-ID">
                      <a:latin typeface="Arial Black" panose="020B0A04020102020204" pitchFamily="34" charset="0"/>
                      <a:cs typeface="Arial" panose="020B0604020202020204" pitchFamily="34" charset="0"/>
                    </a:endParaRPr>
                  </a:p>
                  <a:p>
                    <a:pPr eaLnBrk="1" hangingPunct="1">
                      <a:lnSpc>
                        <a:spcPct val="100000"/>
                      </a:lnSpc>
                    </a:pPr>
                    <a:r>
                      <a:rPr lang="en-US" altLang="id-ID" sz="900">
                        <a:latin typeface="Arial Black" panose="020B0A04020102020204" pitchFamily="34" charset="0"/>
                      </a:rPr>
                      <a:t>Firewall</a:t>
                    </a:r>
                  </a:p>
                </p:txBody>
              </p:sp>
              <p:sp>
                <p:nvSpPr>
                  <p:cNvPr id="1518604" name="AutoShape 12"/>
                  <p:cNvSpPr>
                    <a:spLocks noChangeArrowheads="1"/>
                  </p:cNvSpPr>
                  <p:nvPr/>
                </p:nvSpPr>
                <p:spPr bwMode="auto">
                  <a:xfrm>
                    <a:off x="3254" y="3336"/>
                    <a:ext cx="404" cy="240"/>
                  </a:xfrm>
                  <a:prstGeom prst="bevel">
                    <a:avLst>
                      <a:gd name="adj" fmla="val 12500"/>
                    </a:avLst>
                  </a:prstGeom>
                  <a:solidFill>
                    <a:srgbClr val="77777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05" name="Rectangle 13"/>
                  <p:cNvSpPr>
                    <a:spLocks noChangeArrowheads="1"/>
                  </p:cNvSpPr>
                  <p:nvPr/>
                </p:nvSpPr>
                <p:spPr bwMode="auto">
                  <a:xfrm>
                    <a:off x="3102" y="3288"/>
                    <a:ext cx="26" cy="648"/>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06" name="Rectangle 14"/>
                  <p:cNvSpPr>
                    <a:spLocks noChangeArrowheads="1"/>
                  </p:cNvSpPr>
                  <p:nvPr/>
                </p:nvSpPr>
                <p:spPr bwMode="auto">
                  <a:xfrm>
                    <a:off x="3784" y="3288"/>
                    <a:ext cx="26" cy="648"/>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07" name="AutoShape 15"/>
                  <p:cNvSpPr>
                    <a:spLocks noChangeArrowheads="1"/>
                  </p:cNvSpPr>
                  <p:nvPr/>
                </p:nvSpPr>
                <p:spPr bwMode="auto">
                  <a:xfrm>
                    <a:off x="2976" y="2784"/>
                    <a:ext cx="960" cy="504"/>
                  </a:xfrm>
                  <a:prstGeom prst="triangle">
                    <a:avLst>
                      <a:gd name="adj" fmla="val 50000"/>
                    </a:avLst>
                  </a:prstGeom>
                  <a:solidFill>
                    <a:srgbClr val="66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1518608" name="Picture 16" descr="britney"/>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flipH="1">
                    <a:off x="3368" y="3273"/>
                    <a:ext cx="181" cy="138"/>
                  </a:xfrm>
                  <a:prstGeom prst="rect">
                    <a:avLst/>
                  </a:prstGeom>
                  <a:noFill/>
                  <a:ln>
                    <a:noFill/>
                  </a:ln>
                  <a:extLst>
                    <a:ext uri="{909E8E84-426E-40DD-AFC4-6F175D3DCCD1}">
                      <a14:hiddenFill xmlns:a14="http://schemas.microsoft.com/office/drawing/2010/main">
                        <a:solidFill>
                          <a:srgbClr val="306774"/>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18609" name="Rectangle 17"/>
                <p:cNvSpPr>
                  <a:spLocks noChangeArrowheads="1"/>
                </p:cNvSpPr>
                <p:nvPr/>
              </p:nvSpPr>
              <p:spPr bwMode="auto">
                <a:xfrm>
                  <a:off x="3885" y="3610"/>
                  <a:ext cx="26" cy="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10" name="Rectangle 18"/>
                <p:cNvSpPr>
                  <a:spLocks noChangeArrowheads="1"/>
                </p:cNvSpPr>
                <p:nvPr/>
              </p:nvSpPr>
              <p:spPr bwMode="auto">
                <a:xfrm>
                  <a:off x="3835" y="3610"/>
                  <a:ext cx="25" cy="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11" name="AutoShape 19"/>
                <p:cNvSpPr>
                  <a:spLocks noChangeArrowheads="1"/>
                </p:cNvSpPr>
                <p:nvPr/>
              </p:nvSpPr>
              <p:spPr bwMode="auto">
                <a:xfrm rot="-5400000">
                  <a:off x="2838" y="3448"/>
                  <a:ext cx="401" cy="76"/>
                </a:xfrm>
                <a:prstGeom prst="flowChartMagneticTape">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12" name="Line 20"/>
                <p:cNvSpPr>
                  <a:spLocks noChangeShapeType="1"/>
                </p:cNvSpPr>
                <p:nvPr/>
              </p:nvSpPr>
              <p:spPr bwMode="auto">
                <a:xfrm>
                  <a:off x="3027" y="3410"/>
                  <a:ext cx="0" cy="1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518613" name="Rectangle 21"/>
              <p:cNvSpPr>
                <a:spLocks noChangeArrowheads="1"/>
              </p:cNvSpPr>
              <p:nvPr/>
            </p:nvSpPr>
            <p:spPr bwMode="auto">
              <a:xfrm>
                <a:off x="2832" y="3264"/>
                <a:ext cx="96"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14" name="AutoShape 22"/>
              <p:cNvSpPr>
                <a:spLocks noChangeArrowheads="1"/>
              </p:cNvSpPr>
              <p:nvPr/>
            </p:nvSpPr>
            <p:spPr bwMode="auto">
              <a:xfrm>
                <a:off x="2304" y="2688"/>
                <a:ext cx="816" cy="480"/>
              </a:xfrm>
              <a:prstGeom prst="wedgeRoundRectCallout">
                <a:avLst>
                  <a:gd name="adj1" fmla="val 22917"/>
                  <a:gd name="adj2" fmla="val 8000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r>
                  <a:rPr lang="en-US" altLang="id-ID" sz="1050" b="1">
                    <a:latin typeface="Arial Narrow" panose="020B0606020202030204" pitchFamily="34" charset="0"/>
                  </a:rPr>
                  <a:t>Boleh lewat mbak ? Nih surat-suratnya</a:t>
                </a:r>
              </a:p>
            </p:txBody>
          </p:sp>
          <p:sp>
            <p:nvSpPr>
              <p:cNvPr id="1518615" name="AutoShape 23"/>
              <p:cNvSpPr>
                <a:spLocks noChangeArrowheads="1"/>
              </p:cNvSpPr>
              <p:nvPr/>
            </p:nvSpPr>
            <p:spPr bwMode="auto">
              <a:xfrm>
                <a:off x="3600" y="2880"/>
                <a:ext cx="816" cy="480"/>
              </a:xfrm>
              <a:prstGeom prst="wedgeRoundRectCallout">
                <a:avLst>
                  <a:gd name="adj1" fmla="val -62991"/>
                  <a:gd name="adj2" fmla="val 51875"/>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r>
                  <a:rPr lang="en-US" altLang="id-ID" sz="1050" b="1">
                    <a:latin typeface="Arial Narrow" panose="020B0606020202030204" pitchFamily="34" charset="0"/>
                  </a:rPr>
                  <a:t>Anak kecil ga boleh keluar.. sudah malam</a:t>
                </a:r>
              </a:p>
            </p:txBody>
          </p:sp>
          <p:sp>
            <p:nvSpPr>
              <p:cNvPr id="1518616" name="AutoShape 24"/>
              <p:cNvSpPr>
                <a:spLocks noChangeArrowheads="1"/>
              </p:cNvSpPr>
              <p:nvPr/>
            </p:nvSpPr>
            <p:spPr bwMode="auto">
              <a:xfrm>
                <a:off x="2496" y="3312"/>
                <a:ext cx="384" cy="384"/>
              </a:xfrm>
              <a:prstGeom prst="verticalScroll">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17" name="Line 25"/>
              <p:cNvSpPr>
                <a:spLocks noChangeShapeType="1"/>
              </p:cNvSpPr>
              <p:nvPr/>
            </p:nvSpPr>
            <p:spPr bwMode="auto">
              <a:xfrm>
                <a:off x="2592" y="3504"/>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18" name="Line 26"/>
              <p:cNvSpPr>
                <a:spLocks noChangeShapeType="1"/>
              </p:cNvSpPr>
              <p:nvPr/>
            </p:nvSpPr>
            <p:spPr bwMode="auto">
              <a:xfrm>
                <a:off x="2592" y="3456"/>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19" name="Line 27"/>
              <p:cNvSpPr>
                <a:spLocks noChangeShapeType="1"/>
              </p:cNvSpPr>
              <p:nvPr/>
            </p:nvSpPr>
            <p:spPr bwMode="auto">
              <a:xfrm>
                <a:off x="2592" y="3456"/>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20" name="Line 28"/>
              <p:cNvSpPr>
                <a:spLocks noChangeShapeType="1"/>
              </p:cNvSpPr>
              <p:nvPr/>
            </p:nvSpPr>
            <p:spPr bwMode="auto">
              <a:xfrm>
                <a:off x="2592" y="3552"/>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21" name="Line 29"/>
              <p:cNvSpPr>
                <a:spLocks noChangeShapeType="1"/>
              </p:cNvSpPr>
              <p:nvPr/>
            </p:nvSpPr>
            <p:spPr bwMode="auto">
              <a:xfrm>
                <a:off x="2592" y="3504"/>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22" name="Line 30"/>
              <p:cNvSpPr>
                <a:spLocks noChangeShapeType="1"/>
              </p:cNvSpPr>
              <p:nvPr/>
            </p:nvSpPr>
            <p:spPr bwMode="auto">
              <a:xfrm>
                <a:off x="2592" y="3552"/>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23" name="Line 31"/>
              <p:cNvSpPr>
                <a:spLocks noChangeShapeType="1"/>
              </p:cNvSpPr>
              <p:nvPr/>
            </p:nvSpPr>
            <p:spPr bwMode="auto">
              <a:xfrm>
                <a:off x="2592" y="3504"/>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grpSp>
    </p:spTree>
    <p:extLst>
      <p:ext uri="{BB962C8B-B14F-4D97-AF65-F5344CB8AC3E}">
        <p14:creationId xmlns:p14="http://schemas.microsoft.com/office/powerpoint/2010/main" val="319012780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026" name="Rectangle 2"/>
          <p:cNvSpPr>
            <a:spLocks noGrp="1" noChangeArrowheads="1"/>
          </p:cNvSpPr>
          <p:nvPr>
            <p:ph type="title"/>
          </p:nvPr>
        </p:nvSpPr>
        <p:spPr/>
        <p:txBody>
          <a:bodyPr>
            <a:normAutofit/>
          </a:bodyPr>
          <a:lstStyle/>
          <a:p>
            <a:r>
              <a:rPr lang="en-US" altLang="id-ID" sz="2100" dirty="0"/>
              <a:t>Firewall </a:t>
            </a:r>
            <a:r>
              <a:rPr lang="en-US" altLang="id-ID" sz="2100" dirty="0" err="1"/>
              <a:t>Topologi</a:t>
            </a:r>
            <a:r>
              <a:rPr lang="en-US" altLang="id-ID" sz="2100" dirty="0"/>
              <a:t> :</a:t>
            </a:r>
            <a:br>
              <a:rPr lang="en-US" altLang="id-ID" sz="2100" dirty="0"/>
            </a:br>
            <a:r>
              <a:rPr lang="en-US" altLang="id-ID" sz="2100" dirty="0"/>
              <a:t>Basic Two-interface Firewall (no </a:t>
            </a:r>
            <a:r>
              <a:rPr lang="en-US" altLang="id-ID" sz="2100" dirty="0" smtClean="0"/>
              <a:t>DMZ </a:t>
            </a:r>
            <a:r>
              <a:rPr lang="en-US" sz="2400" dirty="0" smtClean="0"/>
              <a:t>De-Militarized Zone </a:t>
            </a:r>
            <a:r>
              <a:rPr lang="en-US" altLang="id-ID" sz="2100" dirty="0" smtClean="0"/>
              <a:t>)</a:t>
            </a:r>
            <a:endParaRPr lang="en-US" altLang="id-ID" sz="2100" dirty="0"/>
          </a:p>
        </p:txBody>
      </p:sp>
      <p:sp>
        <p:nvSpPr>
          <p:cNvPr id="1537027" name="Rectangle 3"/>
          <p:cNvSpPr>
            <a:spLocks noGrp="1" noChangeArrowheads="1"/>
          </p:cNvSpPr>
          <p:nvPr>
            <p:ph type="body" sz="half" idx="1"/>
          </p:nvPr>
        </p:nvSpPr>
        <p:spPr>
          <a:xfrm>
            <a:off x="609600" y="1905000"/>
            <a:ext cx="3871913" cy="3356370"/>
          </a:xfrm>
        </p:spPr>
        <p:txBody>
          <a:bodyPr/>
          <a:lstStyle/>
          <a:p>
            <a:r>
              <a:rPr lang="en-US" altLang="id-ID" sz="2400" dirty="0"/>
              <a:t>Connects to ISP using DSL, Cable Modem, ISDN, Dial-up, …</a:t>
            </a:r>
          </a:p>
          <a:p>
            <a:r>
              <a:rPr lang="en-US" altLang="id-ID" sz="2400" dirty="0"/>
              <a:t>Provides for “Internet Connection Sharing” of a single public IP address for a local network using SNAT/Masquerading</a:t>
            </a:r>
          </a:p>
        </p:txBody>
      </p:sp>
      <p:pic>
        <p:nvPicPr>
          <p:cNvPr id="1537028" name="Picture 4" descr="basic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495800" y="1600200"/>
            <a:ext cx="3733800" cy="43687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109802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8050" name="Rectangle 2"/>
          <p:cNvSpPr>
            <a:spLocks noGrp="1" noChangeArrowheads="1"/>
          </p:cNvSpPr>
          <p:nvPr>
            <p:ph type="title"/>
          </p:nvPr>
        </p:nvSpPr>
        <p:spPr/>
        <p:txBody>
          <a:bodyPr>
            <a:normAutofit/>
          </a:bodyPr>
          <a:lstStyle/>
          <a:p>
            <a:r>
              <a:rPr lang="en-US" altLang="id-ID" sz="2100"/>
              <a:t>Firewall Topologi :</a:t>
            </a:r>
            <a:br>
              <a:rPr lang="en-US" altLang="id-ID" sz="2100"/>
            </a:br>
            <a:r>
              <a:rPr lang="en-US" altLang="id-ID" sz="2100"/>
              <a:t>Three-interface Firewall (with DMZ)</a:t>
            </a:r>
          </a:p>
        </p:txBody>
      </p:sp>
      <p:sp>
        <p:nvSpPr>
          <p:cNvPr id="1538051" name="Rectangle 3"/>
          <p:cNvSpPr>
            <a:spLocks noGrp="1" noChangeArrowheads="1"/>
          </p:cNvSpPr>
          <p:nvPr>
            <p:ph type="body" sz="half" idx="1"/>
          </p:nvPr>
        </p:nvSpPr>
        <p:spPr>
          <a:xfrm>
            <a:off x="381000" y="1600200"/>
            <a:ext cx="4114800" cy="4114800"/>
          </a:xfrm>
        </p:spPr>
        <p:txBody>
          <a:bodyPr/>
          <a:lstStyle/>
          <a:p>
            <a:r>
              <a:rPr lang="en-US" altLang="id-ID" sz="2400" dirty="0"/>
              <a:t>Provides internet connection sharing of one or more public IP addresses.</a:t>
            </a:r>
          </a:p>
          <a:p>
            <a:r>
              <a:rPr lang="en-US" altLang="id-ID" sz="2400" dirty="0"/>
              <a:t>Had a DMZ containing servers that are exposed to the internet.</a:t>
            </a:r>
          </a:p>
          <a:p>
            <a:r>
              <a:rPr lang="en-US" altLang="id-ID" sz="2400" dirty="0"/>
              <a:t>If a server is hacked, the Firewall and the Local network aren’t compromised.</a:t>
            </a:r>
          </a:p>
        </p:txBody>
      </p:sp>
      <p:pic>
        <p:nvPicPr>
          <p:cNvPr id="1538052" name="Picture 4" descr="dmz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191000" y="1676400"/>
            <a:ext cx="4874816" cy="3657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48983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2994" name="Rectangle 2"/>
          <p:cNvSpPr>
            <a:spLocks noGrp="1" noChangeArrowheads="1"/>
          </p:cNvSpPr>
          <p:nvPr>
            <p:ph type="title"/>
          </p:nvPr>
        </p:nvSpPr>
        <p:spPr/>
        <p:txBody>
          <a:bodyPr/>
          <a:lstStyle/>
          <a:p>
            <a:r>
              <a:rPr lang="en-US" altLang="id-ID"/>
              <a:t>Tipe Firewall</a:t>
            </a:r>
          </a:p>
        </p:txBody>
      </p:sp>
      <p:sp>
        <p:nvSpPr>
          <p:cNvPr id="1492995" name="Rectangle 3"/>
          <p:cNvSpPr>
            <a:spLocks noGrp="1" noChangeArrowheads="1"/>
          </p:cNvSpPr>
          <p:nvPr>
            <p:ph type="body" idx="1"/>
          </p:nvPr>
        </p:nvSpPr>
        <p:spPr/>
        <p:txBody>
          <a:bodyPr/>
          <a:lstStyle/>
          <a:p>
            <a:pPr marL="342900" indent="-342900">
              <a:lnSpc>
                <a:spcPct val="80000"/>
              </a:lnSpc>
              <a:buNone/>
            </a:pPr>
            <a:r>
              <a:rPr lang="en-US" altLang="id-ID" sz="2400" dirty="0" err="1"/>
              <a:t>Berdasarkan</a:t>
            </a:r>
            <a:r>
              <a:rPr lang="en-US" altLang="id-ID" sz="2400" dirty="0"/>
              <a:t> </a:t>
            </a:r>
            <a:r>
              <a:rPr lang="en-US" altLang="id-ID" sz="2400" dirty="0" err="1"/>
              <a:t>mekanisme</a:t>
            </a:r>
            <a:r>
              <a:rPr lang="en-US" altLang="id-ID" sz="2400" dirty="0"/>
              <a:t> </a:t>
            </a:r>
            <a:r>
              <a:rPr lang="en-US" altLang="id-ID" sz="2400" dirty="0" err="1"/>
              <a:t>cara</a:t>
            </a:r>
            <a:r>
              <a:rPr lang="en-US" altLang="id-ID" sz="2400" dirty="0"/>
              <a:t> </a:t>
            </a:r>
            <a:r>
              <a:rPr lang="en-US" altLang="id-ID" sz="2400" dirty="0" err="1"/>
              <a:t>kerja</a:t>
            </a:r>
            <a:r>
              <a:rPr lang="en-US" altLang="id-ID" sz="2400" dirty="0"/>
              <a:t> :</a:t>
            </a:r>
          </a:p>
          <a:p>
            <a:pPr marL="342900" indent="-342900">
              <a:lnSpc>
                <a:spcPct val="80000"/>
              </a:lnSpc>
            </a:pPr>
            <a:r>
              <a:rPr lang="en-US" altLang="id-ID" sz="2400" dirty="0"/>
              <a:t>Packet Filtering</a:t>
            </a:r>
          </a:p>
          <a:p>
            <a:pPr marL="628650" lvl="1" indent="-285750">
              <a:lnSpc>
                <a:spcPct val="80000"/>
              </a:lnSpc>
              <a:buFontTx/>
              <a:buChar char="–"/>
            </a:pPr>
            <a:r>
              <a:rPr lang="en-US" altLang="id-ID" sz="2400" dirty="0" err="1"/>
              <a:t>Memfilter</a:t>
            </a:r>
            <a:r>
              <a:rPr lang="en-US" altLang="id-ID" sz="2400" dirty="0"/>
              <a:t> </a:t>
            </a:r>
            <a:r>
              <a:rPr lang="en-US" altLang="id-ID" sz="2400" dirty="0" err="1"/>
              <a:t>paket</a:t>
            </a:r>
            <a:r>
              <a:rPr lang="en-US" altLang="id-ID" sz="2400" dirty="0"/>
              <a:t> </a:t>
            </a:r>
            <a:r>
              <a:rPr lang="en-US" altLang="id-ID" sz="2400" dirty="0" err="1"/>
              <a:t>berdasarkan</a:t>
            </a:r>
            <a:r>
              <a:rPr lang="en-US" altLang="id-ID" sz="2400" dirty="0"/>
              <a:t> </a:t>
            </a:r>
            <a:r>
              <a:rPr lang="en-US" altLang="id-ID" sz="2400" dirty="0" err="1"/>
              <a:t>sumber</a:t>
            </a:r>
            <a:r>
              <a:rPr lang="en-US" altLang="id-ID" sz="2400" dirty="0"/>
              <a:t>, </a:t>
            </a:r>
            <a:r>
              <a:rPr lang="en-US" altLang="id-ID" sz="2400" dirty="0" err="1"/>
              <a:t>tujuan</a:t>
            </a:r>
            <a:r>
              <a:rPr lang="en-US" altLang="id-ID" sz="2400" dirty="0"/>
              <a:t> </a:t>
            </a:r>
            <a:r>
              <a:rPr lang="en-US" altLang="id-ID" sz="2400" dirty="0" err="1"/>
              <a:t>dan</a:t>
            </a:r>
            <a:r>
              <a:rPr lang="en-US" altLang="id-ID" sz="2400" dirty="0"/>
              <a:t> </a:t>
            </a:r>
            <a:r>
              <a:rPr lang="en-US" altLang="id-ID" sz="2400" dirty="0" err="1"/>
              <a:t>atribut</a:t>
            </a:r>
            <a:r>
              <a:rPr lang="en-US" altLang="id-ID" sz="2400" dirty="0"/>
              <a:t> </a:t>
            </a:r>
            <a:r>
              <a:rPr lang="en-US" altLang="id-ID" sz="2400" dirty="0" err="1"/>
              <a:t>paket</a:t>
            </a:r>
            <a:r>
              <a:rPr lang="en-US" altLang="id-ID" sz="2400" dirty="0"/>
              <a:t> (filter </a:t>
            </a:r>
            <a:r>
              <a:rPr lang="en-US" altLang="id-ID" sz="2400" dirty="0" err="1"/>
              <a:t>berdasar</a:t>
            </a:r>
            <a:r>
              <a:rPr lang="en-US" altLang="id-ID" sz="2400" dirty="0"/>
              <a:t> IP </a:t>
            </a:r>
            <a:r>
              <a:rPr lang="en-US" altLang="id-ID" sz="2400" dirty="0" err="1"/>
              <a:t>dan</a:t>
            </a:r>
            <a:r>
              <a:rPr lang="en-US" altLang="id-ID" sz="2400" dirty="0"/>
              <a:t> Port). Yang </a:t>
            </a:r>
            <a:r>
              <a:rPr lang="en-US" altLang="id-ID" sz="2400" dirty="0" err="1"/>
              <a:t>difilter</a:t>
            </a:r>
            <a:r>
              <a:rPr lang="en-US" altLang="id-ID" sz="2400" dirty="0"/>
              <a:t> IP, TCP, UDP, and ICMP headers and port number</a:t>
            </a:r>
          </a:p>
          <a:p>
            <a:pPr marL="342900" indent="-342900">
              <a:lnSpc>
                <a:spcPct val="80000"/>
              </a:lnSpc>
            </a:pPr>
            <a:r>
              <a:rPr lang="en-US" altLang="id-ID" sz="2400" dirty="0"/>
              <a:t>Application Level</a:t>
            </a:r>
          </a:p>
          <a:p>
            <a:pPr marL="628650" lvl="1" indent="-285750">
              <a:lnSpc>
                <a:spcPct val="80000"/>
              </a:lnSpc>
              <a:buFontTx/>
              <a:buChar char="–"/>
            </a:pPr>
            <a:r>
              <a:rPr lang="en-US" altLang="id-ID" sz="2400" dirty="0" err="1"/>
              <a:t>Biasa</a:t>
            </a:r>
            <a:r>
              <a:rPr lang="en-US" altLang="id-ID" sz="2400" dirty="0"/>
              <a:t> </a:t>
            </a:r>
            <a:r>
              <a:rPr lang="en-US" altLang="id-ID" sz="2400" dirty="0" err="1"/>
              <a:t>disebut</a:t>
            </a:r>
            <a:r>
              <a:rPr lang="en-US" altLang="id-ID" sz="2400" dirty="0"/>
              <a:t> proxy firewall, filter </a:t>
            </a:r>
            <a:r>
              <a:rPr lang="en-US" altLang="id-ID" sz="2400" dirty="0" err="1"/>
              <a:t>bisa</a:t>
            </a:r>
            <a:r>
              <a:rPr lang="en-US" altLang="id-ID" sz="2400" dirty="0"/>
              <a:t> </a:t>
            </a:r>
            <a:r>
              <a:rPr lang="en-US" altLang="id-ID" sz="2400" dirty="0" err="1"/>
              <a:t>berdasarkan</a:t>
            </a:r>
            <a:r>
              <a:rPr lang="en-US" altLang="id-ID" sz="2400" dirty="0"/>
              <a:t> content </a:t>
            </a:r>
            <a:r>
              <a:rPr lang="en-US" altLang="id-ID" sz="2400" dirty="0" err="1"/>
              <a:t>paket</a:t>
            </a:r>
            <a:endParaRPr lang="en-US" altLang="id-ID" sz="2400" dirty="0"/>
          </a:p>
          <a:p>
            <a:pPr marL="342900" indent="-342900">
              <a:lnSpc>
                <a:spcPct val="80000"/>
              </a:lnSpc>
            </a:pPr>
            <a:r>
              <a:rPr lang="en-US" altLang="id-ID" sz="2400" dirty="0"/>
              <a:t>Circuit Level Gateway</a:t>
            </a:r>
          </a:p>
          <a:p>
            <a:pPr marL="628650" lvl="1" indent="-285750">
              <a:lnSpc>
                <a:spcPct val="80000"/>
              </a:lnSpc>
              <a:buFontTx/>
              <a:buChar char="–"/>
            </a:pPr>
            <a:r>
              <a:rPr lang="en-US" altLang="id-ID" sz="2400" dirty="0"/>
              <a:t>Filter </a:t>
            </a:r>
            <a:r>
              <a:rPr lang="en-US" altLang="id-ID" sz="2400" dirty="0" err="1"/>
              <a:t>berdasarkan</a:t>
            </a:r>
            <a:r>
              <a:rPr lang="en-US" altLang="id-ID" sz="2400" dirty="0"/>
              <a:t> </a:t>
            </a:r>
            <a:r>
              <a:rPr lang="en-US" altLang="id-ID" sz="2400" dirty="0" err="1"/>
              <a:t>sesi</a:t>
            </a:r>
            <a:r>
              <a:rPr lang="en-US" altLang="id-ID" sz="2400" dirty="0"/>
              <a:t> </a:t>
            </a:r>
            <a:r>
              <a:rPr lang="en-US" altLang="id-ID" sz="2400" dirty="0" err="1"/>
              <a:t>komunikasi</a:t>
            </a:r>
            <a:r>
              <a:rPr lang="en-US" altLang="id-ID" sz="2400" dirty="0"/>
              <a:t>, </a:t>
            </a:r>
            <a:r>
              <a:rPr lang="en-US" altLang="id-ID" sz="2400" dirty="0" err="1"/>
              <a:t>dengan</a:t>
            </a:r>
            <a:r>
              <a:rPr lang="en-US" altLang="id-ID" sz="2400" dirty="0"/>
              <a:t> </a:t>
            </a:r>
            <a:r>
              <a:rPr lang="en-US" altLang="id-ID" sz="2400" dirty="0" err="1"/>
              <a:t>pengawasan</a:t>
            </a:r>
            <a:r>
              <a:rPr lang="en-US" altLang="id-ID" sz="2400" dirty="0"/>
              <a:t> </a:t>
            </a:r>
            <a:r>
              <a:rPr lang="en-US" altLang="id-ID" sz="2400" dirty="0" err="1"/>
              <a:t>sesi</a:t>
            </a:r>
            <a:r>
              <a:rPr lang="en-US" altLang="id-ID" sz="2400" dirty="0"/>
              <a:t> handshake.</a:t>
            </a:r>
          </a:p>
          <a:p>
            <a:pPr marL="628650" lvl="1" indent="-285750">
              <a:lnSpc>
                <a:spcPct val="80000"/>
              </a:lnSpc>
              <a:buFontTx/>
              <a:buChar char="–"/>
            </a:pPr>
            <a:r>
              <a:rPr lang="en-US" altLang="id-ID" sz="2400" dirty="0" err="1"/>
              <a:t>Terdapat</a:t>
            </a:r>
            <a:r>
              <a:rPr lang="en-US" altLang="id-ID" sz="2400" dirty="0"/>
              <a:t> </a:t>
            </a:r>
            <a:r>
              <a:rPr lang="en-US" altLang="id-ID" sz="2400" dirty="0" err="1"/>
              <a:t>sesi</a:t>
            </a:r>
            <a:r>
              <a:rPr lang="en-US" altLang="id-ID" sz="2400" dirty="0"/>
              <a:t> NEW/ESTABLISH</a:t>
            </a:r>
          </a:p>
          <a:p>
            <a:pPr marL="342900" indent="-342900">
              <a:lnSpc>
                <a:spcPct val="80000"/>
              </a:lnSpc>
            </a:pPr>
            <a:r>
              <a:rPr lang="en-US" altLang="id-ID" sz="2400" dirty="0" err="1"/>
              <a:t>Statefull</a:t>
            </a:r>
            <a:r>
              <a:rPr lang="en-US" altLang="id-ID" sz="2400" dirty="0"/>
              <a:t> Multilayer Inspection Firewall</a:t>
            </a:r>
          </a:p>
          <a:p>
            <a:pPr marL="628650" lvl="1" indent="-285750">
              <a:lnSpc>
                <a:spcPct val="80000"/>
              </a:lnSpc>
              <a:buFontTx/>
              <a:buChar char="–"/>
            </a:pPr>
            <a:r>
              <a:rPr lang="en-US" altLang="id-ID" sz="2400" dirty="0" err="1"/>
              <a:t>Kombinasi</a:t>
            </a:r>
            <a:r>
              <a:rPr lang="en-US" altLang="id-ID" sz="2400" dirty="0"/>
              <a:t> </a:t>
            </a:r>
            <a:r>
              <a:rPr lang="en-US" altLang="id-ID" sz="2400" dirty="0" err="1"/>
              <a:t>dari</a:t>
            </a:r>
            <a:r>
              <a:rPr lang="en-US" altLang="id-ID" sz="2400" dirty="0"/>
              <a:t> </a:t>
            </a:r>
            <a:r>
              <a:rPr lang="en-US" altLang="id-ID" sz="2400" dirty="0" err="1"/>
              <a:t>ketiga</a:t>
            </a:r>
            <a:r>
              <a:rPr lang="en-US" altLang="id-ID" sz="2400" dirty="0"/>
              <a:t> </a:t>
            </a:r>
            <a:r>
              <a:rPr lang="en-US" altLang="id-ID" sz="2400" dirty="0" err="1"/>
              <a:t>tipe</a:t>
            </a:r>
            <a:r>
              <a:rPr lang="en-US" altLang="id-ID" sz="2400" dirty="0"/>
              <a:t> firewall </a:t>
            </a:r>
            <a:r>
              <a:rPr lang="en-US" altLang="id-ID" sz="2400" dirty="0" err="1"/>
              <a:t>diatas</a:t>
            </a:r>
            <a:endParaRPr lang="en-US" altLang="id-ID" sz="2400" dirty="0"/>
          </a:p>
          <a:p>
            <a:pPr marL="342900" indent="-342900">
              <a:lnSpc>
                <a:spcPct val="80000"/>
              </a:lnSpc>
            </a:pPr>
            <a:endParaRPr lang="en-US" altLang="id-ID" sz="1350" dirty="0"/>
          </a:p>
        </p:txBody>
      </p:sp>
    </p:spTree>
    <p:extLst>
      <p:ext uri="{BB962C8B-B14F-4D97-AF65-F5344CB8AC3E}">
        <p14:creationId xmlns:p14="http://schemas.microsoft.com/office/powerpoint/2010/main" val="111294400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9618" name="Rectangle 2"/>
          <p:cNvSpPr>
            <a:spLocks noChangeArrowheads="1"/>
          </p:cNvSpPr>
          <p:nvPr/>
        </p:nvSpPr>
        <p:spPr bwMode="auto">
          <a:xfrm>
            <a:off x="1219200" y="3657600"/>
            <a:ext cx="4210050" cy="19431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9619" name="Rectangle 3"/>
          <p:cNvSpPr>
            <a:spLocks noGrp="1" noChangeArrowheads="1"/>
          </p:cNvSpPr>
          <p:nvPr>
            <p:ph type="title"/>
          </p:nvPr>
        </p:nvSpPr>
        <p:spPr/>
        <p:txBody>
          <a:bodyPr/>
          <a:lstStyle/>
          <a:p>
            <a:r>
              <a:rPr lang="en-US" altLang="id-ID" sz="2100"/>
              <a:t>Circuit Level / Stateful Inspection Firewalls</a:t>
            </a:r>
          </a:p>
        </p:txBody>
      </p:sp>
      <p:sp>
        <p:nvSpPr>
          <p:cNvPr id="1519620" name="Rectangle 4"/>
          <p:cNvSpPr>
            <a:spLocks noGrp="1" noChangeArrowheads="1"/>
          </p:cNvSpPr>
          <p:nvPr>
            <p:ph type="body" idx="1"/>
          </p:nvPr>
        </p:nvSpPr>
        <p:spPr>
          <a:xfrm>
            <a:off x="1219200" y="1752600"/>
            <a:ext cx="6400800" cy="3086100"/>
          </a:xfrm>
        </p:spPr>
        <p:txBody>
          <a:bodyPr/>
          <a:lstStyle/>
          <a:p>
            <a:pPr marL="335756" indent="-335756"/>
            <a:r>
              <a:rPr lang="en-US" altLang="id-ID" sz="2000" dirty="0"/>
              <a:t>Default Behavior</a:t>
            </a:r>
          </a:p>
          <a:p>
            <a:pPr marL="666750" lvl="1" indent="-329804"/>
            <a:r>
              <a:rPr lang="en-US" altLang="id-ID" sz="2000" dirty="0"/>
              <a:t>Permit connections initiated by an internal host</a:t>
            </a:r>
          </a:p>
          <a:p>
            <a:pPr marL="666750" lvl="1" indent="-329804"/>
            <a:r>
              <a:rPr lang="en-US" altLang="id-ID" sz="2000" dirty="0"/>
              <a:t>Deny connections initiated by an external host</a:t>
            </a:r>
          </a:p>
          <a:p>
            <a:pPr marL="666750" lvl="1" indent="-329804"/>
            <a:r>
              <a:rPr lang="en-US" altLang="id-ID" sz="2000" dirty="0"/>
              <a:t>Can change default behavior with ACL</a:t>
            </a:r>
          </a:p>
          <a:p>
            <a:pPr marL="335756" indent="-335756"/>
            <a:r>
              <a:rPr lang="en-US" altLang="id-ID" sz="2000" dirty="0"/>
              <a:t>For DMZ Implementation</a:t>
            </a:r>
          </a:p>
        </p:txBody>
      </p:sp>
      <p:sp>
        <p:nvSpPr>
          <p:cNvPr id="1519621" name="Line 5"/>
          <p:cNvSpPr>
            <a:spLocks noChangeShapeType="1"/>
          </p:cNvSpPr>
          <p:nvPr/>
        </p:nvSpPr>
        <p:spPr bwMode="auto">
          <a:xfrm>
            <a:off x="2914650" y="4229100"/>
            <a:ext cx="1543050"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9622" name="Line 6"/>
          <p:cNvSpPr>
            <a:spLocks noChangeShapeType="1"/>
          </p:cNvSpPr>
          <p:nvPr/>
        </p:nvSpPr>
        <p:spPr bwMode="auto">
          <a:xfrm flipH="1">
            <a:off x="2743200" y="5086350"/>
            <a:ext cx="1885950"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pic>
        <p:nvPicPr>
          <p:cNvPr id="1519623" name="Picture 7" descr="MACPOWR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3050" y="4343401"/>
            <a:ext cx="606029" cy="679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19624" name="Cloud"/>
          <p:cNvSpPr>
            <a:spLocks noChangeAspect="1" noEditPoints="1" noChangeArrowheads="1"/>
          </p:cNvSpPr>
          <p:nvPr/>
        </p:nvSpPr>
        <p:spPr bwMode="auto">
          <a:xfrm>
            <a:off x="6343650" y="4114800"/>
            <a:ext cx="1428750" cy="95726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nSpc>
                <a:spcPct val="100000"/>
              </a:lnSpc>
            </a:pPr>
            <a:endParaRPr lang="en-US" altLang="id-ID" sz="1500"/>
          </a:p>
          <a:p>
            <a:pPr>
              <a:lnSpc>
                <a:spcPct val="100000"/>
              </a:lnSpc>
            </a:pPr>
            <a:r>
              <a:rPr lang="en-US" altLang="id-ID" sz="1500"/>
              <a:t>Internet</a:t>
            </a:r>
          </a:p>
        </p:txBody>
      </p:sp>
      <p:sp>
        <p:nvSpPr>
          <p:cNvPr id="1519625" name="Text Box 9"/>
          <p:cNvSpPr txBox="1">
            <a:spLocks noChangeArrowheads="1"/>
          </p:cNvSpPr>
          <p:nvPr/>
        </p:nvSpPr>
        <p:spPr bwMode="auto">
          <a:xfrm>
            <a:off x="1219200" y="3886201"/>
            <a:ext cx="44196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0000"/>
              </a:lnSpc>
              <a:spcBef>
                <a:spcPct val="50000"/>
              </a:spcBef>
            </a:pPr>
            <a:r>
              <a:rPr lang="en-US" altLang="id-ID" sz="1500" b="1" dirty="0">
                <a:solidFill>
                  <a:srgbClr val="FF0000"/>
                </a:solidFill>
              </a:rPr>
              <a:t>Automatically Accept Connection Attempt</a:t>
            </a:r>
          </a:p>
        </p:txBody>
      </p:sp>
      <p:sp>
        <p:nvSpPr>
          <p:cNvPr id="1519626" name="Line 10"/>
          <p:cNvSpPr>
            <a:spLocks noChangeShapeType="1"/>
          </p:cNvSpPr>
          <p:nvPr/>
        </p:nvSpPr>
        <p:spPr bwMode="auto">
          <a:xfrm flipH="1">
            <a:off x="2171700" y="4857750"/>
            <a:ext cx="12573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9627" name="Line 11"/>
          <p:cNvSpPr>
            <a:spLocks noChangeShapeType="1"/>
          </p:cNvSpPr>
          <p:nvPr/>
        </p:nvSpPr>
        <p:spPr bwMode="auto">
          <a:xfrm>
            <a:off x="3829050" y="4857750"/>
            <a:ext cx="1371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9628" name="Line 12"/>
          <p:cNvSpPr>
            <a:spLocks noChangeShapeType="1"/>
          </p:cNvSpPr>
          <p:nvPr/>
        </p:nvSpPr>
        <p:spPr bwMode="auto">
          <a:xfrm>
            <a:off x="5829300" y="4800600"/>
            <a:ext cx="571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nvGrpSpPr>
          <p:cNvPr id="1519629" name="Group 13"/>
          <p:cNvGrpSpPr>
            <a:grpSpLocks/>
          </p:cNvGrpSpPr>
          <p:nvPr/>
        </p:nvGrpSpPr>
        <p:grpSpPr bwMode="auto">
          <a:xfrm>
            <a:off x="5143501" y="4743450"/>
            <a:ext cx="921544" cy="196454"/>
            <a:chOff x="3834" y="2634"/>
            <a:chExt cx="1739" cy="370"/>
          </a:xfrm>
        </p:grpSpPr>
        <p:sp>
          <p:nvSpPr>
            <p:cNvPr id="1519630" name="AutoShape 14"/>
            <p:cNvSpPr>
              <a:spLocks noChangeAspect="1" noChangeArrowheads="1" noTextEdit="1"/>
            </p:cNvSpPr>
            <p:nvPr/>
          </p:nvSpPr>
          <p:spPr bwMode="auto">
            <a:xfrm>
              <a:off x="3840" y="2640"/>
              <a:ext cx="1727"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631" name="Rectangle 15"/>
            <p:cNvSpPr>
              <a:spLocks noChangeArrowheads="1"/>
            </p:cNvSpPr>
            <p:nvPr/>
          </p:nvSpPr>
          <p:spPr bwMode="auto">
            <a:xfrm>
              <a:off x="3840" y="2683"/>
              <a:ext cx="1727" cy="315"/>
            </a:xfrm>
            <a:prstGeom prst="rect">
              <a:avLst/>
            </a:prstGeom>
            <a:solidFill>
              <a:srgbClr val="E5CC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632" name="Freeform 16"/>
            <p:cNvSpPr>
              <a:spLocks/>
            </p:cNvSpPr>
            <p:nvPr/>
          </p:nvSpPr>
          <p:spPr bwMode="auto">
            <a:xfrm>
              <a:off x="5561" y="2676"/>
              <a:ext cx="12" cy="322"/>
            </a:xfrm>
            <a:custGeom>
              <a:avLst/>
              <a:gdLst>
                <a:gd name="T0" fmla="*/ 13 w 26"/>
                <a:gd name="T1" fmla="*/ 25 h 643"/>
                <a:gd name="T2" fmla="*/ 0 w 26"/>
                <a:gd name="T3" fmla="*/ 12 h 643"/>
                <a:gd name="T4" fmla="*/ 0 w 26"/>
                <a:gd name="T5" fmla="*/ 643 h 643"/>
                <a:gd name="T6" fmla="*/ 26 w 26"/>
                <a:gd name="T7" fmla="*/ 643 h 643"/>
                <a:gd name="T8" fmla="*/ 26 w 26"/>
                <a:gd name="T9" fmla="*/ 12 h 643"/>
                <a:gd name="T10" fmla="*/ 13 w 26"/>
                <a:gd name="T11" fmla="*/ 0 h 643"/>
                <a:gd name="T12" fmla="*/ 26 w 26"/>
                <a:gd name="T13" fmla="*/ 12 h 643"/>
                <a:gd name="T14" fmla="*/ 26 w 26"/>
                <a:gd name="T15" fmla="*/ 0 h 643"/>
                <a:gd name="T16" fmla="*/ 13 w 26"/>
                <a:gd name="T17" fmla="*/ 0 h 643"/>
                <a:gd name="T18" fmla="*/ 13 w 26"/>
                <a:gd name="T19" fmla="*/ 25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643">
                  <a:moveTo>
                    <a:pt x="13" y="25"/>
                  </a:moveTo>
                  <a:lnTo>
                    <a:pt x="0" y="12"/>
                  </a:lnTo>
                  <a:lnTo>
                    <a:pt x="0" y="643"/>
                  </a:lnTo>
                  <a:lnTo>
                    <a:pt x="26" y="643"/>
                  </a:lnTo>
                  <a:lnTo>
                    <a:pt x="26" y="12"/>
                  </a:lnTo>
                  <a:lnTo>
                    <a:pt x="13" y="0"/>
                  </a:lnTo>
                  <a:lnTo>
                    <a:pt x="26" y="12"/>
                  </a:lnTo>
                  <a:lnTo>
                    <a:pt x="26" y="0"/>
                  </a:lnTo>
                  <a:lnTo>
                    <a:pt x="13" y="0"/>
                  </a:lnTo>
                  <a:lnTo>
                    <a:pt x="1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3" name="Freeform 17"/>
            <p:cNvSpPr>
              <a:spLocks/>
            </p:cNvSpPr>
            <p:nvPr/>
          </p:nvSpPr>
          <p:spPr bwMode="auto">
            <a:xfrm>
              <a:off x="3834" y="2676"/>
              <a:ext cx="1733" cy="13"/>
            </a:xfrm>
            <a:custGeom>
              <a:avLst/>
              <a:gdLst>
                <a:gd name="T0" fmla="*/ 24 w 3466"/>
                <a:gd name="T1" fmla="*/ 12 h 25"/>
                <a:gd name="T2" fmla="*/ 12 w 3466"/>
                <a:gd name="T3" fmla="*/ 25 h 25"/>
                <a:gd name="T4" fmla="*/ 3466 w 3466"/>
                <a:gd name="T5" fmla="*/ 25 h 25"/>
                <a:gd name="T6" fmla="*/ 3466 w 3466"/>
                <a:gd name="T7" fmla="*/ 0 h 25"/>
                <a:gd name="T8" fmla="*/ 12 w 3466"/>
                <a:gd name="T9" fmla="*/ 0 h 25"/>
                <a:gd name="T10" fmla="*/ 0 w 3466"/>
                <a:gd name="T11" fmla="*/ 12 h 25"/>
                <a:gd name="T12" fmla="*/ 12 w 3466"/>
                <a:gd name="T13" fmla="*/ 0 h 25"/>
                <a:gd name="T14" fmla="*/ 0 w 3466"/>
                <a:gd name="T15" fmla="*/ 0 h 25"/>
                <a:gd name="T16" fmla="*/ 0 w 3466"/>
                <a:gd name="T17" fmla="*/ 12 h 25"/>
                <a:gd name="T18" fmla="*/ 24 w 3466"/>
                <a:gd name="T19" fmla="*/ 1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66" h="25">
                  <a:moveTo>
                    <a:pt x="24" y="12"/>
                  </a:moveTo>
                  <a:lnTo>
                    <a:pt x="12" y="25"/>
                  </a:lnTo>
                  <a:lnTo>
                    <a:pt x="3466" y="25"/>
                  </a:lnTo>
                  <a:lnTo>
                    <a:pt x="3466" y="0"/>
                  </a:lnTo>
                  <a:lnTo>
                    <a:pt x="12" y="0"/>
                  </a:lnTo>
                  <a:lnTo>
                    <a:pt x="0" y="12"/>
                  </a:lnTo>
                  <a:lnTo>
                    <a:pt x="12" y="0"/>
                  </a:lnTo>
                  <a:lnTo>
                    <a:pt x="0" y="0"/>
                  </a:lnTo>
                  <a:lnTo>
                    <a:pt x="0" y="12"/>
                  </a:lnTo>
                  <a:lnTo>
                    <a:pt x="2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4" name="Freeform 18"/>
            <p:cNvSpPr>
              <a:spLocks/>
            </p:cNvSpPr>
            <p:nvPr/>
          </p:nvSpPr>
          <p:spPr bwMode="auto">
            <a:xfrm>
              <a:off x="3834" y="2683"/>
              <a:ext cx="12" cy="321"/>
            </a:xfrm>
            <a:custGeom>
              <a:avLst/>
              <a:gdLst>
                <a:gd name="T0" fmla="*/ 12 w 24"/>
                <a:gd name="T1" fmla="*/ 619 h 643"/>
                <a:gd name="T2" fmla="*/ 24 w 24"/>
                <a:gd name="T3" fmla="*/ 631 h 643"/>
                <a:gd name="T4" fmla="*/ 24 w 24"/>
                <a:gd name="T5" fmla="*/ 0 h 643"/>
                <a:gd name="T6" fmla="*/ 0 w 24"/>
                <a:gd name="T7" fmla="*/ 0 h 643"/>
                <a:gd name="T8" fmla="*/ 0 w 24"/>
                <a:gd name="T9" fmla="*/ 631 h 643"/>
                <a:gd name="T10" fmla="*/ 12 w 24"/>
                <a:gd name="T11" fmla="*/ 643 h 643"/>
                <a:gd name="T12" fmla="*/ 0 w 24"/>
                <a:gd name="T13" fmla="*/ 631 h 643"/>
                <a:gd name="T14" fmla="*/ 0 w 24"/>
                <a:gd name="T15" fmla="*/ 643 h 643"/>
                <a:gd name="T16" fmla="*/ 12 w 24"/>
                <a:gd name="T17" fmla="*/ 643 h 643"/>
                <a:gd name="T18" fmla="*/ 12 w 24"/>
                <a:gd name="T19" fmla="*/ 619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643">
                  <a:moveTo>
                    <a:pt x="12" y="619"/>
                  </a:moveTo>
                  <a:lnTo>
                    <a:pt x="24" y="631"/>
                  </a:lnTo>
                  <a:lnTo>
                    <a:pt x="24" y="0"/>
                  </a:lnTo>
                  <a:lnTo>
                    <a:pt x="0" y="0"/>
                  </a:lnTo>
                  <a:lnTo>
                    <a:pt x="0" y="631"/>
                  </a:lnTo>
                  <a:lnTo>
                    <a:pt x="12" y="643"/>
                  </a:lnTo>
                  <a:lnTo>
                    <a:pt x="0" y="631"/>
                  </a:lnTo>
                  <a:lnTo>
                    <a:pt x="0" y="643"/>
                  </a:lnTo>
                  <a:lnTo>
                    <a:pt x="12" y="643"/>
                  </a:lnTo>
                  <a:lnTo>
                    <a:pt x="12" y="6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5" name="Freeform 19"/>
            <p:cNvSpPr>
              <a:spLocks/>
            </p:cNvSpPr>
            <p:nvPr/>
          </p:nvSpPr>
          <p:spPr bwMode="auto">
            <a:xfrm>
              <a:off x="3840" y="2992"/>
              <a:ext cx="1733" cy="12"/>
            </a:xfrm>
            <a:custGeom>
              <a:avLst/>
              <a:gdLst>
                <a:gd name="T0" fmla="*/ 3441 w 3467"/>
                <a:gd name="T1" fmla="*/ 12 h 24"/>
                <a:gd name="T2" fmla="*/ 3454 w 3467"/>
                <a:gd name="T3" fmla="*/ 0 h 24"/>
                <a:gd name="T4" fmla="*/ 0 w 3467"/>
                <a:gd name="T5" fmla="*/ 0 h 24"/>
                <a:gd name="T6" fmla="*/ 0 w 3467"/>
                <a:gd name="T7" fmla="*/ 24 h 24"/>
                <a:gd name="T8" fmla="*/ 3454 w 3467"/>
                <a:gd name="T9" fmla="*/ 24 h 24"/>
                <a:gd name="T10" fmla="*/ 3467 w 3467"/>
                <a:gd name="T11" fmla="*/ 12 h 24"/>
                <a:gd name="T12" fmla="*/ 3454 w 3467"/>
                <a:gd name="T13" fmla="*/ 24 h 24"/>
                <a:gd name="T14" fmla="*/ 3467 w 3467"/>
                <a:gd name="T15" fmla="*/ 24 h 24"/>
                <a:gd name="T16" fmla="*/ 3467 w 3467"/>
                <a:gd name="T17" fmla="*/ 12 h 24"/>
                <a:gd name="T18" fmla="*/ 3441 w 3467"/>
                <a:gd name="T19"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67" h="24">
                  <a:moveTo>
                    <a:pt x="3441" y="12"/>
                  </a:moveTo>
                  <a:lnTo>
                    <a:pt x="3454" y="0"/>
                  </a:lnTo>
                  <a:lnTo>
                    <a:pt x="0" y="0"/>
                  </a:lnTo>
                  <a:lnTo>
                    <a:pt x="0" y="24"/>
                  </a:lnTo>
                  <a:lnTo>
                    <a:pt x="3454" y="24"/>
                  </a:lnTo>
                  <a:lnTo>
                    <a:pt x="3467" y="12"/>
                  </a:lnTo>
                  <a:lnTo>
                    <a:pt x="3454" y="24"/>
                  </a:lnTo>
                  <a:lnTo>
                    <a:pt x="3467" y="24"/>
                  </a:lnTo>
                  <a:lnTo>
                    <a:pt x="3467" y="12"/>
                  </a:lnTo>
                  <a:lnTo>
                    <a:pt x="344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6" name="Freeform 20"/>
            <p:cNvSpPr>
              <a:spLocks/>
            </p:cNvSpPr>
            <p:nvPr/>
          </p:nvSpPr>
          <p:spPr bwMode="auto">
            <a:xfrm>
              <a:off x="3864" y="2640"/>
              <a:ext cx="1679" cy="43"/>
            </a:xfrm>
            <a:custGeom>
              <a:avLst/>
              <a:gdLst>
                <a:gd name="T0" fmla="*/ 2736 w 3358"/>
                <a:gd name="T1" fmla="*/ 0 h 85"/>
                <a:gd name="T2" fmla="*/ 3358 w 3358"/>
                <a:gd name="T3" fmla="*/ 85 h 85"/>
                <a:gd name="T4" fmla="*/ 0 w 3358"/>
                <a:gd name="T5" fmla="*/ 85 h 85"/>
                <a:gd name="T6" fmla="*/ 517 w 3358"/>
                <a:gd name="T7" fmla="*/ 0 h 85"/>
                <a:gd name="T8" fmla="*/ 2736 w 3358"/>
                <a:gd name="T9" fmla="*/ 0 h 85"/>
              </a:gdLst>
              <a:ahLst/>
              <a:cxnLst>
                <a:cxn ang="0">
                  <a:pos x="T0" y="T1"/>
                </a:cxn>
                <a:cxn ang="0">
                  <a:pos x="T2" y="T3"/>
                </a:cxn>
                <a:cxn ang="0">
                  <a:pos x="T4" y="T5"/>
                </a:cxn>
                <a:cxn ang="0">
                  <a:pos x="T6" y="T7"/>
                </a:cxn>
                <a:cxn ang="0">
                  <a:pos x="T8" y="T9"/>
                </a:cxn>
              </a:cxnLst>
              <a:rect l="0" t="0" r="r" b="b"/>
              <a:pathLst>
                <a:path w="3358" h="85">
                  <a:moveTo>
                    <a:pt x="2736" y="0"/>
                  </a:moveTo>
                  <a:lnTo>
                    <a:pt x="3358" y="85"/>
                  </a:lnTo>
                  <a:lnTo>
                    <a:pt x="0" y="85"/>
                  </a:lnTo>
                  <a:lnTo>
                    <a:pt x="517" y="0"/>
                  </a:lnTo>
                  <a:lnTo>
                    <a:pt x="2736" y="0"/>
                  </a:lnTo>
                  <a:close/>
                </a:path>
              </a:pathLst>
            </a:custGeom>
            <a:solidFill>
              <a:srgbClr val="99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7" name="Freeform 21"/>
            <p:cNvSpPr>
              <a:spLocks/>
            </p:cNvSpPr>
            <p:nvPr/>
          </p:nvSpPr>
          <p:spPr bwMode="auto">
            <a:xfrm>
              <a:off x="5231" y="2634"/>
              <a:ext cx="312" cy="55"/>
            </a:xfrm>
            <a:custGeom>
              <a:avLst/>
              <a:gdLst>
                <a:gd name="T0" fmla="*/ 623 w 624"/>
                <a:gd name="T1" fmla="*/ 110 h 110"/>
                <a:gd name="T2" fmla="*/ 624 w 624"/>
                <a:gd name="T3" fmla="*/ 86 h 110"/>
                <a:gd name="T4" fmla="*/ 2 w 624"/>
                <a:gd name="T5" fmla="*/ 0 h 110"/>
                <a:gd name="T6" fmla="*/ 0 w 624"/>
                <a:gd name="T7" fmla="*/ 24 h 110"/>
                <a:gd name="T8" fmla="*/ 621 w 624"/>
                <a:gd name="T9" fmla="*/ 109 h 110"/>
                <a:gd name="T10" fmla="*/ 623 w 624"/>
                <a:gd name="T11" fmla="*/ 85 h 110"/>
                <a:gd name="T12" fmla="*/ 623 w 624"/>
                <a:gd name="T13" fmla="*/ 110 h 110"/>
              </a:gdLst>
              <a:ahLst/>
              <a:cxnLst>
                <a:cxn ang="0">
                  <a:pos x="T0" y="T1"/>
                </a:cxn>
                <a:cxn ang="0">
                  <a:pos x="T2" y="T3"/>
                </a:cxn>
                <a:cxn ang="0">
                  <a:pos x="T4" y="T5"/>
                </a:cxn>
                <a:cxn ang="0">
                  <a:pos x="T6" y="T7"/>
                </a:cxn>
                <a:cxn ang="0">
                  <a:pos x="T8" y="T9"/>
                </a:cxn>
                <a:cxn ang="0">
                  <a:pos x="T10" y="T11"/>
                </a:cxn>
                <a:cxn ang="0">
                  <a:pos x="T12" y="T13"/>
                </a:cxn>
              </a:cxnLst>
              <a:rect l="0" t="0" r="r" b="b"/>
              <a:pathLst>
                <a:path w="624" h="110">
                  <a:moveTo>
                    <a:pt x="623" y="110"/>
                  </a:moveTo>
                  <a:lnTo>
                    <a:pt x="624" y="86"/>
                  </a:lnTo>
                  <a:lnTo>
                    <a:pt x="2" y="0"/>
                  </a:lnTo>
                  <a:lnTo>
                    <a:pt x="0" y="24"/>
                  </a:lnTo>
                  <a:lnTo>
                    <a:pt x="621" y="109"/>
                  </a:lnTo>
                  <a:lnTo>
                    <a:pt x="623" y="85"/>
                  </a:lnTo>
                  <a:lnTo>
                    <a:pt x="623"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8" name="Freeform 22"/>
            <p:cNvSpPr>
              <a:spLocks/>
            </p:cNvSpPr>
            <p:nvPr/>
          </p:nvSpPr>
          <p:spPr bwMode="auto">
            <a:xfrm>
              <a:off x="3863" y="2676"/>
              <a:ext cx="1680" cy="13"/>
            </a:xfrm>
            <a:custGeom>
              <a:avLst/>
              <a:gdLst>
                <a:gd name="T0" fmla="*/ 0 w 3360"/>
                <a:gd name="T1" fmla="*/ 1 h 25"/>
                <a:gd name="T2" fmla="*/ 2 w 3360"/>
                <a:gd name="T3" fmla="*/ 25 h 25"/>
                <a:gd name="T4" fmla="*/ 3360 w 3360"/>
                <a:gd name="T5" fmla="*/ 25 h 25"/>
                <a:gd name="T6" fmla="*/ 3360 w 3360"/>
                <a:gd name="T7" fmla="*/ 0 h 25"/>
                <a:gd name="T8" fmla="*/ 2 w 3360"/>
                <a:gd name="T9" fmla="*/ 0 h 25"/>
                <a:gd name="T10" fmla="*/ 5 w 3360"/>
                <a:gd name="T11" fmla="*/ 24 h 25"/>
                <a:gd name="T12" fmla="*/ 0 w 3360"/>
                <a:gd name="T13" fmla="*/ 1 h 25"/>
              </a:gdLst>
              <a:ahLst/>
              <a:cxnLst>
                <a:cxn ang="0">
                  <a:pos x="T0" y="T1"/>
                </a:cxn>
                <a:cxn ang="0">
                  <a:pos x="T2" y="T3"/>
                </a:cxn>
                <a:cxn ang="0">
                  <a:pos x="T4" y="T5"/>
                </a:cxn>
                <a:cxn ang="0">
                  <a:pos x="T6" y="T7"/>
                </a:cxn>
                <a:cxn ang="0">
                  <a:pos x="T8" y="T9"/>
                </a:cxn>
                <a:cxn ang="0">
                  <a:pos x="T10" y="T11"/>
                </a:cxn>
                <a:cxn ang="0">
                  <a:pos x="T12" y="T13"/>
                </a:cxn>
              </a:cxnLst>
              <a:rect l="0" t="0" r="r" b="b"/>
              <a:pathLst>
                <a:path w="3360" h="25">
                  <a:moveTo>
                    <a:pt x="0" y="1"/>
                  </a:moveTo>
                  <a:lnTo>
                    <a:pt x="2" y="25"/>
                  </a:lnTo>
                  <a:lnTo>
                    <a:pt x="3360" y="25"/>
                  </a:lnTo>
                  <a:lnTo>
                    <a:pt x="3360" y="0"/>
                  </a:lnTo>
                  <a:lnTo>
                    <a:pt x="2" y="0"/>
                  </a:lnTo>
                  <a:lnTo>
                    <a:pt x="5" y="24"/>
                  </a:lnTo>
                  <a:lnTo>
                    <a:pt x="0"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9" name="Freeform 23"/>
            <p:cNvSpPr>
              <a:spLocks/>
            </p:cNvSpPr>
            <p:nvPr/>
          </p:nvSpPr>
          <p:spPr bwMode="auto">
            <a:xfrm>
              <a:off x="3863" y="2634"/>
              <a:ext cx="261" cy="54"/>
            </a:xfrm>
            <a:custGeom>
              <a:avLst/>
              <a:gdLst>
                <a:gd name="T0" fmla="*/ 519 w 522"/>
                <a:gd name="T1" fmla="*/ 0 h 109"/>
                <a:gd name="T2" fmla="*/ 517 w 522"/>
                <a:gd name="T3" fmla="*/ 0 h 109"/>
                <a:gd name="T4" fmla="*/ 0 w 522"/>
                <a:gd name="T5" fmla="*/ 86 h 109"/>
                <a:gd name="T6" fmla="*/ 5 w 522"/>
                <a:gd name="T7" fmla="*/ 109 h 109"/>
                <a:gd name="T8" fmla="*/ 522 w 522"/>
                <a:gd name="T9" fmla="*/ 24 h 109"/>
                <a:gd name="T10" fmla="*/ 519 w 522"/>
                <a:gd name="T11" fmla="*/ 24 h 109"/>
                <a:gd name="T12" fmla="*/ 519 w 522"/>
                <a:gd name="T13" fmla="*/ 0 h 109"/>
              </a:gdLst>
              <a:ahLst/>
              <a:cxnLst>
                <a:cxn ang="0">
                  <a:pos x="T0" y="T1"/>
                </a:cxn>
                <a:cxn ang="0">
                  <a:pos x="T2" y="T3"/>
                </a:cxn>
                <a:cxn ang="0">
                  <a:pos x="T4" y="T5"/>
                </a:cxn>
                <a:cxn ang="0">
                  <a:pos x="T6" y="T7"/>
                </a:cxn>
                <a:cxn ang="0">
                  <a:pos x="T8" y="T9"/>
                </a:cxn>
                <a:cxn ang="0">
                  <a:pos x="T10" y="T11"/>
                </a:cxn>
                <a:cxn ang="0">
                  <a:pos x="T12" y="T13"/>
                </a:cxn>
              </a:cxnLst>
              <a:rect l="0" t="0" r="r" b="b"/>
              <a:pathLst>
                <a:path w="522" h="109">
                  <a:moveTo>
                    <a:pt x="519" y="0"/>
                  </a:moveTo>
                  <a:lnTo>
                    <a:pt x="517" y="0"/>
                  </a:lnTo>
                  <a:lnTo>
                    <a:pt x="0" y="86"/>
                  </a:lnTo>
                  <a:lnTo>
                    <a:pt x="5" y="109"/>
                  </a:lnTo>
                  <a:lnTo>
                    <a:pt x="522" y="24"/>
                  </a:lnTo>
                  <a:lnTo>
                    <a:pt x="519" y="24"/>
                  </a:lnTo>
                  <a:lnTo>
                    <a:pt x="5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0" name="Freeform 24"/>
            <p:cNvSpPr>
              <a:spLocks/>
            </p:cNvSpPr>
            <p:nvPr/>
          </p:nvSpPr>
          <p:spPr bwMode="auto">
            <a:xfrm>
              <a:off x="4123" y="2634"/>
              <a:ext cx="1109" cy="12"/>
            </a:xfrm>
            <a:custGeom>
              <a:avLst/>
              <a:gdLst>
                <a:gd name="T0" fmla="*/ 2220 w 2220"/>
                <a:gd name="T1" fmla="*/ 0 h 24"/>
                <a:gd name="T2" fmla="*/ 2219 w 2220"/>
                <a:gd name="T3" fmla="*/ 0 h 24"/>
                <a:gd name="T4" fmla="*/ 0 w 2220"/>
                <a:gd name="T5" fmla="*/ 0 h 24"/>
                <a:gd name="T6" fmla="*/ 0 w 2220"/>
                <a:gd name="T7" fmla="*/ 24 h 24"/>
                <a:gd name="T8" fmla="*/ 2219 w 2220"/>
                <a:gd name="T9" fmla="*/ 24 h 24"/>
                <a:gd name="T10" fmla="*/ 2218 w 2220"/>
                <a:gd name="T11" fmla="*/ 24 h 24"/>
                <a:gd name="T12" fmla="*/ 2220 w 2220"/>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2220" h="24">
                  <a:moveTo>
                    <a:pt x="2220" y="0"/>
                  </a:moveTo>
                  <a:lnTo>
                    <a:pt x="2219" y="0"/>
                  </a:lnTo>
                  <a:lnTo>
                    <a:pt x="0" y="0"/>
                  </a:lnTo>
                  <a:lnTo>
                    <a:pt x="0" y="24"/>
                  </a:lnTo>
                  <a:lnTo>
                    <a:pt x="2219" y="24"/>
                  </a:lnTo>
                  <a:lnTo>
                    <a:pt x="2218" y="24"/>
                  </a:lnTo>
                  <a:lnTo>
                    <a:pt x="22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1" name="Freeform 25"/>
            <p:cNvSpPr>
              <a:spLocks/>
            </p:cNvSpPr>
            <p:nvPr/>
          </p:nvSpPr>
          <p:spPr bwMode="auto">
            <a:xfrm>
              <a:off x="3840" y="2829"/>
              <a:ext cx="1722" cy="12"/>
            </a:xfrm>
            <a:custGeom>
              <a:avLst/>
              <a:gdLst>
                <a:gd name="T0" fmla="*/ 3444 w 3444"/>
                <a:gd name="T1" fmla="*/ 12 h 23"/>
                <a:gd name="T2" fmla="*/ 3444 w 3444"/>
                <a:gd name="T3" fmla="*/ 0 h 23"/>
                <a:gd name="T4" fmla="*/ 0 w 3444"/>
                <a:gd name="T5" fmla="*/ 0 h 23"/>
                <a:gd name="T6" fmla="*/ 0 w 3444"/>
                <a:gd name="T7" fmla="*/ 23 h 23"/>
                <a:gd name="T8" fmla="*/ 3444 w 3444"/>
                <a:gd name="T9" fmla="*/ 23 h 23"/>
                <a:gd name="T10" fmla="*/ 3444 w 3444"/>
                <a:gd name="T11" fmla="*/ 12 h 23"/>
              </a:gdLst>
              <a:ahLst/>
              <a:cxnLst>
                <a:cxn ang="0">
                  <a:pos x="T0" y="T1"/>
                </a:cxn>
                <a:cxn ang="0">
                  <a:pos x="T2" y="T3"/>
                </a:cxn>
                <a:cxn ang="0">
                  <a:pos x="T4" y="T5"/>
                </a:cxn>
                <a:cxn ang="0">
                  <a:pos x="T6" y="T7"/>
                </a:cxn>
                <a:cxn ang="0">
                  <a:pos x="T8" y="T9"/>
                </a:cxn>
                <a:cxn ang="0">
                  <a:pos x="T10" y="T11"/>
                </a:cxn>
              </a:cxnLst>
              <a:rect l="0" t="0" r="r" b="b"/>
              <a:pathLst>
                <a:path w="3444" h="23">
                  <a:moveTo>
                    <a:pt x="3444" y="12"/>
                  </a:moveTo>
                  <a:lnTo>
                    <a:pt x="3444" y="0"/>
                  </a:lnTo>
                  <a:lnTo>
                    <a:pt x="0" y="0"/>
                  </a:lnTo>
                  <a:lnTo>
                    <a:pt x="0" y="23"/>
                  </a:lnTo>
                  <a:lnTo>
                    <a:pt x="3444" y="23"/>
                  </a:lnTo>
                  <a:lnTo>
                    <a:pt x="344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2" name="Rectangle 26"/>
            <p:cNvSpPr>
              <a:spLocks noChangeArrowheads="1"/>
            </p:cNvSpPr>
            <p:nvPr/>
          </p:nvSpPr>
          <p:spPr bwMode="auto">
            <a:xfrm>
              <a:off x="4123" y="2880"/>
              <a:ext cx="24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643" name="Freeform 27"/>
            <p:cNvSpPr>
              <a:spLocks/>
            </p:cNvSpPr>
            <p:nvPr/>
          </p:nvSpPr>
          <p:spPr bwMode="auto">
            <a:xfrm>
              <a:off x="4357" y="2874"/>
              <a:ext cx="12" cy="65"/>
            </a:xfrm>
            <a:custGeom>
              <a:avLst/>
              <a:gdLst>
                <a:gd name="T0" fmla="*/ 13 w 25"/>
                <a:gd name="T1" fmla="*/ 25 h 130"/>
                <a:gd name="T2" fmla="*/ 0 w 25"/>
                <a:gd name="T3" fmla="*/ 13 h 130"/>
                <a:gd name="T4" fmla="*/ 0 w 25"/>
                <a:gd name="T5" fmla="*/ 130 h 130"/>
                <a:gd name="T6" fmla="*/ 25 w 25"/>
                <a:gd name="T7" fmla="*/ 130 h 130"/>
                <a:gd name="T8" fmla="*/ 25 w 25"/>
                <a:gd name="T9" fmla="*/ 13 h 130"/>
                <a:gd name="T10" fmla="*/ 13 w 25"/>
                <a:gd name="T11" fmla="*/ 0 h 130"/>
                <a:gd name="T12" fmla="*/ 25 w 25"/>
                <a:gd name="T13" fmla="*/ 13 h 130"/>
                <a:gd name="T14" fmla="*/ 25 w 25"/>
                <a:gd name="T15" fmla="*/ 0 h 130"/>
                <a:gd name="T16" fmla="*/ 13 w 25"/>
                <a:gd name="T17" fmla="*/ 0 h 130"/>
                <a:gd name="T18" fmla="*/ 13 w 25"/>
                <a:gd name="T19" fmla="*/ 2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130">
                  <a:moveTo>
                    <a:pt x="13" y="25"/>
                  </a:moveTo>
                  <a:lnTo>
                    <a:pt x="0" y="13"/>
                  </a:lnTo>
                  <a:lnTo>
                    <a:pt x="0" y="130"/>
                  </a:lnTo>
                  <a:lnTo>
                    <a:pt x="25" y="130"/>
                  </a:lnTo>
                  <a:lnTo>
                    <a:pt x="25" y="13"/>
                  </a:lnTo>
                  <a:lnTo>
                    <a:pt x="13" y="0"/>
                  </a:lnTo>
                  <a:lnTo>
                    <a:pt x="25" y="13"/>
                  </a:lnTo>
                  <a:lnTo>
                    <a:pt x="25" y="0"/>
                  </a:lnTo>
                  <a:lnTo>
                    <a:pt x="13" y="0"/>
                  </a:lnTo>
                  <a:lnTo>
                    <a:pt x="1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4" name="Freeform 28"/>
            <p:cNvSpPr>
              <a:spLocks/>
            </p:cNvSpPr>
            <p:nvPr/>
          </p:nvSpPr>
          <p:spPr bwMode="auto">
            <a:xfrm>
              <a:off x="4117" y="2874"/>
              <a:ext cx="246" cy="13"/>
            </a:xfrm>
            <a:custGeom>
              <a:avLst/>
              <a:gdLst>
                <a:gd name="T0" fmla="*/ 23 w 492"/>
                <a:gd name="T1" fmla="*/ 13 h 25"/>
                <a:gd name="T2" fmla="*/ 11 w 492"/>
                <a:gd name="T3" fmla="*/ 25 h 25"/>
                <a:gd name="T4" fmla="*/ 492 w 492"/>
                <a:gd name="T5" fmla="*/ 25 h 25"/>
                <a:gd name="T6" fmla="*/ 492 w 492"/>
                <a:gd name="T7" fmla="*/ 0 h 25"/>
                <a:gd name="T8" fmla="*/ 11 w 492"/>
                <a:gd name="T9" fmla="*/ 0 h 25"/>
                <a:gd name="T10" fmla="*/ 0 w 492"/>
                <a:gd name="T11" fmla="*/ 13 h 25"/>
                <a:gd name="T12" fmla="*/ 11 w 492"/>
                <a:gd name="T13" fmla="*/ 0 h 25"/>
                <a:gd name="T14" fmla="*/ 0 w 492"/>
                <a:gd name="T15" fmla="*/ 0 h 25"/>
                <a:gd name="T16" fmla="*/ 0 w 492"/>
                <a:gd name="T17" fmla="*/ 13 h 25"/>
                <a:gd name="T18" fmla="*/ 23 w 492"/>
                <a:gd name="T19" fmla="*/ 13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2" h="25">
                  <a:moveTo>
                    <a:pt x="23" y="13"/>
                  </a:moveTo>
                  <a:lnTo>
                    <a:pt x="11" y="25"/>
                  </a:lnTo>
                  <a:lnTo>
                    <a:pt x="492" y="25"/>
                  </a:lnTo>
                  <a:lnTo>
                    <a:pt x="492" y="0"/>
                  </a:lnTo>
                  <a:lnTo>
                    <a:pt x="11" y="0"/>
                  </a:lnTo>
                  <a:lnTo>
                    <a:pt x="0" y="13"/>
                  </a:lnTo>
                  <a:lnTo>
                    <a:pt x="11" y="0"/>
                  </a:lnTo>
                  <a:lnTo>
                    <a:pt x="0" y="0"/>
                  </a:lnTo>
                  <a:lnTo>
                    <a:pt x="0" y="13"/>
                  </a:lnTo>
                  <a:lnTo>
                    <a:pt x="23"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5" name="Freeform 29"/>
            <p:cNvSpPr>
              <a:spLocks/>
            </p:cNvSpPr>
            <p:nvPr/>
          </p:nvSpPr>
          <p:spPr bwMode="auto">
            <a:xfrm>
              <a:off x="4117" y="2880"/>
              <a:ext cx="12" cy="65"/>
            </a:xfrm>
            <a:custGeom>
              <a:avLst/>
              <a:gdLst>
                <a:gd name="T0" fmla="*/ 11 w 23"/>
                <a:gd name="T1" fmla="*/ 106 h 129"/>
                <a:gd name="T2" fmla="*/ 23 w 23"/>
                <a:gd name="T3" fmla="*/ 117 h 129"/>
                <a:gd name="T4" fmla="*/ 23 w 23"/>
                <a:gd name="T5" fmla="*/ 0 h 129"/>
                <a:gd name="T6" fmla="*/ 0 w 23"/>
                <a:gd name="T7" fmla="*/ 0 h 129"/>
                <a:gd name="T8" fmla="*/ 0 w 23"/>
                <a:gd name="T9" fmla="*/ 117 h 129"/>
                <a:gd name="T10" fmla="*/ 11 w 23"/>
                <a:gd name="T11" fmla="*/ 129 h 129"/>
                <a:gd name="T12" fmla="*/ 0 w 23"/>
                <a:gd name="T13" fmla="*/ 117 h 129"/>
                <a:gd name="T14" fmla="*/ 0 w 23"/>
                <a:gd name="T15" fmla="*/ 129 h 129"/>
                <a:gd name="T16" fmla="*/ 11 w 23"/>
                <a:gd name="T17" fmla="*/ 129 h 129"/>
                <a:gd name="T18" fmla="*/ 11 w 23"/>
                <a:gd name="T19" fmla="*/ 10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129">
                  <a:moveTo>
                    <a:pt x="11" y="106"/>
                  </a:moveTo>
                  <a:lnTo>
                    <a:pt x="23" y="117"/>
                  </a:lnTo>
                  <a:lnTo>
                    <a:pt x="23" y="0"/>
                  </a:lnTo>
                  <a:lnTo>
                    <a:pt x="0" y="0"/>
                  </a:lnTo>
                  <a:lnTo>
                    <a:pt x="0" y="117"/>
                  </a:lnTo>
                  <a:lnTo>
                    <a:pt x="11" y="129"/>
                  </a:lnTo>
                  <a:lnTo>
                    <a:pt x="0" y="117"/>
                  </a:lnTo>
                  <a:lnTo>
                    <a:pt x="0" y="129"/>
                  </a:lnTo>
                  <a:lnTo>
                    <a:pt x="11" y="129"/>
                  </a:lnTo>
                  <a:lnTo>
                    <a:pt x="11" y="1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6" name="Freeform 30"/>
            <p:cNvSpPr>
              <a:spLocks/>
            </p:cNvSpPr>
            <p:nvPr/>
          </p:nvSpPr>
          <p:spPr bwMode="auto">
            <a:xfrm>
              <a:off x="4123" y="2933"/>
              <a:ext cx="246" cy="12"/>
            </a:xfrm>
            <a:custGeom>
              <a:avLst/>
              <a:gdLst>
                <a:gd name="T0" fmla="*/ 468 w 493"/>
                <a:gd name="T1" fmla="*/ 11 h 23"/>
                <a:gd name="T2" fmla="*/ 481 w 493"/>
                <a:gd name="T3" fmla="*/ 0 h 23"/>
                <a:gd name="T4" fmla="*/ 0 w 493"/>
                <a:gd name="T5" fmla="*/ 0 h 23"/>
                <a:gd name="T6" fmla="*/ 0 w 493"/>
                <a:gd name="T7" fmla="*/ 23 h 23"/>
                <a:gd name="T8" fmla="*/ 481 w 493"/>
                <a:gd name="T9" fmla="*/ 23 h 23"/>
                <a:gd name="T10" fmla="*/ 493 w 493"/>
                <a:gd name="T11" fmla="*/ 11 h 23"/>
                <a:gd name="T12" fmla="*/ 481 w 493"/>
                <a:gd name="T13" fmla="*/ 23 h 23"/>
                <a:gd name="T14" fmla="*/ 493 w 493"/>
                <a:gd name="T15" fmla="*/ 23 h 23"/>
                <a:gd name="T16" fmla="*/ 493 w 493"/>
                <a:gd name="T17" fmla="*/ 11 h 23"/>
                <a:gd name="T18" fmla="*/ 468 w 493"/>
                <a:gd name="T19" fmla="*/ 1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3" h="23">
                  <a:moveTo>
                    <a:pt x="468" y="11"/>
                  </a:moveTo>
                  <a:lnTo>
                    <a:pt x="481" y="0"/>
                  </a:lnTo>
                  <a:lnTo>
                    <a:pt x="0" y="0"/>
                  </a:lnTo>
                  <a:lnTo>
                    <a:pt x="0" y="23"/>
                  </a:lnTo>
                  <a:lnTo>
                    <a:pt x="481" y="23"/>
                  </a:lnTo>
                  <a:lnTo>
                    <a:pt x="493" y="11"/>
                  </a:lnTo>
                  <a:lnTo>
                    <a:pt x="481" y="23"/>
                  </a:lnTo>
                  <a:lnTo>
                    <a:pt x="493" y="23"/>
                  </a:lnTo>
                  <a:lnTo>
                    <a:pt x="493" y="11"/>
                  </a:lnTo>
                  <a:lnTo>
                    <a:pt x="468"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7" name="Rectangle 31"/>
            <p:cNvSpPr>
              <a:spLocks noChangeArrowheads="1"/>
            </p:cNvSpPr>
            <p:nvPr/>
          </p:nvSpPr>
          <p:spPr bwMode="auto">
            <a:xfrm>
              <a:off x="3995" y="2875"/>
              <a:ext cx="53" cy="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648" name="Freeform 32"/>
            <p:cNvSpPr>
              <a:spLocks/>
            </p:cNvSpPr>
            <p:nvPr/>
          </p:nvSpPr>
          <p:spPr bwMode="auto">
            <a:xfrm>
              <a:off x="4042" y="2869"/>
              <a:ext cx="12" cy="92"/>
            </a:xfrm>
            <a:custGeom>
              <a:avLst/>
              <a:gdLst>
                <a:gd name="T0" fmla="*/ 13 w 25"/>
                <a:gd name="T1" fmla="*/ 25 h 183"/>
                <a:gd name="T2" fmla="*/ 0 w 25"/>
                <a:gd name="T3" fmla="*/ 12 h 183"/>
                <a:gd name="T4" fmla="*/ 0 w 25"/>
                <a:gd name="T5" fmla="*/ 183 h 183"/>
                <a:gd name="T6" fmla="*/ 25 w 25"/>
                <a:gd name="T7" fmla="*/ 183 h 183"/>
                <a:gd name="T8" fmla="*/ 25 w 25"/>
                <a:gd name="T9" fmla="*/ 12 h 183"/>
                <a:gd name="T10" fmla="*/ 13 w 25"/>
                <a:gd name="T11" fmla="*/ 0 h 183"/>
                <a:gd name="T12" fmla="*/ 25 w 25"/>
                <a:gd name="T13" fmla="*/ 12 h 183"/>
                <a:gd name="T14" fmla="*/ 25 w 25"/>
                <a:gd name="T15" fmla="*/ 0 h 183"/>
                <a:gd name="T16" fmla="*/ 13 w 25"/>
                <a:gd name="T17" fmla="*/ 0 h 183"/>
                <a:gd name="T18" fmla="*/ 13 w 25"/>
                <a:gd name="T19" fmla="*/ 25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183">
                  <a:moveTo>
                    <a:pt x="13" y="25"/>
                  </a:moveTo>
                  <a:lnTo>
                    <a:pt x="0" y="12"/>
                  </a:lnTo>
                  <a:lnTo>
                    <a:pt x="0" y="183"/>
                  </a:lnTo>
                  <a:lnTo>
                    <a:pt x="25" y="183"/>
                  </a:lnTo>
                  <a:lnTo>
                    <a:pt x="25" y="12"/>
                  </a:lnTo>
                  <a:lnTo>
                    <a:pt x="13" y="0"/>
                  </a:lnTo>
                  <a:lnTo>
                    <a:pt x="25" y="12"/>
                  </a:lnTo>
                  <a:lnTo>
                    <a:pt x="25" y="0"/>
                  </a:lnTo>
                  <a:lnTo>
                    <a:pt x="13" y="0"/>
                  </a:lnTo>
                  <a:lnTo>
                    <a:pt x="1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9" name="Freeform 33"/>
            <p:cNvSpPr>
              <a:spLocks/>
            </p:cNvSpPr>
            <p:nvPr/>
          </p:nvSpPr>
          <p:spPr bwMode="auto">
            <a:xfrm>
              <a:off x="3989" y="2869"/>
              <a:ext cx="59" cy="13"/>
            </a:xfrm>
            <a:custGeom>
              <a:avLst/>
              <a:gdLst>
                <a:gd name="T0" fmla="*/ 23 w 118"/>
                <a:gd name="T1" fmla="*/ 12 h 25"/>
                <a:gd name="T2" fmla="*/ 12 w 118"/>
                <a:gd name="T3" fmla="*/ 25 h 25"/>
                <a:gd name="T4" fmla="*/ 118 w 118"/>
                <a:gd name="T5" fmla="*/ 25 h 25"/>
                <a:gd name="T6" fmla="*/ 118 w 118"/>
                <a:gd name="T7" fmla="*/ 0 h 25"/>
                <a:gd name="T8" fmla="*/ 12 w 118"/>
                <a:gd name="T9" fmla="*/ 0 h 25"/>
                <a:gd name="T10" fmla="*/ 0 w 118"/>
                <a:gd name="T11" fmla="*/ 12 h 25"/>
                <a:gd name="T12" fmla="*/ 12 w 118"/>
                <a:gd name="T13" fmla="*/ 0 h 25"/>
                <a:gd name="T14" fmla="*/ 0 w 118"/>
                <a:gd name="T15" fmla="*/ 0 h 25"/>
                <a:gd name="T16" fmla="*/ 0 w 118"/>
                <a:gd name="T17" fmla="*/ 12 h 25"/>
                <a:gd name="T18" fmla="*/ 23 w 118"/>
                <a:gd name="T19" fmla="*/ 1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25">
                  <a:moveTo>
                    <a:pt x="23" y="12"/>
                  </a:moveTo>
                  <a:lnTo>
                    <a:pt x="12" y="25"/>
                  </a:lnTo>
                  <a:lnTo>
                    <a:pt x="118" y="25"/>
                  </a:lnTo>
                  <a:lnTo>
                    <a:pt x="118" y="0"/>
                  </a:lnTo>
                  <a:lnTo>
                    <a:pt x="12" y="0"/>
                  </a:lnTo>
                  <a:lnTo>
                    <a:pt x="0" y="12"/>
                  </a:lnTo>
                  <a:lnTo>
                    <a:pt x="12" y="0"/>
                  </a:lnTo>
                  <a:lnTo>
                    <a:pt x="0" y="0"/>
                  </a:lnTo>
                  <a:lnTo>
                    <a:pt x="0" y="12"/>
                  </a:lnTo>
                  <a:lnTo>
                    <a:pt x="23"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0" name="Freeform 34"/>
            <p:cNvSpPr>
              <a:spLocks/>
            </p:cNvSpPr>
            <p:nvPr/>
          </p:nvSpPr>
          <p:spPr bwMode="auto">
            <a:xfrm>
              <a:off x="3989" y="2875"/>
              <a:ext cx="12" cy="91"/>
            </a:xfrm>
            <a:custGeom>
              <a:avLst/>
              <a:gdLst>
                <a:gd name="T0" fmla="*/ 12 w 23"/>
                <a:gd name="T1" fmla="*/ 160 h 183"/>
                <a:gd name="T2" fmla="*/ 23 w 23"/>
                <a:gd name="T3" fmla="*/ 171 h 183"/>
                <a:gd name="T4" fmla="*/ 23 w 23"/>
                <a:gd name="T5" fmla="*/ 0 h 183"/>
                <a:gd name="T6" fmla="*/ 0 w 23"/>
                <a:gd name="T7" fmla="*/ 0 h 183"/>
                <a:gd name="T8" fmla="*/ 0 w 23"/>
                <a:gd name="T9" fmla="*/ 171 h 183"/>
                <a:gd name="T10" fmla="*/ 12 w 23"/>
                <a:gd name="T11" fmla="*/ 183 h 183"/>
                <a:gd name="T12" fmla="*/ 0 w 23"/>
                <a:gd name="T13" fmla="*/ 171 h 183"/>
                <a:gd name="T14" fmla="*/ 0 w 23"/>
                <a:gd name="T15" fmla="*/ 183 h 183"/>
                <a:gd name="T16" fmla="*/ 12 w 23"/>
                <a:gd name="T17" fmla="*/ 183 h 183"/>
                <a:gd name="T18" fmla="*/ 12 w 23"/>
                <a:gd name="T19" fmla="*/ 16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183">
                  <a:moveTo>
                    <a:pt x="12" y="160"/>
                  </a:moveTo>
                  <a:lnTo>
                    <a:pt x="23" y="171"/>
                  </a:lnTo>
                  <a:lnTo>
                    <a:pt x="23" y="0"/>
                  </a:lnTo>
                  <a:lnTo>
                    <a:pt x="0" y="0"/>
                  </a:lnTo>
                  <a:lnTo>
                    <a:pt x="0" y="171"/>
                  </a:lnTo>
                  <a:lnTo>
                    <a:pt x="12" y="183"/>
                  </a:lnTo>
                  <a:lnTo>
                    <a:pt x="0" y="171"/>
                  </a:lnTo>
                  <a:lnTo>
                    <a:pt x="0" y="183"/>
                  </a:lnTo>
                  <a:lnTo>
                    <a:pt x="12" y="183"/>
                  </a:lnTo>
                  <a:lnTo>
                    <a:pt x="12" y="1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1" name="Freeform 35"/>
            <p:cNvSpPr>
              <a:spLocks/>
            </p:cNvSpPr>
            <p:nvPr/>
          </p:nvSpPr>
          <p:spPr bwMode="auto">
            <a:xfrm>
              <a:off x="3995" y="2955"/>
              <a:ext cx="59" cy="11"/>
            </a:xfrm>
            <a:custGeom>
              <a:avLst/>
              <a:gdLst>
                <a:gd name="T0" fmla="*/ 93 w 118"/>
                <a:gd name="T1" fmla="*/ 11 h 23"/>
                <a:gd name="T2" fmla="*/ 106 w 118"/>
                <a:gd name="T3" fmla="*/ 0 h 23"/>
                <a:gd name="T4" fmla="*/ 0 w 118"/>
                <a:gd name="T5" fmla="*/ 0 h 23"/>
                <a:gd name="T6" fmla="*/ 0 w 118"/>
                <a:gd name="T7" fmla="*/ 23 h 23"/>
                <a:gd name="T8" fmla="*/ 106 w 118"/>
                <a:gd name="T9" fmla="*/ 23 h 23"/>
                <a:gd name="T10" fmla="*/ 118 w 118"/>
                <a:gd name="T11" fmla="*/ 11 h 23"/>
                <a:gd name="T12" fmla="*/ 106 w 118"/>
                <a:gd name="T13" fmla="*/ 23 h 23"/>
                <a:gd name="T14" fmla="*/ 118 w 118"/>
                <a:gd name="T15" fmla="*/ 23 h 23"/>
                <a:gd name="T16" fmla="*/ 118 w 118"/>
                <a:gd name="T17" fmla="*/ 11 h 23"/>
                <a:gd name="T18" fmla="*/ 93 w 118"/>
                <a:gd name="T19" fmla="*/ 1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23">
                  <a:moveTo>
                    <a:pt x="93" y="11"/>
                  </a:moveTo>
                  <a:lnTo>
                    <a:pt x="106" y="0"/>
                  </a:lnTo>
                  <a:lnTo>
                    <a:pt x="0" y="0"/>
                  </a:lnTo>
                  <a:lnTo>
                    <a:pt x="0" y="23"/>
                  </a:lnTo>
                  <a:lnTo>
                    <a:pt x="106" y="23"/>
                  </a:lnTo>
                  <a:lnTo>
                    <a:pt x="118" y="11"/>
                  </a:lnTo>
                  <a:lnTo>
                    <a:pt x="106" y="23"/>
                  </a:lnTo>
                  <a:lnTo>
                    <a:pt x="118" y="23"/>
                  </a:lnTo>
                  <a:lnTo>
                    <a:pt x="118" y="11"/>
                  </a:lnTo>
                  <a:lnTo>
                    <a:pt x="93"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2" name="Rectangle 36"/>
            <p:cNvSpPr>
              <a:spLocks noChangeArrowheads="1"/>
            </p:cNvSpPr>
            <p:nvPr/>
          </p:nvSpPr>
          <p:spPr bwMode="auto">
            <a:xfrm>
              <a:off x="4427" y="2875"/>
              <a:ext cx="53" cy="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653" name="Freeform 37"/>
            <p:cNvSpPr>
              <a:spLocks/>
            </p:cNvSpPr>
            <p:nvPr/>
          </p:nvSpPr>
          <p:spPr bwMode="auto">
            <a:xfrm>
              <a:off x="4473" y="2869"/>
              <a:ext cx="13" cy="92"/>
            </a:xfrm>
            <a:custGeom>
              <a:avLst/>
              <a:gdLst>
                <a:gd name="T0" fmla="*/ 13 w 25"/>
                <a:gd name="T1" fmla="*/ 25 h 183"/>
                <a:gd name="T2" fmla="*/ 0 w 25"/>
                <a:gd name="T3" fmla="*/ 12 h 183"/>
                <a:gd name="T4" fmla="*/ 0 w 25"/>
                <a:gd name="T5" fmla="*/ 183 h 183"/>
                <a:gd name="T6" fmla="*/ 25 w 25"/>
                <a:gd name="T7" fmla="*/ 183 h 183"/>
                <a:gd name="T8" fmla="*/ 25 w 25"/>
                <a:gd name="T9" fmla="*/ 12 h 183"/>
                <a:gd name="T10" fmla="*/ 13 w 25"/>
                <a:gd name="T11" fmla="*/ 0 h 183"/>
                <a:gd name="T12" fmla="*/ 25 w 25"/>
                <a:gd name="T13" fmla="*/ 12 h 183"/>
                <a:gd name="T14" fmla="*/ 25 w 25"/>
                <a:gd name="T15" fmla="*/ 0 h 183"/>
                <a:gd name="T16" fmla="*/ 13 w 25"/>
                <a:gd name="T17" fmla="*/ 0 h 183"/>
                <a:gd name="T18" fmla="*/ 13 w 25"/>
                <a:gd name="T19" fmla="*/ 25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183">
                  <a:moveTo>
                    <a:pt x="13" y="25"/>
                  </a:moveTo>
                  <a:lnTo>
                    <a:pt x="0" y="12"/>
                  </a:lnTo>
                  <a:lnTo>
                    <a:pt x="0" y="183"/>
                  </a:lnTo>
                  <a:lnTo>
                    <a:pt x="25" y="183"/>
                  </a:lnTo>
                  <a:lnTo>
                    <a:pt x="25" y="12"/>
                  </a:lnTo>
                  <a:lnTo>
                    <a:pt x="13" y="0"/>
                  </a:lnTo>
                  <a:lnTo>
                    <a:pt x="25" y="12"/>
                  </a:lnTo>
                  <a:lnTo>
                    <a:pt x="25" y="0"/>
                  </a:lnTo>
                  <a:lnTo>
                    <a:pt x="13" y="0"/>
                  </a:lnTo>
                  <a:lnTo>
                    <a:pt x="1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4" name="Freeform 38"/>
            <p:cNvSpPr>
              <a:spLocks/>
            </p:cNvSpPr>
            <p:nvPr/>
          </p:nvSpPr>
          <p:spPr bwMode="auto">
            <a:xfrm>
              <a:off x="4421" y="2869"/>
              <a:ext cx="59" cy="13"/>
            </a:xfrm>
            <a:custGeom>
              <a:avLst/>
              <a:gdLst>
                <a:gd name="T0" fmla="*/ 23 w 118"/>
                <a:gd name="T1" fmla="*/ 12 h 25"/>
                <a:gd name="T2" fmla="*/ 12 w 118"/>
                <a:gd name="T3" fmla="*/ 25 h 25"/>
                <a:gd name="T4" fmla="*/ 118 w 118"/>
                <a:gd name="T5" fmla="*/ 25 h 25"/>
                <a:gd name="T6" fmla="*/ 118 w 118"/>
                <a:gd name="T7" fmla="*/ 0 h 25"/>
                <a:gd name="T8" fmla="*/ 12 w 118"/>
                <a:gd name="T9" fmla="*/ 0 h 25"/>
                <a:gd name="T10" fmla="*/ 0 w 118"/>
                <a:gd name="T11" fmla="*/ 12 h 25"/>
                <a:gd name="T12" fmla="*/ 12 w 118"/>
                <a:gd name="T13" fmla="*/ 0 h 25"/>
                <a:gd name="T14" fmla="*/ 0 w 118"/>
                <a:gd name="T15" fmla="*/ 0 h 25"/>
                <a:gd name="T16" fmla="*/ 0 w 118"/>
                <a:gd name="T17" fmla="*/ 12 h 25"/>
                <a:gd name="T18" fmla="*/ 23 w 118"/>
                <a:gd name="T19" fmla="*/ 1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25">
                  <a:moveTo>
                    <a:pt x="23" y="12"/>
                  </a:moveTo>
                  <a:lnTo>
                    <a:pt x="12" y="25"/>
                  </a:lnTo>
                  <a:lnTo>
                    <a:pt x="118" y="25"/>
                  </a:lnTo>
                  <a:lnTo>
                    <a:pt x="118" y="0"/>
                  </a:lnTo>
                  <a:lnTo>
                    <a:pt x="12" y="0"/>
                  </a:lnTo>
                  <a:lnTo>
                    <a:pt x="0" y="12"/>
                  </a:lnTo>
                  <a:lnTo>
                    <a:pt x="12" y="0"/>
                  </a:lnTo>
                  <a:lnTo>
                    <a:pt x="0" y="0"/>
                  </a:lnTo>
                  <a:lnTo>
                    <a:pt x="0" y="12"/>
                  </a:lnTo>
                  <a:lnTo>
                    <a:pt x="23"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5" name="Freeform 39"/>
            <p:cNvSpPr>
              <a:spLocks/>
            </p:cNvSpPr>
            <p:nvPr/>
          </p:nvSpPr>
          <p:spPr bwMode="auto">
            <a:xfrm>
              <a:off x="4421" y="2875"/>
              <a:ext cx="12" cy="91"/>
            </a:xfrm>
            <a:custGeom>
              <a:avLst/>
              <a:gdLst>
                <a:gd name="T0" fmla="*/ 12 w 23"/>
                <a:gd name="T1" fmla="*/ 160 h 183"/>
                <a:gd name="T2" fmla="*/ 23 w 23"/>
                <a:gd name="T3" fmla="*/ 171 h 183"/>
                <a:gd name="T4" fmla="*/ 23 w 23"/>
                <a:gd name="T5" fmla="*/ 0 h 183"/>
                <a:gd name="T6" fmla="*/ 0 w 23"/>
                <a:gd name="T7" fmla="*/ 0 h 183"/>
                <a:gd name="T8" fmla="*/ 0 w 23"/>
                <a:gd name="T9" fmla="*/ 171 h 183"/>
                <a:gd name="T10" fmla="*/ 12 w 23"/>
                <a:gd name="T11" fmla="*/ 183 h 183"/>
                <a:gd name="T12" fmla="*/ 0 w 23"/>
                <a:gd name="T13" fmla="*/ 171 h 183"/>
                <a:gd name="T14" fmla="*/ 0 w 23"/>
                <a:gd name="T15" fmla="*/ 183 h 183"/>
                <a:gd name="T16" fmla="*/ 12 w 23"/>
                <a:gd name="T17" fmla="*/ 183 h 183"/>
                <a:gd name="T18" fmla="*/ 12 w 23"/>
                <a:gd name="T19" fmla="*/ 16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183">
                  <a:moveTo>
                    <a:pt x="12" y="160"/>
                  </a:moveTo>
                  <a:lnTo>
                    <a:pt x="23" y="171"/>
                  </a:lnTo>
                  <a:lnTo>
                    <a:pt x="23" y="0"/>
                  </a:lnTo>
                  <a:lnTo>
                    <a:pt x="0" y="0"/>
                  </a:lnTo>
                  <a:lnTo>
                    <a:pt x="0" y="171"/>
                  </a:lnTo>
                  <a:lnTo>
                    <a:pt x="12" y="183"/>
                  </a:lnTo>
                  <a:lnTo>
                    <a:pt x="0" y="171"/>
                  </a:lnTo>
                  <a:lnTo>
                    <a:pt x="0" y="183"/>
                  </a:lnTo>
                  <a:lnTo>
                    <a:pt x="12" y="183"/>
                  </a:lnTo>
                  <a:lnTo>
                    <a:pt x="12" y="1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6" name="Freeform 40"/>
            <p:cNvSpPr>
              <a:spLocks/>
            </p:cNvSpPr>
            <p:nvPr/>
          </p:nvSpPr>
          <p:spPr bwMode="auto">
            <a:xfrm>
              <a:off x="4427" y="2955"/>
              <a:ext cx="59" cy="11"/>
            </a:xfrm>
            <a:custGeom>
              <a:avLst/>
              <a:gdLst>
                <a:gd name="T0" fmla="*/ 93 w 118"/>
                <a:gd name="T1" fmla="*/ 11 h 23"/>
                <a:gd name="T2" fmla="*/ 106 w 118"/>
                <a:gd name="T3" fmla="*/ 0 h 23"/>
                <a:gd name="T4" fmla="*/ 0 w 118"/>
                <a:gd name="T5" fmla="*/ 0 h 23"/>
                <a:gd name="T6" fmla="*/ 0 w 118"/>
                <a:gd name="T7" fmla="*/ 23 h 23"/>
                <a:gd name="T8" fmla="*/ 106 w 118"/>
                <a:gd name="T9" fmla="*/ 23 h 23"/>
                <a:gd name="T10" fmla="*/ 118 w 118"/>
                <a:gd name="T11" fmla="*/ 11 h 23"/>
                <a:gd name="T12" fmla="*/ 106 w 118"/>
                <a:gd name="T13" fmla="*/ 23 h 23"/>
                <a:gd name="T14" fmla="*/ 118 w 118"/>
                <a:gd name="T15" fmla="*/ 23 h 23"/>
                <a:gd name="T16" fmla="*/ 118 w 118"/>
                <a:gd name="T17" fmla="*/ 11 h 23"/>
                <a:gd name="T18" fmla="*/ 93 w 118"/>
                <a:gd name="T19" fmla="*/ 1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23">
                  <a:moveTo>
                    <a:pt x="93" y="11"/>
                  </a:moveTo>
                  <a:lnTo>
                    <a:pt x="106" y="0"/>
                  </a:lnTo>
                  <a:lnTo>
                    <a:pt x="0" y="0"/>
                  </a:lnTo>
                  <a:lnTo>
                    <a:pt x="0" y="23"/>
                  </a:lnTo>
                  <a:lnTo>
                    <a:pt x="106" y="23"/>
                  </a:lnTo>
                  <a:lnTo>
                    <a:pt x="118" y="11"/>
                  </a:lnTo>
                  <a:lnTo>
                    <a:pt x="106" y="23"/>
                  </a:lnTo>
                  <a:lnTo>
                    <a:pt x="118" y="23"/>
                  </a:lnTo>
                  <a:lnTo>
                    <a:pt x="118" y="11"/>
                  </a:lnTo>
                  <a:lnTo>
                    <a:pt x="93"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7" name="Freeform 41"/>
            <p:cNvSpPr>
              <a:spLocks/>
            </p:cNvSpPr>
            <p:nvPr/>
          </p:nvSpPr>
          <p:spPr bwMode="auto">
            <a:xfrm>
              <a:off x="5202" y="2912"/>
              <a:ext cx="59" cy="21"/>
            </a:xfrm>
            <a:custGeom>
              <a:avLst/>
              <a:gdLst>
                <a:gd name="T0" fmla="*/ 95 w 117"/>
                <a:gd name="T1" fmla="*/ 43 h 43"/>
                <a:gd name="T2" fmla="*/ 103 w 117"/>
                <a:gd name="T3" fmla="*/ 42 h 43"/>
                <a:gd name="T4" fmla="*/ 110 w 117"/>
                <a:gd name="T5" fmla="*/ 37 h 43"/>
                <a:gd name="T6" fmla="*/ 115 w 117"/>
                <a:gd name="T7" fmla="*/ 30 h 43"/>
                <a:gd name="T8" fmla="*/ 117 w 117"/>
                <a:gd name="T9" fmla="*/ 22 h 43"/>
                <a:gd name="T10" fmla="*/ 117 w 117"/>
                <a:gd name="T11" fmla="*/ 22 h 43"/>
                <a:gd name="T12" fmla="*/ 115 w 117"/>
                <a:gd name="T13" fmla="*/ 14 h 43"/>
                <a:gd name="T14" fmla="*/ 110 w 117"/>
                <a:gd name="T15" fmla="*/ 7 h 43"/>
                <a:gd name="T16" fmla="*/ 103 w 117"/>
                <a:gd name="T17" fmla="*/ 3 h 43"/>
                <a:gd name="T18" fmla="*/ 95 w 117"/>
                <a:gd name="T19" fmla="*/ 0 h 43"/>
                <a:gd name="T20" fmla="*/ 21 w 117"/>
                <a:gd name="T21" fmla="*/ 0 h 43"/>
                <a:gd name="T22" fmla="*/ 12 w 117"/>
                <a:gd name="T23" fmla="*/ 3 h 43"/>
                <a:gd name="T24" fmla="*/ 6 w 117"/>
                <a:gd name="T25" fmla="*/ 7 h 43"/>
                <a:gd name="T26" fmla="*/ 1 w 117"/>
                <a:gd name="T27" fmla="*/ 14 h 43"/>
                <a:gd name="T28" fmla="*/ 0 w 117"/>
                <a:gd name="T29" fmla="*/ 22 h 43"/>
                <a:gd name="T30" fmla="*/ 0 w 117"/>
                <a:gd name="T31" fmla="*/ 22 h 43"/>
                <a:gd name="T32" fmla="*/ 1 w 117"/>
                <a:gd name="T33" fmla="*/ 30 h 43"/>
                <a:gd name="T34" fmla="*/ 6 w 117"/>
                <a:gd name="T35" fmla="*/ 37 h 43"/>
                <a:gd name="T36" fmla="*/ 12 w 117"/>
                <a:gd name="T37" fmla="*/ 42 h 43"/>
                <a:gd name="T38" fmla="*/ 21 w 117"/>
                <a:gd name="T39" fmla="*/ 43 h 43"/>
                <a:gd name="T40" fmla="*/ 95 w 117"/>
                <a:gd name="T41"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7" h="43">
                  <a:moveTo>
                    <a:pt x="95" y="43"/>
                  </a:moveTo>
                  <a:lnTo>
                    <a:pt x="103" y="42"/>
                  </a:lnTo>
                  <a:lnTo>
                    <a:pt x="110" y="37"/>
                  </a:lnTo>
                  <a:lnTo>
                    <a:pt x="115" y="30"/>
                  </a:lnTo>
                  <a:lnTo>
                    <a:pt x="117" y="22"/>
                  </a:lnTo>
                  <a:lnTo>
                    <a:pt x="117" y="22"/>
                  </a:lnTo>
                  <a:lnTo>
                    <a:pt x="115" y="14"/>
                  </a:lnTo>
                  <a:lnTo>
                    <a:pt x="110" y="7"/>
                  </a:lnTo>
                  <a:lnTo>
                    <a:pt x="103" y="3"/>
                  </a:lnTo>
                  <a:lnTo>
                    <a:pt x="95" y="0"/>
                  </a:lnTo>
                  <a:lnTo>
                    <a:pt x="21" y="0"/>
                  </a:lnTo>
                  <a:lnTo>
                    <a:pt x="12" y="3"/>
                  </a:lnTo>
                  <a:lnTo>
                    <a:pt x="6" y="7"/>
                  </a:lnTo>
                  <a:lnTo>
                    <a:pt x="1" y="14"/>
                  </a:lnTo>
                  <a:lnTo>
                    <a:pt x="0" y="22"/>
                  </a:lnTo>
                  <a:lnTo>
                    <a:pt x="0" y="22"/>
                  </a:lnTo>
                  <a:lnTo>
                    <a:pt x="1" y="30"/>
                  </a:lnTo>
                  <a:lnTo>
                    <a:pt x="6" y="37"/>
                  </a:lnTo>
                  <a:lnTo>
                    <a:pt x="12" y="42"/>
                  </a:lnTo>
                  <a:lnTo>
                    <a:pt x="21" y="43"/>
                  </a:lnTo>
                  <a:lnTo>
                    <a:pt x="95" y="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8" name="Freeform 42"/>
            <p:cNvSpPr>
              <a:spLocks/>
            </p:cNvSpPr>
            <p:nvPr/>
          </p:nvSpPr>
          <p:spPr bwMode="auto">
            <a:xfrm>
              <a:off x="5250" y="2923"/>
              <a:ext cx="15" cy="14"/>
            </a:xfrm>
            <a:custGeom>
              <a:avLst/>
              <a:gdLst>
                <a:gd name="T0" fmla="*/ 14 w 30"/>
                <a:gd name="T1" fmla="*/ 0 h 29"/>
                <a:gd name="T2" fmla="*/ 14 w 30"/>
                <a:gd name="T3" fmla="*/ 0 h 29"/>
                <a:gd name="T4" fmla="*/ 13 w 30"/>
                <a:gd name="T5" fmla="*/ 5 h 29"/>
                <a:gd name="T6" fmla="*/ 10 w 30"/>
                <a:gd name="T7" fmla="*/ 9 h 29"/>
                <a:gd name="T8" fmla="*/ 6 w 30"/>
                <a:gd name="T9" fmla="*/ 12 h 29"/>
                <a:gd name="T10" fmla="*/ 0 w 30"/>
                <a:gd name="T11" fmla="*/ 13 h 29"/>
                <a:gd name="T12" fmla="*/ 0 w 30"/>
                <a:gd name="T13" fmla="*/ 29 h 29"/>
                <a:gd name="T14" fmla="*/ 11 w 30"/>
                <a:gd name="T15" fmla="*/ 28 h 29"/>
                <a:gd name="T16" fmla="*/ 21 w 30"/>
                <a:gd name="T17" fmla="*/ 21 h 29"/>
                <a:gd name="T18" fmla="*/ 27 w 30"/>
                <a:gd name="T19" fmla="*/ 12 h 29"/>
                <a:gd name="T20" fmla="*/ 30 w 30"/>
                <a:gd name="T21" fmla="*/ 0 h 29"/>
                <a:gd name="T22" fmla="*/ 30 w 30"/>
                <a:gd name="T23" fmla="*/ 0 h 29"/>
                <a:gd name="T24" fmla="*/ 14 w 30"/>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9">
                  <a:moveTo>
                    <a:pt x="14" y="0"/>
                  </a:moveTo>
                  <a:lnTo>
                    <a:pt x="14" y="0"/>
                  </a:lnTo>
                  <a:lnTo>
                    <a:pt x="13" y="5"/>
                  </a:lnTo>
                  <a:lnTo>
                    <a:pt x="10" y="9"/>
                  </a:lnTo>
                  <a:lnTo>
                    <a:pt x="6" y="12"/>
                  </a:lnTo>
                  <a:lnTo>
                    <a:pt x="0" y="13"/>
                  </a:lnTo>
                  <a:lnTo>
                    <a:pt x="0" y="29"/>
                  </a:lnTo>
                  <a:lnTo>
                    <a:pt x="11" y="28"/>
                  </a:lnTo>
                  <a:lnTo>
                    <a:pt x="21" y="21"/>
                  </a:lnTo>
                  <a:lnTo>
                    <a:pt x="27" y="12"/>
                  </a:lnTo>
                  <a:lnTo>
                    <a:pt x="30" y="0"/>
                  </a:lnTo>
                  <a:lnTo>
                    <a:pt x="30" y="0"/>
                  </a:lnTo>
                  <a:lnTo>
                    <a:pt x="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9" name="Freeform 43"/>
            <p:cNvSpPr>
              <a:spLocks/>
            </p:cNvSpPr>
            <p:nvPr/>
          </p:nvSpPr>
          <p:spPr bwMode="auto">
            <a:xfrm>
              <a:off x="5257" y="2923"/>
              <a:ext cx="8" cy="1"/>
            </a:xfrm>
            <a:custGeom>
              <a:avLst/>
              <a:gdLst>
                <a:gd name="T0" fmla="*/ 0 w 16"/>
                <a:gd name="T1" fmla="*/ 8 w 16"/>
                <a:gd name="T2" fmla="*/ 8 w 16"/>
                <a:gd name="T3" fmla="*/ 8 w 16"/>
                <a:gd name="T4" fmla="*/ 8 w 16"/>
                <a:gd name="T5" fmla="*/ 16 w 16"/>
                <a:gd name="T6" fmla="*/ 0 w 16"/>
              </a:gdLst>
              <a:ahLst/>
              <a:cxnLst>
                <a:cxn ang="0">
                  <a:pos x="T0" y="0"/>
                </a:cxn>
                <a:cxn ang="0">
                  <a:pos x="T1" y="0"/>
                </a:cxn>
                <a:cxn ang="0">
                  <a:pos x="T2" y="0"/>
                </a:cxn>
                <a:cxn ang="0">
                  <a:pos x="T3" y="0"/>
                </a:cxn>
                <a:cxn ang="0">
                  <a:pos x="T4" y="0"/>
                </a:cxn>
                <a:cxn ang="0">
                  <a:pos x="T5" y="0"/>
                </a:cxn>
                <a:cxn ang="0">
                  <a:pos x="T6" y="0"/>
                </a:cxn>
              </a:cxnLst>
              <a:rect l="0" t="0" r="r" b="b"/>
              <a:pathLst>
                <a:path w="16">
                  <a:moveTo>
                    <a:pt x="0" y="0"/>
                  </a:moveTo>
                  <a:lnTo>
                    <a:pt x="8" y="0"/>
                  </a:lnTo>
                  <a:lnTo>
                    <a:pt x="8" y="0"/>
                  </a:lnTo>
                  <a:lnTo>
                    <a:pt x="8" y="0"/>
                  </a:lnTo>
                  <a:lnTo>
                    <a:pt x="8" y="0"/>
                  </a:lnTo>
                  <a:lnTo>
                    <a:pt x="16"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0" name="Freeform 44"/>
            <p:cNvSpPr>
              <a:spLocks/>
            </p:cNvSpPr>
            <p:nvPr/>
          </p:nvSpPr>
          <p:spPr bwMode="auto">
            <a:xfrm>
              <a:off x="5250" y="2908"/>
              <a:ext cx="15" cy="15"/>
            </a:xfrm>
            <a:custGeom>
              <a:avLst/>
              <a:gdLst>
                <a:gd name="T0" fmla="*/ 0 w 30"/>
                <a:gd name="T1" fmla="*/ 16 h 30"/>
                <a:gd name="T2" fmla="*/ 0 w 30"/>
                <a:gd name="T3" fmla="*/ 16 h 30"/>
                <a:gd name="T4" fmla="*/ 5 w 30"/>
                <a:gd name="T5" fmla="*/ 17 h 30"/>
                <a:gd name="T6" fmla="*/ 10 w 30"/>
                <a:gd name="T7" fmla="*/ 21 h 30"/>
                <a:gd name="T8" fmla="*/ 13 w 30"/>
                <a:gd name="T9" fmla="*/ 26 h 30"/>
                <a:gd name="T10" fmla="*/ 14 w 30"/>
                <a:gd name="T11" fmla="*/ 30 h 30"/>
                <a:gd name="T12" fmla="*/ 30 w 30"/>
                <a:gd name="T13" fmla="*/ 30 h 30"/>
                <a:gd name="T14" fmla="*/ 27 w 30"/>
                <a:gd name="T15" fmla="*/ 19 h 30"/>
                <a:gd name="T16" fmla="*/ 21 w 30"/>
                <a:gd name="T17" fmla="*/ 9 h 30"/>
                <a:gd name="T18" fmla="*/ 12 w 30"/>
                <a:gd name="T19" fmla="*/ 4 h 30"/>
                <a:gd name="T20" fmla="*/ 0 w 30"/>
                <a:gd name="T21" fmla="*/ 0 h 30"/>
                <a:gd name="T22" fmla="*/ 0 w 30"/>
                <a:gd name="T23" fmla="*/ 0 h 30"/>
                <a:gd name="T24" fmla="*/ 0 w 30"/>
                <a:gd name="T25" fmla="*/ 1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30">
                  <a:moveTo>
                    <a:pt x="0" y="16"/>
                  </a:moveTo>
                  <a:lnTo>
                    <a:pt x="0" y="16"/>
                  </a:lnTo>
                  <a:lnTo>
                    <a:pt x="5" y="17"/>
                  </a:lnTo>
                  <a:lnTo>
                    <a:pt x="10" y="21"/>
                  </a:lnTo>
                  <a:lnTo>
                    <a:pt x="13" y="26"/>
                  </a:lnTo>
                  <a:lnTo>
                    <a:pt x="14" y="30"/>
                  </a:lnTo>
                  <a:lnTo>
                    <a:pt x="30" y="30"/>
                  </a:lnTo>
                  <a:lnTo>
                    <a:pt x="27" y="19"/>
                  </a:lnTo>
                  <a:lnTo>
                    <a:pt x="21" y="9"/>
                  </a:lnTo>
                  <a:lnTo>
                    <a:pt x="12" y="4"/>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1" name="Freeform 45"/>
            <p:cNvSpPr>
              <a:spLocks/>
            </p:cNvSpPr>
            <p:nvPr/>
          </p:nvSpPr>
          <p:spPr bwMode="auto">
            <a:xfrm>
              <a:off x="5212" y="2908"/>
              <a:ext cx="38" cy="8"/>
            </a:xfrm>
            <a:custGeom>
              <a:avLst/>
              <a:gdLst>
                <a:gd name="T0" fmla="*/ 0 w 74"/>
                <a:gd name="T1" fmla="*/ 16 h 16"/>
                <a:gd name="T2" fmla="*/ 0 w 74"/>
                <a:gd name="T3" fmla="*/ 16 h 16"/>
                <a:gd name="T4" fmla="*/ 74 w 74"/>
                <a:gd name="T5" fmla="*/ 16 h 16"/>
                <a:gd name="T6" fmla="*/ 74 w 74"/>
                <a:gd name="T7" fmla="*/ 0 h 16"/>
                <a:gd name="T8" fmla="*/ 0 w 74"/>
                <a:gd name="T9" fmla="*/ 0 h 16"/>
                <a:gd name="T10" fmla="*/ 0 w 74"/>
                <a:gd name="T11" fmla="*/ 0 h 16"/>
                <a:gd name="T12" fmla="*/ 0 w 74"/>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74" h="16">
                  <a:moveTo>
                    <a:pt x="0" y="16"/>
                  </a:moveTo>
                  <a:lnTo>
                    <a:pt x="0" y="16"/>
                  </a:lnTo>
                  <a:lnTo>
                    <a:pt x="74" y="16"/>
                  </a:lnTo>
                  <a:lnTo>
                    <a:pt x="74" y="0"/>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2" name="Freeform 46"/>
            <p:cNvSpPr>
              <a:spLocks/>
            </p:cNvSpPr>
            <p:nvPr/>
          </p:nvSpPr>
          <p:spPr bwMode="auto">
            <a:xfrm>
              <a:off x="5198" y="2908"/>
              <a:ext cx="14" cy="15"/>
            </a:xfrm>
            <a:custGeom>
              <a:avLst/>
              <a:gdLst>
                <a:gd name="T0" fmla="*/ 16 w 29"/>
                <a:gd name="T1" fmla="*/ 30 h 30"/>
                <a:gd name="T2" fmla="*/ 16 w 29"/>
                <a:gd name="T3" fmla="*/ 30 h 30"/>
                <a:gd name="T4" fmla="*/ 17 w 29"/>
                <a:gd name="T5" fmla="*/ 24 h 30"/>
                <a:gd name="T6" fmla="*/ 19 w 29"/>
                <a:gd name="T7" fmla="*/ 21 h 30"/>
                <a:gd name="T8" fmla="*/ 24 w 29"/>
                <a:gd name="T9" fmla="*/ 17 h 30"/>
                <a:gd name="T10" fmla="*/ 29 w 29"/>
                <a:gd name="T11" fmla="*/ 16 h 30"/>
                <a:gd name="T12" fmla="*/ 29 w 29"/>
                <a:gd name="T13" fmla="*/ 0 h 30"/>
                <a:gd name="T14" fmla="*/ 17 w 29"/>
                <a:gd name="T15" fmla="*/ 4 h 30"/>
                <a:gd name="T16" fmla="*/ 8 w 29"/>
                <a:gd name="T17" fmla="*/ 9 h 30"/>
                <a:gd name="T18" fmla="*/ 1 w 29"/>
                <a:gd name="T19" fmla="*/ 20 h 30"/>
                <a:gd name="T20" fmla="*/ 0 w 29"/>
                <a:gd name="T21" fmla="*/ 30 h 30"/>
                <a:gd name="T22" fmla="*/ 0 w 29"/>
                <a:gd name="T23" fmla="*/ 30 h 30"/>
                <a:gd name="T24" fmla="*/ 16 w 29"/>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0">
                  <a:moveTo>
                    <a:pt x="16" y="30"/>
                  </a:moveTo>
                  <a:lnTo>
                    <a:pt x="16" y="30"/>
                  </a:lnTo>
                  <a:lnTo>
                    <a:pt x="17" y="24"/>
                  </a:lnTo>
                  <a:lnTo>
                    <a:pt x="19" y="21"/>
                  </a:lnTo>
                  <a:lnTo>
                    <a:pt x="24" y="17"/>
                  </a:lnTo>
                  <a:lnTo>
                    <a:pt x="29" y="16"/>
                  </a:lnTo>
                  <a:lnTo>
                    <a:pt x="29" y="0"/>
                  </a:lnTo>
                  <a:lnTo>
                    <a:pt x="17" y="4"/>
                  </a:lnTo>
                  <a:lnTo>
                    <a:pt x="8" y="9"/>
                  </a:lnTo>
                  <a:lnTo>
                    <a:pt x="1" y="20"/>
                  </a:lnTo>
                  <a:lnTo>
                    <a:pt x="0" y="30"/>
                  </a:lnTo>
                  <a:lnTo>
                    <a:pt x="0" y="30"/>
                  </a:lnTo>
                  <a:lnTo>
                    <a:pt x="16"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3" name="Freeform 47"/>
            <p:cNvSpPr>
              <a:spLocks/>
            </p:cNvSpPr>
            <p:nvPr/>
          </p:nvSpPr>
          <p:spPr bwMode="auto">
            <a:xfrm>
              <a:off x="5198" y="2923"/>
              <a:ext cx="8" cy="1"/>
            </a:xfrm>
            <a:custGeom>
              <a:avLst/>
              <a:gdLst>
                <a:gd name="T0" fmla="*/ 16 w 16"/>
                <a:gd name="T1" fmla="*/ 8 w 16"/>
                <a:gd name="T2" fmla="*/ 8 w 16"/>
                <a:gd name="T3" fmla="*/ 8 w 16"/>
                <a:gd name="T4" fmla="*/ 8 w 16"/>
                <a:gd name="T5" fmla="*/ 0 w 16"/>
                <a:gd name="T6" fmla="*/ 16 w 16"/>
              </a:gdLst>
              <a:ahLst/>
              <a:cxnLst>
                <a:cxn ang="0">
                  <a:pos x="T0" y="0"/>
                </a:cxn>
                <a:cxn ang="0">
                  <a:pos x="T1" y="0"/>
                </a:cxn>
                <a:cxn ang="0">
                  <a:pos x="T2" y="0"/>
                </a:cxn>
                <a:cxn ang="0">
                  <a:pos x="T3" y="0"/>
                </a:cxn>
                <a:cxn ang="0">
                  <a:pos x="T4" y="0"/>
                </a:cxn>
                <a:cxn ang="0">
                  <a:pos x="T5" y="0"/>
                </a:cxn>
                <a:cxn ang="0">
                  <a:pos x="T6" y="0"/>
                </a:cxn>
              </a:cxnLst>
              <a:rect l="0" t="0" r="r" b="b"/>
              <a:pathLst>
                <a:path w="16">
                  <a:moveTo>
                    <a:pt x="16" y="0"/>
                  </a:moveTo>
                  <a:lnTo>
                    <a:pt x="8" y="0"/>
                  </a:lnTo>
                  <a:lnTo>
                    <a:pt x="8" y="0"/>
                  </a:lnTo>
                  <a:lnTo>
                    <a:pt x="8" y="0"/>
                  </a:lnTo>
                  <a:lnTo>
                    <a:pt x="8" y="0"/>
                  </a:lnTo>
                  <a:lnTo>
                    <a:pt x="0" y="0"/>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4" name="Freeform 48"/>
            <p:cNvSpPr>
              <a:spLocks/>
            </p:cNvSpPr>
            <p:nvPr/>
          </p:nvSpPr>
          <p:spPr bwMode="auto">
            <a:xfrm>
              <a:off x="5198" y="2923"/>
              <a:ext cx="14" cy="14"/>
            </a:xfrm>
            <a:custGeom>
              <a:avLst/>
              <a:gdLst>
                <a:gd name="T0" fmla="*/ 29 w 29"/>
                <a:gd name="T1" fmla="*/ 13 h 29"/>
                <a:gd name="T2" fmla="*/ 29 w 29"/>
                <a:gd name="T3" fmla="*/ 13 h 29"/>
                <a:gd name="T4" fmla="*/ 23 w 29"/>
                <a:gd name="T5" fmla="*/ 12 h 29"/>
                <a:gd name="T6" fmla="*/ 19 w 29"/>
                <a:gd name="T7" fmla="*/ 9 h 29"/>
                <a:gd name="T8" fmla="*/ 17 w 29"/>
                <a:gd name="T9" fmla="*/ 6 h 29"/>
                <a:gd name="T10" fmla="*/ 16 w 29"/>
                <a:gd name="T11" fmla="*/ 0 h 29"/>
                <a:gd name="T12" fmla="*/ 0 w 29"/>
                <a:gd name="T13" fmla="*/ 0 h 29"/>
                <a:gd name="T14" fmla="*/ 1 w 29"/>
                <a:gd name="T15" fmla="*/ 10 h 29"/>
                <a:gd name="T16" fmla="*/ 8 w 29"/>
                <a:gd name="T17" fmla="*/ 21 h 29"/>
                <a:gd name="T18" fmla="*/ 18 w 29"/>
                <a:gd name="T19" fmla="*/ 28 h 29"/>
                <a:gd name="T20" fmla="*/ 29 w 29"/>
                <a:gd name="T21" fmla="*/ 29 h 29"/>
                <a:gd name="T22" fmla="*/ 29 w 29"/>
                <a:gd name="T23" fmla="*/ 29 h 29"/>
                <a:gd name="T24" fmla="*/ 29 w 29"/>
                <a:gd name="T25" fmla="*/ 1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29">
                  <a:moveTo>
                    <a:pt x="29" y="13"/>
                  </a:moveTo>
                  <a:lnTo>
                    <a:pt x="29" y="13"/>
                  </a:lnTo>
                  <a:lnTo>
                    <a:pt x="23" y="12"/>
                  </a:lnTo>
                  <a:lnTo>
                    <a:pt x="19" y="9"/>
                  </a:lnTo>
                  <a:lnTo>
                    <a:pt x="17" y="6"/>
                  </a:lnTo>
                  <a:lnTo>
                    <a:pt x="16" y="0"/>
                  </a:lnTo>
                  <a:lnTo>
                    <a:pt x="0" y="0"/>
                  </a:lnTo>
                  <a:lnTo>
                    <a:pt x="1" y="10"/>
                  </a:lnTo>
                  <a:lnTo>
                    <a:pt x="8" y="21"/>
                  </a:lnTo>
                  <a:lnTo>
                    <a:pt x="18" y="28"/>
                  </a:lnTo>
                  <a:lnTo>
                    <a:pt x="29" y="29"/>
                  </a:lnTo>
                  <a:lnTo>
                    <a:pt x="29" y="29"/>
                  </a:lnTo>
                  <a:lnTo>
                    <a:pt x="29"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5" name="Freeform 49"/>
            <p:cNvSpPr>
              <a:spLocks/>
            </p:cNvSpPr>
            <p:nvPr/>
          </p:nvSpPr>
          <p:spPr bwMode="auto">
            <a:xfrm>
              <a:off x="5212" y="2929"/>
              <a:ext cx="38" cy="8"/>
            </a:xfrm>
            <a:custGeom>
              <a:avLst/>
              <a:gdLst>
                <a:gd name="T0" fmla="*/ 74 w 74"/>
                <a:gd name="T1" fmla="*/ 0 h 16"/>
                <a:gd name="T2" fmla="*/ 74 w 74"/>
                <a:gd name="T3" fmla="*/ 0 h 16"/>
                <a:gd name="T4" fmla="*/ 0 w 74"/>
                <a:gd name="T5" fmla="*/ 0 h 16"/>
                <a:gd name="T6" fmla="*/ 0 w 74"/>
                <a:gd name="T7" fmla="*/ 16 h 16"/>
                <a:gd name="T8" fmla="*/ 74 w 74"/>
                <a:gd name="T9" fmla="*/ 16 h 16"/>
                <a:gd name="T10" fmla="*/ 74 w 74"/>
                <a:gd name="T11" fmla="*/ 16 h 16"/>
                <a:gd name="T12" fmla="*/ 74 w 74"/>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74" h="16">
                  <a:moveTo>
                    <a:pt x="74" y="0"/>
                  </a:moveTo>
                  <a:lnTo>
                    <a:pt x="74" y="0"/>
                  </a:lnTo>
                  <a:lnTo>
                    <a:pt x="0" y="0"/>
                  </a:lnTo>
                  <a:lnTo>
                    <a:pt x="0" y="16"/>
                  </a:lnTo>
                  <a:lnTo>
                    <a:pt x="74" y="16"/>
                  </a:lnTo>
                  <a:lnTo>
                    <a:pt x="74" y="16"/>
                  </a:lnTo>
                  <a:lnTo>
                    <a:pt x="7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6" name="Freeform 50"/>
            <p:cNvSpPr>
              <a:spLocks/>
            </p:cNvSpPr>
            <p:nvPr/>
          </p:nvSpPr>
          <p:spPr bwMode="auto">
            <a:xfrm>
              <a:off x="5256" y="2915"/>
              <a:ext cx="20" cy="20"/>
            </a:xfrm>
            <a:custGeom>
              <a:avLst/>
              <a:gdLst>
                <a:gd name="T0" fmla="*/ 20 w 40"/>
                <a:gd name="T1" fmla="*/ 39 h 39"/>
                <a:gd name="T2" fmla="*/ 28 w 40"/>
                <a:gd name="T3" fmla="*/ 38 h 39"/>
                <a:gd name="T4" fmla="*/ 35 w 40"/>
                <a:gd name="T5" fmla="*/ 33 h 39"/>
                <a:gd name="T6" fmla="*/ 39 w 40"/>
                <a:gd name="T7" fmla="*/ 26 h 39"/>
                <a:gd name="T8" fmla="*/ 40 w 40"/>
                <a:gd name="T9" fmla="*/ 20 h 39"/>
                <a:gd name="T10" fmla="*/ 39 w 40"/>
                <a:gd name="T11" fmla="*/ 12 h 39"/>
                <a:gd name="T12" fmla="*/ 35 w 40"/>
                <a:gd name="T13" fmla="*/ 6 h 39"/>
                <a:gd name="T14" fmla="*/ 28 w 40"/>
                <a:gd name="T15" fmla="*/ 1 h 39"/>
                <a:gd name="T16" fmla="*/ 20 w 40"/>
                <a:gd name="T17" fmla="*/ 0 h 39"/>
                <a:gd name="T18" fmla="*/ 13 w 40"/>
                <a:gd name="T19" fmla="*/ 1 h 39"/>
                <a:gd name="T20" fmla="*/ 6 w 40"/>
                <a:gd name="T21" fmla="*/ 6 h 39"/>
                <a:gd name="T22" fmla="*/ 1 w 40"/>
                <a:gd name="T23" fmla="*/ 12 h 39"/>
                <a:gd name="T24" fmla="*/ 0 w 40"/>
                <a:gd name="T25" fmla="*/ 20 h 39"/>
                <a:gd name="T26" fmla="*/ 1 w 40"/>
                <a:gd name="T27" fmla="*/ 26 h 39"/>
                <a:gd name="T28" fmla="*/ 6 w 40"/>
                <a:gd name="T29" fmla="*/ 33 h 39"/>
                <a:gd name="T30" fmla="*/ 13 w 40"/>
                <a:gd name="T31" fmla="*/ 38 h 39"/>
                <a:gd name="T32" fmla="*/ 20 w 40"/>
                <a:gd name="T33"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 h="39">
                  <a:moveTo>
                    <a:pt x="20" y="39"/>
                  </a:moveTo>
                  <a:lnTo>
                    <a:pt x="28" y="38"/>
                  </a:lnTo>
                  <a:lnTo>
                    <a:pt x="35" y="33"/>
                  </a:lnTo>
                  <a:lnTo>
                    <a:pt x="39" y="26"/>
                  </a:lnTo>
                  <a:lnTo>
                    <a:pt x="40" y="20"/>
                  </a:lnTo>
                  <a:lnTo>
                    <a:pt x="39" y="12"/>
                  </a:lnTo>
                  <a:lnTo>
                    <a:pt x="35" y="6"/>
                  </a:lnTo>
                  <a:lnTo>
                    <a:pt x="28" y="1"/>
                  </a:lnTo>
                  <a:lnTo>
                    <a:pt x="20" y="0"/>
                  </a:lnTo>
                  <a:lnTo>
                    <a:pt x="13" y="1"/>
                  </a:lnTo>
                  <a:lnTo>
                    <a:pt x="6" y="6"/>
                  </a:lnTo>
                  <a:lnTo>
                    <a:pt x="1" y="12"/>
                  </a:lnTo>
                  <a:lnTo>
                    <a:pt x="0" y="20"/>
                  </a:lnTo>
                  <a:lnTo>
                    <a:pt x="1" y="26"/>
                  </a:lnTo>
                  <a:lnTo>
                    <a:pt x="6" y="33"/>
                  </a:lnTo>
                  <a:lnTo>
                    <a:pt x="13" y="38"/>
                  </a:lnTo>
                  <a:lnTo>
                    <a:pt x="2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7" name="Freeform 51"/>
            <p:cNvSpPr>
              <a:spLocks/>
            </p:cNvSpPr>
            <p:nvPr/>
          </p:nvSpPr>
          <p:spPr bwMode="auto">
            <a:xfrm>
              <a:off x="5266" y="2925"/>
              <a:ext cx="14" cy="14"/>
            </a:xfrm>
            <a:custGeom>
              <a:avLst/>
              <a:gdLst>
                <a:gd name="T0" fmla="*/ 12 w 28"/>
                <a:gd name="T1" fmla="*/ 0 h 27"/>
                <a:gd name="T2" fmla="*/ 12 w 28"/>
                <a:gd name="T3" fmla="*/ 0 h 27"/>
                <a:gd name="T4" fmla="*/ 12 w 28"/>
                <a:gd name="T5" fmla="*/ 3 h 27"/>
                <a:gd name="T6" fmla="*/ 9 w 28"/>
                <a:gd name="T7" fmla="*/ 8 h 27"/>
                <a:gd name="T8" fmla="*/ 5 w 28"/>
                <a:gd name="T9" fmla="*/ 10 h 27"/>
                <a:gd name="T10" fmla="*/ 0 w 28"/>
                <a:gd name="T11" fmla="*/ 11 h 27"/>
                <a:gd name="T12" fmla="*/ 0 w 28"/>
                <a:gd name="T13" fmla="*/ 27 h 27"/>
                <a:gd name="T14" fmla="*/ 10 w 28"/>
                <a:gd name="T15" fmla="*/ 26 h 27"/>
                <a:gd name="T16" fmla="*/ 20 w 28"/>
                <a:gd name="T17" fmla="*/ 19 h 27"/>
                <a:gd name="T18" fmla="*/ 26 w 28"/>
                <a:gd name="T19" fmla="*/ 10 h 27"/>
                <a:gd name="T20" fmla="*/ 28 w 28"/>
                <a:gd name="T21" fmla="*/ 0 h 27"/>
                <a:gd name="T22" fmla="*/ 28 w 28"/>
                <a:gd name="T23" fmla="*/ 0 h 27"/>
                <a:gd name="T24" fmla="*/ 12 w 28"/>
                <a:gd name="T25"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7">
                  <a:moveTo>
                    <a:pt x="12" y="0"/>
                  </a:moveTo>
                  <a:lnTo>
                    <a:pt x="12" y="0"/>
                  </a:lnTo>
                  <a:lnTo>
                    <a:pt x="12" y="3"/>
                  </a:lnTo>
                  <a:lnTo>
                    <a:pt x="9" y="8"/>
                  </a:lnTo>
                  <a:lnTo>
                    <a:pt x="5" y="10"/>
                  </a:lnTo>
                  <a:lnTo>
                    <a:pt x="0" y="11"/>
                  </a:lnTo>
                  <a:lnTo>
                    <a:pt x="0" y="27"/>
                  </a:lnTo>
                  <a:lnTo>
                    <a:pt x="10" y="26"/>
                  </a:lnTo>
                  <a:lnTo>
                    <a:pt x="20" y="19"/>
                  </a:lnTo>
                  <a:lnTo>
                    <a:pt x="26" y="10"/>
                  </a:lnTo>
                  <a:lnTo>
                    <a:pt x="28" y="0"/>
                  </a:lnTo>
                  <a:lnTo>
                    <a:pt x="28" y="0"/>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8" name="Freeform 52"/>
            <p:cNvSpPr>
              <a:spLocks/>
            </p:cNvSpPr>
            <p:nvPr/>
          </p:nvSpPr>
          <p:spPr bwMode="auto">
            <a:xfrm>
              <a:off x="5266" y="2911"/>
              <a:ext cx="14" cy="14"/>
            </a:xfrm>
            <a:custGeom>
              <a:avLst/>
              <a:gdLst>
                <a:gd name="T0" fmla="*/ 0 w 28"/>
                <a:gd name="T1" fmla="*/ 16 h 28"/>
                <a:gd name="T2" fmla="*/ 0 w 28"/>
                <a:gd name="T3" fmla="*/ 16 h 28"/>
                <a:gd name="T4" fmla="*/ 5 w 28"/>
                <a:gd name="T5" fmla="*/ 17 h 28"/>
                <a:gd name="T6" fmla="*/ 9 w 28"/>
                <a:gd name="T7" fmla="*/ 20 h 28"/>
                <a:gd name="T8" fmla="*/ 12 w 28"/>
                <a:gd name="T9" fmla="*/ 23 h 28"/>
                <a:gd name="T10" fmla="*/ 12 w 28"/>
                <a:gd name="T11" fmla="*/ 28 h 28"/>
                <a:gd name="T12" fmla="*/ 28 w 28"/>
                <a:gd name="T13" fmla="*/ 28 h 28"/>
                <a:gd name="T14" fmla="*/ 26 w 28"/>
                <a:gd name="T15" fmla="*/ 16 h 28"/>
                <a:gd name="T16" fmla="*/ 20 w 28"/>
                <a:gd name="T17" fmla="*/ 8 h 28"/>
                <a:gd name="T18" fmla="*/ 10 w 28"/>
                <a:gd name="T19" fmla="*/ 1 h 28"/>
                <a:gd name="T20" fmla="*/ 0 w 28"/>
                <a:gd name="T21" fmla="*/ 0 h 28"/>
                <a:gd name="T22" fmla="*/ 0 w 28"/>
                <a:gd name="T23" fmla="*/ 0 h 28"/>
                <a:gd name="T24" fmla="*/ 0 w 28"/>
                <a:gd name="T25" fmla="*/ 1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8">
                  <a:moveTo>
                    <a:pt x="0" y="16"/>
                  </a:moveTo>
                  <a:lnTo>
                    <a:pt x="0" y="16"/>
                  </a:lnTo>
                  <a:lnTo>
                    <a:pt x="5" y="17"/>
                  </a:lnTo>
                  <a:lnTo>
                    <a:pt x="9" y="20"/>
                  </a:lnTo>
                  <a:lnTo>
                    <a:pt x="12" y="23"/>
                  </a:lnTo>
                  <a:lnTo>
                    <a:pt x="12" y="28"/>
                  </a:lnTo>
                  <a:lnTo>
                    <a:pt x="28" y="28"/>
                  </a:lnTo>
                  <a:lnTo>
                    <a:pt x="26" y="16"/>
                  </a:lnTo>
                  <a:lnTo>
                    <a:pt x="20" y="8"/>
                  </a:lnTo>
                  <a:lnTo>
                    <a:pt x="10" y="1"/>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9" name="Freeform 53"/>
            <p:cNvSpPr>
              <a:spLocks/>
            </p:cNvSpPr>
            <p:nvPr/>
          </p:nvSpPr>
          <p:spPr bwMode="auto">
            <a:xfrm>
              <a:off x="5252" y="2911"/>
              <a:ext cx="14" cy="14"/>
            </a:xfrm>
            <a:custGeom>
              <a:avLst/>
              <a:gdLst>
                <a:gd name="T0" fmla="*/ 16 w 28"/>
                <a:gd name="T1" fmla="*/ 28 h 28"/>
                <a:gd name="T2" fmla="*/ 16 w 28"/>
                <a:gd name="T3" fmla="*/ 28 h 28"/>
                <a:gd name="T4" fmla="*/ 16 w 28"/>
                <a:gd name="T5" fmla="*/ 23 h 28"/>
                <a:gd name="T6" fmla="*/ 20 w 28"/>
                <a:gd name="T7" fmla="*/ 20 h 28"/>
                <a:gd name="T8" fmla="*/ 24 w 28"/>
                <a:gd name="T9" fmla="*/ 16 h 28"/>
                <a:gd name="T10" fmla="*/ 28 w 28"/>
                <a:gd name="T11" fmla="*/ 16 h 28"/>
                <a:gd name="T12" fmla="*/ 28 w 28"/>
                <a:gd name="T13" fmla="*/ 0 h 28"/>
                <a:gd name="T14" fmla="*/ 17 w 28"/>
                <a:gd name="T15" fmla="*/ 2 h 28"/>
                <a:gd name="T16" fmla="*/ 8 w 28"/>
                <a:gd name="T17" fmla="*/ 8 h 28"/>
                <a:gd name="T18" fmla="*/ 2 w 28"/>
                <a:gd name="T19" fmla="*/ 16 h 28"/>
                <a:gd name="T20" fmla="*/ 0 w 28"/>
                <a:gd name="T21" fmla="*/ 28 h 28"/>
                <a:gd name="T22" fmla="*/ 0 w 28"/>
                <a:gd name="T23" fmla="*/ 28 h 28"/>
                <a:gd name="T24" fmla="*/ 16 w 28"/>
                <a:gd name="T2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8">
                  <a:moveTo>
                    <a:pt x="16" y="28"/>
                  </a:moveTo>
                  <a:lnTo>
                    <a:pt x="16" y="28"/>
                  </a:lnTo>
                  <a:lnTo>
                    <a:pt x="16" y="23"/>
                  </a:lnTo>
                  <a:lnTo>
                    <a:pt x="20" y="20"/>
                  </a:lnTo>
                  <a:lnTo>
                    <a:pt x="24" y="16"/>
                  </a:lnTo>
                  <a:lnTo>
                    <a:pt x="28" y="16"/>
                  </a:lnTo>
                  <a:lnTo>
                    <a:pt x="28" y="0"/>
                  </a:lnTo>
                  <a:lnTo>
                    <a:pt x="17" y="2"/>
                  </a:lnTo>
                  <a:lnTo>
                    <a:pt x="8" y="8"/>
                  </a:lnTo>
                  <a:lnTo>
                    <a:pt x="2" y="16"/>
                  </a:lnTo>
                  <a:lnTo>
                    <a:pt x="0" y="28"/>
                  </a:lnTo>
                  <a:lnTo>
                    <a:pt x="0" y="28"/>
                  </a:lnTo>
                  <a:lnTo>
                    <a:pt x="16"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0" name="Freeform 54"/>
            <p:cNvSpPr>
              <a:spLocks/>
            </p:cNvSpPr>
            <p:nvPr/>
          </p:nvSpPr>
          <p:spPr bwMode="auto">
            <a:xfrm>
              <a:off x="5252" y="2925"/>
              <a:ext cx="14" cy="14"/>
            </a:xfrm>
            <a:custGeom>
              <a:avLst/>
              <a:gdLst>
                <a:gd name="T0" fmla="*/ 28 w 28"/>
                <a:gd name="T1" fmla="*/ 11 h 27"/>
                <a:gd name="T2" fmla="*/ 28 w 28"/>
                <a:gd name="T3" fmla="*/ 11 h 27"/>
                <a:gd name="T4" fmla="*/ 24 w 28"/>
                <a:gd name="T5" fmla="*/ 11 h 27"/>
                <a:gd name="T6" fmla="*/ 20 w 28"/>
                <a:gd name="T7" fmla="*/ 8 h 27"/>
                <a:gd name="T8" fmla="*/ 16 w 28"/>
                <a:gd name="T9" fmla="*/ 3 h 27"/>
                <a:gd name="T10" fmla="*/ 16 w 28"/>
                <a:gd name="T11" fmla="*/ 0 h 27"/>
                <a:gd name="T12" fmla="*/ 0 w 28"/>
                <a:gd name="T13" fmla="*/ 0 h 27"/>
                <a:gd name="T14" fmla="*/ 2 w 28"/>
                <a:gd name="T15" fmla="*/ 10 h 27"/>
                <a:gd name="T16" fmla="*/ 8 w 28"/>
                <a:gd name="T17" fmla="*/ 19 h 27"/>
                <a:gd name="T18" fmla="*/ 17 w 28"/>
                <a:gd name="T19" fmla="*/ 25 h 27"/>
                <a:gd name="T20" fmla="*/ 28 w 28"/>
                <a:gd name="T21" fmla="*/ 27 h 27"/>
                <a:gd name="T22" fmla="*/ 28 w 28"/>
                <a:gd name="T23" fmla="*/ 27 h 27"/>
                <a:gd name="T24" fmla="*/ 28 w 28"/>
                <a:gd name="T25" fmla="*/ 1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7">
                  <a:moveTo>
                    <a:pt x="28" y="11"/>
                  </a:moveTo>
                  <a:lnTo>
                    <a:pt x="28" y="11"/>
                  </a:lnTo>
                  <a:lnTo>
                    <a:pt x="24" y="11"/>
                  </a:lnTo>
                  <a:lnTo>
                    <a:pt x="20" y="8"/>
                  </a:lnTo>
                  <a:lnTo>
                    <a:pt x="16" y="3"/>
                  </a:lnTo>
                  <a:lnTo>
                    <a:pt x="16" y="0"/>
                  </a:lnTo>
                  <a:lnTo>
                    <a:pt x="0" y="0"/>
                  </a:lnTo>
                  <a:lnTo>
                    <a:pt x="2" y="10"/>
                  </a:lnTo>
                  <a:lnTo>
                    <a:pt x="8" y="19"/>
                  </a:lnTo>
                  <a:lnTo>
                    <a:pt x="17" y="25"/>
                  </a:lnTo>
                  <a:lnTo>
                    <a:pt x="28" y="27"/>
                  </a:lnTo>
                  <a:lnTo>
                    <a:pt x="28" y="27"/>
                  </a:lnTo>
                  <a:lnTo>
                    <a:pt x="28"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1" name="Freeform 55"/>
            <p:cNvSpPr>
              <a:spLocks/>
            </p:cNvSpPr>
            <p:nvPr/>
          </p:nvSpPr>
          <p:spPr bwMode="auto">
            <a:xfrm>
              <a:off x="5182" y="2915"/>
              <a:ext cx="20" cy="20"/>
            </a:xfrm>
            <a:custGeom>
              <a:avLst/>
              <a:gdLst>
                <a:gd name="T0" fmla="*/ 19 w 39"/>
                <a:gd name="T1" fmla="*/ 39 h 39"/>
                <a:gd name="T2" fmla="*/ 26 w 39"/>
                <a:gd name="T3" fmla="*/ 38 h 39"/>
                <a:gd name="T4" fmla="*/ 33 w 39"/>
                <a:gd name="T5" fmla="*/ 33 h 39"/>
                <a:gd name="T6" fmla="*/ 38 w 39"/>
                <a:gd name="T7" fmla="*/ 26 h 39"/>
                <a:gd name="T8" fmla="*/ 39 w 39"/>
                <a:gd name="T9" fmla="*/ 20 h 39"/>
                <a:gd name="T10" fmla="*/ 38 w 39"/>
                <a:gd name="T11" fmla="*/ 12 h 39"/>
                <a:gd name="T12" fmla="*/ 33 w 39"/>
                <a:gd name="T13" fmla="*/ 6 h 39"/>
                <a:gd name="T14" fmla="*/ 26 w 39"/>
                <a:gd name="T15" fmla="*/ 1 h 39"/>
                <a:gd name="T16" fmla="*/ 19 w 39"/>
                <a:gd name="T17" fmla="*/ 0 h 39"/>
                <a:gd name="T18" fmla="*/ 11 w 39"/>
                <a:gd name="T19" fmla="*/ 1 h 39"/>
                <a:gd name="T20" fmla="*/ 5 w 39"/>
                <a:gd name="T21" fmla="*/ 6 h 39"/>
                <a:gd name="T22" fmla="*/ 1 w 39"/>
                <a:gd name="T23" fmla="*/ 12 h 39"/>
                <a:gd name="T24" fmla="*/ 0 w 39"/>
                <a:gd name="T25" fmla="*/ 20 h 39"/>
                <a:gd name="T26" fmla="*/ 1 w 39"/>
                <a:gd name="T27" fmla="*/ 26 h 39"/>
                <a:gd name="T28" fmla="*/ 5 w 39"/>
                <a:gd name="T29" fmla="*/ 33 h 39"/>
                <a:gd name="T30" fmla="*/ 11 w 39"/>
                <a:gd name="T31" fmla="*/ 38 h 39"/>
                <a:gd name="T32" fmla="*/ 19 w 39"/>
                <a:gd name="T33"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 h="39">
                  <a:moveTo>
                    <a:pt x="19" y="39"/>
                  </a:moveTo>
                  <a:lnTo>
                    <a:pt x="26" y="38"/>
                  </a:lnTo>
                  <a:lnTo>
                    <a:pt x="33" y="33"/>
                  </a:lnTo>
                  <a:lnTo>
                    <a:pt x="38" y="26"/>
                  </a:lnTo>
                  <a:lnTo>
                    <a:pt x="39" y="20"/>
                  </a:lnTo>
                  <a:lnTo>
                    <a:pt x="38" y="12"/>
                  </a:lnTo>
                  <a:lnTo>
                    <a:pt x="33" y="6"/>
                  </a:lnTo>
                  <a:lnTo>
                    <a:pt x="26" y="1"/>
                  </a:lnTo>
                  <a:lnTo>
                    <a:pt x="19" y="0"/>
                  </a:lnTo>
                  <a:lnTo>
                    <a:pt x="11" y="1"/>
                  </a:lnTo>
                  <a:lnTo>
                    <a:pt x="5" y="6"/>
                  </a:lnTo>
                  <a:lnTo>
                    <a:pt x="1" y="12"/>
                  </a:lnTo>
                  <a:lnTo>
                    <a:pt x="0" y="20"/>
                  </a:lnTo>
                  <a:lnTo>
                    <a:pt x="1" y="26"/>
                  </a:lnTo>
                  <a:lnTo>
                    <a:pt x="5" y="33"/>
                  </a:lnTo>
                  <a:lnTo>
                    <a:pt x="11" y="38"/>
                  </a:lnTo>
                  <a:lnTo>
                    <a:pt x="19"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2" name="Freeform 56"/>
            <p:cNvSpPr>
              <a:spLocks/>
            </p:cNvSpPr>
            <p:nvPr/>
          </p:nvSpPr>
          <p:spPr bwMode="auto">
            <a:xfrm>
              <a:off x="5192" y="2925"/>
              <a:ext cx="14" cy="14"/>
            </a:xfrm>
            <a:custGeom>
              <a:avLst/>
              <a:gdLst>
                <a:gd name="T0" fmla="*/ 12 w 28"/>
                <a:gd name="T1" fmla="*/ 0 h 27"/>
                <a:gd name="T2" fmla="*/ 12 w 28"/>
                <a:gd name="T3" fmla="*/ 0 h 27"/>
                <a:gd name="T4" fmla="*/ 12 w 28"/>
                <a:gd name="T5" fmla="*/ 3 h 27"/>
                <a:gd name="T6" fmla="*/ 8 w 28"/>
                <a:gd name="T7" fmla="*/ 8 h 27"/>
                <a:gd name="T8" fmla="*/ 4 w 28"/>
                <a:gd name="T9" fmla="*/ 11 h 27"/>
                <a:gd name="T10" fmla="*/ 0 w 28"/>
                <a:gd name="T11" fmla="*/ 11 h 27"/>
                <a:gd name="T12" fmla="*/ 0 w 28"/>
                <a:gd name="T13" fmla="*/ 27 h 27"/>
                <a:gd name="T14" fmla="*/ 11 w 28"/>
                <a:gd name="T15" fmla="*/ 25 h 27"/>
                <a:gd name="T16" fmla="*/ 20 w 28"/>
                <a:gd name="T17" fmla="*/ 19 h 27"/>
                <a:gd name="T18" fmla="*/ 26 w 28"/>
                <a:gd name="T19" fmla="*/ 10 h 27"/>
                <a:gd name="T20" fmla="*/ 28 w 28"/>
                <a:gd name="T21" fmla="*/ 0 h 27"/>
                <a:gd name="T22" fmla="*/ 28 w 28"/>
                <a:gd name="T23" fmla="*/ 0 h 27"/>
                <a:gd name="T24" fmla="*/ 12 w 28"/>
                <a:gd name="T25"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7">
                  <a:moveTo>
                    <a:pt x="12" y="0"/>
                  </a:moveTo>
                  <a:lnTo>
                    <a:pt x="12" y="0"/>
                  </a:lnTo>
                  <a:lnTo>
                    <a:pt x="12" y="3"/>
                  </a:lnTo>
                  <a:lnTo>
                    <a:pt x="8" y="8"/>
                  </a:lnTo>
                  <a:lnTo>
                    <a:pt x="4" y="11"/>
                  </a:lnTo>
                  <a:lnTo>
                    <a:pt x="0" y="11"/>
                  </a:lnTo>
                  <a:lnTo>
                    <a:pt x="0" y="27"/>
                  </a:lnTo>
                  <a:lnTo>
                    <a:pt x="11" y="25"/>
                  </a:lnTo>
                  <a:lnTo>
                    <a:pt x="20" y="19"/>
                  </a:lnTo>
                  <a:lnTo>
                    <a:pt x="26" y="10"/>
                  </a:lnTo>
                  <a:lnTo>
                    <a:pt x="28" y="0"/>
                  </a:lnTo>
                  <a:lnTo>
                    <a:pt x="28" y="0"/>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3" name="Freeform 57"/>
            <p:cNvSpPr>
              <a:spLocks/>
            </p:cNvSpPr>
            <p:nvPr/>
          </p:nvSpPr>
          <p:spPr bwMode="auto">
            <a:xfrm>
              <a:off x="5192" y="2911"/>
              <a:ext cx="14" cy="14"/>
            </a:xfrm>
            <a:custGeom>
              <a:avLst/>
              <a:gdLst>
                <a:gd name="T0" fmla="*/ 0 w 28"/>
                <a:gd name="T1" fmla="*/ 16 h 28"/>
                <a:gd name="T2" fmla="*/ 0 w 28"/>
                <a:gd name="T3" fmla="*/ 16 h 28"/>
                <a:gd name="T4" fmla="*/ 4 w 28"/>
                <a:gd name="T5" fmla="*/ 16 h 28"/>
                <a:gd name="T6" fmla="*/ 8 w 28"/>
                <a:gd name="T7" fmla="*/ 20 h 28"/>
                <a:gd name="T8" fmla="*/ 12 w 28"/>
                <a:gd name="T9" fmla="*/ 23 h 28"/>
                <a:gd name="T10" fmla="*/ 12 w 28"/>
                <a:gd name="T11" fmla="*/ 28 h 28"/>
                <a:gd name="T12" fmla="*/ 28 w 28"/>
                <a:gd name="T13" fmla="*/ 28 h 28"/>
                <a:gd name="T14" fmla="*/ 26 w 28"/>
                <a:gd name="T15" fmla="*/ 16 h 28"/>
                <a:gd name="T16" fmla="*/ 20 w 28"/>
                <a:gd name="T17" fmla="*/ 8 h 28"/>
                <a:gd name="T18" fmla="*/ 11 w 28"/>
                <a:gd name="T19" fmla="*/ 2 h 28"/>
                <a:gd name="T20" fmla="*/ 0 w 28"/>
                <a:gd name="T21" fmla="*/ 0 h 28"/>
                <a:gd name="T22" fmla="*/ 0 w 28"/>
                <a:gd name="T23" fmla="*/ 0 h 28"/>
                <a:gd name="T24" fmla="*/ 0 w 28"/>
                <a:gd name="T25" fmla="*/ 1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8">
                  <a:moveTo>
                    <a:pt x="0" y="16"/>
                  </a:moveTo>
                  <a:lnTo>
                    <a:pt x="0" y="16"/>
                  </a:lnTo>
                  <a:lnTo>
                    <a:pt x="4" y="16"/>
                  </a:lnTo>
                  <a:lnTo>
                    <a:pt x="8" y="20"/>
                  </a:lnTo>
                  <a:lnTo>
                    <a:pt x="12" y="23"/>
                  </a:lnTo>
                  <a:lnTo>
                    <a:pt x="12" y="28"/>
                  </a:lnTo>
                  <a:lnTo>
                    <a:pt x="28" y="28"/>
                  </a:lnTo>
                  <a:lnTo>
                    <a:pt x="26" y="16"/>
                  </a:lnTo>
                  <a:lnTo>
                    <a:pt x="20" y="8"/>
                  </a:lnTo>
                  <a:lnTo>
                    <a:pt x="11" y="2"/>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4" name="Freeform 58"/>
            <p:cNvSpPr>
              <a:spLocks/>
            </p:cNvSpPr>
            <p:nvPr/>
          </p:nvSpPr>
          <p:spPr bwMode="auto">
            <a:xfrm>
              <a:off x="5178" y="2911"/>
              <a:ext cx="14" cy="14"/>
            </a:xfrm>
            <a:custGeom>
              <a:avLst/>
              <a:gdLst>
                <a:gd name="T0" fmla="*/ 16 w 27"/>
                <a:gd name="T1" fmla="*/ 28 h 28"/>
                <a:gd name="T2" fmla="*/ 16 w 27"/>
                <a:gd name="T3" fmla="*/ 28 h 28"/>
                <a:gd name="T4" fmla="*/ 16 w 27"/>
                <a:gd name="T5" fmla="*/ 23 h 28"/>
                <a:gd name="T6" fmla="*/ 19 w 27"/>
                <a:gd name="T7" fmla="*/ 20 h 28"/>
                <a:gd name="T8" fmla="*/ 23 w 27"/>
                <a:gd name="T9" fmla="*/ 16 h 28"/>
                <a:gd name="T10" fmla="*/ 27 w 27"/>
                <a:gd name="T11" fmla="*/ 16 h 28"/>
                <a:gd name="T12" fmla="*/ 27 w 27"/>
                <a:gd name="T13" fmla="*/ 0 h 28"/>
                <a:gd name="T14" fmla="*/ 16 w 27"/>
                <a:gd name="T15" fmla="*/ 2 h 28"/>
                <a:gd name="T16" fmla="*/ 8 w 27"/>
                <a:gd name="T17" fmla="*/ 8 h 28"/>
                <a:gd name="T18" fmla="*/ 2 w 27"/>
                <a:gd name="T19" fmla="*/ 16 h 28"/>
                <a:gd name="T20" fmla="*/ 0 w 27"/>
                <a:gd name="T21" fmla="*/ 28 h 28"/>
                <a:gd name="T22" fmla="*/ 0 w 27"/>
                <a:gd name="T23" fmla="*/ 28 h 28"/>
                <a:gd name="T24" fmla="*/ 16 w 27"/>
                <a:gd name="T2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8">
                  <a:moveTo>
                    <a:pt x="16" y="28"/>
                  </a:moveTo>
                  <a:lnTo>
                    <a:pt x="16" y="28"/>
                  </a:lnTo>
                  <a:lnTo>
                    <a:pt x="16" y="23"/>
                  </a:lnTo>
                  <a:lnTo>
                    <a:pt x="19" y="20"/>
                  </a:lnTo>
                  <a:lnTo>
                    <a:pt x="23" y="16"/>
                  </a:lnTo>
                  <a:lnTo>
                    <a:pt x="27" y="16"/>
                  </a:lnTo>
                  <a:lnTo>
                    <a:pt x="27" y="0"/>
                  </a:lnTo>
                  <a:lnTo>
                    <a:pt x="16" y="2"/>
                  </a:lnTo>
                  <a:lnTo>
                    <a:pt x="8" y="8"/>
                  </a:lnTo>
                  <a:lnTo>
                    <a:pt x="2" y="16"/>
                  </a:lnTo>
                  <a:lnTo>
                    <a:pt x="0" y="28"/>
                  </a:lnTo>
                  <a:lnTo>
                    <a:pt x="0" y="28"/>
                  </a:lnTo>
                  <a:lnTo>
                    <a:pt x="16"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5" name="Freeform 59"/>
            <p:cNvSpPr>
              <a:spLocks/>
            </p:cNvSpPr>
            <p:nvPr/>
          </p:nvSpPr>
          <p:spPr bwMode="auto">
            <a:xfrm>
              <a:off x="5178" y="2925"/>
              <a:ext cx="14" cy="14"/>
            </a:xfrm>
            <a:custGeom>
              <a:avLst/>
              <a:gdLst>
                <a:gd name="T0" fmla="*/ 27 w 27"/>
                <a:gd name="T1" fmla="*/ 11 h 27"/>
                <a:gd name="T2" fmla="*/ 27 w 27"/>
                <a:gd name="T3" fmla="*/ 11 h 27"/>
                <a:gd name="T4" fmla="*/ 23 w 27"/>
                <a:gd name="T5" fmla="*/ 11 h 27"/>
                <a:gd name="T6" fmla="*/ 19 w 27"/>
                <a:gd name="T7" fmla="*/ 8 h 27"/>
                <a:gd name="T8" fmla="*/ 16 w 27"/>
                <a:gd name="T9" fmla="*/ 3 h 27"/>
                <a:gd name="T10" fmla="*/ 16 w 27"/>
                <a:gd name="T11" fmla="*/ 0 h 27"/>
                <a:gd name="T12" fmla="*/ 0 w 27"/>
                <a:gd name="T13" fmla="*/ 0 h 27"/>
                <a:gd name="T14" fmla="*/ 2 w 27"/>
                <a:gd name="T15" fmla="*/ 10 h 27"/>
                <a:gd name="T16" fmla="*/ 8 w 27"/>
                <a:gd name="T17" fmla="*/ 19 h 27"/>
                <a:gd name="T18" fmla="*/ 16 w 27"/>
                <a:gd name="T19" fmla="*/ 25 h 27"/>
                <a:gd name="T20" fmla="*/ 27 w 27"/>
                <a:gd name="T21" fmla="*/ 27 h 27"/>
                <a:gd name="T22" fmla="*/ 27 w 27"/>
                <a:gd name="T23" fmla="*/ 27 h 27"/>
                <a:gd name="T24" fmla="*/ 27 w 27"/>
                <a:gd name="T25" fmla="*/ 1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7">
                  <a:moveTo>
                    <a:pt x="27" y="11"/>
                  </a:moveTo>
                  <a:lnTo>
                    <a:pt x="27" y="11"/>
                  </a:lnTo>
                  <a:lnTo>
                    <a:pt x="23" y="11"/>
                  </a:lnTo>
                  <a:lnTo>
                    <a:pt x="19" y="8"/>
                  </a:lnTo>
                  <a:lnTo>
                    <a:pt x="16" y="3"/>
                  </a:lnTo>
                  <a:lnTo>
                    <a:pt x="16" y="0"/>
                  </a:lnTo>
                  <a:lnTo>
                    <a:pt x="0" y="0"/>
                  </a:lnTo>
                  <a:lnTo>
                    <a:pt x="2" y="10"/>
                  </a:lnTo>
                  <a:lnTo>
                    <a:pt x="8" y="19"/>
                  </a:lnTo>
                  <a:lnTo>
                    <a:pt x="16" y="25"/>
                  </a:lnTo>
                  <a:lnTo>
                    <a:pt x="27" y="27"/>
                  </a:lnTo>
                  <a:lnTo>
                    <a:pt x="27" y="27"/>
                  </a:lnTo>
                  <a:lnTo>
                    <a:pt x="27"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6" name="Freeform 60"/>
            <p:cNvSpPr>
              <a:spLocks/>
            </p:cNvSpPr>
            <p:nvPr/>
          </p:nvSpPr>
          <p:spPr bwMode="auto">
            <a:xfrm>
              <a:off x="5326" y="2912"/>
              <a:ext cx="103" cy="21"/>
            </a:xfrm>
            <a:custGeom>
              <a:avLst/>
              <a:gdLst>
                <a:gd name="T0" fmla="*/ 185 w 208"/>
                <a:gd name="T1" fmla="*/ 43 h 43"/>
                <a:gd name="T2" fmla="*/ 192 w 208"/>
                <a:gd name="T3" fmla="*/ 42 h 43"/>
                <a:gd name="T4" fmla="*/ 199 w 208"/>
                <a:gd name="T5" fmla="*/ 37 h 43"/>
                <a:gd name="T6" fmla="*/ 203 w 208"/>
                <a:gd name="T7" fmla="*/ 30 h 43"/>
                <a:gd name="T8" fmla="*/ 204 w 208"/>
                <a:gd name="T9" fmla="*/ 22 h 43"/>
                <a:gd name="T10" fmla="*/ 208 w 208"/>
                <a:gd name="T11" fmla="*/ 22 h 43"/>
                <a:gd name="T12" fmla="*/ 205 w 208"/>
                <a:gd name="T13" fmla="*/ 14 h 43"/>
                <a:gd name="T14" fmla="*/ 200 w 208"/>
                <a:gd name="T15" fmla="*/ 7 h 43"/>
                <a:gd name="T16" fmla="*/ 193 w 208"/>
                <a:gd name="T17" fmla="*/ 3 h 43"/>
                <a:gd name="T18" fmla="*/ 185 w 208"/>
                <a:gd name="T19" fmla="*/ 0 h 43"/>
                <a:gd name="T20" fmla="*/ 22 w 208"/>
                <a:gd name="T21" fmla="*/ 0 h 43"/>
                <a:gd name="T22" fmla="*/ 13 w 208"/>
                <a:gd name="T23" fmla="*/ 3 h 43"/>
                <a:gd name="T24" fmla="*/ 6 w 208"/>
                <a:gd name="T25" fmla="*/ 7 h 43"/>
                <a:gd name="T26" fmla="*/ 2 w 208"/>
                <a:gd name="T27" fmla="*/ 14 h 43"/>
                <a:gd name="T28" fmla="*/ 0 w 208"/>
                <a:gd name="T29" fmla="*/ 22 h 43"/>
                <a:gd name="T30" fmla="*/ 0 w 208"/>
                <a:gd name="T31" fmla="*/ 22 h 43"/>
                <a:gd name="T32" fmla="*/ 2 w 208"/>
                <a:gd name="T33" fmla="*/ 30 h 43"/>
                <a:gd name="T34" fmla="*/ 6 w 208"/>
                <a:gd name="T35" fmla="*/ 37 h 43"/>
                <a:gd name="T36" fmla="*/ 13 w 208"/>
                <a:gd name="T37" fmla="*/ 42 h 43"/>
                <a:gd name="T38" fmla="*/ 22 w 208"/>
                <a:gd name="T39" fmla="*/ 43 h 43"/>
                <a:gd name="T40" fmla="*/ 185 w 208"/>
                <a:gd name="T41"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8" h="43">
                  <a:moveTo>
                    <a:pt x="185" y="43"/>
                  </a:moveTo>
                  <a:lnTo>
                    <a:pt x="192" y="42"/>
                  </a:lnTo>
                  <a:lnTo>
                    <a:pt x="199" y="37"/>
                  </a:lnTo>
                  <a:lnTo>
                    <a:pt x="203" y="30"/>
                  </a:lnTo>
                  <a:lnTo>
                    <a:pt x="204" y="22"/>
                  </a:lnTo>
                  <a:lnTo>
                    <a:pt x="208" y="22"/>
                  </a:lnTo>
                  <a:lnTo>
                    <a:pt x="205" y="14"/>
                  </a:lnTo>
                  <a:lnTo>
                    <a:pt x="200" y="7"/>
                  </a:lnTo>
                  <a:lnTo>
                    <a:pt x="193" y="3"/>
                  </a:lnTo>
                  <a:lnTo>
                    <a:pt x="185" y="0"/>
                  </a:lnTo>
                  <a:lnTo>
                    <a:pt x="22" y="0"/>
                  </a:lnTo>
                  <a:lnTo>
                    <a:pt x="13" y="3"/>
                  </a:lnTo>
                  <a:lnTo>
                    <a:pt x="6" y="7"/>
                  </a:lnTo>
                  <a:lnTo>
                    <a:pt x="2" y="14"/>
                  </a:lnTo>
                  <a:lnTo>
                    <a:pt x="0" y="22"/>
                  </a:lnTo>
                  <a:lnTo>
                    <a:pt x="0" y="22"/>
                  </a:lnTo>
                  <a:lnTo>
                    <a:pt x="2" y="30"/>
                  </a:lnTo>
                  <a:lnTo>
                    <a:pt x="6" y="37"/>
                  </a:lnTo>
                  <a:lnTo>
                    <a:pt x="13" y="42"/>
                  </a:lnTo>
                  <a:lnTo>
                    <a:pt x="22" y="43"/>
                  </a:lnTo>
                  <a:lnTo>
                    <a:pt x="185" y="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7" name="Freeform 61"/>
            <p:cNvSpPr>
              <a:spLocks/>
            </p:cNvSpPr>
            <p:nvPr/>
          </p:nvSpPr>
          <p:spPr bwMode="auto">
            <a:xfrm>
              <a:off x="5418" y="2919"/>
              <a:ext cx="14" cy="18"/>
            </a:xfrm>
            <a:custGeom>
              <a:avLst/>
              <a:gdLst>
                <a:gd name="T0" fmla="*/ 19 w 27"/>
                <a:gd name="T1" fmla="*/ 0 h 37"/>
                <a:gd name="T2" fmla="*/ 11 w 27"/>
                <a:gd name="T3" fmla="*/ 8 h 37"/>
                <a:gd name="T4" fmla="*/ 10 w 27"/>
                <a:gd name="T5" fmla="*/ 14 h 37"/>
                <a:gd name="T6" fmla="*/ 8 w 27"/>
                <a:gd name="T7" fmla="*/ 17 h 37"/>
                <a:gd name="T8" fmla="*/ 3 w 27"/>
                <a:gd name="T9" fmla="*/ 21 h 37"/>
                <a:gd name="T10" fmla="*/ 0 w 27"/>
                <a:gd name="T11" fmla="*/ 21 h 37"/>
                <a:gd name="T12" fmla="*/ 0 w 27"/>
                <a:gd name="T13" fmla="*/ 37 h 37"/>
                <a:gd name="T14" fmla="*/ 10 w 27"/>
                <a:gd name="T15" fmla="*/ 35 h 37"/>
                <a:gd name="T16" fmla="*/ 19 w 27"/>
                <a:gd name="T17" fmla="*/ 29 h 37"/>
                <a:gd name="T18" fmla="*/ 26 w 27"/>
                <a:gd name="T19" fmla="*/ 18 h 37"/>
                <a:gd name="T20" fmla="*/ 27 w 27"/>
                <a:gd name="T21" fmla="*/ 8 h 37"/>
                <a:gd name="T22" fmla="*/ 19 w 27"/>
                <a:gd name="T23" fmla="*/ 16 h 37"/>
                <a:gd name="T24" fmla="*/ 19 w 27"/>
                <a:gd name="T25" fmla="*/ 0 h 37"/>
                <a:gd name="T26" fmla="*/ 11 w 27"/>
                <a:gd name="T27" fmla="*/ 0 h 37"/>
                <a:gd name="T28" fmla="*/ 11 w 27"/>
                <a:gd name="T29" fmla="*/ 8 h 37"/>
                <a:gd name="T30" fmla="*/ 19 w 27"/>
                <a:gd name="T31"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 h="37">
                  <a:moveTo>
                    <a:pt x="19" y="0"/>
                  </a:moveTo>
                  <a:lnTo>
                    <a:pt x="11" y="8"/>
                  </a:lnTo>
                  <a:lnTo>
                    <a:pt x="10" y="14"/>
                  </a:lnTo>
                  <a:lnTo>
                    <a:pt x="8" y="17"/>
                  </a:lnTo>
                  <a:lnTo>
                    <a:pt x="3" y="21"/>
                  </a:lnTo>
                  <a:lnTo>
                    <a:pt x="0" y="21"/>
                  </a:lnTo>
                  <a:lnTo>
                    <a:pt x="0" y="37"/>
                  </a:lnTo>
                  <a:lnTo>
                    <a:pt x="10" y="35"/>
                  </a:lnTo>
                  <a:lnTo>
                    <a:pt x="19" y="29"/>
                  </a:lnTo>
                  <a:lnTo>
                    <a:pt x="26" y="18"/>
                  </a:lnTo>
                  <a:lnTo>
                    <a:pt x="27" y="8"/>
                  </a:lnTo>
                  <a:lnTo>
                    <a:pt x="19" y="16"/>
                  </a:lnTo>
                  <a:lnTo>
                    <a:pt x="19" y="0"/>
                  </a:lnTo>
                  <a:lnTo>
                    <a:pt x="11" y="0"/>
                  </a:lnTo>
                  <a:lnTo>
                    <a:pt x="11" y="8"/>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8" name="Freeform 62"/>
            <p:cNvSpPr>
              <a:spLocks/>
            </p:cNvSpPr>
            <p:nvPr/>
          </p:nvSpPr>
          <p:spPr bwMode="auto">
            <a:xfrm>
              <a:off x="5425" y="2919"/>
              <a:ext cx="8" cy="8"/>
            </a:xfrm>
            <a:custGeom>
              <a:avLst/>
              <a:gdLst>
                <a:gd name="T0" fmla="*/ 0 w 16"/>
                <a:gd name="T1" fmla="*/ 8 h 16"/>
                <a:gd name="T2" fmla="*/ 8 w 16"/>
                <a:gd name="T3" fmla="*/ 0 h 16"/>
                <a:gd name="T4" fmla="*/ 4 w 16"/>
                <a:gd name="T5" fmla="*/ 0 h 16"/>
                <a:gd name="T6" fmla="*/ 4 w 16"/>
                <a:gd name="T7" fmla="*/ 16 h 16"/>
                <a:gd name="T8" fmla="*/ 8 w 16"/>
                <a:gd name="T9" fmla="*/ 16 h 16"/>
                <a:gd name="T10" fmla="*/ 16 w 16"/>
                <a:gd name="T11" fmla="*/ 8 h 16"/>
                <a:gd name="T12" fmla="*/ 8 w 16"/>
                <a:gd name="T13" fmla="*/ 16 h 16"/>
                <a:gd name="T14" fmla="*/ 16 w 16"/>
                <a:gd name="T15" fmla="*/ 16 h 16"/>
                <a:gd name="T16" fmla="*/ 16 w 16"/>
                <a:gd name="T17" fmla="*/ 8 h 16"/>
                <a:gd name="T18" fmla="*/ 0 w 16"/>
                <a:gd name="T19"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0" y="8"/>
                  </a:moveTo>
                  <a:lnTo>
                    <a:pt x="8" y="0"/>
                  </a:lnTo>
                  <a:lnTo>
                    <a:pt x="4" y="0"/>
                  </a:lnTo>
                  <a:lnTo>
                    <a:pt x="4" y="16"/>
                  </a:lnTo>
                  <a:lnTo>
                    <a:pt x="8" y="16"/>
                  </a:lnTo>
                  <a:lnTo>
                    <a:pt x="16" y="8"/>
                  </a:lnTo>
                  <a:lnTo>
                    <a:pt x="8" y="16"/>
                  </a:lnTo>
                  <a:lnTo>
                    <a:pt x="16" y="16"/>
                  </a:lnTo>
                  <a:lnTo>
                    <a:pt x="16" y="8"/>
                  </a:lnTo>
                  <a:lnTo>
                    <a:pt x="0"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9" name="Freeform 63"/>
            <p:cNvSpPr>
              <a:spLocks/>
            </p:cNvSpPr>
            <p:nvPr/>
          </p:nvSpPr>
          <p:spPr bwMode="auto">
            <a:xfrm>
              <a:off x="5418" y="2908"/>
              <a:ext cx="15" cy="15"/>
            </a:xfrm>
            <a:custGeom>
              <a:avLst/>
              <a:gdLst>
                <a:gd name="T0" fmla="*/ 0 w 31"/>
                <a:gd name="T1" fmla="*/ 16 h 30"/>
                <a:gd name="T2" fmla="*/ 0 w 31"/>
                <a:gd name="T3" fmla="*/ 16 h 30"/>
                <a:gd name="T4" fmla="*/ 4 w 31"/>
                <a:gd name="T5" fmla="*/ 17 h 30"/>
                <a:gd name="T6" fmla="*/ 9 w 31"/>
                <a:gd name="T7" fmla="*/ 21 h 30"/>
                <a:gd name="T8" fmla="*/ 14 w 31"/>
                <a:gd name="T9" fmla="*/ 26 h 30"/>
                <a:gd name="T10" fmla="*/ 15 w 31"/>
                <a:gd name="T11" fmla="*/ 30 h 30"/>
                <a:gd name="T12" fmla="*/ 31 w 31"/>
                <a:gd name="T13" fmla="*/ 30 h 30"/>
                <a:gd name="T14" fmla="*/ 27 w 31"/>
                <a:gd name="T15" fmla="*/ 19 h 30"/>
                <a:gd name="T16" fmla="*/ 20 w 31"/>
                <a:gd name="T17" fmla="*/ 9 h 30"/>
                <a:gd name="T18" fmla="*/ 11 w 31"/>
                <a:gd name="T19" fmla="*/ 4 h 30"/>
                <a:gd name="T20" fmla="*/ 0 w 31"/>
                <a:gd name="T21" fmla="*/ 0 h 30"/>
                <a:gd name="T22" fmla="*/ 0 w 31"/>
                <a:gd name="T23" fmla="*/ 0 h 30"/>
                <a:gd name="T24" fmla="*/ 0 w 31"/>
                <a:gd name="T25" fmla="*/ 1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30">
                  <a:moveTo>
                    <a:pt x="0" y="16"/>
                  </a:moveTo>
                  <a:lnTo>
                    <a:pt x="0" y="16"/>
                  </a:lnTo>
                  <a:lnTo>
                    <a:pt x="4" y="17"/>
                  </a:lnTo>
                  <a:lnTo>
                    <a:pt x="9" y="21"/>
                  </a:lnTo>
                  <a:lnTo>
                    <a:pt x="14" y="26"/>
                  </a:lnTo>
                  <a:lnTo>
                    <a:pt x="15" y="30"/>
                  </a:lnTo>
                  <a:lnTo>
                    <a:pt x="31" y="30"/>
                  </a:lnTo>
                  <a:lnTo>
                    <a:pt x="27" y="19"/>
                  </a:lnTo>
                  <a:lnTo>
                    <a:pt x="20" y="9"/>
                  </a:lnTo>
                  <a:lnTo>
                    <a:pt x="11" y="4"/>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0" name="Freeform 64"/>
            <p:cNvSpPr>
              <a:spLocks/>
            </p:cNvSpPr>
            <p:nvPr/>
          </p:nvSpPr>
          <p:spPr bwMode="auto">
            <a:xfrm>
              <a:off x="5337" y="2908"/>
              <a:ext cx="81" cy="8"/>
            </a:xfrm>
            <a:custGeom>
              <a:avLst/>
              <a:gdLst>
                <a:gd name="T0" fmla="*/ 0 w 163"/>
                <a:gd name="T1" fmla="*/ 16 h 16"/>
                <a:gd name="T2" fmla="*/ 0 w 163"/>
                <a:gd name="T3" fmla="*/ 16 h 16"/>
                <a:gd name="T4" fmla="*/ 163 w 163"/>
                <a:gd name="T5" fmla="*/ 16 h 16"/>
                <a:gd name="T6" fmla="*/ 163 w 163"/>
                <a:gd name="T7" fmla="*/ 0 h 16"/>
                <a:gd name="T8" fmla="*/ 0 w 163"/>
                <a:gd name="T9" fmla="*/ 0 h 16"/>
                <a:gd name="T10" fmla="*/ 0 w 163"/>
                <a:gd name="T11" fmla="*/ 0 h 16"/>
                <a:gd name="T12" fmla="*/ 0 w 163"/>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63" h="16">
                  <a:moveTo>
                    <a:pt x="0" y="16"/>
                  </a:moveTo>
                  <a:lnTo>
                    <a:pt x="0" y="16"/>
                  </a:lnTo>
                  <a:lnTo>
                    <a:pt x="163" y="16"/>
                  </a:lnTo>
                  <a:lnTo>
                    <a:pt x="163" y="0"/>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1" name="Freeform 65"/>
            <p:cNvSpPr>
              <a:spLocks/>
            </p:cNvSpPr>
            <p:nvPr/>
          </p:nvSpPr>
          <p:spPr bwMode="auto">
            <a:xfrm>
              <a:off x="5322" y="2908"/>
              <a:ext cx="15" cy="15"/>
            </a:xfrm>
            <a:custGeom>
              <a:avLst/>
              <a:gdLst>
                <a:gd name="T0" fmla="*/ 16 w 30"/>
                <a:gd name="T1" fmla="*/ 30 h 30"/>
                <a:gd name="T2" fmla="*/ 16 w 30"/>
                <a:gd name="T3" fmla="*/ 30 h 30"/>
                <a:gd name="T4" fmla="*/ 18 w 30"/>
                <a:gd name="T5" fmla="*/ 24 h 30"/>
                <a:gd name="T6" fmla="*/ 20 w 30"/>
                <a:gd name="T7" fmla="*/ 21 h 30"/>
                <a:gd name="T8" fmla="*/ 25 w 30"/>
                <a:gd name="T9" fmla="*/ 17 h 30"/>
                <a:gd name="T10" fmla="*/ 30 w 30"/>
                <a:gd name="T11" fmla="*/ 16 h 30"/>
                <a:gd name="T12" fmla="*/ 30 w 30"/>
                <a:gd name="T13" fmla="*/ 0 h 30"/>
                <a:gd name="T14" fmla="*/ 18 w 30"/>
                <a:gd name="T15" fmla="*/ 4 h 30"/>
                <a:gd name="T16" fmla="*/ 8 w 30"/>
                <a:gd name="T17" fmla="*/ 9 h 30"/>
                <a:gd name="T18" fmla="*/ 2 w 30"/>
                <a:gd name="T19" fmla="*/ 20 h 30"/>
                <a:gd name="T20" fmla="*/ 0 w 30"/>
                <a:gd name="T21" fmla="*/ 30 h 30"/>
                <a:gd name="T22" fmla="*/ 0 w 30"/>
                <a:gd name="T23" fmla="*/ 30 h 30"/>
                <a:gd name="T24" fmla="*/ 16 w 30"/>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30">
                  <a:moveTo>
                    <a:pt x="16" y="30"/>
                  </a:moveTo>
                  <a:lnTo>
                    <a:pt x="16" y="30"/>
                  </a:lnTo>
                  <a:lnTo>
                    <a:pt x="18" y="24"/>
                  </a:lnTo>
                  <a:lnTo>
                    <a:pt x="20" y="21"/>
                  </a:lnTo>
                  <a:lnTo>
                    <a:pt x="25" y="17"/>
                  </a:lnTo>
                  <a:lnTo>
                    <a:pt x="30" y="16"/>
                  </a:lnTo>
                  <a:lnTo>
                    <a:pt x="30" y="0"/>
                  </a:lnTo>
                  <a:lnTo>
                    <a:pt x="18" y="4"/>
                  </a:lnTo>
                  <a:lnTo>
                    <a:pt x="8" y="9"/>
                  </a:lnTo>
                  <a:lnTo>
                    <a:pt x="2" y="20"/>
                  </a:lnTo>
                  <a:lnTo>
                    <a:pt x="0" y="30"/>
                  </a:lnTo>
                  <a:lnTo>
                    <a:pt x="0" y="30"/>
                  </a:lnTo>
                  <a:lnTo>
                    <a:pt x="16"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2" name="Freeform 66"/>
            <p:cNvSpPr>
              <a:spLocks/>
            </p:cNvSpPr>
            <p:nvPr/>
          </p:nvSpPr>
          <p:spPr bwMode="auto">
            <a:xfrm>
              <a:off x="5322" y="2923"/>
              <a:ext cx="8" cy="1"/>
            </a:xfrm>
            <a:custGeom>
              <a:avLst/>
              <a:gdLst>
                <a:gd name="T0" fmla="*/ 16 w 16"/>
                <a:gd name="T1" fmla="*/ 8 w 16"/>
                <a:gd name="T2" fmla="*/ 8 w 16"/>
                <a:gd name="T3" fmla="*/ 8 w 16"/>
                <a:gd name="T4" fmla="*/ 8 w 16"/>
                <a:gd name="T5" fmla="*/ 0 w 16"/>
                <a:gd name="T6" fmla="*/ 16 w 16"/>
              </a:gdLst>
              <a:ahLst/>
              <a:cxnLst>
                <a:cxn ang="0">
                  <a:pos x="T0" y="0"/>
                </a:cxn>
                <a:cxn ang="0">
                  <a:pos x="T1" y="0"/>
                </a:cxn>
                <a:cxn ang="0">
                  <a:pos x="T2" y="0"/>
                </a:cxn>
                <a:cxn ang="0">
                  <a:pos x="T3" y="0"/>
                </a:cxn>
                <a:cxn ang="0">
                  <a:pos x="T4" y="0"/>
                </a:cxn>
                <a:cxn ang="0">
                  <a:pos x="T5" y="0"/>
                </a:cxn>
                <a:cxn ang="0">
                  <a:pos x="T6" y="0"/>
                </a:cxn>
              </a:cxnLst>
              <a:rect l="0" t="0" r="r" b="b"/>
              <a:pathLst>
                <a:path w="16">
                  <a:moveTo>
                    <a:pt x="16" y="0"/>
                  </a:moveTo>
                  <a:lnTo>
                    <a:pt x="8" y="0"/>
                  </a:lnTo>
                  <a:lnTo>
                    <a:pt x="8" y="0"/>
                  </a:lnTo>
                  <a:lnTo>
                    <a:pt x="8" y="0"/>
                  </a:lnTo>
                  <a:lnTo>
                    <a:pt x="8" y="0"/>
                  </a:lnTo>
                  <a:lnTo>
                    <a:pt x="0" y="0"/>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3" name="Freeform 67"/>
            <p:cNvSpPr>
              <a:spLocks/>
            </p:cNvSpPr>
            <p:nvPr/>
          </p:nvSpPr>
          <p:spPr bwMode="auto">
            <a:xfrm>
              <a:off x="5322" y="2923"/>
              <a:ext cx="15" cy="14"/>
            </a:xfrm>
            <a:custGeom>
              <a:avLst/>
              <a:gdLst>
                <a:gd name="T0" fmla="*/ 30 w 30"/>
                <a:gd name="T1" fmla="*/ 13 h 29"/>
                <a:gd name="T2" fmla="*/ 30 w 30"/>
                <a:gd name="T3" fmla="*/ 13 h 29"/>
                <a:gd name="T4" fmla="*/ 23 w 30"/>
                <a:gd name="T5" fmla="*/ 12 h 29"/>
                <a:gd name="T6" fmla="*/ 20 w 30"/>
                <a:gd name="T7" fmla="*/ 9 h 29"/>
                <a:gd name="T8" fmla="*/ 18 w 30"/>
                <a:gd name="T9" fmla="*/ 6 h 29"/>
                <a:gd name="T10" fmla="*/ 16 w 30"/>
                <a:gd name="T11" fmla="*/ 0 h 29"/>
                <a:gd name="T12" fmla="*/ 0 w 30"/>
                <a:gd name="T13" fmla="*/ 0 h 29"/>
                <a:gd name="T14" fmla="*/ 2 w 30"/>
                <a:gd name="T15" fmla="*/ 10 h 29"/>
                <a:gd name="T16" fmla="*/ 8 w 30"/>
                <a:gd name="T17" fmla="*/ 21 h 29"/>
                <a:gd name="T18" fmla="*/ 19 w 30"/>
                <a:gd name="T19" fmla="*/ 28 h 29"/>
                <a:gd name="T20" fmla="*/ 30 w 30"/>
                <a:gd name="T21" fmla="*/ 29 h 29"/>
                <a:gd name="T22" fmla="*/ 30 w 30"/>
                <a:gd name="T23" fmla="*/ 29 h 29"/>
                <a:gd name="T24" fmla="*/ 30 w 30"/>
                <a:gd name="T25" fmla="*/ 1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9">
                  <a:moveTo>
                    <a:pt x="30" y="13"/>
                  </a:moveTo>
                  <a:lnTo>
                    <a:pt x="30" y="13"/>
                  </a:lnTo>
                  <a:lnTo>
                    <a:pt x="23" y="12"/>
                  </a:lnTo>
                  <a:lnTo>
                    <a:pt x="20" y="9"/>
                  </a:lnTo>
                  <a:lnTo>
                    <a:pt x="18" y="6"/>
                  </a:lnTo>
                  <a:lnTo>
                    <a:pt x="16" y="0"/>
                  </a:lnTo>
                  <a:lnTo>
                    <a:pt x="0" y="0"/>
                  </a:lnTo>
                  <a:lnTo>
                    <a:pt x="2" y="10"/>
                  </a:lnTo>
                  <a:lnTo>
                    <a:pt x="8" y="21"/>
                  </a:lnTo>
                  <a:lnTo>
                    <a:pt x="19" y="28"/>
                  </a:lnTo>
                  <a:lnTo>
                    <a:pt x="30" y="29"/>
                  </a:lnTo>
                  <a:lnTo>
                    <a:pt x="30" y="29"/>
                  </a:lnTo>
                  <a:lnTo>
                    <a:pt x="3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4" name="Freeform 68"/>
            <p:cNvSpPr>
              <a:spLocks/>
            </p:cNvSpPr>
            <p:nvPr/>
          </p:nvSpPr>
          <p:spPr bwMode="auto">
            <a:xfrm>
              <a:off x="5337" y="2929"/>
              <a:ext cx="81" cy="8"/>
            </a:xfrm>
            <a:custGeom>
              <a:avLst/>
              <a:gdLst>
                <a:gd name="T0" fmla="*/ 163 w 163"/>
                <a:gd name="T1" fmla="*/ 0 h 16"/>
                <a:gd name="T2" fmla="*/ 163 w 163"/>
                <a:gd name="T3" fmla="*/ 0 h 16"/>
                <a:gd name="T4" fmla="*/ 0 w 163"/>
                <a:gd name="T5" fmla="*/ 0 h 16"/>
                <a:gd name="T6" fmla="*/ 0 w 163"/>
                <a:gd name="T7" fmla="*/ 16 h 16"/>
                <a:gd name="T8" fmla="*/ 163 w 163"/>
                <a:gd name="T9" fmla="*/ 16 h 16"/>
                <a:gd name="T10" fmla="*/ 163 w 163"/>
                <a:gd name="T11" fmla="*/ 16 h 16"/>
                <a:gd name="T12" fmla="*/ 163 w 163"/>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163" h="16">
                  <a:moveTo>
                    <a:pt x="163" y="0"/>
                  </a:moveTo>
                  <a:lnTo>
                    <a:pt x="163" y="0"/>
                  </a:lnTo>
                  <a:lnTo>
                    <a:pt x="0" y="0"/>
                  </a:lnTo>
                  <a:lnTo>
                    <a:pt x="0" y="16"/>
                  </a:lnTo>
                  <a:lnTo>
                    <a:pt x="163" y="16"/>
                  </a:lnTo>
                  <a:lnTo>
                    <a:pt x="163" y="16"/>
                  </a:lnTo>
                  <a:lnTo>
                    <a:pt x="16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5" name="Freeform 69"/>
            <p:cNvSpPr>
              <a:spLocks/>
            </p:cNvSpPr>
            <p:nvPr/>
          </p:nvSpPr>
          <p:spPr bwMode="auto">
            <a:xfrm>
              <a:off x="5424" y="2915"/>
              <a:ext cx="19" cy="20"/>
            </a:xfrm>
            <a:custGeom>
              <a:avLst/>
              <a:gdLst>
                <a:gd name="T0" fmla="*/ 20 w 39"/>
                <a:gd name="T1" fmla="*/ 39 h 39"/>
                <a:gd name="T2" fmla="*/ 28 w 39"/>
                <a:gd name="T3" fmla="*/ 38 h 39"/>
                <a:gd name="T4" fmla="*/ 34 w 39"/>
                <a:gd name="T5" fmla="*/ 33 h 39"/>
                <a:gd name="T6" fmla="*/ 38 w 39"/>
                <a:gd name="T7" fmla="*/ 26 h 39"/>
                <a:gd name="T8" fmla="*/ 39 w 39"/>
                <a:gd name="T9" fmla="*/ 20 h 39"/>
                <a:gd name="T10" fmla="*/ 38 w 39"/>
                <a:gd name="T11" fmla="*/ 12 h 39"/>
                <a:gd name="T12" fmla="*/ 34 w 39"/>
                <a:gd name="T13" fmla="*/ 6 h 39"/>
                <a:gd name="T14" fmla="*/ 28 w 39"/>
                <a:gd name="T15" fmla="*/ 1 h 39"/>
                <a:gd name="T16" fmla="*/ 20 w 39"/>
                <a:gd name="T17" fmla="*/ 0 h 39"/>
                <a:gd name="T18" fmla="*/ 13 w 39"/>
                <a:gd name="T19" fmla="*/ 1 h 39"/>
                <a:gd name="T20" fmla="*/ 6 w 39"/>
                <a:gd name="T21" fmla="*/ 6 h 39"/>
                <a:gd name="T22" fmla="*/ 1 w 39"/>
                <a:gd name="T23" fmla="*/ 12 h 39"/>
                <a:gd name="T24" fmla="*/ 0 w 39"/>
                <a:gd name="T25" fmla="*/ 20 h 39"/>
                <a:gd name="T26" fmla="*/ 1 w 39"/>
                <a:gd name="T27" fmla="*/ 26 h 39"/>
                <a:gd name="T28" fmla="*/ 6 w 39"/>
                <a:gd name="T29" fmla="*/ 33 h 39"/>
                <a:gd name="T30" fmla="*/ 13 w 39"/>
                <a:gd name="T31" fmla="*/ 38 h 39"/>
                <a:gd name="T32" fmla="*/ 20 w 39"/>
                <a:gd name="T33"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 h="39">
                  <a:moveTo>
                    <a:pt x="20" y="39"/>
                  </a:moveTo>
                  <a:lnTo>
                    <a:pt x="28" y="38"/>
                  </a:lnTo>
                  <a:lnTo>
                    <a:pt x="34" y="33"/>
                  </a:lnTo>
                  <a:lnTo>
                    <a:pt x="38" y="26"/>
                  </a:lnTo>
                  <a:lnTo>
                    <a:pt x="39" y="20"/>
                  </a:lnTo>
                  <a:lnTo>
                    <a:pt x="38" y="12"/>
                  </a:lnTo>
                  <a:lnTo>
                    <a:pt x="34" y="6"/>
                  </a:lnTo>
                  <a:lnTo>
                    <a:pt x="28" y="1"/>
                  </a:lnTo>
                  <a:lnTo>
                    <a:pt x="20" y="0"/>
                  </a:lnTo>
                  <a:lnTo>
                    <a:pt x="13" y="1"/>
                  </a:lnTo>
                  <a:lnTo>
                    <a:pt x="6" y="6"/>
                  </a:lnTo>
                  <a:lnTo>
                    <a:pt x="1" y="12"/>
                  </a:lnTo>
                  <a:lnTo>
                    <a:pt x="0" y="20"/>
                  </a:lnTo>
                  <a:lnTo>
                    <a:pt x="1" y="26"/>
                  </a:lnTo>
                  <a:lnTo>
                    <a:pt x="6" y="33"/>
                  </a:lnTo>
                  <a:lnTo>
                    <a:pt x="13" y="38"/>
                  </a:lnTo>
                  <a:lnTo>
                    <a:pt x="2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6" name="Freeform 70"/>
            <p:cNvSpPr>
              <a:spLocks/>
            </p:cNvSpPr>
            <p:nvPr/>
          </p:nvSpPr>
          <p:spPr bwMode="auto">
            <a:xfrm>
              <a:off x="5433" y="2925"/>
              <a:ext cx="14" cy="14"/>
            </a:xfrm>
            <a:custGeom>
              <a:avLst/>
              <a:gdLst>
                <a:gd name="T0" fmla="*/ 11 w 27"/>
                <a:gd name="T1" fmla="*/ 0 h 27"/>
                <a:gd name="T2" fmla="*/ 11 w 27"/>
                <a:gd name="T3" fmla="*/ 0 h 27"/>
                <a:gd name="T4" fmla="*/ 11 w 27"/>
                <a:gd name="T5" fmla="*/ 3 h 27"/>
                <a:gd name="T6" fmla="*/ 8 w 27"/>
                <a:gd name="T7" fmla="*/ 8 h 27"/>
                <a:gd name="T8" fmla="*/ 4 w 27"/>
                <a:gd name="T9" fmla="*/ 11 h 27"/>
                <a:gd name="T10" fmla="*/ 0 w 27"/>
                <a:gd name="T11" fmla="*/ 11 h 27"/>
                <a:gd name="T12" fmla="*/ 0 w 27"/>
                <a:gd name="T13" fmla="*/ 27 h 27"/>
                <a:gd name="T14" fmla="*/ 11 w 27"/>
                <a:gd name="T15" fmla="*/ 25 h 27"/>
                <a:gd name="T16" fmla="*/ 19 w 27"/>
                <a:gd name="T17" fmla="*/ 19 h 27"/>
                <a:gd name="T18" fmla="*/ 25 w 27"/>
                <a:gd name="T19" fmla="*/ 10 h 27"/>
                <a:gd name="T20" fmla="*/ 27 w 27"/>
                <a:gd name="T21" fmla="*/ 0 h 27"/>
                <a:gd name="T22" fmla="*/ 27 w 27"/>
                <a:gd name="T23" fmla="*/ 0 h 27"/>
                <a:gd name="T24" fmla="*/ 11 w 27"/>
                <a:gd name="T25"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7">
                  <a:moveTo>
                    <a:pt x="11" y="0"/>
                  </a:moveTo>
                  <a:lnTo>
                    <a:pt x="11" y="0"/>
                  </a:lnTo>
                  <a:lnTo>
                    <a:pt x="11" y="3"/>
                  </a:lnTo>
                  <a:lnTo>
                    <a:pt x="8" y="8"/>
                  </a:lnTo>
                  <a:lnTo>
                    <a:pt x="4" y="11"/>
                  </a:lnTo>
                  <a:lnTo>
                    <a:pt x="0" y="11"/>
                  </a:lnTo>
                  <a:lnTo>
                    <a:pt x="0" y="27"/>
                  </a:lnTo>
                  <a:lnTo>
                    <a:pt x="11" y="25"/>
                  </a:lnTo>
                  <a:lnTo>
                    <a:pt x="19" y="19"/>
                  </a:lnTo>
                  <a:lnTo>
                    <a:pt x="25" y="10"/>
                  </a:lnTo>
                  <a:lnTo>
                    <a:pt x="27" y="0"/>
                  </a:lnTo>
                  <a:lnTo>
                    <a:pt x="27"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7" name="Freeform 71"/>
            <p:cNvSpPr>
              <a:spLocks/>
            </p:cNvSpPr>
            <p:nvPr/>
          </p:nvSpPr>
          <p:spPr bwMode="auto">
            <a:xfrm>
              <a:off x="5433" y="2911"/>
              <a:ext cx="14" cy="14"/>
            </a:xfrm>
            <a:custGeom>
              <a:avLst/>
              <a:gdLst>
                <a:gd name="T0" fmla="*/ 0 w 27"/>
                <a:gd name="T1" fmla="*/ 16 h 28"/>
                <a:gd name="T2" fmla="*/ 0 w 27"/>
                <a:gd name="T3" fmla="*/ 16 h 28"/>
                <a:gd name="T4" fmla="*/ 4 w 27"/>
                <a:gd name="T5" fmla="*/ 16 h 28"/>
                <a:gd name="T6" fmla="*/ 8 w 27"/>
                <a:gd name="T7" fmla="*/ 20 h 28"/>
                <a:gd name="T8" fmla="*/ 11 w 27"/>
                <a:gd name="T9" fmla="*/ 23 h 28"/>
                <a:gd name="T10" fmla="*/ 11 w 27"/>
                <a:gd name="T11" fmla="*/ 28 h 28"/>
                <a:gd name="T12" fmla="*/ 27 w 27"/>
                <a:gd name="T13" fmla="*/ 28 h 28"/>
                <a:gd name="T14" fmla="*/ 25 w 27"/>
                <a:gd name="T15" fmla="*/ 16 h 28"/>
                <a:gd name="T16" fmla="*/ 19 w 27"/>
                <a:gd name="T17" fmla="*/ 8 h 28"/>
                <a:gd name="T18" fmla="*/ 11 w 27"/>
                <a:gd name="T19" fmla="*/ 2 h 28"/>
                <a:gd name="T20" fmla="*/ 0 w 27"/>
                <a:gd name="T21" fmla="*/ 0 h 28"/>
                <a:gd name="T22" fmla="*/ 0 w 27"/>
                <a:gd name="T23" fmla="*/ 0 h 28"/>
                <a:gd name="T24" fmla="*/ 0 w 27"/>
                <a:gd name="T25" fmla="*/ 1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8">
                  <a:moveTo>
                    <a:pt x="0" y="16"/>
                  </a:moveTo>
                  <a:lnTo>
                    <a:pt x="0" y="16"/>
                  </a:lnTo>
                  <a:lnTo>
                    <a:pt x="4" y="16"/>
                  </a:lnTo>
                  <a:lnTo>
                    <a:pt x="8" y="20"/>
                  </a:lnTo>
                  <a:lnTo>
                    <a:pt x="11" y="23"/>
                  </a:lnTo>
                  <a:lnTo>
                    <a:pt x="11" y="28"/>
                  </a:lnTo>
                  <a:lnTo>
                    <a:pt x="27" y="28"/>
                  </a:lnTo>
                  <a:lnTo>
                    <a:pt x="25" y="16"/>
                  </a:lnTo>
                  <a:lnTo>
                    <a:pt x="19" y="8"/>
                  </a:lnTo>
                  <a:lnTo>
                    <a:pt x="11" y="2"/>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8" name="Freeform 72"/>
            <p:cNvSpPr>
              <a:spLocks/>
            </p:cNvSpPr>
            <p:nvPr/>
          </p:nvSpPr>
          <p:spPr bwMode="auto">
            <a:xfrm>
              <a:off x="5420" y="2911"/>
              <a:ext cx="13" cy="14"/>
            </a:xfrm>
            <a:custGeom>
              <a:avLst/>
              <a:gdLst>
                <a:gd name="T0" fmla="*/ 16 w 28"/>
                <a:gd name="T1" fmla="*/ 28 h 28"/>
                <a:gd name="T2" fmla="*/ 16 w 28"/>
                <a:gd name="T3" fmla="*/ 28 h 28"/>
                <a:gd name="T4" fmla="*/ 16 w 28"/>
                <a:gd name="T5" fmla="*/ 23 h 28"/>
                <a:gd name="T6" fmla="*/ 20 w 28"/>
                <a:gd name="T7" fmla="*/ 20 h 28"/>
                <a:gd name="T8" fmla="*/ 24 w 28"/>
                <a:gd name="T9" fmla="*/ 16 h 28"/>
                <a:gd name="T10" fmla="*/ 28 w 28"/>
                <a:gd name="T11" fmla="*/ 16 h 28"/>
                <a:gd name="T12" fmla="*/ 28 w 28"/>
                <a:gd name="T13" fmla="*/ 0 h 28"/>
                <a:gd name="T14" fmla="*/ 17 w 28"/>
                <a:gd name="T15" fmla="*/ 2 h 28"/>
                <a:gd name="T16" fmla="*/ 8 w 28"/>
                <a:gd name="T17" fmla="*/ 8 h 28"/>
                <a:gd name="T18" fmla="*/ 2 w 28"/>
                <a:gd name="T19" fmla="*/ 16 h 28"/>
                <a:gd name="T20" fmla="*/ 0 w 28"/>
                <a:gd name="T21" fmla="*/ 28 h 28"/>
                <a:gd name="T22" fmla="*/ 0 w 28"/>
                <a:gd name="T23" fmla="*/ 28 h 28"/>
                <a:gd name="T24" fmla="*/ 16 w 28"/>
                <a:gd name="T2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8">
                  <a:moveTo>
                    <a:pt x="16" y="28"/>
                  </a:moveTo>
                  <a:lnTo>
                    <a:pt x="16" y="28"/>
                  </a:lnTo>
                  <a:lnTo>
                    <a:pt x="16" y="23"/>
                  </a:lnTo>
                  <a:lnTo>
                    <a:pt x="20" y="20"/>
                  </a:lnTo>
                  <a:lnTo>
                    <a:pt x="24" y="16"/>
                  </a:lnTo>
                  <a:lnTo>
                    <a:pt x="28" y="16"/>
                  </a:lnTo>
                  <a:lnTo>
                    <a:pt x="28" y="0"/>
                  </a:lnTo>
                  <a:lnTo>
                    <a:pt x="17" y="2"/>
                  </a:lnTo>
                  <a:lnTo>
                    <a:pt x="8" y="8"/>
                  </a:lnTo>
                  <a:lnTo>
                    <a:pt x="2" y="16"/>
                  </a:lnTo>
                  <a:lnTo>
                    <a:pt x="0" y="28"/>
                  </a:lnTo>
                  <a:lnTo>
                    <a:pt x="0" y="28"/>
                  </a:lnTo>
                  <a:lnTo>
                    <a:pt x="16"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9" name="Freeform 73"/>
            <p:cNvSpPr>
              <a:spLocks/>
            </p:cNvSpPr>
            <p:nvPr/>
          </p:nvSpPr>
          <p:spPr bwMode="auto">
            <a:xfrm>
              <a:off x="5420" y="2925"/>
              <a:ext cx="13" cy="14"/>
            </a:xfrm>
            <a:custGeom>
              <a:avLst/>
              <a:gdLst>
                <a:gd name="T0" fmla="*/ 28 w 28"/>
                <a:gd name="T1" fmla="*/ 11 h 27"/>
                <a:gd name="T2" fmla="*/ 28 w 28"/>
                <a:gd name="T3" fmla="*/ 11 h 27"/>
                <a:gd name="T4" fmla="*/ 24 w 28"/>
                <a:gd name="T5" fmla="*/ 11 h 27"/>
                <a:gd name="T6" fmla="*/ 20 w 28"/>
                <a:gd name="T7" fmla="*/ 8 h 27"/>
                <a:gd name="T8" fmla="*/ 16 w 28"/>
                <a:gd name="T9" fmla="*/ 3 h 27"/>
                <a:gd name="T10" fmla="*/ 16 w 28"/>
                <a:gd name="T11" fmla="*/ 0 h 27"/>
                <a:gd name="T12" fmla="*/ 0 w 28"/>
                <a:gd name="T13" fmla="*/ 0 h 27"/>
                <a:gd name="T14" fmla="*/ 2 w 28"/>
                <a:gd name="T15" fmla="*/ 10 h 27"/>
                <a:gd name="T16" fmla="*/ 8 w 28"/>
                <a:gd name="T17" fmla="*/ 19 h 27"/>
                <a:gd name="T18" fmla="*/ 17 w 28"/>
                <a:gd name="T19" fmla="*/ 25 h 27"/>
                <a:gd name="T20" fmla="*/ 28 w 28"/>
                <a:gd name="T21" fmla="*/ 27 h 27"/>
                <a:gd name="T22" fmla="*/ 28 w 28"/>
                <a:gd name="T23" fmla="*/ 27 h 27"/>
                <a:gd name="T24" fmla="*/ 28 w 28"/>
                <a:gd name="T25" fmla="*/ 1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7">
                  <a:moveTo>
                    <a:pt x="28" y="11"/>
                  </a:moveTo>
                  <a:lnTo>
                    <a:pt x="28" y="11"/>
                  </a:lnTo>
                  <a:lnTo>
                    <a:pt x="24" y="11"/>
                  </a:lnTo>
                  <a:lnTo>
                    <a:pt x="20" y="8"/>
                  </a:lnTo>
                  <a:lnTo>
                    <a:pt x="16" y="3"/>
                  </a:lnTo>
                  <a:lnTo>
                    <a:pt x="16" y="0"/>
                  </a:lnTo>
                  <a:lnTo>
                    <a:pt x="0" y="0"/>
                  </a:lnTo>
                  <a:lnTo>
                    <a:pt x="2" y="10"/>
                  </a:lnTo>
                  <a:lnTo>
                    <a:pt x="8" y="19"/>
                  </a:lnTo>
                  <a:lnTo>
                    <a:pt x="17" y="25"/>
                  </a:lnTo>
                  <a:lnTo>
                    <a:pt x="28" y="27"/>
                  </a:lnTo>
                  <a:lnTo>
                    <a:pt x="28" y="27"/>
                  </a:lnTo>
                  <a:lnTo>
                    <a:pt x="28"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0" name="Freeform 74"/>
            <p:cNvSpPr>
              <a:spLocks/>
            </p:cNvSpPr>
            <p:nvPr/>
          </p:nvSpPr>
          <p:spPr bwMode="auto">
            <a:xfrm>
              <a:off x="5306" y="2915"/>
              <a:ext cx="20" cy="20"/>
            </a:xfrm>
            <a:custGeom>
              <a:avLst/>
              <a:gdLst>
                <a:gd name="T0" fmla="*/ 20 w 39"/>
                <a:gd name="T1" fmla="*/ 39 h 39"/>
                <a:gd name="T2" fmla="*/ 28 w 39"/>
                <a:gd name="T3" fmla="*/ 38 h 39"/>
                <a:gd name="T4" fmla="*/ 34 w 39"/>
                <a:gd name="T5" fmla="*/ 33 h 39"/>
                <a:gd name="T6" fmla="*/ 38 w 39"/>
                <a:gd name="T7" fmla="*/ 26 h 39"/>
                <a:gd name="T8" fmla="*/ 39 w 39"/>
                <a:gd name="T9" fmla="*/ 20 h 39"/>
                <a:gd name="T10" fmla="*/ 38 w 39"/>
                <a:gd name="T11" fmla="*/ 12 h 39"/>
                <a:gd name="T12" fmla="*/ 34 w 39"/>
                <a:gd name="T13" fmla="*/ 6 h 39"/>
                <a:gd name="T14" fmla="*/ 28 w 39"/>
                <a:gd name="T15" fmla="*/ 1 h 39"/>
                <a:gd name="T16" fmla="*/ 20 w 39"/>
                <a:gd name="T17" fmla="*/ 0 h 39"/>
                <a:gd name="T18" fmla="*/ 13 w 39"/>
                <a:gd name="T19" fmla="*/ 1 h 39"/>
                <a:gd name="T20" fmla="*/ 6 w 39"/>
                <a:gd name="T21" fmla="*/ 6 h 39"/>
                <a:gd name="T22" fmla="*/ 1 w 39"/>
                <a:gd name="T23" fmla="*/ 12 h 39"/>
                <a:gd name="T24" fmla="*/ 0 w 39"/>
                <a:gd name="T25" fmla="*/ 20 h 39"/>
                <a:gd name="T26" fmla="*/ 1 w 39"/>
                <a:gd name="T27" fmla="*/ 26 h 39"/>
                <a:gd name="T28" fmla="*/ 6 w 39"/>
                <a:gd name="T29" fmla="*/ 33 h 39"/>
                <a:gd name="T30" fmla="*/ 13 w 39"/>
                <a:gd name="T31" fmla="*/ 38 h 39"/>
                <a:gd name="T32" fmla="*/ 20 w 39"/>
                <a:gd name="T33"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 h="39">
                  <a:moveTo>
                    <a:pt x="20" y="39"/>
                  </a:moveTo>
                  <a:lnTo>
                    <a:pt x="28" y="38"/>
                  </a:lnTo>
                  <a:lnTo>
                    <a:pt x="34" y="33"/>
                  </a:lnTo>
                  <a:lnTo>
                    <a:pt x="38" y="26"/>
                  </a:lnTo>
                  <a:lnTo>
                    <a:pt x="39" y="20"/>
                  </a:lnTo>
                  <a:lnTo>
                    <a:pt x="38" y="12"/>
                  </a:lnTo>
                  <a:lnTo>
                    <a:pt x="34" y="6"/>
                  </a:lnTo>
                  <a:lnTo>
                    <a:pt x="28" y="1"/>
                  </a:lnTo>
                  <a:lnTo>
                    <a:pt x="20" y="0"/>
                  </a:lnTo>
                  <a:lnTo>
                    <a:pt x="13" y="1"/>
                  </a:lnTo>
                  <a:lnTo>
                    <a:pt x="6" y="6"/>
                  </a:lnTo>
                  <a:lnTo>
                    <a:pt x="1" y="12"/>
                  </a:lnTo>
                  <a:lnTo>
                    <a:pt x="0" y="20"/>
                  </a:lnTo>
                  <a:lnTo>
                    <a:pt x="1" y="26"/>
                  </a:lnTo>
                  <a:lnTo>
                    <a:pt x="6" y="33"/>
                  </a:lnTo>
                  <a:lnTo>
                    <a:pt x="13" y="38"/>
                  </a:lnTo>
                  <a:lnTo>
                    <a:pt x="2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1" name="Freeform 75"/>
            <p:cNvSpPr>
              <a:spLocks/>
            </p:cNvSpPr>
            <p:nvPr/>
          </p:nvSpPr>
          <p:spPr bwMode="auto">
            <a:xfrm>
              <a:off x="5316" y="2925"/>
              <a:ext cx="14" cy="14"/>
            </a:xfrm>
            <a:custGeom>
              <a:avLst/>
              <a:gdLst>
                <a:gd name="T0" fmla="*/ 11 w 27"/>
                <a:gd name="T1" fmla="*/ 0 h 27"/>
                <a:gd name="T2" fmla="*/ 11 w 27"/>
                <a:gd name="T3" fmla="*/ 0 h 27"/>
                <a:gd name="T4" fmla="*/ 11 w 27"/>
                <a:gd name="T5" fmla="*/ 3 h 27"/>
                <a:gd name="T6" fmla="*/ 8 w 27"/>
                <a:gd name="T7" fmla="*/ 8 h 27"/>
                <a:gd name="T8" fmla="*/ 4 w 27"/>
                <a:gd name="T9" fmla="*/ 11 h 27"/>
                <a:gd name="T10" fmla="*/ 0 w 27"/>
                <a:gd name="T11" fmla="*/ 11 h 27"/>
                <a:gd name="T12" fmla="*/ 0 w 27"/>
                <a:gd name="T13" fmla="*/ 27 h 27"/>
                <a:gd name="T14" fmla="*/ 11 w 27"/>
                <a:gd name="T15" fmla="*/ 25 h 27"/>
                <a:gd name="T16" fmla="*/ 19 w 27"/>
                <a:gd name="T17" fmla="*/ 19 h 27"/>
                <a:gd name="T18" fmla="*/ 25 w 27"/>
                <a:gd name="T19" fmla="*/ 10 h 27"/>
                <a:gd name="T20" fmla="*/ 27 w 27"/>
                <a:gd name="T21" fmla="*/ 0 h 27"/>
                <a:gd name="T22" fmla="*/ 27 w 27"/>
                <a:gd name="T23" fmla="*/ 0 h 27"/>
                <a:gd name="T24" fmla="*/ 11 w 27"/>
                <a:gd name="T25"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7">
                  <a:moveTo>
                    <a:pt x="11" y="0"/>
                  </a:moveTo>
                  <a:lnTo>
                    <a:pt x="11" y="0"/>
                  </a:lnTo>
                  <a:lnTo>
                    <a:pt x="11" y="3"/>
                  </a:lnTo>
                  <a:lnTo>
                    <a:pt x="8" y="8"/>
                  </a:lnTo>
                  <a:lnTo>
                    <a:pt x="4" y="11"/>
                  </a:lnTo>
                  <a:lnTo>
                    <a:pt x="0" y="11"/>
                  </a:lnTo>
                  <a:lnTo>
                    <a:pt x="0" y="27"/>
                  </a:lnTo>
                  <a:lnTo>
                    <a:pt x="11" y="25"/>
                  </a:lnTo>
                  <a:lnTo>
                    <a:pt x="19" y="19"/>
                  </a:lnTo>
                  <a:lnTo>
                    <a:pt x="25" y="10"/>
                  </a:lnTo>
                  <a:lnTo>
                    <a:pt x="27" y="0"/>
                  </a:lnTo>
                  <a:lnTo>
                    <a:pt x="27"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2" name="Freeform 76"/>
            <p:cNvSpPr>
              <a:spLocks/>
            </p:cNvSpPr>
            <p:nvPr/>
          </p:nvSpPr>
          <p:spPr bwMode="auto">
            <a:xfrm>
              <a:off x="5316" y="2911"/>
              <a:ext cx="14" cy="14"/>
            </a:xfrm>
            <a:custGeom>
              <a:avLst/>
              <a:gdLst>
                <a:gd name="T0" fmla="*/ 0 w 27"/>
                <a:gd name="T1" fmla="*/ 16 h 28"/>
                <a:gd name="T2" fmla="*/ 0 w 27"/>
                <a:gd name="T3" fmla="*/ 16 h 28"/>
                <a:gd name="T4" fmla="*/ 4 w 27"/>
                <a:gd name="T5" fmla="*/ 16 h 28"/>
                <a:gd name="T6" fmla="*/ 8 w 27"/>
                <a:gd name="T7" fmla="*/ 20 h 28"/>
                <a:gd name="T8" fmla="*/ 11 w 27"/>
                <a:gd name="T9" fmla="*/ 23 h 28"/>
                <a:gd name="T10" fmla="*/ 11 w 27"/>
                <a:gd name="T11" fmla="*/ 28 h 28"/>
                <a:gd name="T12" fmla="*/ 27 w 27"/>
                <a:gd name="T13" fmla="*/ 28 h 28"/>
                <a:gd name="T14" fmla="*/ 25 w 27"/>
                <a:gd name="T15" fmla="*/ 16 h 28"/>
                <a:gd name="T16" fmla="*/ 19 w 27"/>
                <a:gd name="T17" fmla="*/ 8 h 28"/>
                <a:gd name="T18" fmla="*/ 11 w 27"/>
                <a:gd name="T19" fmla="*/ 2 h 28"/>
                <a:gd name="T20" fmla="*/ 0 w 27"/>
                <a:gd name="T21" fmla="*/ 0 h 28"/>
                <a:gd name="T22" fmla="*/ 0 w 27"/>
                <a:gd name="T23" fmla="*/ 0 h 28"/>
                <a:gd name="T24" fmla="*/ 0 w 27"/>
                <a:gd name="T25" fmla="*/ 1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8">
                  <a:moveTo>
                    <a:pt x="0" y="16"/>
                  </a:moveTo>
                  <a:lnTo>
                    <a:pt x="0" y="16"/>
                  </a:lnTo>
                  <a:lnTo>
                    <a:pt x="4" y="16"/>
                  </a:lnTo>
                  <a:lnTo>
                    <a:pt x="8" y="20"/>
                  </a:lnTo>
                  <a:lnTo>
                    <a:pt x="11" y="23"/>
                  </a:lnTo>
                  <a:lnTo>
                    <a:pt x="11" y="28"/>
                  </a:lnTo>
                  <a:lnTo>
                    <a:pt x="27" y="28"/>
                  </a:lnTo>
                  <a:lnTo>
                    <a:pt x="25" y="16"/>
                  </a:lnTo>
                  <a:lnTo>
                    <a:pt x="19" y="8"/>
                  </a:lnTo>
                  <a:lnTo>
                    <a:pt x="11" y="2"/>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3" name="Freeform 77"/>
            <p:cNvSpPr>
              <a:spLocks/>
            </p:cNvSpPr>
            <p:nvPr/>
          </p:nvSpPr>
          <p:spPr bwMode="auto">
            <a:xfrm>
              <a:off x="5302" y="2911"/>
              <a:ext cx="14" cy="14"/>
            </a:xfrm>
            <a:custGeom>
              <a:avLst/>
              <a:gdLst>
                <a:gd name="T0" fmla="*/ 16 w 28"/>
                <a:gd name="T1" fmla="*/ 28 h 28"/>
                <a:gd name="T2" fmla="*/ 16 w 28"/>
                <a:gd name="T3" fmla="*/ 28 h 28"/>
                <a:gd name="T4" fmla="*/ 16 w 28"/>
                <a:gd name="T5" fmla="*/ 23 h 28"/>
                <a:gd name="T6" fmla="*/ 20 w 28"/>
                <a:gd name="T7" fmla="*/ 20 h 28"/>
                <a:gd name="T8" fmla="*/ 24 w 28"/>
                <a:gd name="T9" fmla="*/ 16 h 28"/>
                <a:gd name="T10" fmla="*/ 28 w 28"/>
                <a:gd name="T11" fmla="*/ 16 h 28"/>
                <a:gd name="T12" fmla="*/ 28 w 28"/>
                <a:gd name="T13" fmla="*/ 0 h 28"/>
                <a:gd name="T14" fmla="*/ 17 w 28"/>
                <a:gd name="T15" fmla="*/ 2 h 28"/>
                <a:gd name="T16" fmla="*/ 8 w 28"/>
                <a:gd name="T17" fmla="*/ 8 h 28"/>
                <a:gd name="T18" fmla="*/ 3 w 28"/>
                <a:gd name="T19" fmla="*/ 16 h 28"/>
                <a:gd name="T20" fmla="*/ 0 w 28"/>
                <a:gd name="T21" fmla="*/ 28 h 28"/>
                <a:gd name="T22" fmla="*/ 0 w 28"/>
                <a:gd name="T23" fmla="*/ 28 h 28"/>
                <a:gd name="T24" fmla="*/ 16 w 28"/>
                <a:gd name="T2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8">
                  <a:moveTo>
                    <a:pt x="16" y="28"/>
                  </a:moveTo>
                  <a:lnTo>
                    <a:pt x="16" y="28"/>
                  </a:lnTo>
                  <a:lnTo>
                    <a:pt x="16" y="23"/>
                  </a:lnTo>
                  <a:lnTo>
                    <a:pt x="20" y="20"/>
                  </a:lnTo>
                  <a:lnTo>
                    <a:pt x="24" y="16"/>
                  </a:lnTo>
                  <a:lnTo>
                    <a:pt x="28" y="16"/>
                  </a:lnTo>
                  <a:lnTo>
                    <a:pt x="28" y="0"/>
                  </a:lnTo>
                  <a:lnTo>
                    <a:pt x="17" y="2"/>
                  </a:lnTo>
                  <a:lnTo>
                    <a:pt x="8" y="8"/>
                  </a:lnTo>
                  <a:lnTo>
                    <a:pt x="3" y="16"/>
                  </a:lnTo>
                  <a:lnTo>
                    <a:pt x="0" y="28"/>
                  </a:lnTo>
                  <a:lnTo>
                    <a:pt x="0" y="28"/>
                  </a:lnTo>
                  <a:lnTo>
                    <a:pt x="16"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4" name="Freeform 78"/>
            <p:cNvSpPr>
              <a:spLocks/>
            </p:cNvSpPr>
            <p:nvPr/>
          </p:nvSpPr>
          <p:spPr bwMode="auto">
            <a:xfrm>
              <a:off x="5302" y="2925"/>
              <a:ext cx="14" cy="14"/>
            </a:xfrm>
            <a:custGeom>
              <a:avLst/>
              <a:gdLst>
                <a:gd name="T0" fmla="*/ 28 w 28"/>
                <a:gd name="T1" fmla="*/ 11 h 27"/>
                <a:gd name="T2" fmla="*/ 28 w 28"/>
                <a:gd name="T3" fmla="*/ 11 h 27"/>
                <a:gd name="T4" fmla="*/ 24 w 28"/>
                <a:gd name="T5" fmla="*/ 11 h 27"/>
                <a:gd name="T6" fmla="*/ 20 w 28"/>
                <a:gd name="T7" fmla="*/ 8 h 27"/>
                <a:gd name="T8" fmla="*/ 16 w 28"/>
                <a:gd name="T9" fmla="*/ 3 h 27"/>
                <a:gd name="T10" fmla="*/ 16 w 28"/>
                <a:gd name="T11" fmla="*/ 0 h 27"/>
                <a:gd name="T12" fmla="*/ 0 w 28"/>
                <a:gd name="T13" fmla="*/ 0 h 27"/>
                <a:gd name="T14" fmla="*/ 3 w 28"/>
                <a:gd name="T15" fmla="*/ 10 h 27"/>
                <a:gd name="T16" fmla="*/ 8 w 28"/>
                <a:gd name="T17" fmla="*/ 19 h 27"/>
                <a:gd name="T18" fmla="*/ 17 w 28"/>
                <a:gd name="T19" fmla="*/ 25 h 27"/>
                <a:gd name="T20" fmla="*/ 28 w 28"/>
                <a:gd name="T21" fmla="*/ 27 h 27"/>
                <a:gd name="T22" fmla="*/ 28 w 28"/>
                <a:gd name="T23" fmla="*/ 27 h 27"/>
                <a:gd name="T24" fmla="*/ 28 w 28"/>
                <a:gd name="T25" fmla="*/ 1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7">
                  <a:moveTo>
                    <a:pt x="28" y="11"/>
                  </a:moveTo>
                  <a:lnTo>
                    <a:pt x="28" y="11"/>
                  </a:lnTo>
                  <a:lnTo>
                    <a:pt x="24" y="11"/>
                  </a:lnTo>
                  <a:lnTo>
                    <a:pt x="20" y="8"/>
                  </a:lnTo>
                  <a:lnTo>
                    <a:pt x="16" y="3"/>
                  </a:lnTo>
                  <a:lnTo>
                    <a:pt x="16" y="0"/>
                  </a:lnTo>
                  <a:lnTo>
                    <a:pt x="0" y="0"/>
                  </a:lnTo>
                  <a:lnTo>
                    <a:pt x="3" y="10"/>
                  </a:lnTo>
                  <a:lnTo>
                    <a:pt x="8" y="19"/>
                  </a:lnTo>
                  <a:lnTo>
                    <a:pt x="17" y="25"/>
                  </a:lnTo>
                  <a:lnTo>
                    <a:pt x="28" y="27"/>
                  </a:lnTo>
                  <a:lnTo>
                    <a:pt x="28" y="27"/>
                  </a:lnTo>
                  <a:lnTo>
                    <a:pt x="28"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5" name="Freeform 79"/>
            <p:cNvSpPr>
              <a:spLocks/>
            </p:cNvSpPr>
            <p:nvPr/>
          </p:nvSpPr>
          <p:spPr bwMode="auto">
            <a:xfrm>
              <a:off x="5517" y="2703"/>
              <a:ext cx="23" cy="17"/>
            </a:xfrm>
            <a:custGeom>
              <a:avLst/>
              <a:gdLst>
                <a:gd name="T0" fmla="*/ 23 w 46"/>
                <a:gd name="T1" fmla="*/ 34 h 34"/>
                <a:gd name="T2" fmla="*/ 32 w 46"/>
                <a:gd name="T3" fmla="*/ 33 h 34"/>
                <a:gd name="T4" fmla="*/ 39 w 46"/>
                <a:gd name="T5" fmla="*/ 28 h 34"/>
                <a:gd name="T6" fmla="*/ 44 w 46"/>
                <a:gd name="T7" fmla="*/ 24 h 34"/>
                <a:gd name="T8" fmla="*/ 46 w 46"/>
                <a:gd name="T9" fmla="*/ 17 h 34"/>
                <a:gd name="T10" fmla="*/ 44 w 46"/>
                <a:gd name="T11" fmla="*/ 10 h 34"/>
                <a:gd name="T12" fmla="*/ 39 w 46"/>
                <a:gd name="T13" fmla="*/ 4 h 34"/>
                <a:gd name="T14" fmla="*/ 32 w 46"/>
                <a:gd name="T15" fmla="*/ 1 h 34"/>
                <a:gd name="T16" fmla="*/ 23 w 46"/>
                <a:gd name="T17" fmla="*/ 0 h 34"/>
                <a:gd name="T18" fmla="*/ 14 w 46"/>
                <a:gd name="T19" fmla="*/ 1 h 34"/>
                <a:gd name="T20" fmla="*/ 7 w 46"/>
                <a:gd name="T21" fmla="*/ 4 h 34"/>
                <a:gd name="T22" fmla="*/ 2 w 46"/>
                <a:gd name="T23" fmla="*/ 10 h 34"/>
                <a:gd name="T24" fmla="*/ 0 w 46"/>
                <a:gd name="T25" fmla="*/ 17 h 34"/>
                <a:gd name="T26" fmla="*/ 2 w 46"/>
                <a:gd name="T27" fmla="*/ 24 h 34"/>
                <a:gd name="T28" fmla="*/ 7 w 46"/>
                <a:gd name="T29" fmla="*/ 28 h 34"/>
                <a:gd name="T30" fmla="*/ 14 w 46"/>
                <a:gd name="T31" fmla="*/ 33 h 34"/>
                <a:gd name="T32" fmla="*/ 23 w 46"/>
                <a:gd name="T3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34">
                  <a:moveTo>
                    <a:pt x="23" y="34"/>
                  </a:moveTo>
                  <a:lnTo>
                    <a:pt x="32" y="33"/>
                  </a:lnTo>
                  <a:lnTo>
                    <a:pt x="39" y="28"/>
                  </a:lnTo>
                  <a:lnTo>
                    <a:pt x="44" y="24"/>
                  </a:lnTo>
                  <a:lnTo>
                    <a:pt x="46" y="17"/>
                  </a:lnTo>
                  <a:lnTo>
                    <a:pt x="44" y="10"/>
                  </a:lnTo>
                  <a:lnTo>
                    <a:pt x="39" y="4"/>
                  </a:lnTo>
                  <a:lnTo>
                    <a:pt x="32" y="1"/>
                  </a:lnTo>
                  <a:lnTo>
                    <a:pt x="23" y="0"/>
                  </a:lnTo>
                  <a:lnTo>
                    <a:pt x="14" y="1"/>
                  </a:lnTo>
                  <a:lnTo>
                    <a:pt x="7" y="4"/>
                  </a:lnTo>
                  <a:lnTo>
                    <a:pt x="2" y="10"/>
                  </a:lnTo>
                  <a:lnTo>
                    <a:pt x="0" y="17"/>
                  </a:lnTo>
                  <a:lnTo>
                    <a:pt x="2" y="24"/>
                  </a:lnTo>
                  <a:lnTo>
                    <a:pt x="7" y="28"/>
                  </a:lnTo>
                  <a:lnTo>
                    <a:pt x="14" y="33"/>
                  </a:lnTo>
                  <a:lnTo>
                    <a:pt x="2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6" name="Freeform 80"/>
            <p:cNvSpPr>
              <a:spLocks/>
            </p:cNvSpPr>
            <p:nvPr/>
          </p:nvSpPr>
          <p:spPr bwMode="auto">
            <a:xfrm>
              <a:off x="5528" y="2711"/>
              <a:ext cx="16" cy="13"/>
            </a:xfrm>
            <a:custGeom>
              <a:avLst/>
              <a:gdLst>
                <a:gd name="T0" fmla="*/ 15 w 31"/>
                <a:gd name="T1" fmla="*/ 0 h 25"/>
                <a:gd name="T2" fmla="*/ 15 w 31"/>
                <a:gd name="T3" fmla="*/ 0 h 25"/>
                <a:gd name="T4" fmla="*/ 14 w 31"/>
                <a:gd name="T5" fmla="*/ 2 h 25"/>
                <a:gd name="T6" fmla="*/ 11 w 31"/>
                <a:gd name="T7" fmla="*/ 6 h 25"/>
                <a:gd name="T8" fmla="*/ 7 w 31"/>
                <a:gd name="T9" fmla="*/ 8 h 25"/>
                <a:gd name="T10" fmla="*/ 0 w 31"/>
                <a:gd name="T11" fmla="*/ 9 h 25"/>
                <a:gd name="T12" fmla="*/ 0 w 31"/>
                <a:gd name="T13" fmla="*/ 25 h 25"/>
                <a:gd name="T14" fmla="*/ 11 w 31"/>
                <a:gd name="T15" fmla="*/ 24 h 25"/>
                <a:gd name="T16" fmla="*/ 21 w 31"/>
                <a:gd name="T17" fmla="*/ 17 h 25"/>
                <a:gd name="T18" fmla="*/ 27 w 31"/>
                <a:gd name="T19" fmla="*/ 11 h 25"/>
                <a:gd name="T20" fmla="*/ 31 w 31"/>
                <a:gd name="T21" fmla="*/ 0 h 25"/>
                <a:gd name="T22" fmla="*/ 31 w 31"/>
                <a:gd name="T23" fmla="*/ 0 h 25"/>
                <a:gd name="T24" fmla="*/ 15 w 31"/>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5" y="0"/>
                  </a:moveTo>
                  <a:lnTo>
                    <a:pt x="15" y="0"/>
                  </a:lnTo>
                  <a:lnTo>
                    <a:pt x="14" y="2"/>
                  </a:lnTo>
                  <a:lnTo>
                    <a:pt x="11" y="6"/>
                  </a:lnTo>
                  <a:lnTo>
                    <a:pt x="7" y="8"/>
                  </a:lnTo>
                  <a:lnTo>
                    <a:pt x="0" y="9"/>
                  </a:lnTo>
                  <a:lnTo>
                    <a:pt x="0" y="25"/>
                  </a:lnTo>
                  <a:lnTo>
                    <a:pt x="11" y="24"/>
                  </a:lnTo>
                  <a:lnTo>
                    <a:pt x="21" y="17"/>
                  </a:lnTo>
                  <a:lnTo>
                    <a:pt x="27" y="11"/>
                  </a:lnTo>
                  <a:lnTo>
                    <a:pt x="31" y="0"/>
                  </a:lnTo>
                  <a:lnTo>
                    <a:pt x="31"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7" name="Freeform 81"/>
            <p:cNvSpPr>
              <a:spLocks/>
            </p:cNvSpPr>
            <p:nvPr/>
          </p:nvSpPr>
          <p:spPr bwMode="auto">
            <a:xfrm>
              <a:off x="5528" y="2699"/>
              <a:ext cx="16" cy="12"/>
            </a:xfrm>
            <a:custGeom>
              <a:avLst/>
              <a:gdLst>
                <a:gd name="T0" fmla="*/ 0 w 31"/>
                <a:gd name="T1" fmla="*/ 16 h 25"/>
                <a:gd name="T2" fmla="*/ 0 w 31"/>
                <a:gd name="T3" fmla="*/ 16 h 25"/>
                <a:gd name="T4" fmla="*/ 7 w 31"/>
                <a:gd name="T5" fmla="*/ 17 h 25"/>
                <a:gd name="T6" fmla="*/ 11 w 31"/>
                <a:gd name="T7" fmla="*/ 18 h 25"/>
                <a:gd name="T8" fmla="*/ 14 w 31"/>
                <a:gd name="T9" fmla="*/ 22 h 25"/>
                <a:gd name="T10" fmla="*/ 15 w 31"/>
                <a:gd name="T11" fmla="*/ 25 h 25"/>
                <a:gd name="T12" fmla="*/ 31 w 31"/>
                <a:gd name="T13" fmla="*/ 25 h 25"/>
                <a:gd name="T14" fmla="*/ 27 w 31"/>
                <a:gd name="T15" fmla="*/ 15 h 25"/>
                <a:gd name="T16" fmla="*/ 21 w 31"/>
                <a:gd name="T17" fmla="*/ 7 h 25"/>
                <a:gd name="T18" fmla="*/ 11 w 31"/>
                <a:gd name="T19" fmla="*/ 1 h 25"/>
                <a:gd name="T20" fmla="*/ 0 w 31"/>
                <a:gd name="T21" fmla="*/ 0 h 25"/>
                <a:gd name="T22" fmla="*/ 0 w 31"/>
                <a:gd name="T23" fmla="*/ 0 h 25"/>
                <a:gd name="T24" fmla="*/ 0 w 31"/>
                <a:gd name="T25" fmla="*/ 16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0" y="16"/>
                  </a:moveTo>
                  <a:lnTo>
                    <a:pt x="0" y="16"/>
                  </a:lnTo>
                  <a:lnTo>
                    <a:pt x="7" y="17"/>
                  </a:lnTo>
                  <a:lnTo>
                    <a:pt x="11" y="18"/>
                  </a:lnTo>
                  <a:lnTo>
                    <a:pt x="14" y="22"/>
                  </a:lnTo>
                  <a:lnTo>
                    <a:pt x="15" y="25"/>
                  </a:lnTo>
                  <a:lnTo>
                    <a:pt x="31" y="25"/>
                  </a:lnTo>
                  <a:lnTo>
                    <a:pt x="27" y="15"/>
                  </a:lnTo>
                  <a:lnTo>
                    <a:pt x="21" y="7"/>
                  </a:lnTo>
                  <a:lnTo>
                    <a:pt x="11" y="1"/>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8" name="Freeform 82"/>
            <p:cNvSpPr>
              <a:spLocks/>
            </p:cNvSpPr>
            <p:nvPr/>
          </p:nvSpPr>
          <p:spPr bwMode="auto">
            <a:xfrm>
              <a:off x="5513" y="2699"/>
              <a:ext cx="15" cy="12"/>
            </a:xfrm>
            <a:custGeom>
              <a:avLst/>
              <a:gdLst>
                <a:gd name="T0" fmla="*/ 16 w 31"/>
                <a:gd name="T1" fmla="*/ 25 h 25"/>
                <a:gd name="T2" fmla="*/ 16 w 31"/>
                <a:gd name="T3" fmla="*/ 25 h 25"/>
                <a:gd name="T4" fmla="*/ 17 w 31"/>
                <a:gd name="T5" fmla="*/ 22 h 25"/>
                <a:gd name="T6" fmla="*/ 19 w 31"/>
                <a:gd name="T7" fmla="*/ 18 h 25"/>
                <a:gd name="T8" fmla="*/ 24 w 31"/>
                <a:gd name="T9" fmla="*/ 17 h 25"/>
                <a:gd name="T10" fmla="*/ 31 w 31"/>
                <a:gd name="T11" fmla="*/ 16 h 25"/>
                <a:gd name="T12" fmla="*/ 31 w 31"/>
                <a:gd name="T13" fmla="*/ 0 h 25"/>
                <a:gd name="T14" fmla="*/ 19 w 31"/>
                <a:gd name="T15" fmla="*/ 1 h 25"/>
                <a:gd name="T16" fmla="*/ 10 w 31"/>
                <a:gd name="T17" fmla="*/ 7 h 25"/>
                <a:gd name="T18" fmla="*/ 3 w 31"/>
                <a:gd name="T19" fmla="*/ 15 h 25"/>
                <a:gd name="T20" fmla="*/ 0 w 31"/>
                <a:gd name="T21" fmla="*/ 25 h 25"/>
                <a:gd name="T22" fmla="*/ 0 w 31"/>
                <a:gd name="T23" fmla="*/ 25 h 25"/>
                <a:gd name="T24" fmla="*/ 16 w 31"/>
                <a:gd name="T25"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6" y="25"/>
                  </a:moveTo>
                  <a:lnTo>
                    <a:pt x="16" y="25"/>
                  </a:lnTo>
                  <a:lnTo>
                    <a:pt x="17" y="22"/>
                  </a:lnTo>
                  <a:lnTo>
                    <a:pt x="19" y="18"/>
                  </a:lnTo>
                  <a:lnTo>
                    <a:pt x="24" y="17"/>
                  </a:lnTo>
                  <a:lnTo>
                    <a:pt x="31" y="16"/>
                  </a:lnTo>
                  <a:lnTo>
                    <a:pt x="31" y="0"/>
                  </a:lnTo>
                  <a:lnTo>
                    <a:pt x="19" y="1"/>
                  </a:lnTo>
                  <a:lnTo>
                    <a:pt x="10" y="7"/>
                  </a:lnTo>
                  <a:lnTo>
                    <a:pt x="3" y="15"/>
                  </a:lnTo>
                  <a:lnTo>
                    <a:pt x="0" y="25"/>
                  </a:lnTo>
                  <a:lnTo>
                    <a:pt x="0" y="25"/>
                  </a:lnTo>
                  <a:lnTo>
                    <a:pt x="1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9" name="Freeform 83"/>
            <p:cNvSpPr>
              <a:spLocks/>
            </p:cNvSpPr>
            <p:nvPr/>
          </p:nvSpPr>
          <p:spPr bwMode="auto">
            <a:xfrm>
              <a:off x="5513" y="2711"/>
              <a:ext cx="15" cy="13"/>
            </a:xfrm>
            <a:custGeom>
              <a:avLst/>
              <a:gdLst>
                <a:gd name="T0" fmla="*/ 31 w 31"/>
                <a:gd name="T1" fmla="*/ 9 h 25"/>
                <a:gd name="T2" fmla="*/ 31 w 31"/>
                <a:gd name="T3" fmla="*/ 9 h 25"/>
                <a:gd name="T4" fmla="*/ 24 w 31"/>
                <a:gd name="T5" fmla="*/ 8 h 25"/>
                <a:gd name="T6" fmla="*/ 19 w 31"/>
                <a:gd name="T7" fmla="*/ 6 h 25"/>
                <a:gd name="T8" fmla="*/ 17 w 31"/>
                <a:gd name="T9" fmla="*/ 2 h 25"/>
                <a:gd name="T10" fmla="*/ 16 w 31"/>
                <a:gd name="T11" fmla="*/ 0 h 25"/>
                <a:gd name="T12" fmla="*/ 0 w 31"/>
                <a:gd name="T13" fmla="*/ 0 h 25"/>
                <a:gd name="T14" fmla="*/ 3 w 31"/>
                <a:gd name="T15" fmla="*/ 11 h 25"/>
                <a:gd name="T16" fmla="*/ 10 w 31"/>
                <a:gd name="T17" fmla="*/ 17 h 25"/>
                <a:gd name="T18" fmla="*/ 19 w 31"/>
                <a:gd name="T19" fmla="*/ 24 h 25"/>
                <a:gd name="T20" fmla="*/ 31 w 31"/>
                <a:gd name="T21" fmla="*/ 25 h 25"/>
                <a:gd name="T22" fmla="*/ 31 w 31"/>
                <a:gd name="T23" fmla="*/ 25 h 25"/>
                <a:gd name="T24" fmla="*/ 31 w 31"/>
                <a:gd name="T25" fmla="*/ 9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31" y="9"/>
                  </a:moveTo>
                  <a:lnTo>
                    <a:pt x="31" y="9"/>
                  </a:lnTo>
                  <a:lnTo>
                    <a:pt x="24" y="8"/>
                  </a:lnTo>
                  <a:lnTo>
                    <a:pt x="19" y="6"/>
                  </a:lnTo>
                  <a:lnTo>
                    <a:pt x="17" y="2"/>
                  </a:lnTo>
                  <a:lnTo>
                    <a:pt x="16" y="0"/>
                  </a:lnTo>
                  <a:lnTo>
                    <a:pt x="0" y="0"/>
                  </a:lnTo>
                  <a:lnTo>
                    <a:pt x="3" y="11"/>
                  </a:lnTo>
                  <a:lnTo>
                    <a:pt x="10" y="17"/>
                  </a:lnTo>
                  <a:lnTo>
                    <a:pt x="19" y="24"/>
                  </a:lnTo>
                  <a:lnTo>
                    <a:pt x="31" y="25"/>
                  </a:lnTo>
                  <a:lnTo>
                    <a:pt x="31" y="25"/>
                  </a:lnTo>
                  <a:lnTo>
                    <a:pt x="3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0" name="Freeform 84"/>
            <p:cNvSpPr>
              <a:spLocks/>
            </p:cNvSpPr>
            <p:nvPr/>
          </p:nvSpPr>
          <p:spPr bwMode="auto">
            <a:xfrm>
              <a:off x="5517" y="2965"/>
              <a:ext cx="23" cy="16"/>
            </a:xfrm>
            <a:custGeom>
              <a:avLst/>
              <a:gdLst>
                <a:gd name="T0" fmla="*/ 23 w 46"/>
                <a:gd name="T1" fmla="*/ 34 h 34"/>
                <a:gd name="T2" fmla="*/ 32 w 46"/>
                <a:gd name="T3" fmla="*/ 32 h 34"/>
                <a:gd name="T4" fmla="*/ 39 w 46"/>
                <a:gd name="T5" fmla="*/ 29 h 34"/>
                <a:gd name="T6" fmla="*/ 44 w 46"/>
                <a:gd name="T7" fmla="*/ 24 h 34"/>
                <a:gd name="T8" fmla="*/ 46 w 46"/>
                <a:gd name="T9" fmla="*/ 17 h 34"/>
                <a:gd name="T10" fmla="*/ 44 w 46"/>
                <a:gd name="T11" fmla="*/ 11 h 34"/>
                <a:gd name="T12" fmla="*/ 39 w 46"/>
                <a:gd name="T13" fmla="*/ 5 h 34"/>
                <a:gd name="T14" fmla="*/ 32 w 46"/>
                <a:gd name="T15" fmla="*/ 1 h 34"/>
                <a:gd name="T16" fmla="*/ 23 w 46"/>
                <a:gd name="T17" fmla="*/ 0 h 34"/>
                <a:gd name="T18" fmla="*/ 14 w 46"/>
                <a:gd name="T19" fmla="*/ 1 h 34"/>
                <a:gd name="T20" fmla="*/ 7 w 46"/>
                <a:gd name="T21" fmla="*/ 5 h 34"/>
                <a:gd name="T22" fmla="*/ 2 w 46"/>
                <a:gd name="T23" fmla="*/ 11 h 34"/>
                <a:gd name="T24" fmla="*/ 0 w 46"/>
                <a:gd name="T25" fmla="*/ 17 h 34"/>
                <a:gd name="T26" fmla="*/ 2 w 46"/>
                <a:gd name="T27" fmla="*/ 24 h 34"/>
                <a:gd name="T28" fmla="*/ 7 w 46"/>
                <a:gd name="T29" fmla="*/ 29 h 34"/>
                <a:gd name="T30" fmla="*/ 14 w 46"/>
                <a:gd name="T31" fmla="*/ 32 h 34"/>
                <a:gd name="T32" fmla="*/ 23 w 46"/>
                <a:gd name="T3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34">
                  <a:moveTo>
                    <a:pt x="23" y="34"/>
                  </a:moveTo>
                  <a:lnTo>
                    <a:pt x="32" y="32"/>
                  </a:lnTo>
                  <a:lnTo>
                    <a:pt x="39" y="29"/>
                  </a:lnTo>
                  <a:lnTo>
                    <a:pt x="44" y="24"/>
                  </a:lnTo>
                  <a:lnTo>
                    <a:pt x="46" y="17"/>
                  </a:lnTo>
                  <a:lnTo>
                    <a:pt x="44" y="11"/>
                  </a:lnTo>
                  <a:lnTo>
                    <a:pt x="39" y="5"/>
                  </a:lnTo>
                  <a:lnTo>
                    <a:pt x="32" y="1"/>
                  </a:lnTo>
                  <a:lnTo>
                    <a:pt x="23" y="0"/>
                  </a:lnTo>
                  <a:lnTo>
                    <a:pt x="14" y="1"/>
                  </a:lnTo>
                  <a:lnTo>
                    <a:pt x="7" y="5"/>
                  </a:lnTo>
                  <a:lnTo>
                    <a:pt x="2" y="11"/>
                  </a:lnTo>
                  <a:lnTo>
                    <a:pt x="0" y="17"/>
                  </a:lnTo>
                  <a:lnTo>
                    <a:pt x="2" y="24"/>
                  </a:lnTo>
                  <a:lnTo>
                    <a:pt x="7" y="29"/>
                  </a:lnTo>
                  <a:lnTo>
                    <a:pt x="14" y="32"/>
                  </a:lnTo>
                  <a:lnTo>
                    <a:pt x="2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1" name="Freeform 85"/>
            <p:cNvSpPr>
              <a:spLocks/>
            </p:cNvSpPr>
            <p:nvPr/>
          </p:nvSpPr>
          <p:spPr bwMode="auto">
            <a:xfrm>
              <a:off x="5528" y="2973"/>
              <a:ext cx="16" cy="12"/>
            </a:xfrm>
            <a:custGeom>
              <a:avLst/>
              <a:gdLst>
                <a:gd name="T0" fmla="*/ 15 w 31"/>
                <a:gd name="T1" fmla="*/ 0 h 25"/>
                <a:gd name="T2" fmla="*/ 15 w 31"/>
                <a:gd name="T3" fmla="*/ 0 h 25"/>
                <a:gd name="T4" fmla="*/ 14 w 31"/>
                <a:gd name="T5" fmla="*/ 3 h 25"/>
                <a:gd name="T6" fmla="*/ 11 w 31"/>
                <a:gd name="T7" fmla="*/ 5 h 25"/>
                <a:gd name="T8" fmla="*/ 7 w 31"/>
                <a:gd name="T9" fmla="*/ 7 h 25"/>
                <a:gd name="T10" fmla="*/ 0 w 31"/>
                <a:gd name="T11" fmla="*/ 8 h 25"/>
                <a:gd name="T12" fmla="*/ 0 w 31"/>
                <a:gd name="T13" fmla="*/ 25 h 25"/>
                <a:gd name="T14" fmla="*/ 11 w 31"/>
                <a:gd name="T15" fmla="*/ 23 h 25"/>
                <a:gd name="T16" fmla="*/ 21 w 31"/>
                <a:gd name="T17" fmla="*/ 19 h 25"/>
                <a:gd name="T18" fmla="*/ 27 w 31"/>
                <a:gd name="T19" fmla="*/ 12 h 25"/>
                <a:gd name="T20" fmla="*/ 31 w 31"/>
                <a:gd name="T21" fmla="*/ 0 h 25"/>
                <a:gd name="T22" fmla="*/ 31 w 31"/>
                <a:gd name="T23" fmla="*/ 0 h 25"/>
                <a:gd name="T24" fmla="*/ 15 w 31"/>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5" y="0"/>
                  </a:moveTo>
                  <a:lnTo>
                    <a:pt x="15" y="0"/>
                  </a:lnTo>
                  <a:lnTo>
                    <a:pt x="14" y="3"/>
                  </a:lnTo>
                  <a:lnTo>
                    <a:pt x="11" y="5"/>
                  </a:lnTo>
                  <a:lnTo>
                    <a:pt x="7" y="7"/>
                  </a:lnTo>
                  <a:lnTo>
                    <a:pt x="0" y="8"/>
                  </a:lnTo>
                  <a:lnTo>
                    <a:pt x="0" y="25"/>
                  </a:lnTo>
                  <a:lnTo>
                    <a:pt x="11" y="23"/>
                  </a:lnTo>
                  <a:lnTo>
                    <a:pt x="21" y="19"/>
                  </a:lnTo>
                  <a:lnTo>
                    <a:pt x="27" y="12"/>
                  </a:lnTo>
                  <a:lnTo>
                    <a:pt x="31" y="0"/>
                  </a:lnTo>
                  <a:lnTo>
                    <a:pt x="31"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2" name="Freeform 86"/>
            <p:cNvSpPr>
              <a:spLocks/>
            </p:cNvSpPr>
            <p:nvPr/>
          </p:nvSpPr>
          <p:spPr bwMode="auto">
            <a:xfrm>
              <a:off x="5528" y="2961"/>
              <a:ext cx="16" cy="12"/>
            </a:xfrm>
            <a:custGeom>
              <a:avLst/>
              <a:gdLst>
                <a:gd name="T0" fmla="*/ 0 w 31"/>
                <a:gd name="T1" fmla="*/ 16 h 25"/>
                <a:gd name="T2" fmla="*/ 0 w 31"/>
                <a:gd name="T3" fmla="*/ 16 h 25"/>
                <a:gd name="T4" fmla="*/ 7 w 31"/>
                <a:gd name="T5" fmla="*/ 17 h 25"/>
                <a:gd name="T6" fmla="*/ 11 w 31"/>
                <a:gd name="T7" fmla="*/ 19 h 25"/>
                <a:gd name="T8" fmla="*/ 14 w 31"/>
                <a:gd name="T9" fmla="*/ 22 h 25"/>
                <a:gd name="T10" fmla="*/ 15 w 31"/>
                <a:gd name="T11" fmla="*/ 25 h 25"/>
                <a:gd name="T12" fmla="*/ 31 w 31"/>
                <a:gd name="T13" fmla="*/ 25 h 25"/>
                <a:gd name="T14" fmla="*/ 27 w 31"/>
                <a:gd name="T15" fmla="*/ 15 h 25"/>
                <a:gd name="T16" fmla="*/ 21 w 31"/>
                <a:gd name="T17" fmla="*/ 7 h 25"/>
                <a:gd name="T18" fmla="*/ 11 w 31"/>
                <a:gd name="T19" fmla="*/ 1 h 25"/>
                <a:gd name="T20" fmla="*/ 0 w 31"/>
                <a:gd name="T21" fmla="*/ 0 h 25"/>
                <a:gd name="T22" fmla="*/ 0 w 31"/>
                <a:gd name="T23" fmla="*/ 0 h 25"/>
                <a:gd name="T24" fmla="*/ 0 w 31"/>
                <a:gd name="T25" fmla="*/ 16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0" y="16"/>
                  </a:moveTo>
                  <a:lnTo>
                    <a:pt x="0" y="16"/>
                  </a:lnTo>
                  <a:lnTo>
                    <a:pt x="7" y="17"/>
                  </a:lnTo>
                  <a:lnTo>
                    <a:pt x="11" y="19"/>
                  </a:lnTo>
                  <a:lnTo>
                    <a:pt x="14" y="22"/>
                  </a:lnTo>
                  <a:lnTo>
                    <a:pt x="15" y="25"/>
                  </a:lnTo>
                  <a:lnTo>
                    <a:pt x="31" y="25"/>
                  </a:lnTo>
                  <a:lnTo>
                    <a:pt x="27" y="15"/>
                  </a:lnTo>
                  <a:lnTo>
                    <a:pt x="21" y="7"/>
                  </a:lnTo>
                  <a:lnTo>
                    <a:pt x="11" y="1"/>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3" name="Freeform 87"/>
            <p:cNvSpPr>
              <a:spLocks/>
            </p:cNvSpPr>
            <p:nvPr/>
          </p:nvSpPr>
          <p:spPr bwMode="auto">
            <a:xfrm>
              <a:off x="5513" y="2961"/>
              <a:ext cx="15" cy="12"/>
            </a:xfrm>
            <a:custGeom>
              <a:avLst/>
              <a:gdLst>
                <a:gd name="T0" fmla="*/ 16 w 31"/>
                <a:gd name="T1" fmla="*/ 25 h 25"/>
                <a:gd name="T2" fmla="*/ 16 w 31"/>
                <a:gd name="T3" fmla="*/ 25 h 25"/>
                <a:gd name="T4" fmla="*/ 17 w 31"/>
                <a:gd name="T5" fmla="*/ 22 h 25"/>
                <a:gd name="T6" fmla="*/ 19 w 31"/>
                <a:gd name="T7" fmla="*/ 19 h 25"/>
                <a:gd name="T8" fmla="*/ 24 w 31"/>
                <a:gd name="T9" fmla="*/ 17 h 25"/>
                <a:gd name="T10" fmla="*/ 31 w 31"/>
                <a:gd name="T11" fmla="*/ 16 h 25"/>
                <a:gd name="T12" fmla="*/ 31 w 31"/>
                <a:gd name="T13" fmla="*/ 0 h 25"/>
                <a:gd name="T14" fmla="*/ 19 w 31"/>
                <a:gd name="T15" fmla="*/ 1 h 25"/>
                <a:gd name="T16" fmla="*/ 10 w 31"/>
                <a:gd name="T17" fmla="*/ 7 h 25"/>
                <a:gd name="T18" fmla="*/ 3 w 31"/>
                <a:gd name="T19" fmla="*/ 15 h 25"/>
                <a:gd name="T20" fmla="*/ 0 w 31"/>
                <a:gd name="T21" fmla="*/ 25 h 25"/>
                <a:gd name="T22" fmla="*/ 0 w 31"/>
                <a:gd name="T23" fmla="*/ 25 h 25"/>
                <a:gd name="T24" fmla="*/ 16 w 31"/>
                <a:gd name="T25"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6" y="25"/>
                  </a:moveTo>
                  <a:lnTo>
                    <a:pt x="16" y="25"/>
                  </a:lnTo>
                  <a:lnTo>
                    <a:pt x="17" y="22"/>
                  </a:lnTo>
                  <a:lnTo>
                    <a:pt x="19" y="19"/>
                  </a:lnTo>
                  <a:lnTo>
                    <a:pt x="24" y="17"/>
                  </a:lnTo>
                  <a:lnTo>
                    <a:pt x="31" y="16"/>
                  </a:lnTo>
                  <a:lnTo>
                    <a:pt x="31" y="0"/>
                  </a:lnTo>
                  <a:lnTo>
                    <a:pt x="19" y="1"/>
                  </a:lnTo>
                  <a:lnTo>
                    <a:pt x="10" y="7"/>
                  </a:lnTo>
                  <a:lnTo>
                    <a:pt x="3" y="15"/>
                  </a:lnTo>
                  <a:lnTo>
                    <a:pt x="0" y="25"/>
                  </a:lnTo>
                  <a:lnTo>
                    <a:pt x="0" y="25"/>
                  </a:lnTo>
                  <a:lnTo>
                    <a:pt x="1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4" name="Freeform 88"/>
            <p:cNvSpPr>
              <a:spLocks/>
            </p:cNvSpPr>
            <p:nvPr/>
          </p:nvSpPr>
          <p:spPr bwMode="auto">
            <a:xfrm>
              <a:off x="5513" y="2973"/>
              <a:ext cx="15" cy="12"/>
            </a:xfrm>
            <a:custGeom>
              <a:avLst/>
              <a:gdLst>
                <a:gd name="T0" fmla="*/ 31 w 31"/>
                <a:gd name="T1" fmla="*/ 8 h 25"/>
                <a:gd name="T2" fmla="*/ 31 w 31"/>
                <a:gd name="T3" fmla="*/ 8 h 25"/>
                <a:gd name="T4" fmla="*/ 24 w 31"/>
                <a:gd name="T5" fmla="*/ 7 h 25"/>
                <a:gd name="T6" fmla="*/ 19 w 31"/>
                <a:gd name="T7" fmla="*/ 5 h 25"/>
                <a:gd name="T8" fmla="*/ 17 w 31"/>
                <a:gd name="T9" fmla="*/ 3 h 25"/>
                <a:gd name="T10" fmla="*/ 16 w 31"/>
                <a:gd name="T11" fmla="*/ 0 h 25"/>
                <a:gd name="T12" fmla="*/ 0 w 31"/>
                <a:gd name="T13" fmla="*/ 0 h 25"/>
                <a:gd name="T14" fmla="*/ 3 w 31"/>
                <a:gd name="T15" fmla="*/ 12 h 25"/>
                <a:gd name="T16" fmla="*/ 10 w 31"/>
                <a:gd name="T17" fmla="*/ 19 h 25"/>
                <a:gd name="T18" fmla="*/ 19 w 31"/>
                <a:gd name="T19" fmla="*/ 23 h 25"/>
                <a:gd name="T20" fmla="*/ 31 w 31"/>
                <a:gd name="T21" fmla="*/ 25 h 25"/>
                <a:gd name="T22" fmla="*/ 31 w 31"/>
                <a:gd name="T23" fmla="*/ 25 h 25"/>
                <a:gd name="T24" fmla="*/ 31 w 31"/>
                <a:gd name="T25"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31" y="8"/>
                  </a:moveTo>
                  <a:lnTo>
                    <a:pt x="31" y="8"/>
                  </a:lnTo>
                  <a:lnTo>
                    <a:pt x="24" y="7"/>
                  </a:lnTo>
                  <a:lnTo>
                    <a:pt x="19" y="5"/>
                  </a:lnTo>
                  <a:lnTo>
                    <a:pt x="17" y="3"/>
                  </a:lnTo>
                  <a:lnTo>
                    <a:pt x="16" y="0"/>
                  </a:lnTo>
                  <a:lnTo>
                    <a:pt x="0" y="0"/>
                  </a:lnTo>
                  <a:lnTo>
                    <a:pt x="3" y="12"/>
                  </a:lnTo>
                  <a:lnTo>
                    <a:pt x="10" y="19"/>
                  </a:lnTo>
                  <a:lnTo>
                    <a:pt x="19" y="23"/>
                  </a:lnTo>
                  <a:lnTo>
                    <a:pt x="31" y="25"/>
                  </a:lnTo>
                  <a:lnTo>
                    <a:pt x="31" y="25"/>
                  </a:lnTo>
                  <a:lnTo>
                    <a:pt x="31"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5" name="Freeform 89"/>
            <p:cNvSpPr>
              <a:spLocks/>
            </p:cNvSpPr>
            <p:nvPr/>
          </p:nvSpPr>
          <p:spPr bwMode="auto">
            <a:xfrm>
              <a:off x="3868" y="2703"/>
              <a:ext cx="22" cy="17"/>
            </a:xfrm>
            <a:custGeom>
              <a:avLst/>
              <a:gdLst>
                <a:gd name="T0" fmla="*/ 22 w 45"/>
                <a:gd name="T1" fmla="*/ 34 h 34"/>
                <a:gd name="T2" fmla="*/ 31 w 45"/>
                <a:gd name="T3" fmla="*/ 33 h 34"/>
                <a:gd name="T4" fmla="*/ 38 w 45"/>
                <a:gd name="T5" fmla="*/ 28 h 34"/>
                <a:gd name="T6" fmla="*/ 43 w 45"/>
                <a:gd name="T7" fmla="*/ 24 h 34"/>
                <a:gd name="T8" fmla="*/ 45 w 45"/>
                <a:gd name="T9" fmla="*/ 17 h 34"/>
                <a:gd name="T10" fmla="*/ 43 w 45"/>
                <a:gd name="T11" fmla="*/ 10 h 34"/>
                <a:gd name="T12" fmla="*/ 38 w 45"/>
                <a:gd name="T13" fmla="*/ 4 h 34"/>
                <a:gd name="T14" fmla="*/ 31 w 45"/>
                <a:gd name="T15" fmla="*/ 1 h 34"/>
                <a:gd name="T16" fmla="*/ 22 w 45"/>
                <a:gd name="T17" fmla="*/ 0 h 34"/>
                <a:gd name="T18" fmla="*/ 13 w 45"/>
                <a:gd name="T19" fmla="*/ 1 h 34"/>
                <a:gd name="T20" fmla="*/ 6 w 45"/>
                <a:gd name="T21" fmla="*/ 4 h 34"/>
                <a:gd name="T22" fmla="*/ 1 w 45"/>
                <a:gd name="T23" fmla="*/ 10 h 34"/>
                <a:gd name="T24" fmla="*/ 0 w 45"/>
                <a:gd name="T25" fmla="*/ 17 h 34"/>
                <a:gd name="T26" fmla="*/ 1 w 45"/>
                <a:gd name="T27" fmla="*/ 24 h 34"/>
                <a:gd name="T28" fmla="*/ 6 w 45"/>
                <a:gd name="T29" fmla="*/ 28 h 34"/>
                <a:gd name="T30" fmla="*/ 13 w 45"/>
                <a:gd name="T31" fmla="*/ 33 h 34"/>
                <a:gd name="T32" fmla="*/ 22 w 45"/>
                <a:gd name="T3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 h="34">
                  <a:moveTo>
                    <a:pt x="22" y="34"/>
                  </a:moveTo>
                  <a:lnTo>
                    <a:pt x="31" y="33"/>
                  </a:lnTo>
                  <a:lnTo>
                    <a:pt x="38" y="28"/>
                  </a:lnTo>
                  <a:lnTo>
                    <a:pt x="43" y="24"/>
                  </a:lnTo>
                  <a:lnTo>
                    <a:pt x="45" y="17"/>
                  </a:lnTo>
                  <a:lnTo>
                    <a:pt x="43" y="10"/>
                  </a:lnTo>
                  <a:lnTo>
                    <a:pt x="38" y="4"/>
                  </a:lnTo>
                  <a:lnTo>
                    <a:pt x="31" y="1"/>
                  </a:lnTo>
                  <a:lnTo>
                    <a:pt x="22" y="0"/>
                  </a:lnTo>
                  <a:lnTo>
                    <a:pt x="13" y="1"/>
                  </a:lnTo>
                  <a:lnTo>
                    <a:pt x="6" y="4"/>
                  </a:lnTo>
                  <a:lnTo>
                    <a:pt x="1" y="10"/>
                  </a:lnTo>
                  <a:lnTo>
                    <a:pt x="0" y="17"/>
                  </a:lnTo>
                  <a:lnTo>
                    <a:pt x="1" y="24"/>
                  </a:lnTo>
                  <a:lnTo>
                    <a:pt x="6" y="28"/>
                  </a:lnTo>
                  <a:lnTo>
                    <a:pt x="13" y="33"/>
                  </a:lnTo>
                  <a:lnTo>
                    <a:pt x="22"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6" name="Freeform 90"/>
            <p:cNvSpPr>
              <a:spLocks/>
            </p:cNvSpPr>
            <p:nvPr/>
          </p:nvSpPr>
          <p:spPr bwMode="auto">
            <a:xfrm>
              <a:off x="3879" y="2711"/>
              <a:ext cx="15" cy="13"/>
            </a:xfrm>
            <a:custGeom>
              <a:avLst/>
              <a:gdLst>
                <a:gd name="T0" fmla="*/ 15 w 31"/>
                <a:gd name="T1" fmla="*/ 0 h 25"/>
                <a:gd name="T2" fmla="*/ 15 w 31"/>
                <a:gd name="T3" fmla="*/ 0 h 25"/>
                <a:gd name="T4" fmla="*/ 14 w 31"/>
                <a:gd name="T5" fmla="*/ 2 h 25"/>
                <a:gd name="T6" fmla="*/ 12 w 31"/>
                <a:gd name="T7" fmla="*/ 6 h 25"/>
                <a:gd name="T8" fmla="*/ 7 w 31"/>
                <a:gd name="T9" fmla="*/ 8 h 25"/>
                <a:gd name="T10" fmla="*/ 0 w 31"/>
                <a:gd name="T11" fmla="*/ 9 h 25"/>
                <a:gd name="T12" fmla="*/ 0 w 31"/>
                <a:gd name="T13" fmla="*/ 25 h 25"/>
                <a:gd name="T14" fmla="*/ 12 w 31"/>
                <a:gd name="T15" fmla="*/ 24 h 25"/>
                <a:gd name="T16" fmla="*/ 21 w 31"/>
                <a:gd name="T17" fmla="*/ 17 h 25"/>
                <a:gd name="T18" fmla="*/ 28 w 31"/>
                <a:gd name="T19" fmla="*/ 11 h 25"/>
                <a:gd name="T20" fmla="*/ 31 w 31"/>
                <a:gd name="T21" fmla="*/ 0 h 25"/>
                <a:gd name="T22" fmla="*/ 31 w 31"/>
                <a:gd name="T23" fmla="*/ 0 h 25"/>
                <a:gd name="T24" fmla="*/ 15 w 31"/>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5" y="0"/>
                  </a:moveTo>
                  <a:lnTo>
                    <a:pt x="15" y="0"/>
                  </a:lnTo>
                  <a:lnTo>
                    <a:pt x="14" y="2"/>
                  </a:lnTo>
                  <a:lnTo>
                    <a:pt x="12" y="6"/>
                  </a:lnTo>
                  <a:lnTo>
                    <a:pt x="7" y="8"/>
                  </a:lnTo>
                  <a:lnTo>
                    <a:pt x="0" y="9"/>
                  </a:lnTo>
                  <a:lnTo>
                    <a:pt x="0" y="25"/>
                  </a:lnTo>
                  <a:lnTo>
                    <a:pt x="12" y="24"/>
                  </a:lnTo>
                  <a:lnTo>
                    <a:pt x="21" y="17"/>
                  </a:lnTo>
                  <a:lnTo>
                    <a:pt x="28" y="11"/>
                  </a:lnTo>
                  <a:lnTo>
                    <a:pt x="31" y="0"/>
                  </a:lnTo>
                  <a:lnTo>
                    <a:pt x="31"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7" name="Freeform 91"/>
            <p:cNvSpPr>
              <a:spLocks/>
            </p:cNvSpPr>
            <p:nvPr/>
          </p:nvSpPr>
          <p:spPr bwMode="auto">
            <a:xfrm>
              <a:off x="3879" y="2699"/>
              <a:ext cx="15" cy="12"/>
            </a:xfrm>
            <a:custGeom>
              <a:avLst/>
              <a:gdLst>
                <a:gd name="T0" fmla="*/ 0 w 31"/>
                <a:gd name="T1" fmla="*/ 16 h 25"/>
                <a:gd name="T2" fmla="*/ 0 w 31"/>
                <a:gd name="T3" fmla="*/ 16 h 25"/>
                <a:gd name="T4" fmla="*/ 7 w 31"/>
                <a:gd name="T5" fmla="*/ 17 h 25"/>
                <a:gd name="T6" fmla="*/ 12 w 31"/>
                <a:gd name="T7" fmla="*/ 18 h 25"/>
                <a:gd name="T8" fmla="*/ 14 w 31"/>
                <a:gd name="T9" fmla="*/ 22 h 25"/>
                <a:gd name="T10" fmla="*/ 15 w 31"/>
                <a:gd name="T11" fmla="*/ 25 h 25"/>
                <a:gd name="T12" fmla="*/ 31 w 31"/>
                <a:gd name="T13" fmla="*/ 25 h 25"/>
                <a:gd name="T14" fmla="*/ 28 w 31"/>
                <a:gd name="T15" fmla="*/ 15 h 25"/>
                <a:gd name="T16" fmla="*/ 21 w 31"/>
                <a:gd name="T17" fmla="*/ 7 h 25"/>
                <a:gd name="T18" fmla="*/ 12 w 31"/>
                <a:gd name="T19" fmla="*/ 1 h 25"/>
                <a:gd name="T20" fmla="*/ 0 w 31"/>
                <a:gd name="T21" fmla="*/ 0 h 25"/>
                <a:gd name="T22" fmla="*/ 0 w 31"/>
                <a:gd name="T23" fmla="*/ 0 h 25"/>
                <a:gd name="T24" fmla="*/ 0 w 31"/>
                <a:gd name="T25" fmla="*/ 16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0" y="16"/>
                  </a:moveTo>
                  <a:lnTo>
                    <a:pt x="0" y="16"/>
                  </a:lnTo>
                  <a:lnTo>
                    <a:pt x="7" y="17"/>
                  </a:lnTo>
                  <a:lnTo>
                    <a:pt x="12" y="18"/>
                  </a:lnTo>
                  <a:lnTo>
                    <a:pt x="14" y="22"/>
                  </a:lnTo>
                  <a:lnTo>
                    <a:pt x="15" y="25"/>
                  </a:lnTo>
                  <a:lnTo>
                    <a:pt x="31" y="25"/>
                  </a:lnTo>
                  <a:lnTo>
                    <a:pt x="28" y="15"/>
                  </a:lnTo>
                  <a:lnTo>
                    <a:pt x="21" y="7"/>
                  </a:lnTo>
                  <a:lnTo>
                    <a:pt x="12" y="1"/>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8" name="Freeform 92"/>
            <p:cNvSpPr>
              <a:spLocks/>
            </p:cNvSpPr>
            <p:nvPr/>
          </p:nvSpPr>
          <p:spPr bwMode="auto">
            <a:xfrm>
              <a:off x="3864" y="2699"/>
              <a:ext cx="15" cy="12"/>
            </a:xfrm>
            <a:custGeom>
              <a:avLst/>
              <a:gdLst>
                <a:gd name="T0" fmla="*/ 16 w 30"/>
                <a:gd name="T1" fmla="*/ 25 h 25"/>
                <a:gd name="T2" fmla="*/ 16 w 30"/>
                <a:gd name="T3" fmla="*/ 25 h 25"/>
                <a:gd name="T4" fmla="*/ 16 w 30"/>
                <a:gd name="T5" fmla="*/ 22 h 25"/>
                <a:gd name="T6" fmla="*/ 19 w 30"/>
                <a:gd name="T7" fmla="*/ 18 h 25"/>
                <a:gd name="T8" fmla="*/ 23 w 30"/>
                <a:gd name="T9" fmla="*/ 17 h 25"/>
                <a:gd name="T10" fmla="*/ 30 w 30"/>
                <a:gd name="T11" fmla="*/ 16 h 25"/>
                <a:gd name="T12" fmla="*/ 30 w 30"/>
                <a:gd name="T13" fmla="*/ 0 h 25"/>
                <a:gd name="T14" fmla="*/ 19 w 30"/>
                <a:gd name="T15" fmla="*/ 1 h 25"/>
                <a:gd name="T16" fmla="*/ 9 w 30"/>
                <a:gd name="T17" fmla="*/ 7 h 25"/>
                <a:gd name="T18" fmla="*/ 3 w 30"/>
                <a:gd name="T19" fmla="*/ 15 h 25"/>
                <a:gd name="T20" fmla="*/ 0 w 30"/>
                <a:gd name="T21" fmla="*/ 25 h 25"/>
                <a:gd name="T22" fmla="*/ 0 w 30"/>
                <a:gd name="T23" fmla="*/ 25 h 25"/>
                <a:gd name="T24" fmla="*/ 16 w 30"/>
                <a:gd name="T25"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5">
                  <a:moveTo>
                    <a:pt x="16" y="25"/>
                  </a:moveTo>
                  <a:lnTo>
                    <a:pt x="16" y="25"/>
                  </a:lnTo>
                  <a:lnTo>
                    <a:pt x="16" y="22"/>
                  </a:lnTo>
                  <a:lnTo>
                    <a:pt x="19" y="18"/>
                  </a:lnTo>
                  <a:lnTo>
                    <a:pt x="23" y="17"/>
                  </a:lnTo>
                  <a:lnTo>
                    <a:pt x="30" y="16"/>
                  </a:lnTo>
                  <a:lnTo>
                    <a:pt x="30" y="0"/>
                  </a:lnTo>
                  <a:lnTo>
                    <a:pt x="19" y="1"/>
                  </a:lnTo>
                  <a:lnTo>
                    <a:pt x="9" y="7"/>
                  </a:lnTo>
                  <a:lnTo>
                    <a:pt x="3" y="15"/>
                  </a:lnTo>
                  <a:lnTo>
                    <a:pt x="0" y="25"/>
                  </a:lnTo>
                  <a:lnTo>
                    <a:pt x="0" y="25"/>
                  </a:lnTo>
                  <a:lnTo>
                    <a:pt x="1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9" name="Freeform 93"/>
            <p:cNvSpPr>
              <a:spLocks/>
            </p:cNvSpPr>
            <p:nvPr/>
          </p:nvSpPr>
          <p:spPr bwMode="auto">
            <a:xfrm>
              <a:off x="3864" y="2711"/>
              <a:ext cx="15" cy="13"/>
            </a:xfrm>
            <a:custGeom>
              <a:avLst/>
              <a:gdLst>
                <a:gd name="T0" fmla="*/ 30 w 30"/>
                <a:gd name="T1" fmla="*/ 9 h 25"/>
                <a:gd name="T2" fmla="*/ 30 w 30"/>
                <a:gd name="T3" fmla="*/ 9 h 25"/>
                <a:gd name="T4" fmla="*/ 23 w 30"/>
                <a:gd name="T5" fmla="*/ 8 h 25"/>
                <a:gd name="T6" fmla="*/ 19 w 30"/>
                <a:gd name="T7" fmla="*/ 6 h 25"/>
                <a:gd name="T8" fmla="*/ 16 w 30"/>
                <a:gd name="T9" fmla="*/ 3 h 25"/>
                <a:gd name="T10" fmla="*/ 16 w 30"/>
                <a:gd name="T11" fmla="*/ 0 h 25"/>
                <a:gd name="T12" fmla="*/ 0 w 30"/>
                <a:gd name="T13" fmla="*/ 0 h 25"/>
                <a:gd name="T14" fmla="*/ 3 w 30"/>
                <a:gd name="T15" fmla="*/ 10 h 25"/>
                <a:gd name="T16" fmla="*/ 9 w 30"/>
                <a:gd name="T17" fmla="*/ 17 h 25"/>
                <a:gd name="T18" fmla="*/ 19 w 30"/>
                <a:gd name="T19" fmla="*/ 24 h 25"/>
                <a:gd name="T20" fmla="*/ 30 w 30"/>
                <a:gd name="T21" fmla="*/ 25 h 25"/>
                <a:gd name="T22" fmla="*/ 30 w 30"/>
                <a:gd name="T23" fmla="*/ 25 h 25"/>
                <a:gd name="T24" fmla="*/ 30 w 30"/>
                <a:gd name="T25" fmla="*/ 9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5">
                  <a:moveTo>
                    <a:pt x="30" y="9"/>
                  </a:moveTo>
                  <a:lnTo>
                    <a:pt x="30" y="9"/>
                  </a:lnTo>
                  <a:lnTo>
                    <a:pt x="23" y="8"/>
                  </a:lnTo>
                  <a:lnTo>
                    <a:pt x="19" y="6"/>
                  </a:lnTo>
                  <a:lnTo>
                    <a:pt x="16" y="3"/>
                  </a:lnTo>
                  <a:lnTo>
                    <a:pt x="16" y="0"/>
                  </a:lnTo>
                  <a:lnTo>
                    <a:pt x="0" y="0"/>
                  </a:lnTo>
                  <a:lnTo>
                    <a:pt x="3" y="10"/>
                  </a:lnTo>
                  <a:lnTo>
                    <a:pt x="9" y="17"/>
                  </a:lnTo>
                  <a:lnTo>
                    <a:pt x="19" y="24"/>
                  </a:lnTo>
                  <a:lnTo>
                    <a:pt x="30" y="25"/>
                  </a:lnTo>
                  <a:lnTo>
                    <a:pt x="30" y="25"/>
                  </a:lnTo>
                  <a:lnTo>
                    <a:pt x="3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0" name="Freeform 94"/>
            <p:cNvSpPr>
              <a:spLocks/>
            </p:cNvSpPr>
            <p:nvPr/>
          </p:nvSpPr>
          <p:spPr bwMode="auto">
            <a:xfrm>
              <a:off x="3868" y="2965"/>
              <a:ext cx="22" cy="16"/>
            </a:xfrm>
            <a:custGeom>
              <a:avLst/>
              <a:gdLst>
                <a:gd name="T0" fmla="*/ 22 w 45"/>
                <a:gd name="T1" fmla="*/ 34 h 34"/>
                <a:gd name="T2" fmla="*/ 31 w 45"/>
                <a:gd name="T3" fmla="*/ 32 h 34"/>
                <a:gd name="T4" fmla="*/ 38 w 45"/>
                <a:gd name="T5" fmla="*/ 29 h 34"/>
                <a:gd name="T6" fmla="*/ 43 w 45"/>
                <a:gd name="T7" fmla="*/ 24 h 34"/>
                <a:gd name="T8" fmla="*/ 45 w 45"/>
                <a:gd name="T9" fmla="*/ 17 h 34"/>
                <a:gd name="T10" fmla="*/ 43 w 45"/>
                <a:gd name="T11" fmla="*/ 11 h 34"/>
                <a:gd name="T12" fmla="*/ 38 w 45"/>
                <a:gd name="T13" fmla="*/ 5 h 34"/>
                <a:gd name="T14" fmla="*/ 31 w 45"/>
                <a:gd name="T15" fmla="*/ 1 h 34"/>
                <a:gd name="T16" fmla="*/ 22 w 45"/>
                <a:gd name="T17" fmla="*/ 0 h 34"/>
                <a:gd name="T18" fmla="*/ 13 w 45"/>
                <a:gd name="T19" fmla="*/ 1 h 34"/>
                <a:gd name="T20" fmla="*/ 6 w 45"/>
                <a:gd name="T21" fmla="*/ 5 h 34"/>
                <a:gd name="T22" fmla="*/ 1 w 45"/>
                <a:gd name="T23" fmla="*/ 11 h 34"/>
                <a:gd name="T24" fmla="*/ 0 w 45"/>
                <a:gd name="T25" fmla="*/ 17 h 34"/>
                <a:gd name="T26" fmla="*/ 1 w 45"/>
                <a:gd name="T27" fmla="*/ 24 h 34"/>
                <a:gd name="T28" fmla="*/ 6 w 45"/>
                <a:gd name="T29" fmla="*/ 29 h 34"/>
                <a:gd name="T30" fmla="*/ 13 w 45"/>
                <a:gd name="T31" fmla="*/ 32 h 34"/>
                <a:gd name="T32" fmla="*/ 22 w 45"/>
                <a:gd name="T3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 h="34">
                  <a:moveTo>
                    <a:pt x="22" y="34"/>
                  </a:moveTo>
                  <a:lnTo>
                    <a:pt x="31" y="32"/>
                  </a:lnTo>
                  <a:lnTo>
                    <a:pt x="38" y="29"/>
                  </a:lnTo>
                  <a:lnTo>
                    <a:pt x="43" y="24"/>
                  </a:lnTo>
                  <a:lnTo>
                    <a:pt x="45" y="17"/>
                  </a:lnTo>
                  <a:lnTo>
                    <a:pt x="43" y="11"/>
                  </a:lnTo>
                  <a:lnTo>
                    <a:pt x="38" y="5"/>
                  </a:lnTo>
                  <a:lnTo>
                    <a:pt x="31" y="1"/>
                  </a:lnTo>
                  <a:lnTo>
                    <a:pt x="22" y="0"/>
                  </a:lnTo>
                  <a:lnTo>
                    <a:pt x="13" y="1"/>
                  </a:lnTo>
                  <a:lnTo>
                    <a:pt x="6" y="5"/>
                  </a:lnTo>
                  <a:lnTo>
                    <a:pt x="1" y="11"/>
                  </a:lnTo>
                  <a:lnTo>
                    <a:pt x="0" y="17"/>
                  </a:lnTo>
                  <a:lnTo>
                    <a:pt x="1" y="24"/>
                  </a:lnTo>
                  <a:lnTo>
                    <a:pt x="6" y="29"/>
                  </a:lnTo>
                  <a:lnTo>
                    <a:pt x="13" y="32"/>
                  </a:lnTo>
                  <a:lnTo>
                    <a:pt x="22"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1" name="Freeform 95"/>
            <p:cNvSpPr>
              <a:spLocks/>
            </p:cNvSpPr>
            <p:nvPr/>
          </p:nvSpPr>
          <p:spPr bwMode="auto">
            <a:xfrm>
              <a:off x="3879" y="2973"/>
              <a:ext cx="15" cy="12"/>
            </a:xfrm>
            <a:custGeom>
              <a:avLst/>
              <a:gdLst>
                <a:gd name="T0" fmla="*/ 15 w 31"/>
                <a:gd name="T1" fmla="*/ 0 h 25"/>
                <a:gd name="T2" fmla="*/ 15 w 31"/>
                <a:gd name="T3" fmla="*/ 0 h 25"/>
                <a:gd name="T4" fmla="*/ 14 w 31"/>
                <a:gd name="T5" fmla="*/ 3 h 25"/>
                <a:gd name="T6" fmla="*/ 12 w 31"/>
                <a:gd name="T7" fmla="*/ 5 h 25"/>
                <a:gd name="T8" fmla="*/ 7 w 31"/>
                <a:gd name="T9" fmla="*/ 7 h 25"/>
                <a:gd name="T10" fmla="*/ 0 w 31"/>
                <a:gd name="T11" fmla="*/ 8 h 25"/>
                <a:gd name="T12" fmla="*/ 0 w 31"/>
                <a:gd name="T13" fmla="*/ 25 h 25"/>
                <a:gd name="T14" fmla="*/ 12 w 31"/>
                <a:gd name="T15" fmla="*/ 23 h 25"/>
                <a:gd name="T16" fmla="*/ 21 w 31"/>
                <a:gd name="T17" fmla="*/ 19 h 25"/>
                <a:gd name="T18" fmla="*/ 28 w 31"/>
                <a:gd name="T19" fmla="*/ 12 h 25"/>
                <a:gd name="T20" fmla="*/ 31 w 31"/>
                <a:gd name="T21" fmla="*/ 0 h 25"/>
                <a:gd name="T22" fmla="*/ 31 w 31"/>
                <a:gd name="T23" fmla="*/ 0 h 25"/>
                <a:gd name="T24" fmla="*/ 15 w 31"/>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5" y="0"/>
                  </a:moveTo>
                  <a:lnTo>
                    <a:pt x="15" y="0"/>
                  </a:lnTo>
                  <a:lnTo>
                    <a:pt x="14" y="3"/>
                  </a:lnTo>
                  <a:lnTo>
                    <a:pt x="12" y="5"/>
                  </a:lnTo>
                  <a:lnTo>
                    <a:pt x="7" y="7"/>
                  </a:lnTo>
                  <a:lnTo>
                    <a:pt x="0" y="8"/>
                  </a:lnTo>
                  <a:lnTo>
                    <a:pt x="0" y="25"/>
                  </a:lnTo>
                  <a:lnTo>
                    <a:pt x="12" y="23"/>
                  </a:lnTo>
                  <a:lnTo>
                    <a:pt x="21" y="19"/>
                  </a:lnTo>
                  <a:lnTo>
                    <a:pt x="28" y="12"/>
                  </a:lnTo>
                  <a:lnTo>
                    <a:pt x="31" y="0"/>
                  </a:lnTo>
                  <a:lnTo>
                    <a:pt x="31"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2" name="Freeform 96"/>
            <p:cNvSpPr>
              <a:spLocks/>
            </p:cNvSpPr>
            <p:nvPr/>
          </p:nvSpPr>
          <p:spPr bwMode="auto">
            <a:xfrm>
              <a:off x="3879" y="2961"/>
              <a:ext cx="15" cy="12"/>
            </a:xfrm>
            <a:custGeom>
              <a:avLst/>
              <a:gdLst>
                <a:gd name="T0" fmla="*/ 0 w 31"/>
                <a:gd name="T1" fmla="*/ 16 h 25"/>
                <a:gd name="T2" fmla="*/ 0 w 31"/>
                <a:gd name="T3" fmla="*/ 16 h 25"/>
                <a:gd name="T4" fmla="*/ 7 w 31"/>
                <a:gd name="T5" fmla="*/ 17 h 25"/>
                <a:gd name="T6" fmla="*/ 12 w 31"/>
                <a:gd name="T7" fmla="*/ 19 h 25"/>
                <a:gd name="T8" fmla="*/ 14 w 31"/>
                <a:gd name="T9" fmla="*/ 22 h 25"/>
                <a:gd name="T10" fmla="*/ 15 w 31"/>
                <a:gd name="T11" fmla="*/ 25 h 25"/>
                <a:gd name="T12" fmla="*/ 31 w 31"/>
                <a:gd name="T13" fmla="*/ 25 h 25"/>
                <a:gd name="T14" fmla="*/ 28 w 31"/>
                <a:gd name="T15" fmla="*/ 15 h 25"/>
                <a:gd name="T16" fmla="*/ 21 w 31"/>
                <a:gd name="T17" fmla="*/ 7 h 25"/>
                <a:gd name="T18" fmla="*/ 12 w 31"/>
                <a:gd name="T19" fmla="*/ 1 h 25"/>
                <a:gd name="T20" fmla="*/ 0 w 31"/>
                <a:gd name="T21" fmla="*/ 0 h 25"/>
                <a:gd name="T22" fmla="*/ 0 w 31"/>
                <a:gd name="T23" fmla="*/ 0 h 25"/>
                <a:gd name="T24" fmla="*/ 0 w 31"/>
                <a:gd name="T25" fmla="*/ 16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0" y="16"/>
                  </a:moveTo>
                  <a:lnTo>
                    <a:pt x="0" y="16"/>
                  </a:lnTo>
                  <a:lnTo>
                    <a:pt x="7" y="17"/>
                  </a:lnTo>
                  <a:lnTo>
                    <a:pt x="12" y="19"/>
                  </a:lnTo>
                  <a:lnTo>
                    <a:pt x="14" y="22"/>
                  </a:lnTo>
                  <a:lnTo>
                    <a:pt x="15" y="25"/>
                  </a:lnTo>
                  <a:lnTo>
                    <a:pt x="31" y="25"/>
                  </a:lnTo>
                  <a:lnTo>
                    <a:pt x="28" y="15"/>
                  </a:lnTo>
                  <a:lnTo>
                    <a:pt x="21" y="7"/>
                  </a:lnTo>
                  <a:lnTo>
                    <a:pt x="12" y="1"/>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3" name="Freeform 97"/>
            <p:cNvSpPr>
              <a:spLocks/>
            </p:cNvSpPr>
            <p:nvPr/>
          </p:nvSpPr>
          <p:spPr bwMode="auto">
            <a:xfrm>
              <a:off x="3864" y="2961"/>
              <a:ext cx="15" cy="12"/>
            </a:xfrm>
            <a:custGeom>
              <a:avLst/>
              <a:gdLst>
                <a:gd name="T0" fmla="*/ 16 w 30"/>
                <a:gd name="T1" fmla="*/ 25 h 25"/>
                <a:gd name="T2" fmla="*/ 16 w 30"/>
                <a:gd name="T3" fmla="*/ 25 h 25"/>
                <a:gd name="T4" fmla="*/ 16 w 30"/>
                <a:gd name="T5" fmla="*/ 22 h 25"/>
                <a:gd name="T6" fmla="*/ 19 w 30"/>
                <a:gd name="T7" fmla="*/ 19 h 25"/>
                <a:gd name="T8" fmla="*/ 23 w 30"/>
                <a:gd name="T9" fmla="*/ 17 h 25"/>
                <a:gd name="T10" fmla="*/ 30 w 30"/>
                <a:gd name="T11" fmla="*/ 16 h 25"/>
                <a:gd name="T12" fmla="*/ 30 w 30"/>
                <a:gd name="T13" fmla="*/ 0 h 25"/>
                <a:gd name="T14" fmla="*/ 19 w 30"/>
                <a:gd name="T15" fmla="*/ 1 h 25"/>
                <a:gd name="T16" fmla="*/ 9 w 30"/>
                <a:gd name="T17" fmla="*/ 7 h 25"/>
                <a:gd name="T18" fmla="*/ 3 w 30"/>
                <a:gd name="T19" fmla="*/ 15 h 25"/>
                <a:gd name="T20" fmla="*/ 0 w 30"/>
                <a:gd name="T21" fmla="*/ 25 h 25"/>
                <a:gd name="T22" fmla="*/ 0 w 30"/>
                <a:gd name="T23" fmla="*/ 25 h 25"/>
                <a:gd name="T24" fmla="*/ 16 w 30"/>
                <a:gd name="T25"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5">
                  <a:moveTo>
                    <a:pt x="16" y="25"/>
                  </a:moveTo>
                  <a:lnTo>
                    <a:pt x="16" y="25"/>
                  </a:lnTo>
                  <a:lnTo>
                    <a:pt x="16" y="22"/>
                  </a:lnTo>
                  <a:lnTo>
                    <a:pt x="19" y="19"/>
                  </a:lnTo>
                  <a:lnTo>
                    <a:pt x="23" y="17"/>
                  </a:lnTo>
                  <a:lnTo>
                    <a:pt x="30" y="16"/>
                  </a:lnTo>
                  <a:lnTo>
                    <a:pt x="30" y="0"/>
                  </a:lnTo>
                  <a:lnTo>
                    <a:pt x="19" y="1"/>
                  </a:lnTo>
                  <a:lnTo>
                    <a:pt x="9" y="7"/>
                  </a:lnTo>
                  <a:lnTo>
                    <a:pt x="3" y="15"/>
                  </a:lnTo>
                  <a:lnTo>
                    <a:pt x="0" y="25"/>
                  </a:lnTo>
                  <a:lnTo>
                    <a:pt x="0" y="25"/>
                  </a:lnTo>
                  <a:lnTo>
                    <a:pt x="1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4" name="Freeform 98"/>
            <p:cNvSpPr>
              <a:spLocks/>
            </p:cNvSpPr>
            <p:nvPr/>
          </p:nvSpPr>
          <p:spPr bwMode="auto">
            <a:xfrm>
              <a:off x="3864" y="2973"/>
              <a:ext cx="15" cy="12"/>
            </a:xfrm>
            <a:custGeom>
              <a:avLst/>
              <a:gdLst>
                <a:gd name="T0" fmla="*/ 30 w 30"/>
                <a:gd name="T1" fmla="*/ 8 h 25"/>
                <a:gd name="T2" fmla="*/ 30 w 30"/>
                <a:gd name="T3" fmla="*/ 8 h 25"/>
                <a:gd name="T4" fmla="*/ 23 w 30"/>
                <a:gd name="T5" fmla="*/ 7 h 25"/>
                <a:gd name="T6" fmla="*/ 19 w 30"/>
                <a:gd name="T7" fmla="*/ 5 h 25"/>
                <a:gd name="T8" fmla="*/ 16 w 30"/>
                <a:gd name="T9" fmla="*/ 4 h 25"/>
                <a:gd name="T10" fmla="*/ 16 w 30"/>
                <a:gd name="T11" fmla="*/ 0 h 25"/>
                <a:gd name="T12" fmla="*/ 0 w 30"/>
                <a:gd name="T13" fmla="*/ 0 h 25"/>
                <a:gd name="T14" fmla="*/ 3 w 30"/>
                <a:gd name="T15" fmla="*/ 11 h 25"/>
                <a:gd name="T16" fmla="*/ 9 w 30"/>
                <a:gd name="T17" fmla="*/ 19 h 25"/>
                <a:gd name="T18" fmla="*/ 19 w 30"/>
                <a:gd name="T19" fmla="*/ 23 h 25"/>
                <a:gd name="T20" fmla="*/ 30 w 30"/>
                <a:gd name="T21" fmla="*/ 25 h 25"/>
                <a:gd name="T22" fmla="*/ 30 w 30"/>
                <a:gd name="T23" fmla="*/ 25 h 25"/>
                <a:gd name="T24" fmla="*/ 30 w 30"/>
                <a:gd name="T25"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5">
                  <a:moveTo>
                    <a:pt x="30" y="8"/>
                  </a:moveTo>
                  <a:lnTo>
                    <a:pt x="30" y="8"/>
                  </a:lnTo>
                  <a:lnTo>
                    <a:pt x="23" y="7"/>
                  </a:lnTo>
                  <a:lnTo>
                    <a:pt x="19" y="5"/>
                  </a:lnTo>
                  <a:lnTo>
                    <a:pt x="16" y="4"/>
                  </a:lnTo>
                  <a:lnTo>
                    <a:pt x="16" y="0"/>
                  </a:lnTo>
                  <a:lnTo>
                    <a:pt x="0" y="0"/>
                  </a:lnTo>
                  <a:lnTo>
                    <a:pt x="3" y="11"/>
                  </a:lnTo>
                  <a:lnTo>
                    <a:pt x="9" y="19"/>
                  </a:lnTo>
                  <a:lnTo>
                    <a:pt x="19" y="23"/>
                  </a:lnTo>
                  <a:lnTo>
                    <a:pt x="30" y="25"/>
                  </a:lnTo>
                  <a:lnTo>
                    <a:pt x="30" y="25"/>
                  </a:lnTo>
                  <a:lnTo>
                    <a:pt x="30"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5" name="Freeform 99"/>
            <p:cNvSpPr>
              <a:spLocks/>
            </p:cNvSpPr>
            <p:nvPr/>
          </p:nvSpPr>
          <p:spPr bwMode="auto">
            <a:xfrm>
              <a:off x="3993" y="2916"/>
              <a:ext cx="53" cy="8"/>
            </a:xfrm>
            <a:custGeom>
              <a:avLst/>
              <a:gdLst>
                <a:gd name="T0" fmla="*/ 105 w 105"/>
                <a:gd name="T1" fmla="*/ 8 h 16"/>
                <a:gd name="T2" fmla="*/ 105 w 105"/>
                <a:gd name="T3" fmla="*/ 0 h 16"/>
                <a:gd name="T4" fmla="*/ 0 w 105"/>
                <a:gd name="T5" fmla="*/ 0 h 16"/>
                <a:gd name="T6" fmla="*/ 0 w 105"/>
                <a:gd name="T7" fmla="*/ 16 h 16"/>
                <a:gd name="T8" fmla="*/ 105 w 105"/>
                <a:gd name="T9" fmla="*/ 16 h 16"/>
                <a:gd name="T10" fmla="*/ 105 w 105"/>
                <a:gd name="T11" fmla="*/ 8 h 16"/>
              </a:gdLst>
              <a:ahLst/>
              <a:cxnLst>
                <a:cxn ang="0">
                  <a:pos x="T0" y="T1"/>
                </a:cxn>
                <a:cxn ang="0">
                  <a:pos x="T2" y="T3"/>
                </a:cxn>
                <a:cxn ang="0">
                  <a:pos x="T4" y="T5"/>
                </a:cxn>
                <a:cxn ang="0">
                  <a:pos x="T6" y="T7"/>
                </a:cxn>
                <a:cxn ang="0">
                  <a:pos x="T8" y="T9"/>
                </a:cxn>
                <a:cxn ang="0">
                  <a:pos x="T10" y="T11"/>
                </a:cxn>
              </a:cxnLst>
              <a:rect l="0" t="0" r="r" b="b"/>
              <a:pathLst>
                <a:path w="105" h="16">
                  <a:moveTo>
                    <a:pt x="105" y="8"/>
                  </a:moveTo>
                  <a:lnTo>
                    <a:pt x="105" y="0"/>
                  </a:lnTo>
                  <a:lnTo>
                    <a:pt x="0" y="0"/>
                  </a:lnTo>
                  <a:lnTo>
                    <a:pt x="0" y="16"/>
                  </a:lnTo>
                  <a:lnTo>
                    <a:pt x="105" y="16"/>
                  </a:lnTo>
                  <a:lnTo>
                    <a:pt x="105"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grpSp>
      <p:grpSp>
        <p:nvGrpSpPr>
          <p:cNvPr id="1519716" name="Group 100"/>
          <p:cNvGrpSpPr>
            <a:grpSpLocks/>
          </p:cNvGrpSpPr>
          <p:nvPr/>
        </p:nvGrpSpPr>
        <p:grpSpPr bwMode="auto">
          <a:xfrm>
            <a:off x="3504011" y="4343400"/>
            <a:ext cx="382190" cy="633413"/>
            <a:chOff x="2706" y="1873"/>
            <a:chExt cx="437" cy="724"/>
          </a:xfrm>
        </p:grpSpPr>
        <p:sp>
          <p:nvSpPr>
            <p:cNvPr id="1519717" name="AutoShape 101"/>
            <p:cNvSpPr>
              <a:spLocks noChangeAspect="1" noChangeArrowheads="1" noTextEdit="1"/>
            </p:cNvSpPr>
            <p:nvPr/>
          </p:nvSpPr>
          <p:spPr bwMode="auto">
            <a:xfrm>
              <a:off x="2711" y="1878"/>
              <a:ext cx="428" cy="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718" name="Rectangle 102"/>
            <p:cNvSpPr>
              <a:spLocks noChangeArrowheads="1"/>
            </p:cNvSpPr>
            <p:nvPr/>
          </p:nvSpPr>
          <p:spPr bwMode="auto">
            <a:xfrm>
              <a:off x="2711" y="1878"/>
              <a:ext cx="427" cy="699"/>
            </a:xfrm>
            <a:prstGeom prst="rect">
              <a:avLst/>
            </a:prstGeom>
            <a:solidFill>
              <a:srgbClr val="33F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719" name="Freeform 103"/>
            <p:cNvSpPr>
              <a:spLocks/>
            </p:cNvSpPr>
            <p:nvPr/>
          </p:nvSpPr>
          <p:spPr bwMode="auto">
            <a:xfrm>
              <a:off x="3133" y="1873"/>
              <a:ext cx="10" cy="704"/>
            </a:xfrm>
            <a:custGeom>
              <a:avLst/>
              <a:gdLst>
                <a:gd name="T0" fmla="*/ 11 w 21"/>
                <a:gd name="T1" fmla="*/ 20 h 1409"/>
                <a:gd name="T2" fmla="*/ 0 w 21"/>
                <a:gd name="T3" fmla="*/ 10 h 1409"/>
                <a:gd name="T4" fmla="*/ 0 w 21"/>
                <a:gd name="T5" fmla="*/ 1409 h 1409"/>
                <a:gd name="T6" fmla="*/ 21 w 21"/>
                <a:gd name="T7" fmla="*/ 1409 h 1409"/>
                <a:gd name="T8" fmla="*/ 21 w 21"/>
                <a:gd name="T9" fmla="*/ 10 h 1409"/>
                <a:gd name="T10" fmla="*/ 11 w 21"/>
                <a:gd name="T11" fmla="*/ 0 h 1409"/>
                <a:gd name="T12" fmla="*/ 21 w 21"/>
                <a:gd name="T13" fmla="*/ 10 h 1409"/>
                <a:gd name="T14" fmla="*/ 18 w 21"/>
                <a:gd name="T15" fmla="*/ 3 h 1409"/>
                <a:gd name="T16" fmla="*/ 11 w 21"/>
                <a:gd name="T17" fmla="*/ 0 h 1409"/>
                <a:gd name="T18" fmla="*/ 3 w 21"/>
                <a:gd name="T19" fmla="*/ 3 h 1409"/>
                <a:gd name="T20" fmla="*/ 0 w 21"/>
                <a:gd name="T21" fmla="*/ 10 h 1409"/>
                <a:gd name="T22" fmla="*/ 11 w 21"/>
                <a:gd name="T23" fmla="*/ 20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1409">
                  <a:moveTo>
                    <a:pt x="11" y="20"/>
                  </a:moveTo>
                  <a:lnTo>
                    <a:pt x="0" y="10"/>
                  </a:lnTo>
                  <a:lnTo>
                    <a:pt x="0" y="1409"/>
                  </a:lnTo>
                  <a:lnTo>
                    <a:pt x="21" y="1409"/>
                  </a:lnTo>
                  <a:lnTo>
                    <a:pt x="21" y="10"/>
                  </a:lnTo>
                  <a:lnTo>
                    <a:pt x="11" y="0"/>
                  </a:lnTo>
                  <a:lnTo>
                    <a:pt x="21" y="10"/>
                  </a:lnTo>
                  <a:lnTo>
                    <a:pt x="18" y="3"/>
                  </a:lnTo>
                  <a:lnTo>
                    <a:pt x="11" y="0"/>
                  </a:lnTo>
                  <a:lnTo>
                    <a:pt x="3" y="3"/>
                  </a:lnTo>
                  <a:lnTo>
                    <a:pt x="0" y="10"/>
                  </a:lnTo>
                  <a:lnTo>
                    <a:pt x="11"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0" name="Freeform 104"/>
            <p:cNvSpPr>
              <a:spLocks/>
            </p:cNvSpPr>
            <p:nvPr/>
          </p:nvSpPr>
          <p:spPr bwMode="auto">
            <a:xfrm>
              <a:off x="2706" y="1873"/>
              <a:ext cx="432" cy="10"/>
            </a:xfrm>
            <a:custGeom>
              <a:avLst/>
              <a:gdLst>
                <a:gd name="T0" fmla="*/ 20 w 865"/>
                <a:gd name="T1" fmla="*/ 10 h 20"/>
                <a:gd name="T2" fmla="*/ 10 w 865"/>
                <a:gd name="T3" fmla="*/ 20 h 20"/>
                <a:gd name="T4" fmla="*/ 865 w 865"/>
                <a:gd name="T5" fmla="*/ 20 h 20"/>
                <a:gd name="T6" fmla="*/ 865 w 865"/>
                <a:gd name="T7" fmla="*/ 0 h 20"/>
                <a:gd name="T8" fmla="*/ 10 w 865"/>
                <a:gd name="T9" fmla="*/ 0 h 20"/>
                <a:gd name="T10" fmla="*/ 0 w 865"/>
                <a:gd name="T11" fmla="*/ 10 h 20"/>
                <a:gd name="T12" fmla="*/ 10 w 865"/>
                <a:gd name="T13" fmla="*/ 0 h 20"/>
                <a:gd name="T14" fmla="*/ 3 w 865"/>
                <a:gd name="T15" fmla="*/ 3 h 20"/>
                <a:gd name="T16" fmla="*/ 0 w 865"/>
                <a:gd name="T17" fmla="*/ 10 h 20"/>
                <a:gd name="T18" fmla="*/ 3 w 865"/>
                <a:gd name="T19" fmla="*/ 17 h 20"/>
                <a:gd name="T20" fmla="*/ 10 w 865"/>
                <a:gd name="T21" fmla="*/ 20 h 20"/>
                <a:gd name="T22" fmla="*/ 20 w 865"/>
                <a:gd name="T2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5" h="20">
                  <a:moveTo>
                    <a:pt x="20" y="10"/>
                  </a:moveTo>
                  <a:lnTo>
                    <a:pt x="10" y="20"/>
                  </a:lnTo>
                  <a:lnTo>
                    <a:pt x="865" y="20"/>
                  </a:lnTo>
                  <a:lnTo>
                    <a:pt x="865" y="0"/>
                  </a:lnTo>
                  <a:lnTo>
                    <a:pt x="10" y="0"/>
                  </a:lnTo>
                  <a:lnTo>
                    <a:pt x="0" y="10"/>
                  </a:lnTo>
                  <a:lnTo>
                    <a:pt x="10" y="0"/>
                  </a:lnTo>
                  <a:lnTo>
                    <a:pt x="3" y="3"/>
                  </a:lnTo>
                  <a:lnTo>
                    <a:pt x="0" y="10"/>
                  </a:lnTo>
                  <a:lnTo>
                    <a:pt x="3" y="17"/>
                  </a:lnTo>
                  <a:lnTo>
                    <a:pt x="10" y="20"/>
                  </a:lnTo>
                  <a:lnTo>
                    <a:pt x="20"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1" name="Freeform 105"/>
            <p:cNvSpPr>
              <a:spLocks/>
            </p:cNvSpPr>
            <p:nvPr/>
          </p:nvSpPr>
          <p:spPr bwMode="auto">
            <a:xfrm>
              <a:off x="2706" y="1878"/>
              <a:ext cx="10" cy="705"/>
            </a:xfrm>
            <a:custGeom>
              <a:avLst/>
              <a:gdLst>
                <a:gd name="T0" fmla="*/ 10 w 20"/>
                <a:gd name="T1" fmla="*/ 1389 h 1409"/>
                <a:gd name="T2" fmla="*/ 20 w 20"/>
                <a:gd name="T3" fmla="*/ 1399 h 1409"/>
                <a:gd name="T4" fmla="*/ 20 w 20"/>
                <a:gd name="T5" fmla="*/ 0 h 1409"/>
                <a:gd name="T6" fmla="*/ 0 w 20"/>
                <a:gd name="T7" fmla="*/ 0 h 1409"/>
                <a:gd name="T8" fmla="*/ 0 w 20"/>
                <a:gd name="T9" fmla="*/ 1399 h 1409"/>
                <a:gd name="T10" fmla="*/ 10 w 20"/>
                <a:gd name="T11" fmla="*/ 1409 h 1409"/>
                <a:gd name="T12" fmla="*/ 0 w 20"/>
                <a:gd name="T13" fmla="*/ 1399 h 1409"/>
                <a:gd name="T14" fmla="*/ 3 w 20"/>
                <a:gd name="T15" fmla="*/ 1406 h 1409"/>
                <a:gd name="T16" fmla="*/ 10 w 20"/>
                <a:gd name="T17" fmla="*/ 1409 h 1409"/>
                <a:gd name="T18" fmla="*/ 17 w 20"/>
                <a:gd name="T19" fmla="*/ 1406 h 1409"/>
                <a:gd name="T20" fmla="*/ 20 w 20"/>
                <a:gd name="T21" fmla="*/ 1399 h 1409"/>
                <a:gd name="T22" fmla="*/ 10 w 20"/>
                <a:gd name="T23" fmla="*/ 1389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 h="1409">
                  <a:moveTo>
                    <a:pt x="10" y="1389"/>
                  </a:moveTo>
                  <a:lnTo>
                    <a:pt x="20" y="1399"/>
                  </a:lnTo>
                  <a:lnTo>
                    <a:pt x="20" y="0"/>
                  </a:lnTo>
                  <a:lnTo>
                    <a:pt x="0" y="0"/>
                  </a:lnTo>
                  <a:lnTo>
                    <a:pt x="0" y="1399"/>
                  </a:lnTo>
                  <a:lnTo>
                    <a:pt x="10" y="1409"/>
                  </a:lnTo>
                  <a:lnTo>
                    <a:pt x="0" y="1399"/>
                  </a:lnTo>
                  <a:lnTo>
                    <a:pt x="3" y="1406"/>
                  </a:lnTo>
                  <a:lnTo>
                    <a:pt x="10" y="1409"/>
                  </a:lnTo>
                  <a:lnTo>
                    <a:pt x="17" y="1406"/>
                  </a:lnTo>
                  <a:lnTo>
                    <a:pt x="20" y="1399"/>
                  </a:lnTo>
                  <a:lnTo>
                    <a:pt x="10" y="13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2" name="Freeform 106"/>
            <p:cNvSpPr>
              <a:spLocks/>
            </p:cNvSpPr>
            <p:nvPr/>
          </p:nvSpPr>
          <p:spPr bwMode="auto">
            <a:xfrm>
              <a:off x="2711" y="2572"/>
              <a:ext cx="432" cy="11"/>
            </a:xfrm>
            <a:custGeom>
              <a:avLst/>
              <a:gdLst>
                <a:gd name="T0" fmla="*/ 844 w 865"/>
                <a:gd name="T1" fmla="*/ 10 h 20"/>
                <a:gd name="T2" fmla="*/ 855 w 865"/>
                <a:gd name="T3" fmla="*/ 0 h 20"/>
                <a:gd name="T4" fmla="*/ 0 w 865"/>
                <a:gd name="T5" fmla="*/ 0 h 20"/>
                <a:gd name="T6" fmla="*/ 0 w 865"/>
                <a:gd name="T7" fmla="*/ 20 h 20"/>
                <a:gd name="T8" fmla="*/ 855 w 865"/>
                <a:gd name="T9" fmla="*/ 20 h 20"/>
                <a:gd name="T10" fmla="*/ 865 w 865"/>
                <a:gd name="T11" fmla="*/ 10 h 20"/>
                <a:gd name="T12" fmla="*/ 855 w 865"/>
                <a:gd name="T13" fmla="*/ 20 h 20"/>
                <a:gd name="T14" fmla="*/ 862 w 865"/>
                <a:gd name="T15" fmla="*/ 17 h 20"/>
                <a:gd name="T16" fmla="*/ 865 w 865"/>
                <a:gd name="T17" fmla="*/ 10 h 20"/>
                <a:gd name="T18" fmla="*/ 862 w 865"/>
                <a:gd name="T19" fmla="*/ 3 h 20"/>
                <a:gd name="T20" fmla="*/ 855 w 865"/>
                <a:gd name="T21" fmla="*/ 0 h 20"/>
                <a:gd name="T22" fmla="*/ 844 w 865"/>
                <a:gd name="T2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5" h="20">
                  <a:moveTo>
                    <a:pt x="844" y="10"/>
                  </a:moveTo>
                  <a:lnTo>
                    <a:pt x="855" y="0"/>
                  </a:lnTo>
                  <a:lnTo>
                    <a:pt x="0" y="0"/>
                  </a:lnTo>
                  <a:lnTo>
                    <a:pt x="0" y="20"/>
                  </a:lnTo>
                  <a:lnTo>
                    <a:pt x="855" y="20"/>
                  </a:lnTo>
                  <a:lnTo>
                    <a:pt x="865" y="10"/>
                  </a:lnTo>
                  <a:lnTo>
                    <a:pt x="855" y="20"/>
                  </a:lnTo>
                  <a:lnTo>
                    <a:pt x="862" y="17"/>
                  </a:lnTo>
                  <a:lnTo>
                    <a:pt x="865" y="10"/>
                  </a:lnTo>
                  <a:lnTo>
                    <a:pt x="862" y="3"/>
                  </a:lnTo>
                  <a:lnTo>
                    <a:pt x="855" y="0"/>
                  </a:lnTo>
                  <a:lnTo>
                    <a:pt x="84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3" name="Freeform 107"/>
            <p:cNvSpPr>
              <a:spLocks/>
            </p:cNvSpPr>
            <p:nvPr/>
          </p:nvSpPr>
          <p:spPr bwMode="auto">
            <a:xfrm>
              <a:off x="2981" y="2081"/>
              <a:ext cx="5" cy="7"/>
            </a:xfrm>
            <a:custGeom>
              <a:avLst/>
              <a:gdLst>
                <a:gd name="T0" fmla="*/ 10 w 10"/>
                <a:gd name="T1" fmla="*/ 2 h 15"/>
                <a:gd name="T2" fmla="*/ 6 w 10"/>
                <a:gd name="T3" fmla="*/ 15 h 15"/>
                <a:gd name="T4" fmla="*/ 7 w 10"/>
                <a:gd name="T5" fmla="*/ 15 h 15"/>
                <a:gd name="T6" fmla="*/ 7 w 10"/>
                <a:gd name="T7" fmla="*/ 0 h 15"/>
                <a:gd name="T8" fmla="*/ 6 w 10"/>
                <a:gd name="T9" fmla="*/ 0 h 15"/>
                <a:gd name="T10" fmla="*/ 1 w 10"/>
                <a:gd name="T11" fmla="*/ 13 h 15"/>
                <a:gd name="T12" fmla="*/ 6 w 10"/>
                <a:gd name="T13" fmla="*/ 0 h 15"/>
                <a:gd name="T14" fmla="*/ 1 w 10"/>
                <a:gd name="T15" fmla="*/ 3 h 15"/>
                <a:gd name="T16" fmla="*/ 0 w 10"/>
                <a:gd name="T17" fmla="*/ 7 h 15"/>
                <a:gd name="T18" fmla="*/ 1 w 10"/>
                <a:gd name="T19" fmla="*/ 12 h 15"/>
                <a:gd name="T20" fmla="*/ 6 w 10"/>
                <a:gd name="T21" fmla="*/ 15 h 15"/>
                <a:gd name="T22" fmla="*/ 10 w 10"/>
                <a:gd name="T23"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15">
                  <a:moveTo>
                    <a:pt x="10" y="2"/>
                  </a:moveTo>
                  <a:lnTo>
                    <a:pt x="6" y="15"/>
                  </a:lnTo>
                  <a:lnTo>
                    <a:pt x="7" y="15"/>
                  </a:lnTo>
                  <a:lnTo>
                    <a:pt x="7" y="0"/>
                  </a:lnTo>
                  <a:lnTo>
                    <a:pt x="6" y="0"/>
                  </a:lnTo>
                  <a:lnTo>
                    <a:pt x="1" y="13"/>
                  </a:lnTo>
                  <a:lnTo>
                    <a:pt x="6" y="0"/>
                  </a:lnTo>
                  <a:lnTo>
                    <a:pt x="1" y="3"/>
                  </a:lnTo>
                  <a:lnTo>
                    <a:pt x="0" y="7"/>
                  </a:lnTo>
                  <a:lnTo>
                    <a:pt x="1" y="12"/>
                  </a:lnTo>
                  <a:lnTo>
                    <a:pt x="6" y="15"/>
                  </a:lnTo>
                  <a:lnTo>
                    <a:pt x="10"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4" name="Freeform 108"/>
            <p:cNvSpPr>
              <a:spLocks/>
            </p:cNvSpPr>
            <p:nvPr/>
          </p:nvSpPr>
          <p:spPr bwMode="auto">
            <a:xfrm>
              <a:off x="2980" y="2424"/>
              <a:ext cx="6" cy="8"/>
            </a:xfrm>
            <a:custGeom>
              <a:avLst/>
              <a:gdLst>
                <a:gd name="T0" fmla="*/ 0 w 11"/>
                <a:gd name="T1" fmla="*/ 12 h 14"/>
                <a:gd name="T2" fmla="*/ 5 w 11"/>
                <a:gd name="T3" fmla="*/ 14 h 14"/>
                <a:gd name="T4" fmla="*/ 8 w 11"/>
                <a:gd name="T5" fmla="*/ 14 h 14"/>
                <a:gd name="T6" fmla="*/ 8 w 11"/>
                <a:gd name="T7" fmla="*/ 0 h 14"/>
                <a:gd name="T8" fmla="*/ 5 w 11"/>
                <a:gd name="T9" fmla="*/ 0 h 14"/>
                <a:gd name="T10" fmla="*/ 11 w 11"/>
                <a:gd name="T11" fmla="*/ 3 h 14"/>
                <a:gd name="T12" fmla="*/ 5 w 11"/>
                <a:gd name="T13" fmla="*/ 0 h 14"/>
                <a:gd name="T14" fmla="*/ 1 w 11"/>
                <a:gd name="T15" fmla="*/ 3 h 14"/>
                <a:gd name="T16" fmla="*/ 0 w 11"/>
                <a:gd name="T17" fmla="*/ 7 h 14"/>
                <a:gd name="T18" fmla="*/ 1 w 11"/>
                <a:gd name="T19" fmla="*/ 12 h 14"/>
                <a:gd name="T20" fmla="*/ 5 w 11"/>
                <a:gd name="T21" fmla="*/ 14 h 14"/>
                <a:gd name="T22" fmla="*/ 0 w 11"/>
                <a:gd name="T23"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 h="14">
                  <a:moveTo>
                    <a:pt x="0" y="12"/>
                  </a:moveTo>
                  <a:lnTo>
                    <a:pt x="5" y="14"/>
                  </a:lnTo>
                  <a:lnTo>
                    <a:pt x="8" y="14"/>
                  </a:lnTo>
                  <a:lnTo>
                    <a:pt x="8" y="0"/>
                  </a:lnTo>
                  <a:lnTo>
                    <a:pt x="5" y="0"/>
                  </a:lnTo>
                  <a:lnTo>
                    <a:pt x="11" y="3"/>
                  </a:lnTo>
                  <a:lnTo>
                    <a:pt x="5" y="0"/>
                  </a:lnTo>
                  <a:lnTo>
                    <a:pt x="1" y="3"/>
                  </a:lnTo>
                  <a:lnTo>
                    <a:pt x="0" y="7"/>
                  </a:lnTo>
                  <a:lnTo>
                    <a:pt x="1" y="12"/>
                  </a:lnTo>
                  <a:lnTo>
                    <a:pt x="5" y="14"/>
                  </a:lnTo>
                  <a:lnTo>
                    <a:pt x="0"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5" name="Rectangle 109"/>
            <p:cNvSpPr>
              <a:spLocks noChangeArrowheads="1"/>
            </p:cNvSpPr>
            <p:nvPr/>
          </p:nvSpPr>
          <p:spPr bwMode="auto">
            <a:xfrm>
              <a:off x="2723" y="2577"/>
              <a:ext cx="401" cy="15"/>
            </a:xfrm>
            <a:prstGeom prst="rect">
              <a:avLst/>
            </a:prstGeom>
            <a:solidFill>
              <a:srgbClr val="33F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726" name="Freeform 110"/>
            <p:cNvSpPr>
              <a:spLocks/>
            </p:cNvSpPr>
            <p:nvPr/>
          </p:nvSpPr>
          <p:spPr bwMode="auto">
            <a:xfrm>
              <a:off x="3119" y="2572"/>
              <a:ext cx="10" cy="20"/>
            </a:xfrm>
            <a:custGeom>
              <a:avLst/>
              <a:gdLst>
                <a:gd name="T0" fmla="*/ 10 w 21"/>
                <a:gd name="T1" fmla="*/ 20 h 39"/>
                <a:gd name="T2" fmla="*/ 0 w 21"/>
                <a:gd name="T3" fmla="*/ 10 h 39"/>
                <a:gd name="T4" fmla="*/ 0 w 21"/>
                <a:gd name="T5" fmla="*/ 39 h 39"/>
                <a:gd name="T6" fmla="*/ 21 w 21"/>
                <a:gd name="T7" fmla="*/ 39 h 39"/>
                <a:gd name="T8" fmla="*/ 21 w 21"/>
                <a:gd name="T9" fmla="*/ 10 h 39"/>
                <a:gd name="T10" fmla="*/ 10 w 21"/>
                <a:gd name="T11" fmla="*/ 0 h 39"/>
                <a:gd name="T12" fmla="*/ 21 w 21"/>
                <a:gd name="T13" fmla="*/ 10 h 39"/>
                <a:gd name="T14" fmla="*/ 18 w 21"/>
                <a:gd name="T15" fmla="*/ 3 h 39"/>
                <a:gd name="T16" fmla="*/ 10 w 21"/>
                <a:gd name="T17" fmla="*/ 0 h 39"/>
                <a:gd name="T18" fmla="*/ 3 w 21"/>
                <a:gd name="T19" fmla="*/ 3 h 39"/>
                <a:gd name="T20" fmla="*/ 0 w 21"/>
                <a:gd name="T21" fmla="*/ 10 h 39"/>
                <a:gd name="T22" fmla="*/ 10 w 21"/>
                <a:gd name="T23" fmla="*/ 2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39">
                  <a:moveTo>
                    <a:pt x="10" y="20"/>
                  </a:moveTo>
                  <a:lnTo>
                    <a:pt x="0" y="10"/>
                  </a:lnTo>
                  <a:lnTo>
                    <a:pt x="0" y="39"/>
                  </a:lnTo>
                  <a:lnTo>
                    <a:pt x="21" y="39"/>
                  </a:lnTo>
                  <a:lnTo>
                    <a:pt x="21" y="10"/>
                  </a:lnTo>
                  <a:lnTo>
                    <a:pt x="10" y="0"/>
                  </a:lnTo>
                  <a:lnTo>
                    <a:pt x="21" y="10"/>
                  </a:lnTo>
                  <a:lnTo>
                    <a:pt x="18" y="3"/>
                  </a:lnTo>
                  <a:lnTo>
                    <a:pt x="10" y="0"/>
                  </a:lnTo>
                  <a:lnTo>
                    <a:pt x="3" y="3"/>
                  </a:lnTo>
                  <a:lnTo>
                    <a:pt x="0" y="10"/>
                  </a:lnTo>
                  <a:lnTo>
                    <a:pt x="10"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7" name="Freeform 111"/>
            <p:cNvSpPr>
              <a:spLocks/>
            </p:cNvSpPr>
            <p:nvPr/>
          </p:nvSpPr>
          <p:spPr bwMode="auto">
            <a:xfrm>
              <a:off x="2718" y="2572"/>
              <a:ext cx="406" cy="11"/>
            </a:xfrm>
            <a:custGeom>
              <a:avLst/>
              <a:gdLst>
                <a:gd name="T0" fmla="*/ 21 w 812"/>
                <a:gd name="T1" fmla="*/ 10 h 20"/>
                <a:gd name="T2" fmla="*/ 10 w 812"/>
                <a:gd name="T3" fmla="*/ 20 h 20"/>
                <a:gd name="T4" fmla="*/ 812 w 812"/>
                <a:gd name="T5" fmla="*/ 20 h 20"/>
                <a:gd name="T6" fmla="*/ 812 w 812"/>
                <a:gd name="T7" fmla="*/ 0 h 20"/>
                <a:gd name="T8" fmla="*/ 10 w 812"/>
                <a:gd name="T9" fmla="*/ 0 h 20"/>
                <a:gd name="T10" fmla="*/ 0 w 812"/>
                <a:gd name="T11" fmla="*/ 10 h 20"/>
                <a:gd name="T12" fmla="*/ 10 w 812"/>
                <a:gd name="T13" fmla="*/ 0 h 20"/>
                <a:gd name="T14" fmla="*/ 3 w 812"/>
                <a:gd name="T15" fmla="*/ 3 h 20"/>
                <a:gd name="T16" fmla="*/ 0 w 812"/>
                <a:gd name="T17" fmla="*/ 10 h 20"/>
                <a:gd name="T18" fmla="*/ 3 w 812"/>
                <a:gd name="T19" fmla="*/ 17 h 20"/>
                <a:gd name="T20" fmla="*/ 10 w 812"/>
                <a:gd name="T21" fmla="*/ 20 h 20"/>
                <a:gd name="T22" fmla="*/ 21 w 812"/>
                <a:gd name="T2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2" h="20">
                  <a:moveTo>
                    <a:pt x="21" y="10"/>
                  </a:moveTo>
                  <a:lnTo>
                    <a:pt x="10" y="20"/>
                  </a:lnTo>
                  <a:lnTo>
                    <a:pt x="812" y="20"/>
                  </a:lnTo>
                  <a:lnTo>
                    <a:pt x="812" y="0"/>
                  </a:lnTo>
                  <a:lnTo>
                    <a:pt x="10" y="0"/>
                  </a:lnTo>
                  <a:lnTo>
                    <a:pt x="0" y="10"/>
                  </a:lnTo>
                  <a:lnTo>
                    <a:pt x="10" y="0"/>
                  </a:lnTo>
                  <a:lnTo>
                    <a:pt x="3" y="3"/>
                  </a:lnTo>
                  <a:lnTo>
                    <a:pt x="0" y="10"/>
                  </a:lnTo>
                  <a:lnTo>
                    <a:pt x="3" y="17"/>
                  </a:lnTo>
                  <a:lnTo>
                    <a:pt x="10" y="20"/>
                  </a:lnTo>
                  <a:lnTo>
                    <a:pt x="21"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8" name="Freeform 112"/>
            <p:cNvSpPr>
              <a:spLocks/>
            </p:cNvSpPr>
            <p:nvPr/>
          </p:nvSpPr>
          <p:spPr bwMode="auto">
            <a:xfrm>
              <a:off x="2718" y="2577"/>
              <a:ext cx="10" cy="20"/>
            </a:xfrm>
            <a:custGeom>
              <a:avLst/>
              <a:gdLst>
                <a:gd name="T0" fmla="*/ 10 w 21"/>
                <a:gd name="T1" fmla="*/ 19 h 39"/>
                <a:gd name="T2" fmla="*/ 21 w 21"/>
                <a:gd name="T3" fmla="*/ 29 h 39"/>
                <a:gd name="T4" fmla="*/ 21 w 21"/>
                <a:gd name="T5" fmla="*/ 0 h 39"/>
                <a:gd name="T6" fmla="*/ 0 w 21"/>
                <a:gd name="T7" fmla="*/ 0 h 39"/>
                <a:gd name="T8" fmla="*/ 0 w 21"/>
                <a:gd name="T9" fmla="*/ 29 h 39"/>
                <a:gd name="T10" fmla="*/ 10 w 21"/>
                <a:gd name="T11" fmla="*/ 39 h 39"/>
                <a:gd name="T12" fmla="*/ 0 w 21"/>
                <a:gd name="T13" fmla="*/ 29 h 39"/>
                <a:gd name="T14" fmla="*/ 3 w 21"/>
                <a:gd name="T15" fmla="*/ 36 h 39"/>
                <a:gd name="T16" fmla="*/ 10 w 21"/>
                <a:gd name="T17" fmla="*/ 39 h 39"/>
                <a:gd name="T18" fmla="*/ 18 w 21"/>
                <a:gd name="T19" fmla="*/ 36 h 39"/>
                <a:gd name="T20" fmla="*/ 21 w 21"/>
                <a:gd name="T21" fmla="*/ 29 h 39"/>
                <a:gd name="T22" fmla="*/ 10 w 21"/>
                <a:gd name="T23" fmla="*/ 1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39">
                  <a:moveTo>
                    <a:pt x="10" y="19"/>
                  </a:moveTo>
                  <a:lnTo>
                    <a:pt x="21" y="29"/>
                  </a:lnTo>
                  <a:lnTo>
                    <a:pt x="21" y="0"/>
                  </a:lnTo>
                  <a:lnTo>
                    <a:pt x="0" y="0"/>
                  </a:lnTo>
                  <a:lnTo>
                    <a:pt x="0" y="29"/>
                  </a:lnTo>
                  <a:lnTo>
                    <a:pt x="10" y="39"/>
                  </a:lnTo>
                  <a:lnTo>
                    <a:pt x="0" y="29"/>
                  </a:lnTo>
                  <a:lnTo>
                    <a:pt x="3" y="36"/>
                  </a:lnTo>
                  <a:lnTo>
                    <a:pt x="10" y="39"/>
                  </a:lnTo>
                  <a:lnTo>
                    <a:pt x="18" y="36"/>
                  </a:lnTo>
                  <a:lnTo>
                    <a:pt x="21" y="29"/>
                  </a:lnTo>
                  <a:lnTo>
                    <a:pt x="10"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9" name="Freeform 113"/>
            <p:cNvSpPr>
              <a:spLocks/>
            </p:cNvSpPr>
            <p:nvPr/>
          </p:nvSpPr>
          <p:spPr bwMode="auto">
            <a:xfrm>
              <a:off x="2723" y="2587"/>
              <a:ext cx="406" cy="10"/>
            </a:xfrm>
            <a:custGeom>
              <a:avLst/>
              <a:gdLst>
                <a:gd name="T0" fmla="*/ 792 w 813"/>
                <a:gd name="T1" fmla="*/ 10 h 20"/>
                <a:gd name="T2" fmla="*/ 802 w 813"/>
                <a:gd name="T3" fmla="*/ 0 h 20"/>
                <a:gd name="T4" fmla="*/ 0 w 813"/>
                <a:gd name="T5" fmla="*/ 0 h 20"/>
                <a:gd name="T6" fmla="*/ 0 w 813"/>
                <a:gd name="T7" fmla="*/ 20 h 20"/>
                <a:gd name="T8" fmla="*/ 802 w 813"/>
                <a:gd name="T9" fmla="*/ 20 h 20"/>
                <a:gd name="T10" fmla="*/ 813 w 813"/>
                <a:gd name="T11" fmla="*/ 10 h 20"/>
                <a:gd name="T12" fmla="*/ 802 w 813"/>
                <a:gd name="T13" fmla="*/ 20 h 20"/>
                <a:gd name="T14" fmla="*/ 810 w 813"/>
                <a:gd name="T15" fmla="*/ 17 h 20"/>
                <a:gd name="T16" fmla="*/ 813 w 813"/>
                <a:gd name="T17" fmla="*/ 10 h 20"/>
                <a:gd name="T18" fmla="*/ 810 w 813"/>
                <a:gd name="T19" fmla="*/ 3 h 20"/>
                <a:gd name="T20" fmla="*/ 802 w 813"/>
                <a:gd name="T21" fmla="*/ 0 h 20"/>
                <a:gd name="T22" fmla="*/ 792 w 813"/>
                <a:gd name="T2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0">
                  <a:moveTo>
                    <a:pt x="792" y="10"/>
                  </a:moveTo>
                  <a:lnTo>
                    <a:pt x="802" y="0"/>
                  </a:lnTo>
                  <a:lnTo>
                    <a:pt x="0" y="0"/>
                  </a:lnTo>
                  <a:lnTo>
                    <a:pt x="0" y="20"/>
                  </a:lnTo>
                  <a:lnTo>
                    <a:pt x="802" y="20"/>
                  </a:lnTo>
                  <a:lnTo>
                    <a:pt x="813" y="10"/>
                  </a:lnTo>
                  <a:lnTo>
                    <a:pt x="802" y="20"/>
                  </a:lnTo>
                  <a:lnTo>
                    <a:pt x="810" y="17"/>
                  </a:lnTo>
                  <a:lnTo>
                    <a:pt x="813" y="10"/>
                  </a:lnTo>
                  <a:lnTo>
                    <a:pt x="810" y="3"/>
                  </a:lnTo>
                  <a:lnTo>
                    <a:pt x="802" y="0"/>
                  </a:lnTo>
                  <a:lnTo>
                    <a:pt x="792"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30" name="Line 114"/>
            <p:cNvSpPr>
              <a:spLocks noChangeShapeType="1"/>
            </p:cNvSpPr>
            <p:nvPr/>
          </p:nvSpPr>
          <p:spPr bwMode="auto">
            <a:xfrm>
              <a:off x="2711" y="1917"/>
              <a:ext cx="4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1" name="Rectangle 115"/>
            <p:cNvSpPr>
              <a:spLocks noChangeArrowheads="1"/>
            </p:cNvSpPr>
            <p:nvPr/>
          </p:nvSpPr>
          <p:spPr bwMode="auto">
            <a:xfrm>
              <a:off x="2904" y="1937"/>
              <a:ext cx="206" cy="90"/>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32" name="Line 116"/>
            <p:cNvSpPr>
              <a:spLocks noChangeShapeType="1"/>
            </p:cNvSpPr>
            <p:nvPr/>
          </p:nvSpPr>
          <p:spPr bwMode="auto">
            <a:xfrm>
              <a:off x="2881" y="1917"/>
              <a:ext cx="2" cy="43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3" name="Line 117"/>
            <p:cNvSpPr>
              <a:spLocks noChangeShapeType="1"/>
            </p:cNvSpPr>
            <p:nvPr/>
          </p:nvSpPr>
          <p:spPr bwMode="auto">
            <a:xfrm>
              <a:off x="2881" y="2352"/>
              <a:ext cx="1" cy="2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4" name="Line 118"/>
            <p:cNvSpPr>
              <a:spLocks noChangeShapeType="1"/>
            </p:cNvSpPr>
            <p:nvPr/>
          </p:nvSpPr>
          <p:spPr bwMode="auto">
            <a:xfrm flipH="1">
              <a:off x="2751" y="1941"/>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5" name="Line 119"/>
            <p:cNvSpPr>
              <a:spLocks noChangeShapeType="1"/>
            </p:cNvSpPr>
            <p:nvPr/>
          </p:nvSpPr>
          <p:spPr bwMode="auto">
            <a:xfrm flipH="1">
              <a:off x="2751" y="1971"/>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6" name="Line 120"/>
            <p:cNvSpPr>
              <a:spLocks noChangeShapeType="1"/>
            </p:cNvSpPr>
            <p:nvPr/>
          </p:nvSpPr>
          <p:spPr bwMode="auto">
            <a:xfrm flipH="1">
              <a:off x="2751" y="2001"/>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7" name="Line 121"/>
            <p:cNvSpPr>
              <a:spLocks noChangeShapeType="1"/>
            </p:cNvSpPr>
            <p:nvPr/>
          </p:nvSpPr>
          <p:spPr bwMode="auto">
            <a:xfrm flipH="1">
              <a:off x="2751" y="2031"/>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8" name="Line 122"/>
            <p:cNvSpPr>
              <a:spLocks noChangeShapeType="1"/>
            </p:cNvSpPr>
            <p:nvPr/>
          </p:nvSpPr>
          <p:spPr bwMode="auto">
            <a:xfrm flipH="1">
              <a:off x="2751" y="2062"/>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9" name="Line 123"/>
            <p:cNvSpPr>
              <a:spLocks noChangeShapeType="1"/>
            </p:cNvSpPr>
            <p:nvPr/>
          </p:nvSpPr>
          <p:spPr bwMode="auto">
            <a:xfrm flipH="1">
              <a:off x="2751" y="2091"/>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0" name="Line 124"/>
            <p:cNvSpPr>
              <a:spLocks noChangeShapeType="1"/>
            </p:cNvSpPr>
            <p:nvPr/>
          </p:nvSpPr>
          <p:spPr bwMode="auto">
            <a:xfrm flipH="1">
              <a:off x="2736" y="2121"/>
              <a:ext cx="145" cy="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1" name="Line 125"/>
            <p:cNvSpPr>
              <a:spLocks noChangeShapeType="1"/>
            </p:cNvSpPr>
            <p:nvPr/>
          </p:nvSpPr>
          <p:spPr bwMode="auto">
            <a:xfrm flipH="1">
              <a:off x="2751" y="2422"/>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2" name="Line 126"/>
            <p:cNvSpPr>
              <a:spLocks noChangeShapeType="1"/>
            </p:cNvSpPr>
            <p:nvPr/>
          </p:nvSpPr>
          <p:spPr bwMode="auto">
            <a:xfrm flipH="1">
              <a:off x="2751" y="2452"/>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3" name="Line 127"/>
            <p:cNvSpPr>
              <a:spLocks noChangeShapeType="1"/>
            </p:cNvSpPr>
            <p:nvPr/>
          </p:nvSpPr>
          <p:spPr bwMode="auto">
            <a:xfrm flipH="1">
              <a:off x="2751" y="2482"/>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4" name="Line 128"/>
            <p:cNvSpPr>
              <a:spLocks noChangeShapeType="1"/>
            </p:cNvSpPr>
            <p:nvPr/>
          </p:nvSpPr>
          <p:spPr bwMode="auto">
            <a:xfrm flipH="1">
              <a:off x="2751" y="2513"/>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5" name="Line 129"/>
            <p:cNvSpPr>
              <a:spLocks noChangeShapeType="1"/>
            </p:cNvSpPr>
            <p:nvPr/>
          </p:nvSpPr>
          <p:spPr bwMode="auto">
            <a:xfrm flipH="1">
              <a:off x="2751" y="2542"/>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6" name="Rectangle 130"/>
            <p:cNvSpPr>
              <a:spLocks noChangeArrowheads="1"/>
            </p:cNvSpPr>
            <p:nvPr/>
          </p:nvSpPr>
          <p:spPr bwMode="auto">
            <a:xfrm>
              <a:off x="2966" y="2039"/>
              <a:ext cx="86" cy="21"/>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47" name="Rectangle 131"/>
            <p:cNvSpPr>
              <a:spLocks noChangeArrowheads="1"/>
            </p:cNvSpPr>
            <p:nvPr/>
          </p:nvSpPr>
          <p:spPr bwMode="auto">
            <a:xfrm>
              <a:off x="2904" y="2448"/>
              <a:ext cx="206" cy="16"/>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48" name="Rectangle 132"/>
            <p:cNvSpPr>
              <a:spLocks noChangeArrowheads="1"/>
            </p:cNvSpPr>
            <p:nvPr/>
          </p:nvSpPr>
          <p:spPr bwMode="auto">
            <a:xfrm>
              <a:off x="2904" y="2480"/>
              <a:ext cx="206" cy="16"/>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49" name="Rectangle 133"/>
            <p:cNvSpPr>
              <a:spLocks noChangeArrowheads="1"/>
            </p:cNvSpPr>
            <p:nvPr/>
          </p:nvSpPr>
          <p:spPr bwMode="auto">
            <a:xfrm>
              <a:off x="2904" y="2513"/>
              <a:ext cx="206" cy="16"/>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0" name="Rectangle 134"/>
            <p:cNvSpPr>
              <a:spLocks noChangeArrowheads="1"/>
            </p:cNvSpPr>
            <p:nvPr/>
          </p:nvSpPr>
          <p:spPr bwMode="auto">
            <a:xfrm>
              <a:off x="2916" y="1951"/>
              <a:ext cx="52" cy="12"/>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1" name="Rectangle 135"/>
            <p:cNvSpPr>
              <a:spLocks noChangeArrowheads="1"/>
            </p:cNvSpPr>
            <p:nvPr/>
          </p:nvSpPr>
          <p:spPr bwMode="auto">
            <a:xfrm>
              <a:off x="3050" y="1951"/>
              <a:ext cx="53" cy="12"/>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2" name="Freeform 136"/>
            <p:cNvSpPr>
              <a:spLocks/>
            </p:cNvSpPr>
            <p:nvPr/>
          </p:nvSpPr>
          <p:spPr bwMode="auto">
            <a:xfrm>
              <a:off x="2985" y="1956"/>
              <a:ext cx="16" cy="13"/>
            </a:xfrm>
            <a:custGeom>
              <a:avLst/>
              <a:gdLst>
                <a:gd name="T0" fmla="*/ 16 w 32"/>
                <a:gd name="T1" fmla="*/ 26 h 26"/>
                <a:gd name="T2" fmla="*/ 16 w 32"/>
                <a:gd name="T3" fmla="*/ 26 h 26"/>
                <a:gd name="T4" fmla="*/ 22 w 32"/>
                <a:gd name="T5" fmla="*/ 25 h 26"/>
                <a:gd name="T6" fmla="*/ 28 w 32"/>
                <a:gd name="T7" fmla="*/ 22 h 26"/>
                <a:gd name="T8" fmla="*/ 30 w 32"/>
                <a:gd name="T9" fmla="*/ 19 h 26"/>
                <a:gd name="T10" fmla="*/ 32 w 32"/>
                <a:gd name="T11" fmla="*/ 13 h 26"/>
                <a:gd name="T12" fmla="*/ 32 w 32"/>
                <a:gd name="T13" fmla="*/ 13 h 26"/>
                <a:gd name="T14" fmla="*/ 30 w 32"/>
                <a:gd name="T15" fmla="*/ 7 h 26"/>
                <a:gd name="T16" fmla="*/ 28 w 32"/>
                <a:gd name="T17" fmla="*/ 4 h 26"/>
                <a:gd name="T18" fmla="*/ 22 w 32"/>
                <a:gd name="T19" fmla="*/ 1 h 26"/>
                <a:gd name="T20" fmla="*/ 16 w 32"/>
                <a:gd name="T21" fmla="*/ 0 h 26"/>
                <a:gd name="T22" fmla="*/ 16 w 32"/>
                <a:gd name="T23" fmla="*/ 0 h 26"/>
                <a:gd name="T24" fmla="*/ 10 w 32"/>
                <a:gd name="T25" fmla="*/ 1 h 26"/>
                <a:gd name="T26" fmla="*/ 4 w 32"/>
                <a:gd name="T27" fmla="*/ 4 h 26"/>
                <a:gd name="T28" fmla="*/ 1 w 32"/>
                <a:gd name="T29" fmla="*/ 7 h 26"/>
                <a:gd name="T30" fmla="*/ 0 w 32"/>
                <a:gd name="T31" fmla="*/ 13 h 26"/>
                <a:gd name="T32" fmla="*/ 0 w 32"/>
                <a:gd name="T33" fmla="*/ 13 h 26"/>
                <a:gd name="T34" fmla="*/ 1 w 32"/>
                <a:gd name="T35" fmla="*/ 19 h 26"/>
                <a:gd name="T36" fmla="*/ 4 w 32"/>
                <a:gd name="T37" fmla="*/ 22 h 26"/>
                <a:gd name="T38" fmla="*/ 10 w 32"/>
                <a:gd name="T39" fmla="*/ 25 h 26"/>
                <a:gd name="T40" fmla="*/ 16 w 32"/>
                <a:gd name="T4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2" h="26">
                  <a:moveTo>
                    <a:pt x="16" y="26"/>
                  </a:moveTo>
                  <a:lnTo>
                    <a:pt x="16" y="26"/>
                  </a:lnTo>
                  <a:lnTo>
                    <a:pt x="22" y="25"/>
                  </a:lnTo>
                  <a:lnTo>
                    <a:pt x="28" y="22"/>
                  </a:lnTo>
                  <a:lnTo>
                    <a:pt x="30" y="19"/>
                  </a:lnTo>
                  <a:lnTo>
                    <a:pt x="32" y="13"/>
                  </a:lnTo>
                  <a:lnTo>
                    <a:pt x="32" y="13"/>
                  </a:lnTo>
                  <a:lnTo>
                    <a:pt x="30" y="7"/>
                  </a:lnTo>
                  <a:lnTo>
                    <a:pt x="28" y="4"/>
                  </a:lnTo>
                  <a:lnTo>
                    <a:pt x="22" y="1"/>
                  </a:lnTo>
                  <a:lnTo>
                    <a:pt x="16" y="0"/>
                  </a:lnTo>
                  <a:lnTo>
                    <a:pt x="16" y="0"/>
                  </a:lnTo>
                  <a:lnTo>
                    <a:pt x="10" y="1"/>
                  </a:lnTo>
                  <a:lnTo>
                    <a:pt x="4" y="4"/>
                  </a:lnTo>
                  <a:lnTo>
                    <a:pt x="1" y="7"/>
                  </a:lnTo>
                  <a:lnTo>
                    <a:pt x="0" y="13"/>
                  </a:lnTo>
                  <a:lnTo>
                    <a:pt x="0" y="13"/>
                  </a:lnTo>
                  <a:lnTo>
                    <a:pt x="1" y="19"/>
                  </a:lnTo>
                  <a:lnTo>
                    <a:pt x="4" y="22"/>
                  </a:lnTo>
                  <a:lnTo>
                    <a:pt x="10" y="25"/>
                  </a:lnTo>
                  <a:lnTo>
                    <a:pt x="16" y="26"/>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3" name="Freeform 137"/>
            <p:cNvSpPr>
              <a:spLocks/>
            </p:cNvSpPr>
            <p:nvPr/>
          </p:nvSpPr>
          <p:spPr bwMode="auto">
            <a:xfrm>
              <a:off x="3021" y="1956"/>
              <a:ext cx="17" cy="13"/>
            </a:xfrm>
            <a:custGeom>
              <a:avLst/>
              <a:gdLst>
                <a:gd name="T0" fmla="*/ 17 w 33"/>
                <a:gd name="T1" fmla="*/ 26 h 26"/>
                <a:gd name="T2" fmla="*/ 17 w 33"/>
                <a:gd name="T3" fmla="*/ 26 h 26"/>
                <a:gd name="T4" fmla="*/ 23 w 33"/>
                <a:gd name="T5" fmla="*/ 25 h 26"/>
                <a:gd name="T6" fmla="*/ 29 w 33"/>
                <a:gd name="T7" fmla="*/ 22 h 26"/>
                <a:gd name="T8" fmla="*/ 32 w 33"/>
                <a:gd name="T9" fmla="*/ 19 h 26"/>
                <a:gd name="T10" fmla="*/ 33 w 33"/>
                <a:gd name="T11" fmla="*/ 13 h 26"/>
                <a:gd name="T12" fmla="*/ 33 w 33"/>
                <a:gd name="T13" fmla="*/ 13 h 26"/>
                <a:gd name="T14" fmla="*/ 32 w 33"/>
                <a:gd name="T15" fmla="*/ 7 h 26"/>
                <a:gd name="T16" fmla="*/ 29 w 33"/>
                <a:gd name="T17" fmla="*/ 4 h 26"/>
                <a:gd name="T18" fmla="*/ 23 w 33"/>
                <a:gd name="T19" fmla="*/ 1 h 26"/>
                <a:gd name="T20" fmla="*/ 17 w 33"/>
                <a:gd name="T21" fmla="*/ 0 h 26"/>
                <a:gd name="T22" fmla="*/ 17 w 33"/>
                <a:gd name="T23" fmla="*/ 0 h 26"/>
                <a:gd name="T24" fmla="*/ 10 w 33"/>
                <a:gd name="T25" fmla="*/ 1 h 26"/>
                <a:gd name="T26" fmla="*/ 4 w 33"/>
                <a:gd name="T27" fmla="*/ 4 h 26"/>
                <a:gd name="T28" fmla="*/ 1 w 33"/>
                <a:gd name="T29" fmla="*/ 7 h 26"/>
                <a:gd name="T30" fmla="*/ 0 w 33"/>
                <a:gd name="T31" fmla="*/ 13 h 26"/>
                <a:gd name="T32" fmla="*/ 0 w 33"/>
                <a:gd name="T33" fmla="*/ 13 h 26"/>
                <a:gd name="T34" fmla="*/ 1 w 33"/>
                <a:gd name="T35" fmla="*/ 19 h 26"/>
                <a:gd name="T36" fmla="*/ 4 w 33"/>
                <a:gd name="T37" fmla="*/ 22 h 26"/>
                <a:gd name="T38" fmla="*/ 10 w 33"/>
                <a:gd name="T39" fmla="*/ 25 h 26"/>
                <a:gd name="T40" fmla="*/ 17 w 33"/>
                <a:gd name="T4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3" h="26">
                  <a:moveTo>
                    <a:pt x="17" y="26"/>
                  </a:moveTo>
                  <a:lnTo>
                    <a:pt x="17" y="26"/>
                  </a:lnTo>
                  <a:lnTo>
                    <a:pt x="23" y="25"/>
                  </a:lnTo>
                  <a:lnTo>
                    <a:pt x="29" y="22"/>
                  </a:lnTo>
                  <a:lnTo>
                    <a:pt x="32" y="19"/>
                  </a:lnTo>
                  <a:lnTo>
                    <a:pt x="33" y="13"/>
                  </a:lnTo>
                  <a:lnTo>
                    <a:pt x="33" y="13"/>
                  </a:lnTo>
                  <a:lnTo>
                    <a:pt x="32" y="7"/>
                  </a:lnTo>
                  <a:lnTo>
                    <a:pt x="29" y="4"/>
                  </a:lnTo>
                  <a:lnTo>
                    <a:pt x="23" y="1"/>
                  </a:lnTo>
                  <a:lnTo>
                    <a:pt x="17" y="0"/>
                  </a:lnTo>
                  <a:lnTo>
                    <a:pt x="17" y="0"/>
                  </a:lnTo>
                  <a:lnTo>
                    <a:pt x="10" y="1"/>
                  </a:lnTo>
                  <a:lnTo>
                    <a:pt x="4" y="4"/>
                  </a:lnTo>
                  <a:lnTo>
                    <a:pt x="1" y="7"/>
                  </a:lnTo>
                  <a:lnTo>
                    <a:pt x="0" y="13"/>
                  </a:lnTo>
                  <a:lnTo>
                    <a:pt x="0" y="13"/>
                  </a:lnTo>
                  <a:lnTo>
                    <a:pt x="1" y="19"/>
                  </a:lnTo>
                  <a:lnTo>
                    <a:pt x="4" y="22"/>
                  </a:lnTo>
                  <a:lnTo>
                    <a:pt x="10" y="25"/>
                  </a:lnTo>
                  <a:lnTo>
                    <a:pt x="17" y="26"/>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4" name="Freeform 138"/>
            <p:cNvSpPr>
              <a:spLocks/>
            </p:cNvSpPr>
            <p:nvPr/>
          </p:nvSpPr>
          <p:spPr bwMode="auto">
            <a:xfrm>
              <a:off x="2926" y="2000"/>
              <a:ext cx="12" cy="13"/>
            </a:xfrm>
            <a:custGeom>
              <a:avLst/>
              <a:gdLst>
                <a:gd name="T0" fmla="*/ 12 w 25"/>
                <a:gd name="T1" fmla="*/ 27 h 27"/>
                <a:gd name="T2" fmla="*/ 12 w 25"/>
                <a:gd name="T3" fmla="*/ 27 h 27"/>
                <a:gd name="T4" fmla="*/ 18 w 25"/>
                <a:gd name="T5" fmla="*/ 25 h 27"/>
                <a:gd name="T6" fmla="*/ 21 w 25"/>
                <a:gd name="T7" fmla="*/ 22 h 27"/>
                <a:gd name="T8" fmla="*/ 24 w 25"/>
                <a:gd name="T9" fmla="*/ 19 h 27"/>
                <a:gd name="T10" fmla="*/ 25 w 25"/>
                <a:gd name="T11" fmla="*/ 13 h 27"/>
                <a:gd name="T12" fmla="*/ 25 w 25"/>
                <a:gd name="T13" fmla="*/ 13 h 27"/>
                <a:gd name="T14" fmla="*/ 24 w 25"/>
                <a:gd name="T15" fmla="*/ 8 h 27"/>
                <a:gd name="T16" fmla="*/ 21 w 25"/>
                <a:gd name="T17" fmla="*/ 5 h 27"/>
                <a:gd name="T18" fmla="*/ 18 w 25"/>
                <a:gd name="T19" fmla="*/ 2 h 27"/>
                <a:gd name="T20" fmla="*/ 12 w 25"/>
                <a:gd name="T21" fmla="*/ 0 h 27"/>
                <a:gd name="T22" fmla="*/ 12 w 25"/>
                <a:gd name="T23" fmla="*/ 0 h 27"/>
                <a:gd name="T24" fmla="*/ 8 w 25"/>
                <a:gd name="T25" fmla="*/ 2 h 27"/>
                <a:gd name="T26" fmla="*/ 3 w 25"/>
                <a:gd name="T27" fmla="*/ 5 h 27"/>
                <a:gd name="T28" fmla="*/ 2 w 25"/>
                <a:gd name="T29" fmla="*/ 8 h 27"/>
                <a:gd name="T30" fmla="*/ 0 w 25"/>
                <a:gd name="T31" fmla="*/ 13 h 27"/>
                <a:gd name="T32" fmla="*/ 0 w 25"/>
                <a:gd name="T33" fmla="*/ 13 h 27"/>
                <a:gd name="T34" fmla="*/ 2 w 25"/>
                <a:gd name="T35" fmla="*/ 19 h 27"/>
                <a:gd name="T36" fmla="*/ 3 w 25"/>
                <a:gd name="T37" fmla="*/ 22 h 27"/>
                <a:gd name="T38" fmla="*/ 8 w 25"/>
                <a:gd name="T39" fmla="*/ 25 h 27"/>
                <a:gd name="T40" fmla="*/ 12 w 25"/>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5" h="27">
                  <a:moveTo>
                    <a:pt x="12" y="27"/>
                  </a:moveTo>
                  <a:lnTo>
                    <a:pt x="12" y="27"/>
                  </a:lnTo>
                  <a:lnTo>
                    <a:pt x="18" y="25"/>
                  </a:lnTo>
                  <a:lnTo>
                    <a:pt x="21" y="22"/>
                  </a:lnTo>
                  <a:lnTo>
                    <a:pt x="24" y="19"/>
                  </a:lnTo>
                  <a:lnTo>
                    <a:pt x="25" y="13"/>
                  </a:lnTo>
                  <a:lnTo>
                    <a:pt x="25" y="13"/>
                  </a:lnTo>
                  <a:lnTo>
                    <a:pt x="24" y="8"/>
                  </a:lnTo>
                  <a:lnTo>
                    <a:pt x="21" y="5"/>
                  </a:lnTo>
                  <a:lnTo>
                    <a:pt x="18" y="2"/>
                  </a:lnTo>
                  <a:lnTo>
                    <a:pt x="12" y="0"/>
                  </a:lnTo>
                  <a:lnTo>
                    <a:pt x="12" y="0"/>
                  </a:lnTo>
                  <a:lnTo>
                    <a:pt x="8" y="2"/>
                  </a:lnTo>
                  <a:lnTo>
                    <a:pt x="3" y="5"/>
                  </a:lnTo>
                  <a:lnTo>
                    <a:pt x="2" y="8"/>
                  </a:lnTo>
                  <a:lnTo>
                    <a:pt x="0" y="13"/>
                  </a:lnTo>
                  <a:lnTo>
                    <a:pt x="0" y="13"/>
                  </a:lnTo>
                  <a:lnTo>
                    <a:pt x="2" y="19"/>
                  </a:lnTo>
                  <a:lnTo>
                    <a:pt x="3" y="22"/>
                  </a:lnTo>
                  <a:lnTo>
                    <a:pt x="8" y="25"/>
                  </a:lnTo>
                  <a:lnTo>
                    <a:pt x="12" y="2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5" name="Freeform 139"/>
            <p:cNvSpPr>
              <a:spLocks/>
            </p:cNvSpPr>
            <p:nvPr/>
          </p:nvSpPr>
          <p:spPr bwMode="auto">
            <a:xfrm>
              <a:off x="2983" y="2000"/>
              <a:ext cx="13" cy="13"/>
            </a:xfrm>
            <a:custGeom>
              <a:avLst/>
              <a:gdLst>
                <a:gd name="T0" fmla="*/ 14 w 27"/>
                <a:gd name="T1" fmla="*/ 27 h 27"/>
                <a:gd name="T2" fmla="*/ 14 w 27"/>
                <a:gd name="T3" fmla="*/ 27 h 27"/>
                <a:gd name="T4" fmla="*/ 19 w 27"/>
                <a:gd name="T5" fmla="*/ 25 h 27"/>
                <a:gd name="T6" fmla="*/ 22 w 27"/>
                <a:gd name="T7" fmla="*/ 22 h 27"/>
                <a:gd name="T8" fmla="*/ 25 w 27"/>
                <a:gd name="T9" fmla="*/ 19 h 27"/>
                <a:gd name="T10" fmla="*/ 27 w 27"/>
                <a:gd name="T11" fmla="*/ 13 h 27"/>
                <a:gd name="T12" fmla="*/ 27 w 27"/>
                <a:gd name="T13" fmla="*/ 13 h 27"/>
                <a:gd name="T14" fmla="*/ 25 w 27"/>
                <a:gd name="T15" fmla="*/ 8 h 27"/>
                <a:gd name="T16" fmla="*/ 22 w 27"/>
                <a:gd name="T17" fmla="*/ 5 h 27"/>
                <a:gd name="T18" fmla="*/ 19 w 27"/>
                <a:gd name="T19" fmla="*/ 2 h 27"/>
                <a:gd name="T20" fmla="*/ 14 w 27"/>
                <a:gd name="T21" fmla="*/ 0 h 27"/>
                <a:gd name="T22" fmla="*/ 14 w 27"/>
                <a:gd name="T23" fmla="*/ 0 h 27"/>
                <a:gd name="T24" fmla="*/ 8 w 27"/>
                <a:gd name="T25" fmla="*/ 2 h 27"/>
                <a:gd name="T26" fmla="*/ 5 w 27"/>
                <a:gd name="T27" fmla="*/ 5 h 27"/>
                <a:gd name="T28" fmla="*/ 2 w 27"/>
                <a:gd name="T29" fmla="*/ 8 h 27"/>
                <a:gd name="T30" fmla="*/ 0 w 27"/>
                <a:gd name="T31" fmla="*/ 13 h 27"/>
                <a:gd name="T32" fmla="*/ 0 w 27"/>
                <a:gd name="T33" fmla="*/ 13 h 27"/>
                <a:gd name="T34" fmla="*/ 2 w 27"/>
                <a:gd name="T35" fmla="*/ 19 h 27"/>
                <a:gd name="T36" fmla="*/ 5 w 27"/>
                <a:gd name="T37" fmla="*/ 22 h 27"/>
                <a:gd name="T38" fmla="*/ 8 w 27"/>
                <a:gd name="T39" fmla="*/ 25 h 27"/>
                <a:gd name="T40" fmla="*/ 14 w 27"/>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 h="27">
                  <a:moveTo>
                    <a:pt x="14" y="27"/>
                  </a:moveTo>
                  <a:lnTo>
                    <a:pt x="14" y="27"/>
                  </a:lnTo>
                  <a:lnTo>
                    <a:pt x="19" y="25"/>
                  </a:lnTo>
                  <a:lnTo>
                    <a:pt x="22" y="22"/>
                  </a:lnTo>
                  <a:lnTo>
                    <a:pt x="25" y="19"/>
                  </a:lnTo>
                  <a:lnTo>
                    <a:pt x="27" y="13"/>
                  </a:lnTo>
                  <a:lnTo>
                    <a:pt x="27" y="13"/>
                  </a:lnTo>
                  <a:lnTo>
                    <a:pt x="25" y="8"/>
                  </a:lnTo>
                  <a:lnTo>
                    <a:pt x="22" y="5"/>
                  </a:lnTo>
                  <a:lnTo>
                    <a:pt x="19" y="2"/>
                  </a:lnTo>
                  <a:lnTo>
                    <a:pt x="14" y="0"/>
                  </a:lnTo>
                  <a:lnTo>
                    <a:pt x="14" y="0"/>
                  </a:lnTo>
                  <a:lnTo>
                    <a:pt x="8" y="2"/>
                  </a:lnTo>
                  <a:lnTo>
                    <a:pt x="5" y="5"/>
                  </a:lnTo>
                  <a:lnTo>
                    <a:pt x="2" y="8"/>
                  </a:lnTo>
                  <a:lnTo>
                    <a:pt x="0" y="13"/>
                  </a:lnTo>
                  <a:lnTo>
                    <a:pt x="0" y="13"/>
                  </a:lnTo>
                  <a:lnTo>
                    <a:pt x="2" y="19"/>
                  </a:lnTo>
                  <a:lnTo>
                    <a:pt x="5" y="22"/>
                  </a:lnTo>
                  <a:lnTo>
                    <a:pt x="8" y="25"/>
                  </a:lnTo>
                  <a:lnTo>
                    <a:pt x="14" y="2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6" name="Freeform 140"/>
            <p:cNvSpPr>
              <a:spLocks/>
            </p:cNvSpPr>
            <p:nvPr/>
          </p:nvSpPr>
          <p:spPr bwMode="auto">
            <a:xfrm>
              <a:off x="3008" y="2000"/>
              <a:ext cx="13" cy="13"/>
            </a:xfrm>
            <a:custGeom>
              <a:avLst/>
              <a:gdLst>
                <a:gd name="T0" fmla="*/ 13 w 26"/>
                <a:gd name="T1" fmla="*/ 27 h 27"/>
                <a:gd name="T2" fmla="*/ 13 w 26"/>
                <a:gd name="T3" fmla="*/ 27 h 27"/>
                <a:gd name="T4" fmla="*/ 19 w 26"/>
                <a:gd name="T5" fmla="*/ 25 h 27"/>
                <a:gd name="T6" fmla="*/ 21 w 26"/>
                <a:gd name="T7" fmla="*/ 22 h 27"/>
                <a:gd name="T8" fmla="*/ 24 w 26"/>
                <a:gd name="T9" fmla="*/ 19 h 27"/>
                <a:gd name="T10" fmla="*/ 26 w 26"/>
                <a:gd name="T11" fmla="*/ 13 h 27"/>
                <a:gd name="T12" fmla="*/ 26 w 26"/>
                <a:gd name="T13" fmla="*/ 13 h 27"/>
                <a:gd name="T14" fmla="*/ 24 w 26"/>
                <a:gd name="T15" fmla="*/ 8 h 27"/>
                <a:gd name="T16" fmla="*/ 21 w 26"/>
                <a:gd name="T17" fmla="*/ 5 h 27"/>
                <a:gd name="T18" fmla="*/ 19 w 26"/>
                <a:gd name="T19" fmla="*/ 2 h 27"/>
                <a:gd name="T20" fmla="*/ 13 w 26"/>
                <a:gd name="T21" fmla="*/ 0 h 27"/>
                <a:gd name="T22" fmla="*/ 13 w 26"/>
                <a:gd name="T23" fmla="*/ 0 h 27"/>
                <a:gd name="T24" fmla="*/ 7 w 26"/>
                <a:gd name="T25" fmla="*/ 2 h 27"/>
                <a:gd name="T26" fmla="*/ 4 w 26"/>
                <a:gd name="T27" fmla="*/ 5 h 27"/>
                <a:gd name="T28" fmla="*/ 1 w 26"/>
                <a:gd name="T29" fmla="*/ 8 h 27"/>
                <a:gd name="T30" fmla="*/ 0 w 26"/>
                <a:gd name="T31" fmla="*/ 13 h 27"/>
                <a:gd name="T32" fmla="*/ 0 w 26"/>
                <a:gd name="T33" fmla="*/ 13 h 27"/>
                <a:gd name="T34" fmla="*/ 1 w 26"/>
                <a:gd name="T35" fmla="*/ 19 h 27"/>
                <a:gd name="T36" fmla="*/ 4 w 26"/>
                <a:gd name="T37" fmla="*/ 22 h 27"/>
                <a:gd name="T38" fmla="*/ 7 w 26"/>
                <a:gd name="T39" fmla="*/ 25 h 27"/>
                <a:gd name="T40" fmla="*/ 13 w 26"/>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27">
                  <a:moveTo>
                    <a:pt x="13" y="27"/>
                  </a:moveTo>
                  <a:lnTo>
                    <a:pt x="13" y="27"/>
                  </a:lnTo>
                  <a:lnTo>
                    <a:pt x="19" y="25"/>
                  </a:lnTo>
                  <a:lnTo>
                    <a:pt x="21" y="22"/>
                  </a:lnTo>
                  <a:lnTo>
                    <a:pt x="24" y="19"/>
                  </a:lnTo>
                  <a:lnTo>
                    <a:pt x="26" y="13"/>
                  </a:lnTo>
                  <a:lnTo>
                    <a:pt x="26" y="13"/>
                  </a:lnTo>
                  <a:lnTo>
                    <a:pt x="24" y="8"/>
                  </a:lnTo>
                  <a:lnTo>
                    <a:pt x="21" y="5"/>
                  </a:lnTo>
                  <a:lnTo>
                    <a:pt x="19" y="2"/>
                  </a:lnTo>
                  <a:lnTo>
                    <a:pt x="13" y="0"/>
                  </a:lnTo>
                  <a:lnTo>
                    <a:pt x="13" y="0"/>
                  </a:lnTo>
                  <a:lnTo>
                    <a:pt x="7" y="2"/>
                  </a:lnTo>
                  <a:lnTo>
                    <a:pt x="4" y="5"/>
                  </a:lnTo>
                  <a:lnTo>
                    <a:pt x="1" y="8"/>
                  </a:lnTo>
                  <a:lnTo>
                    <a:pt x="0" y="13"/>
                  </a:lnTo>
                  <a:lnTo>
                    <a:pt x="0" y="13"/>
                  </a:lnTo>
                  <a:lnTo>
                    <a:pt x="1" y="19"/>
                  </a:lnTo>
                  <a:lnTo>
                    <a:pt x="4" y="22"/>
                  </a:lnTo>
                  <a:lnTo>
                    <a:pt x="7" y="25"/>
                  </a:lnTo>
                  <a:lnTo>
                    <a:pt x="13" y="2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7" name="Freeform 141"/>
            <p:cNvSpPr>
              <a:spLocks/>
            </p:cNvSpPr>
            <p:nvPr/>
          </p:nvSpPr>
          <p:spPr bwMode="auto">
            <a:xfrm>
              <a:off x="3034" y="2000"/>
              <a:ext cx="13" cy="13"/>
            </a:xfrm>
            <a:custGeom>
              <a:avLst/>
              <a:gdLst>
                <a:gd name="T0" fmla="*/ 13 w 26"/>
                <a:gd name="T1" fmla="*/ 27 h 27"/>
                <a:gd name="T2" fmla="*/ 13 w 26"/>
                <a:gd name="T3" fmla="*/ 27 h 27"/>
                <a:gd name="T4" fmla="*/ 19 w 26"/>
                <a:gd name="T5" fmla="*/ 25 h 27"/>
                <a:gd name="T6" fmla="*/ 22 w 26"/>
                <a:gd name="T7" fmla="*/ 22 h 27"/>
                <a:gd name="T8" fmla="*/ 24 w 26"/>
                <a:gd name="T9" fmla="*/ 19 h 27"/>
                <a:gd name="T10" fmla="*/ 26 w 26"/>
                <a:gd name="T11" fmla="*/ 13 h 27"/>
                <a:gd name="T12" fmla="*/ 26 w 26"/>
                <a:gd name="T13" fmla="*/ 13 h 27"/>
                <a:gd name="T14" fmla="*/ 24 w 26"/>
                <a:gd name="T15" fmla="*/ 8 h 27"/>
                <a:gd name="T16" fmla="*/ 22 w 26"/>
                <a:gd name="T17" fmla="*/ 5 h 27"/>
                <a:gd name="T18" fmla="*/ 19 w 26"/>
                <a:gd name="T19" fmla="*/ 2 h 27"/>
                <a:gd name="T20" fmla="*/ 13 w 26"/>
                <a:gd name="T21" fmla="*/ 0 h 27"/>
                <a:gd name="T22" fmla="*/ 13 w 26"/>
                <a:gd name="T23" fmla="*/ 0 h 27"/>
                <a:gd name="T24" fmla="*/ 7 w 26"/>
                <a:gd name="T25" fmla="*/ 2 h 27"/>
                <a:gd name="T26" fmla="*/ 4 w 26"/>
                <a:gd name="T27" fmla="*/ 5 h 27"/>
                <a:gd name="T28" fmla="*/ 1 w 26"/>
                <a:gd name="T29" fmla="*/ 8 h 27"/>
                <a:gd name="T30" fmla="*/ 0 w 26"/>
                <a:gd name="T31" fmla="*/ 13 h 27"/>
                <a:gd name="T32" fmla="*/ 0 w 26"/>
                <a:gd name="T33" fmla="*/ 13 h 27"/>
                <a:gd name="T34" fmla="*/ 1 w 26"/>
                <a:gd name="T35" fmla="*/ 19 h 27"/>
                <a:gd name="T36" fmla="*/ 4 w 26"/>
                <a:gd name="T37" fmla="*/ 22 h 27"/>
                <a:gd name="T38" fmla="*/ 7 w 26"/>
                <a:gd name="T39" fmla="*/ 25 h 27"/>
                <a:gd name="T40" fmla="*/ 13 w 26"/>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27">
                  <a:moveTo>
                    <a:pt x="13" y="27"/>
                  </a:moveTo>
                  <a:lnTo>
                    <a:pt x="13" y="27"/>
                  </a:lnTo>
                  <a:lnTo>
                    <a:pt x="19" y="25"/>
                  </a:lnTo>
                  <a:lnTo>
                    <a:pt x="22" y="22"/>
                  </a:lnTo>
                  <a:lnTo>
                    <a:pt x="24" y="19"/>
                  </a:lnTo>
                  <a:lnTo>
                    <a:pt x="26" y="13"/>
                  </a:lnTo>
                  <a:lnTo>
                    <a:pt x="26" y="13"/>
                  </a:lnTo>
                  <a:lnTo>
                    <a:pt x="24" y="8"/>
                  </a:lnTo>
                  <a:lnTo>
                    <a:pt x="22" y="5"/>
                  </a:lnTo>
                  <a:lnTo>
                    <a:pt x="19" y="2"/>
                  </a:lnTo>
                  <a:lnTo>
                    <a:pt x="13" y="0"/>
                  </a:lnTo>
                  <a:lnTo>
                    <a:pt x="13" y="0"/>
                  </a:lnTo>
                  <a:lnTo>
                    <a:pt x="7" y="2"/>
                  </a:lnTo>
                  <a:lnTo>
                    <a:pt x="4" y="5"/>
                  </a:lnTo>
                  <a:lnTo>
                    <a:pt x="1" y="8"/>
                  </a:lnTo>
                  <a:lnTo>
                    <a:pt x="0" y="13"/>
                  </a:lnTo>
                  <a:lnTo>
                    <a:pt x="0" y="13"/>
                  </a:lnTo>
                  <a:lnTo>
                    <a:pt x="1" y="19"/>
                  </a:lnTo>
                  <a:lnTo>
                    <a:pt x="4" y="22"/>
                  </a:lnTo>
                  <a:lnTo>
                    <a:pt x="7" y="25"/>
                  </a:lnTo>
                  <a:lnTo>
                    <a:pt x="13" y="2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8" name="Freeform 142"/>
            <p:cNvSpPr>
              <a:spLocks/>
            </p:cNvSpPr>
            <p:nvPr/>
          </p:nvSpPr>
          <p:spPr bwMode="auto">
            <a:xfrm>
              <a:off x="3083" y="2000"/>
              <a:ext cx="13" cy="13"/>
            </a:xfrm>
            <a:custGeom>
              <a:avLst/>
              <a:gdLst>
                <a:gd name="T0" fmla="*/ 13 w 26"/>
                <a:gd name="T1" fmla="*/ 27 h 27"/>
                <a:gd name="T2" fmla="*/ 13 w 26"/>
                <a:gd name="T3" fmla="*/ 27 h 27"/>
                <a:gd name="T4" fmla="*/ 19 w 26"/>
                <a:gd name="T5" fmla="*/ 25 h 27"/>
                <a:gd name="T6" fmla="*/ 21 w 26"/>
                <a:gd name="T7" fmla="*/ 22 h 27"/>
                <a:gd name="T8" fmla="*/ 24 w 26"/>
                <a:gd name="T9" fmla="*/ 19 h 27"/>
                <a:gd name="T10" fmla="*/ 26 w 26"/>
                <a:gd name="T11" fmla="*/ 13 h 27"/>
                <a:gd name="T12" fmla="*/ 26 w 26"/>
                <a:gd name="T13" fmla="*/ 13 h 27"/>
                <a:gd name="T14" fmla="*/ 24 w 26"/>
                <a:gd name="T15" fmla="*/ 8 h 27"/>
                <a:gd name="T16" fmla="*/ 21 w 26"/>
                <a:gd name="T17" fmla="*/ 5 h 27"/>
                <a:gd name="T18" fmla="*/ 19 w 26"/>
                <a:gd name="T19" fmla="*/ 2 h 27"/>
                <a:gd name="T20" fmla="*/ 13 w 26"/>
                <a:gd name="T21" fmla="*/ 0 h 27"/>
                <a:gd name="T22" fmla="*/ 13 w 26"/>
                <a:gd name="T23" fmla="*/ 0 h 27"/>
                <a:gd name="T24" fmla="*/ 7 w 26"/>
                <a:gd name="T25" fmla="*/ 2 h 27"/>
                <a:gd name="T26" fmla="*/ 4 w 26"/>
                <a:gd name="T27" fmla="*/ 5 h 27"/>
                <a:gd name="T28" fmla="*/ 1 w 26"/>
                <a:gd name="T29" fmla="*/ 8 h 27"/>
                <a:gd name="T30" fmla="*/ 0 w 26"/>
                <a:gd name="T31" fmla="*/ 13 h 27"/>
                <a:gd name="T32" fmla="*/ 0 w 26"/>
                <a:gd name="T33" fmla="*/ 13 h 27"/>
                <a:gd name="T34" fmla="*/ 1 w 26"/>
                <a:gd name="T35" fmla="*/ 19 h 27"/>
                <a:gd name="T36" fmla="*/ 4 w 26"/>
                <a:gd name="T37" fmla="*/ 22 h 27"/>
                <a:gd name="T38" fmla="*/ 7 w 26"/>
                <a:gd name="T39" fmla="*/ 25 h 27"/>
                <a:gd name="T40" fmla="*/ 13 w 26"/>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27">
                  <a:moveTo>
                    <a:pt x="13" y="27"/>
                  </a:moveTo>
                  <a:lnTo>
                    <a:pt x="13" y="27"/>
                  </a:lnTo>
                  <a:lnTo>
                    <a:pt x="19" y="25"/>
                  </a:lnTo>
                  <a:lnTo>
                    <a:pt x="21" y="22"/>
                  </a:lnTo>
                  <a:lnTo>
                    <a:pt x="24" y="19"/>
                  </a:lnTo>
                  <a:lnTo>
                    <a:pt x="26" y="13"/>
                  </a:lnTo>
                  <a:lnTo>
                    <a:pt x="26" y="13"/>
                  </a:lnTo>
                  <a:lnTo>
                    <a:pt x="24" y="8"/>
                  </a:lnTo>
                  <a:lnTo>
                    <a:pt x="21" y="5"/>
                  </a:lnTo>
                  <a:lnTo>
                    <a:pt x="19" y="2"/>
                  </a:lnTo>
                  <a:lnTo>
                    <a:pt x="13" y="0"/>
                  </a:lnTo>
                  <a:lnTo>
                    <a:pt x="13" y="0"/>
                  </a:lnTo>
                  <a:lnTo>
                    <a:pt x="7" y="2"/>
                  </a:lnTo>
                  <a:lnTo>
                    <a:pt x="4" y="5"/>
                  </a:lnTo>
                  <a:lnTo>
                    <a:pt x="1" y="8"/>
                  </a:lnTo>
                  <a:lnTo>
                    <a:pt x="0" y="13"/>
                  </a:lnTo>
                  <a:lnTo>
                    <a:pt x="0" y="13"/>
                  </a:lnTo>
                  <a:lnTo>
                    <a:pt x="1" y="19"/>
                  </a:lnTo>
                  <a:lnTo>
                    <a:pt x="4" y="22"/>
                  </a:lnTo>
                  <a:lnTo>
                    <a:pt x="7" y="25"/>
                  </a:lnTo>
                  <a:lnTo>
                    <a:pt x="13" y="2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sp>
        <p:nvSpPr>
          <p:cNvPr id="1519759" name="Text Box 143"/>
          <p:cNvSpPr txBox="1">
            <a:spLocks noChangeArrowheads="1"/>
          </p:cNvSpPr>
          <p:nvPr/>
        </p:nvSpPr>
        <p:spPr bwMode="auto">
          <a:xfrm>
            <a:off x="5462589" y="4449366"/>
            <a:ext cx="771365"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00000"/>
              </a:lnSpc>
            </a:pPr>
            <a:r>
              <a:rPr lang="en-US" altLang="id-ID" sz="1500"/>
              <a:t>Router</a:t>
            </a:r>
          </a:p>
        </p:txBody>
      </p:sp>
      <p:sp>
        <p:nvSpPr>
          <p:cNvPr id="1519760" name="Text Box 144"/>
          <p:cNvSpPr txBox="1">
            <a:spLocks noChangeArrowheads="1"/>
          </p:cNvSpPr>
          <p:nvPr/>
        </p:nvSpPr>
        <p:spPr bwMode="auto">
          <a:xfrm>
            <a:off x="1524000" y="5143501"/>
            <a:ext cx="38481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0000"/>
              </a:lnSpc>
              <a:spcBef>
                <a:spcPct val="50000"/>
              </a:spcBef>
            </a:pPr>
            <a:r>
              <a:rPr lang="en-US" altLang="id-ID" sz="1600" dirty="0"/>
              <a:t>Automatically Deny Connection Attempt</a:t>
            </a:r>
          </a:p>
        </p:txBody>
      </p:sp>
    </p:spTree>
    <p:extLst>
      <p:ext uri="{BB962C8B-B14F-4D97-AF65-F5344CB8AC3E}">
        <p14:creationId xmlns:p14="http://schemas.microsoft.com/office/powerpoint/2010/main" val="148134667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0642" name="Rectangle 2"/>
          <p:cNvSpPr>
            <a:spLocks noGrp="1" noChangeArrowheads="1"/>
          </p:cNvSpPr>
          <p:nvPr>
            <p:ph type="title"/>
          </p:nvPr>
        </p:nvSpPr>
        <p:spPr/>
        <p:txBody>
          <a:bodyPr/>
          <a:lstStyle/>
          <a:p>
            <a:r>
              <a:rPr lang="en-US" altLang="id-ID"/>
              <a:t>DMZ Configuration</a:t>
            </a:r>
          </a:p>
        </p:txBody>
      </p:sp>
      <p:sp>
        <p:nvSpPr>
          <p:cNvPr id="1520643" name="Rectangle 3"/>
          <p:cNvSpPr>
            <a:spLocks noGrp="1" noChangeArrowheads="1"/>
          </p:cNvSpPr>
          <p:nvPr>
            <p:ph type="body" sz="half" idx="1"/>
          </p:nvPr>
        </p:nvSpPr>
        <p:spPr>
          <a:xfrm>
            <a:off x="609600" y="1828800"/>
            <a:ext cx="8001000" cy="990600"/>
          </a:xfrm>
        </p:spPr>
        <p:txBody>
          <a:bodyPr>
            <a:noAutofit/>
          </a:bodyPr>
          <a:lstStyle/>
          <a:p>
            <a:pPr>
              <a:lnSpc>
                <a:spcPct val="80000"/>
              </a:lnSpc>
            </a:pPr>
            <a:r>
              <a:rPr lang="en-US" altLang="id-ID" dirty="0"/>
              <a:t>Place web servers in the “DMZ” network</a:t>
            </a:r>
          </a:p>
          <a:p>
            <a:pPr>
              <a:lnSpc>
                <a:spcPct val="80000"/>
              </a:lnSpc>
            </a:pPr>
            <a:r>
              <a:rPr lang="en-US" altLang="id-ID" dirty="0"/>
              <a:t>Only allow web ports (TCP ports 80 and 443)</a:t>
            </a:r>
          </a:p>
        </p:txBody>
      </p:sp>
      <p:grpSp>
        <p:nvGrpSpPr>
          <p:cNvPr id="1520644" name="Group 4"/>
          <p:cNvGrpSpPr>
            <a:grpSpLocks/>
          </p:cNvGrpSpPr>
          <p:nvPr/>
        </p:nvGrpSpPr>
        <p:grpSpPr bwMode="auto">
          <a:xfrm>
            <a:off x="1600200" y="2914651"/>
            <a:ext cx="6000750" cy="2755107"/>
            <a:chOff x="384" y="1728"/>
            <a:chExt cx="5040" cy="2314"/>
          </a:xfrm>
        </p:grpSpPr>
        <p:sp>
          <p:nvSpPr>
            <p:cNvPr id="1520645" name="Line 5"/>
            <p:cNvSpPr>
              <a:spLocks noChangeShapeType="1"/>
            </p:cNvSpPr>
            <p:nvPr/>
          </p:nvSpPr>
          <p:spPr bwMode="auto">
            <a:xfrm flipH="1">
              <a:off x="3120" y="2400"/>
              <a:ext cx="672" cy="1"/>
            </a:xfrm>
            <a:prstGeom prst="line">
              <a:avLst/>
            </a:prstGeom>
            <a:noFill/>
            <a:ln w="762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46" name="AutoShape 6"/>
            <p:cNvSpPr>
              <a:spLocks noChangeArrowheads="1"/>
            </p:cNvSpPr>
            <p:nvPr/>
          </p:nvSpPr>
          <p:spPr bwMode="auto">
            <a:xfrm>
              <a:off x="3792" y="1824"/>
              <a:ext cx="1632" cy="1104"/>
            </a:xfrm>
            <a:prstGeom prst="cloudCallout">
              <a:avLst>
                <a:gd name="adj1" fmla="val -12069"/>
                <a:gd name="adj2" fmla="val 3867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id-ID" altLang="id-ID"/>
            </a:p>
          </p:txBody>
        </p:sp>
        <p:sp>
          <p:nvSpPr>
            <p:cNvPr id="1520647" name="Text Box 7"/>
            <p:cNvSpPr txBox="1">
              <a:spLocks noChangeArrowheads="1"/>
            </p:cNvSpPr>
            <p:nvPr/>
          </p:nvSpPr>
          <p:spPr bwMode="auto">
            <a:xfrm>
              <a:off x="4214" y="2183"/>
              <a:ext cx="843"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1" hangingPunct="1">
                <a:lnSpc>
                  <a:spcPct val="100000"/>
                </a:lnSpc>
              </a:pPr>
              <a:r>
                <a:rPr lang="en-US" altLang="id-ID"/>
                <a:t>internet</a:t>
              </a:r>
            </a:p>
          </p:txBody>
        </p:sp>
        <p:sp>
          <p:nvSpPr>
            <p:cNvPr id="1520648" name="Line 8"/>
            <p:cNvSpPr>
              <a:spLocks noChangeShapeType="1"/>
            </p:cNvSpPr>
            <p:nvPr/>
          </p:nvSpPr>
          <p:spPr bwMode="auto">
            <a:xfrm flipH="1">
              <a:off x="3120" y="2448"/>
              <a:ext cx="672" cy="1"/>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nvGrpSpPr>
            <p:cNvPr id="1520649" name="Group 9"/>
            <p:cNvGrpSpPr>
              <a:grpSpLocks/>
            </p:cNvGrpSpPr>
            <p:nvPr/>
          </p:nvGrpSpPr>
          <p:grpSpPr bwMode="auto">
            <a:xfrm>
              <a:off x="2352" y="1728"/>
              <a:ext cx="864" cy="1056"/>
              <a:chOff x="1920" y="1056"/>
              <a:chExt cx="1824" cy="2208"/>
            </a:xfrm>
          </p:grpSpPr>
          <p:grpSp>
            <p:nvGrpSpPr>
              <p:cNvPr id="1520650" name="Group 10"/>
              <p:cNvGrpSpPr>
                <a:grpSpLocks/>
              </p:cNvGrpSpPr>
              <p:nvPr/>
            </p:nvGrpSpPr>
            <p:grpSpPr bwMode="auto">
              <a:xfrm>
                <a:off x="1920" y="1056"/>
                <a:ext cx="1824" cy="2208"/>
                <a:chOff x="1920" y="1296"/>
                <a:chExt cx="1824" cy="2304"/>
              </a:xfrm>
            </p:grpSpPr>
            <p:sp>
              <p:nvSpPr>
                <p:cNvPr id="1520651" name="Rectangle 11"/>
                <p:cNvSpPr>
                  <a:spLocks noChangeArrowheads="1"/>
                </p:cNvSpPr>
                <p:nvPr/>
              </p:nvSpPr>
              <p:spPr bwMode="auto">
                <a:xfrm>
                  <a:off x="2208" y="2256"/>
                  <a:ext cx="1248" cy="1344"/>
                </a:xfrm>
                <a:prstGeom prst="rect">
                  <a:avLst/>
                </a:prstGeom>
                <a:gradFill rotWithShape="1">
                  <a:gsLst>
                    <a:gs pos="0">
                      <a:schemeClr val="bg1">
                        <a:gamma/>
                        <a:shade val="46275"/>
                        <a:invGamma/>
                      </a:schemeClr>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100000"/>
                    </a:lnSpc>
                  </a:pPr>
                  <a:endParaRPr lang="en-US" altLang="id-ID">
                    <a:latin typeface="Arial Black" panose="020B0A04020102020204" pitchFamily="34" charset="0"/>
                  </a:endParaRPr>
                </a:p>
                <a:p>
                  <a:pPr eaLnBrk="1" hangingPunct="1">
                    <a:lnSpc>
                      <a:spcPct val="100000"/>
                    </a:lnSpc>
                  </a:pPr>
                  <a:endParaRPr lang="en-US" altLang="id-ID">
                    <a:latin typeface="Arial Black" panose="020B0A04020102020204" pitchFamily="34" charset="0"/>
                  </a:endParaRPr>
                </a:p>
                <a:p>
                  <a:pPr eaLnBrk="1" hangingPunct="1">
                    <a:lnSpc>
                      <a:spcPct val="100000"/>
                    </a:lnSpc>
                  </a:pPr>
                  <a:r>
                    <a:rPr lang="en-US" altLang="id-ID" sz="900">
                      <a:latin typeface="Arial Black" panose="020B0A04020102020204" pitchFamily="34" charset="0"/>
                    </a:rPr>
                    <a:t>Firewall</a:t>
                  </a:r>
                </a:p>
              </p:txBody>
            </p:sp>
            <p:sp>
              <p:nvSpPr>
                <p:cNvPr id="1520652" name="AutoShape 12"/>
                <p:cNvSpPr>
                  <a:spLocks noChangeArrowheads="1"/>
                </p:cNvSpPr>
                <p:nvPr/>
              </p:nvSpPr>
              <p:spPr bwMode="auto">
                <a:xfrm>
                  <a:off x="2448" y="2400"/>
                  <a:ext cx="768" cy="480"/>
                </a:xfrm>
                <a:prstGeom prst="bevel">
                  <a:avLst>
                    <a:gd name="adj" fmla="val 12500"/>
                  </a:avLst>
                </a:prstGeom>
                <a:solidFill>
                  <a:srgbClr val="77777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53" name="Rectangle 13"/>
                <p:cNvSpPr>
                  <a:spLocks noChangeArrowheads="1"/>
                </p:cNvSpPr>
                <p:nvPr/>
              </p:nvSpPr>
              <p:spPr bwMode="auto">
                <a:xfrm>
                  <a:off x="2160" y="2304"/>
                  <a:ext cx="48" cy="1296"/>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54" name="Rectangle 14"/>
                <p:cNvSpPr>
                  <a:spLocks noChangeArrowheads="1"/>
                </p:cNvSpPr>
                <p:nvPr/>
              </p:nvSpPr>
              <p:spPr bwMode="auto">
                <a:xfrm>
                  <a:off x="3456" y="2304"/>
                  <a:ext cx="48" cy="1296"/>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55" name="AutoShape 15"/>
                <p:cNvSpPr>
                  <a:spLocks noChangeArrowheads="1"/>
                </p:cNvSpPr>
                <p:nvPr/>
              </p:nvSpPr>
              <p:spPr bwMode="auto">
                <a:xfrm>
                  <a:off x="1920" y="1296"/>
                  <a:ext cx="1824" cy="1008"/>
                </a:xfrm>
                <a:prstGeom prst="triangle">
                  <a:avLst>
                    <a:gd name="adj" fmla="val 50000"/>
                  </a:avLst>
                </a:prstGeom>
                <a:solidFill>
                  <a:srgbClr val="66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1520656" name="Picture 16" descr="brit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80" y="2304"/>
                  <a:ext cx="323" cy="266"/>
                </a:xfrm>
                <a:prstGeom prst="rect">
                  <a:avLst/>
                </a:prstGeom>
                <a:noFill/>
                <a:ln>
                  <a:noFill/>
                </a:ln>
                <a:extLst>
                  <a:ext uri="{909E8E84-426E-40DD-AFC4-6F175D3DCCD1}">
                    <a14:hiddenFill xmlns:a14="http://schemas.microsoft.com/office/drawing/2010/main">
                      <a:solidFill>
                        <a:srgbClr val="306774"/>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20657" name="Rectangle 17"/>
              <p:cNvSpPr>
                <a:spLocks noChangeArrowheads="1"/>
              </p:cNvSpPr>
              <p:nvPr/>
            </p:nvSpPr>
            <p:spPr bwMode="auto">
              <a:xfrm>
                <a:off x="3648" y="2640"/>
                <a:ext cx="48"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58" name="Rectangle 18"/>
              <p:cNvSpPr>
                <a:spLocks noChangeArrowheads="1"/>
              </p:cNvSpPr>
              <p:nvPr/>
            </p:nvSpPr>
            <p:spPr bwMode="auto">
              <a:xfrm>
                <a:off x="3552" y="2640"/>
                <a:ext cx="48"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59" name="AutoShape 19"/>
              <p:cNvSpPr>
                <a:spLocks noChangeArrowheads="1"/>
              </p:cNvSpPr>
              <p:nvPr/>
            </p:nvSpPr>
            <p:spPr bwMode="auto">
              <a:xfrm rot="-5400000">
                <a:off x="1656" y="2328"/>
                <a:ext cx="768" cy="144"/>
              </a:xfrm>
              <a:prstGeom prst="flowChartMagneticTape">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60" name="Line 20"/>
              <p:cNvSpPr>
                <a:spLocks noChangeShapeType="1"/>
              </p:cNvSpPr>
              <p:nvPr/>
            </p:nvSpPr>
            <p:spPr bwMode="auto">
              <a:xfrm>
                <a:off x="2016" y="2256"/>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520661" name="AutoShape 21"/>
            <p:cNvSpPr>
              <a:spLocks noChangeAspect="1" noChangeArrowheads="1" noTextEdit="1"/>
            </p:cNvSpPr>
            <p:nvPr/>
          </p:nvSpPr>
          <p:spPr bwMode="auto">
            <a:xfrm>
              <a:off x="384" y="1920"/>
              <a:ext cx="1728" cy="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0662" name="Group 22"/>
            <p:cNvGrpSpPr>
              <a:grpSpLocks/>
            </p:cNvGrpSpPr>
            <p:nvPr/>
          </p:nvGrpSpPr>
          <p:grpSpPr bwMode="auto">
            <a:xfrm>
              <a:off x="524" y="2178"/>
              <a:ext cx="1549" cy="405"/>
              <a:chOff x="860" y="1362"/>
              <a:chExt cx="1549" cy="405"/>
            </a:xfrm>
          </p:grpSpPr>
          <p:sp>
            <p:nvSpPr>
              <p:cNvPr id="1520663" name="Rectangle 23"/>
              <p:cNvSpPr>
                <a:spLocks noChangeArrowheads="1"/>
              </p:cNvSpPr>
              <p:nvPr/>
            </p:nvSpPr>
            <p:spPr bwMode="auto">
              <a:xfrm>
                <a:off x="2203" y="1597"/>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4" name="Rectangle 24"/>
              <p:cNvSpPr>
                <a:spLocks noChangeArrowheads="1"/>
              </p:cNvSpPr>
              <p:nvPr/>
            </p:nvSpPr>
            <p:spPr bwMode="auto">
              <a:xfrm>
                <a:off x="1593" y="1593"/>
                <a:ext cx="15" cy="169"/>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5" name="Rectangle 25"/>
              <p:cNvSpPr>
                <a:spLocks noChangeArrowheads="1"/>
              </p:cNvSpPr>
              <p:nvPr/>
            </p:nvSpPr>
            <p:spPr bwMode="auto">
              <a:xfrm>
                <a:off x="1558" y="1429"/>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6" name="Rectangle 26"/>
              <p:cNvSpPr>
                <a:spLocks noChangeArrowheads="1"/>
              </p:cNvSpPr>
              <p:nvPr/>
            </p:nvSpPr>
            <p:spPr bwMode="auto">
              <a:xfrm>
                <a:off x="1007" y="1594"/>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7" name="Rectangle 27"/>
              <p:cNvSpPr>
                <a:spLocks noChangeArrowheads="1"/>
              </p:cNvSpPr>
              <p:nvPr/>
            </p:nvSpPr>
            <p:spPr bwMode="auto">
              <a:xfrm>
                <a:off x="927" y="1426"/>
                <a:ext cx="16" cy="169"/>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8" name="Rectangle 28"/>
              <p:cNvSpPr>
                <a:spLocks noChangeArrowheads="1"/>
              </p:cNvSpPr>
              <p:nvPr/>
            </p:nvSpPr>
            <p:spPr bwMode="auto">
              <a:xfrm>
                <a:off x="1630" y="1362"/>
                <a:ext cx="424" cy="15"/>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9" name="Rectangle 29"/>
              <p:cNvSpPr>
                <a:spLocks noChangeArrowheads="1"/>
              </p:cNvSpPr>
              <p:nvPr/>
            </p:nvSpPr>
            <p:spPr bwMode="auto">
              <a:xfrm>
                <a:off x="860" y="1590"/>
                <a:ext cx="1549" cy="15"/>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0670" name="Group 30"/>
            <p:cNvGrpSpPr>
              <a:grpSpLocks/>
            </p:cNvGrpSpPr>
            <p:nvPr/>
          </p:nvGrpSpPr>
          <p:grpSpPr bwMode="auto">
            <a:xfrm>
              <a:off x="504" y="2505"/>
              <a:ext cx="374" cy="334"/>
              <a:chOff x="840" y="1689"/>
              <a:chExt cx="374" cy="334"/>
            </a:xfrm>
          </p:grpSpPr>
          <p:grpSp>
            <p:nvGrpSpPr>
              <p:cNvPr id="1520671" name="Group 31"/>
              <p:cNvGrpSpPr>
                <a:grpSpLocks/>
              </p:cNvGrpSpPr>
              <p:nvPr/>
            </p:nvGrpSpPr>
            <p:grpSpPr bwMode="auto">
              <a:xfrm>
                <a:off x="855" y="1898"/>
                <a:ext cx="344" cy="106"/>
                <a:chOff x="855" y="1898"/>
                <a:chExt cx="344" cy="106"/>
              </a:xfrm>
            </p:grpSpPr>
            <p:sp>
              <p:nvSpPr>
                <p:cNvPr id="1520672" name="Rectangle 32"/>
                <p:cNvSpPr>
                  <a:spLocks noChangeArrowheads="1"/>
                </p:cNvSpPr>
                <p:nvPr/>
              </p:nvSpPr>
              <p:spPr bwMode="auto">
                <a:xfrm>
                  <a:off x="855" y="1898"/>
                  <a:ext cx="344" cy="106"/>
                </a:xfrm>
                <a:prstGeom prst="rect">
                  <a:avLst/>
                </a:prstGeom>
                <a:solidFill>
                  <a:srgbClr val="FFFFFF"/>
                </a:solidFill>
                <a:ln w="4763">
                  <a:solidFill>
                    <a:srgbClr val="000000"/>
                  </a:solidFill>
                  <a:miter lim="800000"/>
                  <a:headEnd/>
                  <a:tailEnd/>
                </a:ln>
              </p:spPr>
              <p:txBody>
                <a:bodyPr/>
                <a:lstStyle/>
                <a:p>
                  <a:endParaRPr lang="id-ID"/>
                </a:p>
              </p:txBody>
            </p:sp>
            <p:sp>
              <p:nvSpPr>
                <p:cNvPr id="1520673" name="Rectangle 33"/>
                <p:cNvSpPr>
                  <a:spLocks noChangeArrowheads="1"/>
                </p:cNvSpPr>
                <p:nvPr/>
              </p:nvSpPr>
              <p:spPr bwMode="auto">
                <a:xfrm>
                  <a:off x="1045"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0674" name="Group 34"/>
              <p:cNvGrpSpPr>
                <a:grpSpLocks/>
              </p:cNvGrpSpPr>
              <p:nvPr/>
            </p:nvGrpSpPr>
            <p:grpSpPr bwMode="auto">
              <a:xfrm>
                <a:off x="840" y="1956"/>
                <a:ext cx="374" cy="67"/>
                <a:chOff x="840" y="1956"/>
                <a:chExt cx="374" cy="67"/>
              </a:xfrm>
            </p:grpSpPr>
            <p:sp>
              <p:nvSpPr>
                <p:cNvPr id="1520675" name="Freeform 35"/>
                <p:cNvSpPr>
                  <a:spLocks/>
                </p:cNvSpPr>
                <p:nvPr/>
              </p:nvSpPr>
              <p:spPr bwMode="auto">
                <a:xfrm>
                  <a:off x="840" y="1956"/>
                  <a:ext cx="374" cy="67"/>
                </a:xfrm>
                <a:custGeom>
                  <a:avLst/>
                  <a:gdLst>
                    <a:gd name="T0" fmla="*/ 140 w 1123"/>
                    <a:gd name="T1" fmla="*/ 0 h 201"/>
                    <a:gd name="T2" fmla="*/ 987 w 1123"/>
                    <a:gd name="T3" fmla="*/ 0 h 201"/>
                    <a:gd name="T4" fmla="*/ 1121 w 1123"/>
                    <a:gd name="T5" fmla="*/ 181 h 201"/>
                    <a:gd name="T6" fmla="*/ 1123 w 1123"/>
                    <a:gd name="T7" fmla="*/ 190 h 201"/>
                    <a:gd name="T8" fmla="*/ 1118 w 1123"/>
                    <a:gd name="T9" fmla="*/ 197 h 201"/>
                    <a:gd name="T10" fmla="*/ 1110 w 1123"/>
                    <a:gd name="T11" fmla="*/ 201 h 201"/>
                    <a:gd name="T12" fmla="*/ 16 w 1123"/>
                    <a:gd name="T13" fmla="*/ 201 h 201"/>
                    <a:gd name="T14" fmla="*/ 6 w 1123"/>
                    <a:gd name="T15" fmla="*/ 196 h 201"/>
                    <a:gd name="T16" fmla="*/ 0 w 1123"/>
                    <a:gd name="T17" fmla="*/ 188 h 201"/>
                    <a:gd name="T18" fmla="*/ 2 w 1123"/>
                    <a:gd name="T19" fmla="*/ 178 h 201"/>
                    <a:gd name="T20" fmla="*/ 140 w 1123"/>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3" h="201">
                      <a:moveTo>
                        <a:pt x="140" y="0"/>
                      </a:moveTo>
                      <a:lnTo>
                        <a:pt x="987" y="0"/>
                      </a:lnTo>
                      <a:lnTo>
                        <a:pt x="1121" y="181"/>
                      </a:lnTo>
                      <a:lnTo>
                        <a:pt x="1123" y="190"/>
                      </a:lnTo>
                      <a:lnTo>
                        <a:pt x="1118" y="197"/>
                      </a:lnTo>
                      <a:lnTo>
                        <a:pt x="1110" y="201"/>
                      </a:lnTo>
                      <a:lnTo>
                        <a:pt x="16"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0676" name="Freeform 36"/>
                <p:cNvSpPr>
                  <a:spLocks/>
                </p:cNvSpPr>
                <p:nvPr/>
              </p:nvSpPr>
              <p:spPr bwMode="auto">
                <a:xfrm>
                  <a:off x="861" y="1970"/>
                  <a:ext cx="249" cy="42"/>
                </a:xfrm>
                <a:custGeom>
                  <a:avLst/>
                  <a:gdLst>
                    <a:gd name="T0" fmla="*/ 101 w 746"/>
                    <a:gd name="T1" fmla="*/ 0 h 128"/>
                    <a:gd name="T2" fmla="*/ 712 w 746"/>
                    <a:gd name="T3" fmla="*/ 0 h 128"/>
                    <a:gd name="T4" fmla="*/ 746 w 746"/>
                    <a:gd name="T5" fmla="*/ 128 h 128"/>
                    <a:gd name="T6" fmla="*/ 0 w 746"/>
                    <a:gd name="T7" fmla="*/ 128 h 128"/>
                    <a:gd name="T8" fmla="*/ 101 w 746"/>
                    <a:gd name="T9" fmla="*/ 0 h 128"/>
                  </a:gdLst>
                  <a:ahLst/>
                  <a:cxnLst>
                    <a:cxn ang="0">
                      <a:pos x="T0" y="T1"/>
                    </a:cxn>
                    <a:cxn ang="0">
                      <a:pos x="T2" y="T3"/>
                    </a:cxn>
                    <a:cxn ang="0">
                      <a:pos x="T4" y="T5"/>
                    </a:cxn>
                    <a:cxn ang="0">
                      <a:pos x="T6" y="T7"/>
                    </a:cxn>
                    <a:cxn ang="0">
                      <a:pos x="T8" y="T9"/>
                    </a:cxn>
                  </a:cxnLst>
                  <a:rect l="0" t="0" r="r" b="b"/>
                  <a:pathLst>
                    <a:path w="746" h="128">
                      <a:moveTo>
                        <a:pt x="101" y="0"/>
                      </a:moveTo>
                      <a:lnTo>
                        <a:pt x="712" y="0"/>
                      </a:lnTo>
                      <a:lnTo>
                        <a:pt x="746"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0677" name="Freeform 37"/>
                <p:cNvSpPr>
                  <a:spLocks/>
                </p:cNvSpPr>
                <p:nvPr/>
              </p:nvSpPr>
              <p:spPr bwMode="auto">
                <a:xfrm>
                  <a:off x="1118" y="1970"/>
                  <a:ext cx="75" cy="42"/>
                </a:xfrm>
                <a:custGeom>
                  <a:avLst/>
                  <a:gdLst>
                    <a:gd name="T0" fmla="*/ 0 w 226"/>
                    <a:gd name="T1" fmla="*/ 0 h 128"/>
                    <a:gd name="T2" fmla="*/ 133 w 226"/>
                    <a:gd name="T3" fmla="*/ 0 h 128"/>
                    <a:gd name="T4" fmla="*/ 226 w 226"/>
                    <a:gd name="T5" fmla="*/ 128 h 128"/>
                    <a:gd name="T6" fmla="*/ 42 w 226"/>
                    <a:gd name="T7" fmla="*/ 128 h 128"/>
                    <a:gd name="T8" fmla="*/ 0 w 226"/>
                    <a:gd name="T9" fmla="*/ 0 h 128"/>
                  </a:gdLst>
                  <a:ahLst/>
                  <a:cxnLst>
                    <a:cxn ang="0">
                      <a:pos x="T0" y="T1"/>
                    </a:cxn>
                    <a:cxn ang="0">
                      <a:pos x="T2" y="T3"/>
                    </a:cxn>
                    <a:cxn ang="0">
                      <a:pos x="T4" y="T5"/>
                    </a:cxn>
                    <a:cxn ang="0">
                      <a:pos x="T6" y="T7"/>
                    </a:cxn>
                    <a:cxn ang="0">
                      <a:pos x="T8" y="T9"/>
                    </a:cxn>
                  </a:cxnLst>
                  <a:rect l="0" t="0" r="r" b="b"/>
                  <a:pathLst>
                    <a:path w="226" h="128">
                      <a:moveTo>
                        <a:pt x="0" y="0"/>
                      </a:moveTo>
                      <a:lnTo>
                        <a:pt x="133" y="0"/>
                      </a:lnTo>
                      <a:lnTo>
                        <a:pt x="226"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0678" name="Group 38"/>
              <p:cNvGrpSpPr>
                <a:grpSpLocks/>
              </p:cNvGrpSpPr>
              <p:nvPr/>
            </p:nvGrpSpPr>
            <p:grpSpPr bwMode="auto">
              <a:xfrm>
                <a:off x="902" y="1689"/>
                <a:ext cx="251" cy="207"/>
                <a:chOff x="902" y="1689"/>
                <a:chExt cx="251" cy="207"/>
              </a:xfrm>
            </p:grpSpPr>
            <p:sp>
              <p:nvSpPr>
                <p:cNvPr id="1520679" name="Rectangle 39"/>
                <p:cNvSpPr>
                  <a:spLocks noChangeArrowheads="1"/>
                </p:cNvSpPr>
                <p:nvPr/>
              </p:nvSpPr>
              <p:spPr bwMode="auto">
                <a:xfrm>
                  <a:off x="902"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0680" name="Rectangle 40"/>
                <p:cNvSpPr>
                  <a:spLocks noChangeArrowheads="1"/>
                </p:cNvSpPr>
                <p:nvPr/>
              </p:nvSpPr>
              <p:spPr bwMode="auto">
                <a:xfrm>
                  <a:off x="918"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0681" name="Rectangle 41"/>
                <p:cNvSpPr>
                  <a:spLocks noChangeArrowheads="1"/>
                </p:cNvSpPr>
                <p:nvPr/>
              </p:nvSpPr>
              <p:spPr bwMode="auto">
                <a:xfrm>
                  <a:off x="110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0682" name="Rectangle 42"/>
                <p:cNvSpPr>
                  <a:spLocks noChangeArrowheads="1"/>
                </p:cNvSpPr>
                <p:nvPr/>
              </p:nvSpPr>
              <p:spPr bwMode="auto">
                <a:xfrm>
                  <a:off x="1112"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0683" name="Oval 43"/>
                <p:cNvSpPr>
                  <a:spLocks noChangeArrowheads="1"/>
                </p:cNvSpPr>
                <p:nvPr/>
              </p:nvSpPr>
              <p:spPr bwMode="auto">
                <a:xfrm>
                  <a:off x="111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0684" name="Oval 44"/>
                <p:cNvSpPr>
                  <a:spLocks noChangeArrowheads="1"/>
                </p:cNvSpPr>
                <p:nvPr/>
              </p:nvSpPr>
              <p:spPr bwMode="auto">
                <a:xfrm>
                  <a:off x="111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0685" name="Oval 45"/>
                <p:cNvSpPr>
                  <a:spLocks noChangeArrowheads="1"/>
                </p:cNvSpPr>
                <p:nvPr/>
              </p:nvSpPr>
              <p:spPr bwMode="auto">
                <a:xfrm>
                  <a:off x="111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0686" name="Group 46"/>
            <p:cNvGrpSpPr>
              <a:grpSpLocks/>
            </p:cNvGrpSpPr>
            <p:nvPr/>
          </p:nvGrpSpPr>
          <p:grpSpPr bwMode="auto">
            <a:xfrm>
              <a:off x="1076" y="2150"/>
              <a:ext cx="301" cy="109"/>
              <a:chOff x="1412" y="1334"/>
              <a:chExt cx="301" cy="109"/>
            </a:xfrm>
          </p:grpSpPr>
          <p:sp>
            <p:nvSpPr>
              <p:cNvPr id="1520687" name="Rectangle 47"/>
              <p:cNvSpPr>
                <a:spLocks noChangeArrowheads="1"/>
              </p:cNvSpPr>
              <p:nvPr/>
            </p:nvSpPr>
            <p:spPr bwMode="auto">
              <a:xfrm>
                <a:off x="1412" y="1337"/>
                <a:ext cx="301" cy="106"/>
              </a:xfrm>
              <a:prstGeom prst="rect">
                <a:avLst/>
              </a:prstGeom>
              <a:solidFill>
                <a:srgbClr val="C0C0C0"/>
              </a:solidFill>
              <a:ln w="4763">
                <a:solidFill>
                  <a:srgbClr val="000000"/>
                </a:solidFill>
                <a:miter lim="800000"/>
                <a:headEnd/>
                <a:tailEnd/>
              </a:ln>
            </p:spPr>
            <p:txBody>
              <a:bodyPr/>
              <a:lstStyle/>
              <a:p>
                <a:endParaRPr lang="id-ID"/>
              </a:p>
            </p:txBody>
          </p:sp>
          <p:sp>
            <p:nvSpPr>
              <p:cNvPr id="1520688" name="Rectangle 48"/>
              <p:cNvSpPr>
                <a:spLocks noChangeArrowheads="1"/>
              </p:cNvSpPr>
              <p:nvPr/>
            </p:nvSpPr>
            <p:spPr bwMode="auto">
              <a:xfrm>
                <a:off x="1414" y="1410"/>
                <a:ext cx="297"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0689" name="Group 49"/>
              <p:cNvGrpSpPr>
                <a:grpSpLocks/>
              </p:cNvGrpSpPr>
              <p:nvPr/>
            </p:nvGrpSpPr>
            <p:grpSpPr bwMode="auto">
              <a:xfrm>
                <a:off x="1590" y="1417"/>
                <a:ext cx="75" cy="25"/>
                <a:chOff x="1590" y="1417"/>
                <a:chExt cx="75" cy="25"/>
              </a:xfrm>
            </p:grpSpPr>
            <p:sp>
              <p:nvSpPr>
                <p:cNvPr id="1520690" name="Rectangle 50"/>
                <p:cNvSpPr>
                  <a:spLocks noChangeArrowheads="1"/>
                </p:cNvSpPr>
                <p:nvPr/>
              </p:nvSpPr>
              <p:spPr bwMode="auto">
                <a:xfrm>
                  <a:off x="1590"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91" name="Rectangle 51"/>
                <p:cNvSpPr>
                  <a:spLocks noChangeArrowheads="1"/>
                </p:cNvSpPr>
                <p:nvPr/>
              </p:nvSpPr>
              <p:spPr bwMode="auto">
                <a:xfrm>
                  <a:off x="1614"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92" name="Rectangle 52"/>
                <p:cNvSpPr>
                  <a:spLocks noChangeArrowheads="1"/>
                </p:cNvSpPr>
                <p:nvPr/>
              </p:nvSpPr>
              <p:spPr bwMode="auto">
                <a:xfrm>
                  <a:off x="1636"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93" name="Rectangle 53"/>
                <p:cNvSpPr>
                  <a:spLocks noChangeArrowheads="1"/>
                </p:cNvSpPr>
                <p:nvPr/>
              </p:nvSpPr>
              <p:spPr bwMode="auto">
                <a:xfrm>
                  <a:off x="1657"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694" name="Rectangle 54"/>
              <p:cNvSpPr>
                <a:spLocks noChangeArrowheads="1"/>
              </p:cNvSpPr>
              <p:nvPr/>
            </p:nvSpPr>
            <p:spPr bwMode="auto">
              <a:xfrm>
                <a:off x="1452" y="1334"/>
                <a:ext cx="6" cy="2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0695" name="Group 55"/>
            <p:cNvGrpSpPr>
              <a:grpSpLocks/>
            </p:cNvGrpSpPr>
            <p:nvPr/>
          </p:nvGrpSpPr>
          <p:grpSpPr bwMode="auto">
            <a:xfrm>
              <a:off x="1668" y="2034"/>
              <a:ext cx="437" cy="225"/>
              <a:chOff x="2004" y="1218"/>
              <a:chExt cx="437" cy="225"/>
            </a:xfrm>
          </p:grpSpPr>
          <p:grpSp>
            <p:nvGrpSpPr>
              <p:cNvPr id="1520696" name="Group 56"/>
              <p:cNvGrpSpPr>
                <a:grpSpLocks/>
              </p:cNvGrpSpPr>
              <p:nvPr/>
            </p:nvGrpSpPr>
            <p:grpSpPr bwMode="auto">
              <a:xfrm>
                <a:off x="2004" y="1218"/>
                <a:ext cx="437" cy="225"/>
                <a:chOff x="2004" y="1218"/>
                <a:chExt cx="437" cy="225"/>
              </a:xfrm>
            </p:grpSpPr>
            <p:sp>
              <p:nvSpPr>
                <p:cNvPr id="1520697" name="Rectangle 57"/>
                <p:cNvSpPr>
                  <a:spLocks noChangeArrowheads="1"/>
                </p:cNvSpPr>
                <p:nvPr/>
              </p:nvSpPr>
              <p:spPr bwMode="auto">
                <a:xfrm>
                  <a:off x="2024" y="1336"/>
                  <a:ext cx="345" cy="107"/>
                </a:xfrm>
                <a:prstGeom prst="rect">
                  <a:avLst/>
                </a:prstGeom>
                <a:solidFill>
                  <a:srgbClr val="FFFFFF"/>
                </a:solidFill>
                <a:ln w="4763">
                  <a:solidFill>
                    <a:srgbClr val="000000"/>
                  </a:solidFill>
                  <a:miter lim="800000"/>
                  <a:headEnd/>
                  <a:tailEnd/>
                </a:ln>
              </p:spPr>
              <p:txBody>
                <a:bodyPr/>
                <a:lstStyle/>
                <a:p>
                  <a:endParaRPr lang="id-ID"/>
                </a:p>
              </p:txBody>
            </p:sp>
            <p:sp>
              <p:nvSpPr>
                <p:cNvPr id="1520698" name="Rectangle 58"/>
                <p:cNvSpPr>
                  <a:spLocks noChangeArrowheads="1"/>
                </p:cNvSpPr>
                <p:nvPr/>
              </p:nvSpPr>
              <p:spPr bwMode="auto">
                <a:xfrm>
                  <a:off x="2058" y="1403"/>
                  <a:ext cx="278" cy="39"/>
                </a:xfrm>
                <a:prstGeom prst="rect">
                  <a:avLst/>
                </a:prstGeom>
                <a:solidFill>
                  <a:srgbClr val="FFFFFF"/>
                </a:solidFill>
                <a:ln w="4763">
                  <a:solidFill>
                    <a:srgbClr val="000000"/>
                  </a:solidFill>
                  <a:miter lim="800000"/>
                  <a:headEnd/>
                  <a:tailEnd/>
                </a:ln>
              </p:spPr>
              <p:txBody>
                <a:bodyPr/>
                <a:lstStyle/>
                <a:p>
                  <a:endParaRPr lang="id-ID"/>
                </a:p>
              </p:txBody>
            </p:sp>
            <p:sp>
              <p:nvSpPr>
                <p:cNvPr id="1520699" name="Freeform 59"/>
                <p:cNvSpPr>
                  <a:spLocks/>
                </p:cNvSpPr>
                <p:nvPr/>
              </p:nvSpPr>
              <p:spPr bwMode="auto">
                <a:xfrm>
                  <a:off x="2011" y="1229"/>
                  <a:ext cx="379" cy="108"/>
                </a:xfrm>
                <a:custGeom>
                  <a:avLst/>
                  <a:gdLst>
                    <a:gd name="T0" fmla="*/ 0 w 1135"/>
                    <a:gd name="T1" fmla="*/ 261 h 323"/>
                    <a:gd name="T2" fmla="*/ 48 w 1135"/>
                    <a:gd name="T3" fmla="*/ 323 h 323"/>
                    <a:gd name="T4" fmla="*/ 1068 w 1135"/>
                    <a:gd name="T5" fmla="*/ 323 h 323"/>
                    <a:gd name="T6" fmla="*/ 1135 w 1135"/>
                    <a:gd name="T7" fmla="*/ 261 h 323"/>
                    <a:gd name="T8" fmla="*/ 1135 w 1135"/>
                    <a:gd name="T9" fmla="*/ 0 h 323"/>
                    <a:gd name="T10" fmla="*/ 0 w 1135"/>
                    <a:gd name="T11" fmla="*/ 0 h 323"/>
                    <a:gd name="T12" fmla="*/ 0 w 1135"/>
                    <a:gd name="T13" fmla="*/ 261 h 323"/>
                  </a:gdLst>
                  <a:ahLst/>
                  <a:cxnLst>
                    <a:cxn ang="0">
                      <a:pos x="T0" y="T1"/>
                    </a:cxn>
                    <a:cxn ang="0">
                      <a:pos x="T2" y="T3"/>
                    </a:cxn>
                    <a:cxn ang="0">
                      <a:pos x="T4" y="T5"/>
                    </a:cxn>
                    <a:cxn ang="0">
                      <a:pos x="T6" y="T7"/>
                    </a:cxn>
                    <a:cxn ang="0">
                      <a:pos x="T8" y="T9"/>
                    </a:cxn>
                    <a:cxn ang="0">
                      <a:pos x="T10" y="T11"/>
                    </a:cxn>
                    <a:cxn ang="0">
                      <a:pos x="T12" y="T13"/>
                    </a:cxn>
                  </a:cxnLst>
                  <a:rect l="0" t="0" r="r" b="b"/>
                  <a:pathLst>
                    <a:path w="1135" h="323">
                      <a:moveTo>
                        <a:pt x="0" y="261"/>
                      </a:moveTo>
                      <a:lnTo>
                        <a:pt x="48" y="323"/>
                      </a:lnTo>
                      <a:lnTo>
                        <a:pt x="1068" y="323"/>
                      </a:lnTo>
                      <a:lnTo>
                        <a:pt x="1135" y="261"/>
                      </a:lnTo>
                      <a:lnTo>
                        <a:pt x="1135" y="0"/>
                      </a:lnTo>
                      <a:lnTo>
                        <a:pt x="0" y="0"/>
                      </a:lnTo>
                      <a:lnTo>
                        <a:pt x="0" y="261"/>
                      </a:lnTo>
                      <a:close/>
                    </a:path>
                  </a:pathLst>
                </a:custGeom>
                <a:solidFill>
                  <a:srgbClr val="FFFFFF"/>
                </a:solidFill>
                <a:ln w="4763">
                  <a:solidFill>
                    <a:srgbClr val="000000"/>
                  </a:solidFill>
                  <a:prstDash val="solid"/>
                  <a:round/>
                  <a:headEnd/>
                  <a:tailEnd/>
                </a:ln>
              </p:spPr>
              <p:txBody>
                <a:bodyPr/>
                <a:lstStyle/>
                <a:p>
                  <a:endParaRPr lang="id-ID"/>
                </a:p>
              </p:txBody>
            </p:sp>
            <p:sp>
              <p:nvSpPr>
                <p:cNvPr id="1520700" name="Rectangle 60"/>
                <p:cNvSpPr>
                  <a:spLocks noChangeArrowheads="1"/>
                </p:cNvSpPr>
                <p:nvPr/>
              </p:nvSpPr>
              <p:spPr bwMode="auto">
                <a:xfrm>
                  <a:off x="2004" y="1392"/>
                  <a:ext cx="23" cy="20"/>
                </a:xfrm>
                <a:prstGeom prst="rect">
                  <a:avLst/>
                </a:prstGeom>
                <a:solidFill>
                  <a:srgbClr val="FFFFFF"/>
                </a:solidFill>
                <a:ln w="4763">
                  <a:solidFill>
                    <a:srgbClr val="000000"/>
                  </a:solidFill>
                  <a:miter lim="800000"/>
                  <a:headEnd/>
                  <a:tailEnd/>
                </a:ln>
              </p:spPr>
              <p:txBody>
                <a:bodyPr/>
                <a:lstStyle/>
                <a:p>
                  <a:endParaRPr lang="id-ID"/>
                </a:p>
              </p:txBody>
            </p:sp>
            <p:sp>
              <p:nvSpPr>
                <p:cNvPr id="1520701" name="Line 61"/>
                <p:cNvSpPr>
                  <a:spLocks noChangeShapeType="1"/>
                </p:cNvSpPr>
                <p:nvPr/>
              </p:nvSpPr>
              <p:spPr bwMode="auto">
                <a:xfrm>
                  <a:off x="2011" y="1246"/>
                  <a:ext cx="382" cy="1"/>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20702" name="Rectangle 62"/>
                <p:cNvSpPr>
                  <a:spLocks noChangeArrowheads="1"/>
                </p:cNvSpPr>
                <p:nvPr/>
              </p:nvSpPr>
              <p:spPr bwMode="auto">
                <a:xfrm>
                  <a:off x="2106" y="1218"/>
                  <a:ext cx="275" cy="13"/>
                </a:xfrm>
                <a:prstGeom prst="rect">
                  <a:avLst/>
                </a:prstGeom>
                <a:solidFill>
                  <a:srgbClr val="FFFFFF"/>
                </a:solidFill>
                <a:ln w="4763">
                  <a:solidFill>
                    <a:srgbClr val="000000"/>
                  </a:solidFill>
                  <a:miter lim="800000"/>
                  <a:headEnd/>
                  <a:tailEnd/>
                </a:ln>
              </p:spPr>
              <p:txBody>
                <a:bodyPr/>
                <a:lstStyle/>
                <a:p>
                  <a:endParaRPr lang="id-ID"/>
                </a:p>
              </p:txBody>
            </p:sp>
            <p:sp>
              <p:nvSpPr>
                <p:cNvPr id="1520703" name="Freeform 63"/>
                <p:cNvSpPr>
                  <a:spLocks/>
                </p:cNvSpPr>
                <p:nvPr/>
              </p:nvSpPr>
              <p:spPr bwMode="auto">
                <a:xfrm>
                  <a:off x="2367" y="1354"/>
                  <a:ext cx="74" cy="35"/>
                </a:xfrm>
                <a:custGeom>
                  <a:avLst/>
                  <a:gdLst>
                    <a:gd name="T0" fmla="*/ 0 w 221"/>
                    <a:gd name="T1" fmla="*/ 62 h 104"/>
                    <a:gd name="T2" fmla="*/ 221 w 221"/>
                    <a:gd name="T3" fmla="*/ 0 h 104"/>
                    <a:gd name="T4" fmla="*/ 221 w 221"/>
                    <a:gd name="T5" fmla="*/ 38 h 104"/>
                    <a:gd name="T6" fmla="*/ 0 w 221"/>
                    <a:gd name="T7" fmla="*/ 104 h 104"/>
                    <a:gd name="T8" fmla="*/ 0 w 221"/>
                    <a:gd name="T9" fmla="*/ 62 h 104"/>
                  </a:gdLst>
                  <a:ahLst/>
                  <a:cxnLst>
                    <a:cxn ang="0">
                      <a:pos x="T0" y="T1"/>
                    </a:cxn>
                    <a:cxn ang="0">
                      <a:pos x="T2" y="T3"/>
                    </a:cxn>
                    <a:cxn ang="0">
                      <a:pos x="T4" y="T5"/>
                    </a:cxn>
                    <a:cxn ang="0">
                      <a:pos x="T6" y="T7"/>
                    </a:cxn>
                    <a:cxn ang="0">
                      <a:pos x="T8" y="T9"/>
                    </a:cxn>
                  </a:cxnLst>
                  <a:rect l="0" t="0" r="r" b="b"/>
                  <a:pathLst>
                    <a:path w="221" h="104">
                      <a:moveTo>
                        <a:pt x="0" y="62"/>
                      </a:moveTo>
                      <a:lnTo>
                        <a:pt x="221" y="0"/>
                      </a:lnTo>
                      <a:lnTo>
                        <a:pt x="221" y="38"/>
                      </a:lnTo>
                      <a:lnTo>
                        <a:pt x="0" y="104"/>
                      </a:lnTo>
                      <a:lnTo>
                        <a:pt x="0" y="62"/>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0704" name="Group 64"/>
              <p:cNvGrpSpPr>
                <a:grpSpLocks/>
              </p:cNvGrpSpPr>
              <p:nvPr/>
            </p:nvGrpSpPr>
            <p:grpSpPr bwMode="auto">
              <a:xfrm>
                <a:off x="2044" y="1261"/>
                <a:ext cx="23" cy="24"/>
                <a:chOff x="2044" y="1261"/>
                <a:chExt cx="23" cy="24"/>
              </a:xfrm>
            </p:grpSpPr>
            <p:sp>
              <p:nvSpPr>
                <p:cNvPr id="1520705" name="Rectangle 65"/>
                <p:cNvSpPr>
                  <a:spLocks noChangeArrowheads="1"/>
                </p:cNvSpPr>
                <p:nvPr/>
              </p:nvSpPr>
              <p:spPr bwMode="auto">
                <a:xfrm>
                  <a:off x="2044" y="1261"/>
                  <a:ext cx="23" cy="24"/>
                </a:xfrm>
                <a:prstGeom prst="rect">
                  <a:avLst/>
                </a:prstGeom>
                <a:solidFill>
                  <a:srgbClr val="FFFFFF"/>
                </a:solidFill>
                <a:ln w="4763">
                  <a:solidFill>
                    <a:srgbClr val="000000"/>
                  </a:solidFill>
                  <a:miter lim="800000"/>
                  <a:headEnd/>
                  <a:tailEnd/>
                </a:ln>
              </p:spPr>
              <p:txBody>
                <a:bodyPr/>
                <a:lstStyle/>
                <a:p>
                  <a:endParaRPr lang="id-ID"/>
                </a:p>
              </p:txBody>
            </p:sp>
            <p:sp>
              <p:nvSpPr>
                <p:cNvPr id="1520706" name="Freeform 66"/>
                <p:cNvSpPr>
                  <a:spLocks/>
                </p:cNvSpPr>
                <p:nvPr/>
              </p:nvSpPr>
              <p:spPr bwMode="auto">
                <a:xfrm>
                  <a:off x="2044" y="1261"/>
                  <a:ext cx="22" cy="24"/>
                </a:xfrm>
                <a:custGeom>
                  <a:avLst/>
                  <a:gdLst>
                    <a:gd name="T0" fmla="*/ 66 w 67"/>
                    <a:gd name="T1" fmla="*/ 14 h 74"/>
                    <a:gd name="T2" fmla="*/ 10 w 67"/>
                    <a:gd name="T3" fmla="*/ 14 h 74"/>
                    <a:gd name="T4" fmla="*/ 10 w 67"/>
                    <a:gd name="T5" fmla="*/ 74 h 74"/>
                    <a:gd name="T6" fmla="*/ 0 w 67"/>
                    <a:gd name="T7" fmla="*/ 74 h 74"/>
                    <a:gd name="T8" fmla="*/ 0 w 67"/>
                    <a:gd name="T9" fmla="*/ 0 h 74"/>
                    <a:gd name="T10" fmla="*/ 67 w 67"/>
                    <a:gd name="T11" fmla="*/ 0 h 74"/>
                    <a:gd name="T12" fmla="*/ 66 w 67"/>
                    <a:gd name="T13" fmla="*/ 14 h 74"/>
                  </a:gdLst>
                  <a:ahLst/>
                  <a:cxnLst>
                    <a:cxn ang="0">
                      <a:pos x="T0" y="T1"/>
                    </a:cxn>
                    <a:cxn ang="0">
                      <a:pos x="T2" y="T3"/>
                    </a:cxn>
                    <a:cxn ang="0">
                      <a:pos x="T4" y="T5"/>
                    </a:cxn>
                    <a:cxn ang="0">
                      <a:pos x="T6" y="T7"/>
                    </a:cxn>
                    <a:cxn ang="0">
                      <a:pos x="T8" y="T9"/>
                    </a:cxn>
                    <a:cxn ang="0">
                      <a:pos x="T10" y="T11"/>
                    </a:cxn>
                    <a:cxn ang="0">
                      <a:pos x="T12" y="T13"/>
                    </a:cxn>
                  </a:cxnLst>
                  <a:rect l="0" t="0" r="r" b="b"/>
                  <a:pathLst>
                    <a:path w="67" h="74">
                      <a:moveTo>
                        <a:pt x="66" y="14"/>
                      </a:moveTo>
                      <a:lnTo>
                        <a:pt x="10" y="14"/>
                      </a:lnTo>
                      <a:lnTo>
                        <a:pt x="10" y="74"/>
                      </a:lnTo>
                      <a:lnTo>
                        <a:pt x="0" y="74"/>
                      </a:lnTo>
                      <a:lnTo>
                        <a:pt x="0" y="0"/>
                      </a:lnTo>
                      <a:lnTo>
                        <a:pt x="67" y="0"/>
                      </a:lnTo>
                      <a:lnTo>
                        <a:pt x="6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grpSp>
        </p:grpSp>
        <p:grpSp>
          <p:nvGrpSpPr>
            <p:cNvPr id="1520707" name="Group 67"/>
            <p:cNvGrpSpPr>
              <a:grpSpLocks/>
            </p:cNvGrpSpPr>
            <p:nvPr/>
          </p:nvGrpSpPr>
          <p:grpSpPr bwMode="auto">
            <a:xfrm>
              <a:off x="389" y="1922"/>
              <a:ext cx="481" cy="336"/>
              <a:chOff x="725" y="1106"/>
              <a:chExt cx="481" cy="336"/>
            </a:xfrm>
          </p:grpSpPr>
          <p:sp>
            <p:nvSpPr>
              <p:cNvPr id="1520708" name="Freeform 68"/>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0709" name="Group 69"/>
              <p:cNvGrpSpPr>
                <a:grpSpLocks/>
              </p:cNvGrpSpPr>
              <p:nvPr/>
            </p:nvGrpSpPr>
            <p:grpSpPr bwMode="auto">
              <a:xfrm>
                <a:off x="725" y="1210"/>
                <a:ext cx="374" cy="232"/>
                <a:chOff x="725" y="1210"/>
                <a:chExt cx="374" cy="232"/>
              </a:xfrm>
            </p:grpSpPr>
            <p:grpSp>
              <p:nvGrpSpPr>
                <p:cNvPr id="1520710" name="Group 70"/>
                <p:cNvGrpSpPr>
                  <a:grpSpLocks/>
                </p:cNvGrpSpPr>
                <p:nvPr/>
              </p:nvGrpSpPr>
              <p:grpSpPr bwMode="auto">
                <a:xfrm>
                  <a:off x="725" y="1375"/>
                  <a:ext cx="374" cy="67"/>
                  <a:chOff x="725" y="1375"/>
                  <a:chExt cx="374" cy="67"/>
                </a:xfrm>
              </p:grpSpPr>
              <p:sp>
                <p:nvSpPr>
                  <p:cNvPr id="1520711" name="Freeform 71"/>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0712" name="Freeform 72"/>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13" name="Freeform 73"/>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0714" name="Rectangle 74"/>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0715" name="Rectangle 75"/>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0716" name="Rectangle 76"/>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717" name="Rectangle 77"/>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0718" name="Rectangle 78"/>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0719" name="Rectangle 79"/>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20" name="Rectangle 80"/>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21" name="Rectangle 81"/>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22" name="Rectangle 82"/>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23" name="Rectangle 83"/>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0724" name="Group 84"/>
            <p:cNvGrpSpPr>
              <a:grpSpLocks/>
            </p:cNvGrpSpPr>
            <p:nvPr/>
          </p:nvGrpSpPr>
          <p:grpSpPr bwMode="auto">
            <a:xfrm>
              <a:off x="1085" y="2505"/>
              <a:ext cx="374" cy="334"/>
              <a:chOff x="1421" y="1689"/>
              <a:chExt cx="374" cy="334"/>
            </a:xfrm>
          </p:grpSpPr>
          <p:grpSp>
            <p:nvGrpSpPr>
              <p:cNvPr id="1520725" name="Group 85"/>
              <p:cNvGrpSpPr>
                <a:grpSpLocks/>
              </p:cNvGrpSpPr>
              <p:nvPr/>
            </p:nvGrpSpPr>
            <p:grpSpPr bwMode="auto">
              <a:xfrm>
                <a:off x="1435" y="1898"/>
                <a:ext cx="345" cy="106"/>
                <a:chOff x="1435" y="1898"/>
                <a:chExt cx="345" cy="106"/>
              </a:xfrm>
            </p:grpSpPr>
            <p:sp>
              <p:nvSpPr>
                <p:cNvPr id="1520726" name="Rectangle 86"/>
                <p:cNvSpPr>
                  <a:spLocks noChangeArrowheads="1"/>
                </p:cNvSpPr>
                <p:nvPr/>
              </p:nvSpPr>
              <p:spPr bwMode="auto">
                <a:xfrm>
                  <a:off x="1435" y="1898"/>
                  <a:ext cx="345" cy="106"/>
                </a:xfrm>
                <a:prstGeom prst="rect">
                  <a:avLst/>
                </a:prstGeom>
                <a:solidFill>
                  <a:srgbClr val="FFFFFF"/>
                </a:solidFill>
                <a:ln w="4763">
                  <a:solidFill>
                    <a:srgbClr val="000000"/>
                  </a:solidFill>
                  <a:miter lim="800000"/>
                  <a:headEnd/>
                  <a:tailEnd/>
                </a:ln>
              </p:spPr>
              <p:txBody>
                <a:bodyPr/>
                <a:lstStyle/>
                <a:p>
                  <a:endParaRPr lang="id-ID"/>
                </a:p>
              </p:txBody>
            </p:sp>
            <p:sp>
              <p:nvSpPr>
                <p:cNvPr id="1520727" name="Rectangle 87"/>
                <p:cNvSpPr>
                  <a:spLocks noChangeArrowheads="1"/>
                </p:cNvSpPr>
                <p:nvPr/>
              </p:nvSpPr>
              <p:spPr bwMode="auto">
                <a:xfrm>
                  <a:off x="1626"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0728" name="Group 88"/>
              <p:cNvGrpSpPr>
                <a:grpSpLocks/>
              </p:cNvGrpSpPr>
              <p:nvPr/>
            </p:nvGrpSpPr>
            <p:grpSpPr bwMode="auto">
              <a:xfrm>
                <a:off x="1421" y="1956"/>
                <a:ext cx="374" cy="67"/>
                <a:chOff x="1421" y="1956"/>
                <a:chExt cx="374" cy="67"/>
              </a:xfrm>
            </p:grpSpPr>
            <p:sp>
              <p:nvSpPr>
                <p:cNvPr id="1520729" name="Freeform 89"/>
                <p:cNvSpPr>
                  <a:spLocks/>
                </p:cNvSpPr>
                <p:nvPr/>
              </p:nvSpPr>
              <p:spPr bwMode="auto">
                <a:xfrm>
                  <a:off x="1421" y="1956"/>
                  <a:ext cx="374" cy="67"/>
                </a:xfrm>
                <a:custGeom>
                  <a:avLst/>
                  <a:gdLst>
                    <a:gd name="T0" fmla="*/ 140 w 1122"/>
                    <a:gd name="T1" fmla="*/ 0 h 201"/>
                    <a:gd name="T2" fmla="*/ 987 w 1122"/>
                    <a:gd name="T3" fmla="*/ 0 h 201"/>
                    <a:gd name="T4" fmla="*/ 1119 w 1122"/>
                    <a:gd name="T5" fmla="*/ 181 h 201"/>
                    <a:gd name="T6" fmla="*/ 1122 w 1122"/>
                    <a:gd name="T7" fmla="*/ 190 h 201"/>
                    <a:gd name="T8" fmla="*/ 1117 w 1122"/>
                    <a:gd name="T9" fmla="*/ 197 h 201"/>
                    <a:gd name="T10" fmla="*/ 1108 w 1122"/>
                    <a:gd name="T11" fmla="*/ 201 h 201"/>
                    <a:gd name="T12" fmla="*/ 15 w 1122"/>
                    <a:gd name="T13" fmla="*/ 201 h 201"/>
                    <a:gd name="T14" fmla="*/ 6 w 1122"/>
                    <a:gd name="T15" fmla="*/ 196 h 201"/>
                    <a:gd name="T16" fmla="*/ 0 w 1122"/>
                    <a:gd name="T17" fmla="*/ 188 h 201"/>
                    <a:gd name="T18" fmla="*/ 1 w 1122"/>
                    <a:gd name="T19" fmla="*/ 178 h 201"/>
                    <a:gd name="T20" fmla="*/ 140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40" y="0"/>
                      </a:moveTo>
                      <a:lnTo>
                        <a:pt x="987" y="0"/>
                      </a:lnTo>
                      <a:lnTo>
                        <a:pt x="1119" y="181"/>
                      </a:lnTo>
                      <a:lnTo>
                        <a:pt x="1122" y="190"/>
                      </a:lnTo>
                      <a:lnTo>
                        <a:pt x="1117" y="197"/>
                      </a:lnTo>
                      <a:lnTo>
                        <a:pt x="1108" y="201"/>
                      </a:lnTo>
                      <a:lnTo>
                        <a:pt x="15" y="201"/>
                      </a:lnTo>
                      <a:lnTo>
                        <a:pt x="6" y="196"/>
                      </a:lnTo>
                      <a:lnTo>
                        <a:pt x="0" y="188"/>
                      </a:lnTo>
                      <a:lnTo>
                        <a:pt x="1"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30" name="Freeform 90"/>
                <p:cNvSpPr>
                  <a:spLocks/>
                </p:cNvSpPr>
                <p:nvPr/>
              </p:nvSpPr>
              <p:spPr bwMode="auto">
                <a:xfrm>
                  <a:off x="1441" y="1970"/>
                  <a:ext cx="249" cy="42"/>
                </a:xfrm>
                <a:custGeom>
                  <a:avLst/>
                  <a:gdLst>
                    <a:gd name="T0" fmla="*/ 100 w 746"/>
                    <a:gd name="T1" fmla="*/ 0 h 128"/>
                    <a:gd name="T2" fmla="*/ 711 w 746"/>
                    <a:gd name="T3" fmla="*/ 0 h 128"/>
                    <a:gd name="T4" fmla="*/ 746 w 746"/>
                    <a:gd name="T5" fmla="*/ 128 h 128"/>
                    <a:gd name="T6" fmla="*/ 0 w 746"/>
                    <a:gd name="T7" fmla="*/ 128 h 128"/>
                    <a:gd name="T8" fmla="*/ 100 w 746"/>
                    <a:gd name="T9" fmla="*/ 0 h 128"/>
                  </a:gdLst>
                  <a:ahLst/>
                  <a:cxnLst>
                    <a:cxn ang="0">
                      <a:pos x="T0" y="T1"/>
                    </a:cxn>
                    <a:cxn ang="0">
                      <a:pos x="T2" y="T3"/>
                    </a:cxn>
                    <a:cxn ang="0">
                      <a:pos x="T4" y="T5"/>
                    </a:cxn>
                    <a:cxn ang="0">
                      <a:pos x="T6" y="T7"/>
                    </a:cxn>
                    <a:cxn ang="0">
                      <a:pos x="T8" y="T9"/>
                    </a:cxn>
                  </a:cxnLst>
                  <a:rect l="0" t="0" r="r" b="b"/>
                  <a:pathLst>
                    <a:path w="746" h="128">
                      <a:moveTo>
                        <a:pt x="100" y="0"/>
                      </a:moveTo>
                      <a:lnTo>
                        <a:pt x="711" y="0"/>
                      </a:lnTo>
                      <a:lnTo>
                        <a:pt x="746" y="128"/>
                      </a:lnTo>
                      <a:lnTo>
                        <a:pt x="0" y="128"/>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31" name="Freeform 91"/>
                <p:cNvSpPr>
                  <a:spLocks/>
                </p:cNvSpPr>
                <p:nvPr/>
              </p:nvSpPr>
              <p:spPr bwMode="auto">
                <a:xfrm>
                  <a:off x="1698" y="1970"/>
                  <a:ext cx="76" cy="42"/>
                </a:xfrm>
                <a:custGeom>
                  <a:avLst/>
                  <a:gdLst>
                    <a:gd name="T0" fmla="*/ 0 w 228"/>
                    <a:gd name="T1" fmla="*/ 0 h 128"/>
                    <a:gd name="T2" fmla="*/ 134 w 228"/>
                    <a:gd name="T3" fmla="*/ 0 h 128"/>
                    <a:gd name="T4" fmla="*/ 228 w 228"/>
                    <a:gd name="T5" fmla="*/ 128 h 128"/>
                    <a:gd name="T6" fmla="*/ 43 w 228"/>
                    <a:gd name="T7" fmla="*/ 128 h 128"/>
                    <a:gd name="T8" fmla="*/ 0 w 228"/>
                    <a:gd name="T9" fmla="*/ 0 h 128"/>
                  </a:gdLst>
                  <a:ahLst/>
                  <a:cxnLst>
                    <a:cxn ang="0">
                      <a:pos x="T0" y="T1"/>
                    </a:cxn>
                    <a:cxn ang="0">
                      <a:pos x="T2" y="T3"/>
                    </a:cxn>
                    <a:cxn ang="0">
                      <a:pos x="T4" y="T5"/>
                    </a:cxn>
                    <a:cxn ang="0">
                      <a:pos x="T6" y="T7"/>
                    </a:cxn>
                    <a:cxn ang="0">
                      <a:pos x="T8" y="T9"/>
                    </a:cxn>
                  </a:cxnLst>
                  <a:rect l="0" t="0" r="r" b="b"/>
                  <a:pathLst>
                    <a:path w="228" h="128">
                      <a:moveTo>
                        <a:pt x="0" y="0"/>
                      </a:moveTo>
                      <a:lnTo>
                        <a:pt x="134" y="0"/>
                      </a:lnTo>
                      <a:lnTo>
                        <a:pt x="228" y="128"/>
                      </a:lnTo>
                      <a:lnTo>
                        <a:pt x="43"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0732" name="Group 92"/>
              <p:cNvGrpSpPr>
                <a:grpSpLocks/>
              </p:cNvGrpSpPr>
              <p:nvPr/>
            </p:nvGrpSpPr>
            <p:grpSpPr bwMode="auto">
              <a:xfrm>
                <a:off x="1483" y="1689"/>
                <a:ext cx="250" cy="207"/>
                <a:chOff x="1483" y="1689"/>
                <a:chExt cx="250" cy="207"/>
              </a:xfrm>
            </p:grpSpPr>
            <p:sp>
              <p:nvSpPr>
                <p:cNvPr id="1520733" name="Rectangle 93"/>
                <p:cNvSpPr>
                  <a:spLocks noChangeArrowheads="1"/>
                </p:cNvSpPr>
                <p:nvPr/>
              </p:nvSpPr>
              <p:spPr bwMode="auto">
                <a:xfrm>
                  <a:off x="1483" y="1689"/>
                  <a:ext cx="250" cy="207"/>
                </a:xfrm>
                <a:prstGeom prst="rect">
                  <a:avLst/>
                </a:prstGeom>
                <a:solidFill>
                  <a:srgbClr val="FFFFFF"/>
                </a:solidFill>
                <a:ln w="4763">
                  <a:solidFill>
                    <a:srgbClr val="000000"/>
                  </a:solidFill>
                  <a:miter lim="800000"/>
                  <a:headEnd/>
                  <a:tailEnd/>
                </a:ln>
              </p:spPr>
              <p:txBody>
                <a:bodyPr/>
                <a:lstStyle/>
                <a:p>
                  <a:endParaRPr lang="id-ID"/>
                </a:p>
              </p:txBody>
            </p:sp>
            <p:sp>
              <p:nvSpPr>
                <p:cNvPr id="1520734" name="Rectangle 94"/>
                <p:cNvSpPr>
                  <a:spLocks noChangeArrowheads="1"/>
                </p:cNvSpPr>
                <p:nvPr/>
              </p:nvSpPr>
              <p:spPr bwMode="auto">
                <a:xfrm>
                  <a:off x="1499" y="1706"/>
                  <a:ext cx="218" cy="175"/>
                </a:xfrm>
                <a:prstGeom prst="rect">
                  <a:avLst/>
                </a:prstGeom>
                <a:solidFill>
                  <a:srgbClr val="114FFB"/>
                </a:solidFill>
                <a:ln w="4763">
                  <a:solidFill>
                    <a:srgbClr val="000000"/>
                  </a:solidFill>
                  <a:miter lim="800000"/>
                  <a:headEnd/>
                  <a:tailEnd/>
                </a:ln>
              </p:spPr>
              <p:txBody>
                <a:bodyPr/>
                <a:lstStyle/>
                <a:p>
                  <a:endParaRPr lang="id-ID"/>
                </a:p>
              </p:txBody>
            </p:sp>
            <p:sp>
              <p:nvSpPr>
                <p:cNvPr id="1520735" name="Rectangle 95"/>
                <p:cNvSpPr>
                  <a:spLocks noChangeArrowheads="1"/>
                </p:cNvSpPr>
                <p:nvPr/>
              </p:nvSpPr>
              <p:spPr bwMode="auto">
                <a:xfrm>
                  <a:off x="168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0736" name="Rectangle 96"/>
                <p:cNvSpPr>
                  <a:spLocks noChangeArrowheads="1"/>
                </p:cNvSpPr>
                <p:nvPr/>
              </p:nvSpPr>
              <p:spPr bwMode="auto">
                <a:xfrm>
                  <a:off x="1692" y="1716"/>
                  <a:ext cx="16" cy="12"/>
                </a:xfrm>
                <a:prstGeom prst="rect">
                  <a:avLst/>
                </a:prstGeom>
                <a:solidFill>
                  <a:srgbClr val="FFFFFF"/>
                </a:solidFill>
                <a:ln w="4763">
                  <a:solidFill>
                    <a:srgbClr val="000000"/>
                  </a:solidFill>
                  <a:miter lim="800000"/>
                  <a:headEnd/>
                  <a:tailEnd/>
                </a:ln>
              </p:spPr>
              <p:txBody>
                <a:bodyPr/>
                <a:lstStyle/>
                <a:p>
                  <a:endParaRPr lang="id-ID"/>
                </a:p>
              </p:txBody>
            </p:sp>
            <p:sp>
              <p:nvSpPr>
                <p:cNvPr id="1520737" name="Oval 97"/>
                <p:cNvSpPr>
                  <a:spLocks noChangeArrowheads="1"/>
                </p:cNvSpPr>
                <p:nvPr/>
              </p:nvSpPr>
              <p:spPr bwMode="auto">
                <a:xfrm>
                  <a:off x="169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0738" name="Oval 98"/>
                <p:cNvSpPr>
                  <a:spLocks noChangeArrowheads="1"/>
                </p:cNvSpPr>
                <p:nvPr/>
              </p:nvSpPr>
              <p:spPr bwMode="auto">
                <a:xfrm>
                  <a:off x="169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0739" name="Oval 99"/>
                <p:cNvSpPr>
                  <a:spLocks noChangeArrowheads="1"/>
                </p:cNvSpPr>
                <p:nvPr/>
              </p:nvSpPr>
              <p:spPr bwMode="auto">
                <a:xfrm>
                  <a:off x="169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0740" name="Group 100"/>
            <p:cNvGrpSpPr>
              <a:grpSpLocks/>
            </p:cNvGrpSpPr>
            <p:nvPr/>
          </p:nvGrpSpPr>
          <p:grpSpPr bwMode="auto">
            <a:xfrm>
              <a:off x="1692" y="2505"/>
              <a:ext cx="374" cy="334"/>
              <a:chOff x="2028" y="1689"/>
              <a:chExt cx="374" cy="334"/>
            </a:xfrm>
          </p:grpSpPr>
          <p:grpSp>
            <p:nvGrpSpPr>
              <p:cNvPr id="1520741" name="Group 101"/>
              <p:cNvGrpSpPr>
                <a:grpSpLocks/>
              </p:cNvGrpSpPr>
              <p:nvPr/>
            </p:nvGrpSpPr>
            <p:grpSpPr bwMode="auto">
              <a:xfrm>
                <a:off x="2042" y="1898"/>
                <a:ext cx="345" cy="106"/>
                <a:chOff x="2042" y="1898"/>
                <a:chExt cx="345" cy="106"/>
              </a:xfrm>
            </p:grpSpPr>
            <p:sp>
              <p:nvSpPr>
                <p:cNvPr id="1520742" name="Rectangle 102"/>
                <p:cNvSpPr>
                  <a:spLocks noChangeArrowheads="1"/>
                </p:cNvSpPr>
                <p:nvPr/>
              </p:nvSpPr>
              <p:spPr bwMode="auto">
                <a:xfrm>
                  <a:off x="2042" y="1898"/>
                  <a:ext cx="345" cy="106"/>
                </a:xfrm>
                <a:prstGeom prst="rect">
                  <a:avLst/>
                </a:prstGeom>
                <a:solidFill>
                  <a:srgbClr val="FFFFFF"/>
                </a:solidFill>
                <a:ln w="4763">
                  <a:solidFill>
                    <a:srgbClr val="000000"/>
                  </a:solidFill>
                  <a:miter lim="800000"/>
                  <a:headEnd/>
                  <a:tailEnd/>
                </a:ln>
              </p:spPr>
              <p:txBody>
                <a:bodyPr/>
                <a:lstStyle/>
                <a:p>
                  <a:endParaRPr lang="id-ID"/>
                </a:p>
              </p:txBody>
            </p:sp>
            <p:sp>
              <p:nvSpPr>
                <p:cNvPr id="1520743" name="Rectangle 103"/>
                <p:cNvSpPr>
                  <a:spLocks noChangeArrowheads="1"/>
                </p:cNvSpPr>
                <p:nvPr/>
              </p:nvSpPr>
              <p:spPr bwMode="auto">
                <a:xfrm>
                  <a:off x="2233"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0744" name="Group 104"/>
              <p:cNvGrpSpPr>
                <a:grpSpLocks/>
              </p:cNvGrpSpPr>
              <p:nvPr/>
            </p:nvGrpSpPr>
            <p:grpSpPr bwMode="auto">
              <a:xfrm>
                <a:off x="2028" y="1956"/>
                <a:ext cx="374" cy="67"/>
                <a:chOff x="2028" y="1956"/>
                <a:chExt cx="374" cy="67"/>
              </a:xfrm>
            </p:grpSpPr>
            <p:sp>
              <p:nvSpPr>
                <p:cNvPr id="1520745" name="Freeform 105"/>
                <p:cNvSpPr>
                  <a:spLocks/>
                </p:cNvSpPr>
                <p:nvPr/>
              </p:nvSpPr>
              <p:spPr bwMode="auto">
                <a:xfrm>
                  <a:off x="2028" y="1956"/>
                  <a:ext cx="374" cy="67"/>
                </a:xfrm>
                <a:custGeom>
                  <a:avLst/>
                  <a:gdLst>
                    <a:gd name="T0" fmla="*/ 140 w 1122"/>
                    <a:gd name="T1" fmla="*/ 0 h 201"/>
                    <a:gd name="T2" fmla="*/ 987 w 1122"/>
                    <a:gd name="T3" fmla="*/ 0 h 201"/>
                    <a:gd name="T4" fmla="*/ 1121 w 1122"/>
                    <a:gd name="T5" fmla="*/ 181 h 201"/>
                    <a:gd name="T6" fmla="*/ 1122 w 1122"/>
                    <a:gd name="T7" fmla="*/ 190 h 201"/>
                    <a:gd name="T8" fmla="*/ 1118 w 1122"/>
                    <a:gd name="T9" fmla="*/ 197 h 201"/>
                    <a:gd name="T10" fmla="*/ 1110 w 1122"/>
                    <a:gd name="T11" fmla="*/ 201 h 201"/>
                    <a:gd name="T12" fmla="*/ 15 w 1122"/>
                    <a:gd name="T13" fmla="*/ 201 h 201"/>
                    <a:gd name="T14" fmla="*/ 6 w 1122"/>
                    <a:gd name="T15" fmla="*/ 196 h 201"/>
                    <a:gd name="T16" fmla="*/ 0 w 1122"/>
                    <a:gd name="T17" fmla="*/ 188 h 201"/>
                    <a:gd name="T18" fmla="*/ 2 w 1122"/>
                    <a:gd name="T19" fmla="*/ 178 h 201"/>
                    <a:gd name="T20" fmla="*/ 140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40" y="0"/>
                      </a:moveTo>
                      <a:lnTo>
                        <a:pt x="987" y="0"/>
                      </a:lnTo>
                      <a:lnTo>
                        <a:pt x="1121" y="181"/>
                      </a:lnTo>
                      <a:lnTo>
                        <a:pt x="1122" y="190"/>
                      </a:lnTo>
                      <a:lnTo>
                        <a:pt x="1118" y="197"/>
                      </a:lnTo>
                      <a:lnTo>
                        <a:pt x="1110" y="201"/>
                      </a:lnTo>
                      <a:lnTo>
                        <a:pt x="15"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46" name="Freeform 106"/>
                <p:cNvSpPr>
                  <a:spLocks/>
                </p:cNvSpPr>
                <p:nvPr/>
              </p:nvSpPr>
              <p:spPr bwMode="auto">
                <a:xfrm>
                  <a:off x="2049" y="1970"/>
                  <a:ext cx="249" cy="42"/>
                </a:xfrm>
                <a:custGeom>
                  <a:avLst/>
                  <a:gdLst>
                    <a:gd name="T0" fmla="*/ 101 w 747"/>
                    <a:gd name="T1" fmla="*/ 0 h 128"/>
                    <a:gd name="T2" fmla="*/ 711 w 747"/>
                    <a:gd name="T3" fmla="*/ 0 h 128"/>
                    <a:gd name="T4" fmla="*/ 747 w 747"/>
                    <a:gd name="T5" fmla="*/ 128 h 128"/>
                    <a:gd name="T6" fmla="*/ 0 w 747"/>
                    <a:gd name="T7" fmla="*/ 128 h 128"/>
                    <a:gd name="T8" fmla="*/ 101 w 747"/>
                    <a:gd name="T9" fmla="*/ 0 h 128"/>
                  </a:gdLst>
                  <a:ahLst/>
                  <a:cxnLst>
                    <a:cxn ang="0">
                      <a:pos x="T0" y="T1"/>
                    </a:cxn>
                    <a:cxn ang="0">
                      <a:pos x="T2" y="T3"/>
                    </a:cxn>
                    <a:cxn ang="0">
                      <a:pos x="T4" y="T5"/>
                    </a:cxn>
                    <a:cxn ang="0">
                      <a:pos x="T6" y="T7"/>
                    </a:cxn>
                    <a:cxn ang="0">
                      <a:pos x="T8" y="T9"/>
                    </a:cxn>
                  </a:cxnLst>
                  <a:rect l="0" t="0" r="r" b="b"/>
                  <a:pathLst>
                    <a:path w="747" h="128">
                      <a:moveTo>
                        <a:pt x="101" y="0"/>
                      </a:moveTo>
                      <a:lnTo>
                        <a:pt x="711" y="0"/>
                      </a:lnTo>
                      <a:lnTo>
                        <a:pt x="747"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0747" name="Freeform 107"/>
                <p:cNvSpPr>
                  <a:spLocks/>
                </p:cNvSpPr>
                <p:nvPr/>
              </p:nvSpPr>
              <p:spPr bwMode="auto">
                <a:xfrm>
                  <a:off x="2305" y="1970"/>
                  <a:ext cx="76" cy="42"/>
                </a:xfrm>
                <a:custGeom>
                  <a:avLst/>
                  <a:gdLst>
                    <a:gd name="T0" fmla="*/ 0 w 227"/>
                    <a:gd name="T1" fmla="*/ 0 h 128"/>
                    <a:gd name="T2" fmla="*/ 134 w 227"/>
                    <a:gd name="T3" fmla="*/ 0 h 128"/>
                    <a:gd name="T4" fmla="*/ 227 w 227"/>
                    <a:gd name="T5" fmla="*/ 128 h 128"/>
                    <a:gd name="T6" fmla="*/ 42 w 227"/>
                    <a:gd name="T7" fmla="*/ 128 h 128"/>
                    <a:gd name="T8" fmla="*/ 0 w 227"/>
                    <a:gd name="T9" fmla="*/ 0 h 128"/>
                  </a:gdLst>
                  <a:ahLst/>
                  <a:cxnLst>
                    <a:cxn ang="0">
                      <a:pos x="T0" y="T1"/>
                    </a:cxn>
                    <a:cxn ang="0">
                      <a:pos x="T2" y="T3"/>
                    </a:cxn>
                    <a:cxn ang="0">
                      <a:pos x="T4" y="T5"/>
                    </a:cxn>
                    <a:cxn ang="0">
                      <a:pos x="T6" y="T7"/>
                    </a:cxn>
                    <a:cxn ang="0">
                      <a:pos x="T8" y="T9"/>
                    </a:cxn>
                  </a:cxnLst>
                  <a:rect l="0" t="0" r="r" b="b"/>
                  <a:pathLst>
                    <a:path w="227" h="128">
                      <a:moveTo>
                        <a:pt x="0" y="0"/>
                      </a:moveTo>
                      <a:lnTo>
                        <a:pt x="134" y="0"/>
                      </a:lnTo>
                      <a:lnTo>
                        <a:pt x="227"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0748" name="Group 108"/>
              <p:cNvGrpSpPr>
                <a:grpSpLocks/>
              </p:cNvGrpSpPr>
              <p:nvPr/>
            </p:nvGrpSpPr>
            <p:grpSpPr bwMode="auto">
              <a:xfrm>
                <a:off x="2090" y="1689"/>
                <a:ext cx="251" cy="207"/>
                <a:chOff x="2090" y="1689"/>
                <a:chExt cx="251" cy="207"/>
              </a:xfrm>
            </p:grpSpPr>
            <p:sp>
              <p:nvSpPr>
                <p:cNvPr id="1520749" name="Rectangle 109"/>
                <p:cNvSpPr>
                  <a:spLocks noChangeArrowheads="1"/>
                </p:cNvSpPr>
                <p:nvPr/>
              </p:nvSpPr>
              <p:spPr bwMode="auto">
                <a:xfrm>
                  <a:off x="2090"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0750" name="Rectangle 110"/>
                <p:cNvSpPr>
                  <a:spLocks noChangeArrowheads="1"/>
                </p:cNvSpPr>
                <p:nvPr/>
              </p:nvSpPr>
              <p:spPr bwMode="auto">
                <a:xfrm>
                  <a:off x="2106"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0751" name="Rectangle 111"/>
                <p:cNvSpPr>
                  <a:spLocks noChangeArrowheads="1"/>
                </p:cNvSpPr>
                <p:nvPr/>
              </p:nvSpPr>
              <p:spPr bwMode="auto">
                <a:xfrm>
                  <a:off x="2292"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0752" name="Rectangle 112"/>
                <p:cNvSpPr>
                  <a:spLocks noChangeArrowheads="1"/>
                </p:cNvSpPr>
                <p:nvPr/>
              </p:nvSpPr>
              <p:spPr bwMode="auto">
                <a:xfrm>
                  <a:off x="2300"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0753" name="Oval 113"/>
                <p:cNvSpPr>
                  <a:spLocks noChangeArrowheads="1"/>
                </p:cNvSpPr>
                <p:nvPr/>
              </p:nvSpPr>
              <p:spPr bwMode="auto">
                <a:xfrm>
                  <a:off x="2301"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0754" name="Oval 114"/>
                <p:cNvSpPr>
                  <a:spLocks noChangeArrowheads="1"/>
                </p:cNvSpPr>
                <p:nvPr/>
              </p:nvSpPr>
              <p:spPr bwMode="auto">
                <a:xfrm>
                  <a:off x="2301"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0755" name="Oval 115"/>
                <p:cNvSpPr>
                  <a:spLocks noChangeArrowheads="1"/>
                </p:cNvSpPr>
                <p:nvPr/>
              </p:nvSpPr>
              <p:spPr bwMode="auto">
                <a:xfrm>
                  <a:off x="2301" y="1852"/>
                  <a:ext cx="12" cy="13"/>
                </a:xfrm>
                <a:prstGeom prst="ellipse">
                  <a:avLst/>
                </a:prstGeom>
                <a:solidFill>
                  <a:srgbClr val="FFFFFF"/>
                </a:solidFill>
                <a:ln w="4763">
                  <a:solidFill>
                    <a:srgbClr val="000000"/>
                  </a:solidFill>
                  <a:round/>
                  <a:headEnd/>
                  <a:tailEnd/>
                </a:ln>
              </p:spPr>
              <p:txBody>
                <a:bodyPr/>
                <a:lstStyle/>
                <a:p>
                  <a:endParaRPr lang="id-ID"/>
                </a:p>
              </p:txBody>
            </p:sp>
          </p:grpSp>
        </p:grpSp>
        <p:sp>
          <p:nvSpPr>
            <p:cNvPr id="1520756" name="AutoShape 116"/>
            <p:cNvSpPr>
              <a:spLocks noChangeAspect="1" noChangeArrowheads="1" noTextEdit="1"/>
            </p:cNvSpPr>
            <p:nvPr/>
          </p:nvSpPr>
          <p:spPr bwMode="auto">
            <a:xfrm>
              <a:off x="384" y="1920"/>
              <a:ext cx="1728" cy="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57" name="Freeform 117"/>
            <p:cNvSpPr>
              <a:spLocks/>
            </p:cNvSpPr>
            <p:nvPr/>
          </p:nvSpPr>
          <p:spPr bwMode="auto">
            <a:xfrm>
              <a:off x="671" y="2136"/>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0758" name="Group 118"/>
            <p:cNvGrpSpPr>
              <a:grpSpLocks/>
            </p:cNvGrpSpPr>
            <p:nvPr/>
          </p:nvGrpSpPr>
          <p:grpSpPr bwMode="auto">
            <a:xfrm>
              <a:off x="389" y="2026"/>
              <a:ext cx="374" cy="232"/>
              <a:chOff x="725" y="1210"/>
              <a:chExt cx="374" cy="232"/>
            </a:xfrm>
          </p:grpSpPr>
          <p:grpSp>
            <p:nvGrpSpPr>
              <p:cNvPr id="1520759" name="Group 119"/>
              <p:cNvGrpSpPr>
                <a:grpSpLocks/>
              </p:cNvGrpSpPr>
              <p:nvPr/>
            </p:nvGrpSpPr>
            <p:grpSpPr bwMode="auto">
              <a:xfrm>
                <a:off x="725" y="1375"/>
                <a:ext cx="374" cy="67"/>
                <a:chOff x="725" y="1375"/>
                <a:chExt cx="374" cy="67"/>
              </a:xfrm>
            </p:grpSpPr>
            <p:sp>
              <p:nvSpPr>
                <p:cNvPr id="1520760" name="Freeform 120"/>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0761" name="Freeform 121"/>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62" name="Freeform 122"/>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0763" name="Rectangle 123"/>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0764" name="Rectangle 124"/>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0765" name="Rectangle 125"/>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766" name="Rectangle 126"/>
            <p:cNvSpPr>
              <a:spLocks noChangeArrowheads="1"/>
            </p:cNvSpPr>
            <p:nvPr/>
          </p:nvSpPr>
          <p:spPr bwMode="auto">
            <a:xfrm>
              <a:off x="765" y="1922"/>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0767" name="Rectangle 127"/>
            <p:cNvSpPr>
              <a:spLocks noChangeArrowheads="1"/>
            </p:cNvSpPr>
            <p:nvPr/>
          </p:nvSpPr>
          <p:spPr bwMode="auto">
            <a:xfrm>
              <a:off x="792" y="1950"/>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0768" name="Rectangle 128"/>
            <p:cNvSpPr>
              <a:spLocks noChangeArrowheads="1"/>
            </p:cNvSpPr>
            <p:nvPr/>
          </p:nvSpPr>
          <p:spPr bwMode="auto">
            <a:xfrm>
              <a:off x="854" y="2041"/>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69" name="Rectangle 129"/>
            <p:cNvSpPr>
              <a:spLocks noChangeArrowheads="1"/>
            </p:cNvSpPr>
            <p:nvPr/>
          </p:nvSpPr>
          <p:spPr bwMode="auto">
            <a:xfrm>
              <a:off x="799" y="1976"/>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70" name="Rectangle 130"/>
            <p:cNvSpPr>
              <a:spLocks noChangeArrowheads="1"/>
            </p:cNvSpPr>
            <p:nvPr/>
          </p:nvSpPr>
          <p:spPr bwMode="auto">
            <a:xfrm>
              <a:off x="806" y="1951"/>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71" name="Rectangle 131"/>
            <p:cNvSpPr>
              <a:spLocks noChangeArrowheads="1"/>
            </p:cNvSpPr>
            <p:nvPr/>
          </p:nvSpPr>
          <p:spPr bwMode="auto">
            <a:xfrm>
              <a:off x="842" y="1968"/>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72" name="Rectangle 132"/>
            <p:cNvSpPr>
              <a:spLocks noChangeArrowheads="1"/>
            </p:cNvSpPr>
            <p:nvPr/>
          </p:nvSpPr>
          <p:spPr bwMode="auto">
            <a:xfrm>
              <a:off x="842" y="2004"/>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0773" name="Group 133"/>
            <p:cNvGrpSpPr>
              <a:grpSpLocks/>
            </p:cNvGrpSpPr>
            <p:nvPr/>
          </p:nvGrpSpPr>
          <p:grpSpPr bwMode="auto">
            <a:xfrm>
              <a:off x="2377" y="3169"/>
              <a:ext cx="647" cy="873"/>
              <a:chOff x="2199" y="2784"/>
              <a:chExt cx="538" cy="640"/>
            </a:xfrm>
          </p:grpSpPr>
          <p:sp>
            <p:nvSpPr>
              <p:cNvPr id="1520774" name="Rectangle 134"/>
              <p:cNvSpPr>
                <a:spLocks noChangeArrowheads="1"/>
              </p:cNvSpPr>
              <p:nvPr/>
            </p:nvSpPr>
            <p:spPr bwMode="auto">
              <a:xfrm>
                <a:off x="2199" y="3225"/>
                <a:ext cx="53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l" eaLnBrk="1" hangingPunct="1">
                  <a:lnSpc>
                    <a:spcPct val="100000"/>
                  </a:lnSpc>
                </a:pPr>
                <a:r>
                  <a:rPr lang="en-US" altLang="id-ID" sz="1050" b="1">
                    <a:solidFill>
                      <a:srgbClr val="000000"/>
                    </a:solidFill>
                  </a:rPr>
                  <a:t>Web Server</a:t>
                </a:r>
                <a:endParaRPr lang="en-US" altLang="id-ID"/>
              </a:p>
            </p:txBody>
          </p:sp>
          <p:grpSp>
            <p:nvGrpSpPr>
              <p:cNvPr id="1520775" name="Group 135"/>
              <p:cNvGrpSpPr>
                <a:grpSpLocks/>
              </p:cNvGrpSpPr>
              <p:nvPr/>
            </p:nvGrpSpPr>
            <p:grpSpPr bwMode="auto">
              <a:xfrm>
                <a:off x="2237" y="2784"/>
                <a:ext cx="481" cy="336"/>
                <a:chOff x="725" y="1106"/>
                <a:chExt cx="481" cy="336"/>
              </a:xfrm>
            </p:grpSpPr>
            <p:sp>
              <p:nvSpPr>
                <p:cNvPr id="1520776" name="Freeform 136"/>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0777" name="Group 137"/>
                <p:cNvGrpSpPr>
                  <a:grpSpLocks/>
                </p:cNvGrpSpPr>
                <p:nvPr/>
              </p:nvGrpSpPr>
              <p:grpSpPr bwMode="auto">
                <a:xfrm>
                  <a:off x="725" y="1210"/>
                  <a:ext cx="374" cy="232"/>
                  <a:chOff x="725" y="1210"/>
                  <a:chExt cx="374" cy="232"/>
                </a:xfrm>
              </p:grpSpPr>
              <p:grpSp>
                <p:nvGrpSpPr>
                  <p:cNvPr id="1520778" name="Group 138"/>
                  <p:cNvGrpSpPr>
                    <a:grpSpLocks/>
                  </p:cNvGrpSpPr>
                  <p:nvPr/>
                </p:nvGrpSpPr>
                <p:grpSpPr bwMode="auto">
                  <a:xfrm>
                    <a:off x="725" y="1375"/>
                    <a:ext cx="374" cy="67"/>
                    <a:chOff x="725" y="1375"/>
                    <a:chExt cx="374" cy="67"/>
                  </a:xfrm>
                </p:grpSpPr>
                <p:sp>
                  <p:nvSpPr>
                    <p:cNvPr id="1520779" name="Freeform 139"/>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0780" name="Freeform 140"/>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81" name="Freeform 141"/>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0782" name="Rectangle 142"/>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0783" name="Rectangle 143"/>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0784" name="Rectangle 144"/>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785" name="Rectangle 145"/>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0786" name="Rectangle 146"/>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0787" name="Rectangle 147"/>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88" name="Rectangle 148"/>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89" name="Rectangle 149"/>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90" name="Rectangle 150"/>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91" name="Rectangle 151"/>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sp>
          <p:nvSpPr>
            <p:cNvPr id="1520792" name="Line 152"/>
            <p:cNvSpPr>
              <a:spLocks noChangeShapeType="1"/>
            </p:cNvSpPr>
            <p:nvPr/>
          </p:nvSpPr>
          <p:spPr bwMode="auto">
            <a:xfrm>
              <a:off x="1632" y="2448"/>
              <a:ext cx="672" cy="0"/>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793" name="Line 153"/>
            <p:cNvSpPr>
              <a:spLocks noChangeShapeType="1"/>
            </p:cNvSpPr>
            <p:nvPr/>
          </p:nvSpPr>
          <p:spPr bwMode="auto">
            <a:xfrm flipH="1">
              <a:off x="2736" y="2640"/>
              <a:ext cx="144" cy="577"/>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794" name="Line 154"/>
            <p:cNvSpPr>
              <a:spLocks noChangeShapeType="1"/>
            </p:cNvSpPr>
            <p:nvPr/>
          </p:nvSpPr>
          <p:spPr bwMode="auto">
            <a:xfrm flipH="1">
              <a:off x="2640" y="2640"/>
              <a:ext cx="144" cy="528"/>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795" name="Line 155"/>
            <p:cNvSpPr>
              <a:spLocks noChangeShapeType="1"/>
            </p:cNvSpPr>
            <p:nvPr/>
          </p:nvSpPr>
          <p:spPr bwMode="auto">
            <a:xfrm flipV="1">
              <a:off x="3216" y="1872"/>
              <a:ext cx="480" cy="384"/>
            </a:xfrm>
            <a:prstGeom prst="line">
              <a:avLst/>
            </a:prstGeom>
            <a:noFill/>
            <a:ln w="76200">
              <a:solidFill>
                <a:srgbClr val="CC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796" name="Rectangle 156"/>
            <p:cNvSpPr>
              <a:spLocks noChangeArrowheads="1"/>
            </p:cNvSpPr>
            <p:nvPr/>
          </p:nvSpPr>
          <p:spPr bwMode="auto">
            <a:xfrm>
              <a:off x="1988" y="3517"/>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97" name="Rectangle 157"/>
            <p:cNvSpPr>
              <a:spLocks noChangeArrowheads="1"/>
            </p:cNvSpPr>
            <p:nvPr/>
          </p:nvSpPr>
          <p:spPr bwMode="auto">
            <a:xfrm>
              <a:off x="2089" y="3360"/>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0798" name="Group 158"/>
            <p:cNvGrpSpPr>
              <a:grpSpLocks/>
            </p:cNvGrpSpPr>
            <p:nvPr/>
          </p:nvGrpSpPr>
          <p:grpSpPr bwMode="auto">
            <a:xfrm>
              <a:off x="1897" y="3600"/>
              <a:ext cx="374" cy="334"/>
              <a:chOff x="840" y="1689"/>
              <a:chExt cx="374" cy="334"/>
            </a:xfrm>
          </p:grpSpPr>
          <p:grpSp>
            <p:nvGrpSpPr>
              <p:cNvPr id="1520799" name="Group 159"/>
              <p:cNvGrpSpPr>
                <a:grpSpLocks/>
              </p:cNvGrpSpPr>
              <p:nvPr/>
            </p:nvGrpSpPr>
            <p:grpSpPr bwMode="auto">
              <a:xfrm>
                <a:off x="855" y="1898"/>
                <a:ext cx="344" cy="106"/>
                <a:chOff x="855" y="1898"/>
                <a:chExt cx="344" cy="106"/>
              </a:xfrm>
            </p:grpSpPr>
            <p:sp>
              <p:nvSpPr>
                <p:cNvPr id="1520800" name="Rectangle 160"/>
                <p:cNvSpPr>
                  <a:spLocks noChangeArrowheads="1"/>
                </p:cNvSpPr>
                <p:nvPr/>
              </p:nvSpPr>
              <p:spPr bwMode="auto">
                <a:xfrm>
                  <a:off x="855" y="1898"/>
                  <a:ext cx="344" cy="106"/>
                </a:xfrm>
                <a:prstGeom prst="rect">
                  <a:avLst/>
                </a:prstGeom>
                <a:solidFill>
                  <a:srgbClr val="FFFFFF"/>
                </a:solidFill>
                <a:ln w="4763">
                  <a:solidFill>
                    <a:srgbClr val="000000"/>
                  </a:solidFill>
                  <a:miter lim="800000"/>
                  <a:headEnd/>
                  <a:tailEnd/>
                </a:ln>
              </p:spPr>
              <p:txBody>
                <a:bodyPr/>
                <a:lstStyle/>
                <a:p>
                  <a:endParaRPr lang="id-ID"/>
                </a:p>
              </p:txBody>
            </p:sp>
            <p:sp>
              <p:nvSpPr>
                <p:cNvPr id="1520801" name="Rectangle 161"/>
                <p:cNvSpPr>
                  <a:spLocks noChangeArrowheads="1"/>
                </p:cNvSpPr>
                <p:nvPr/>
              </p:nvSpPr>
              <p:spPr bwMode="auto">
                <a:xfrm>
                  <a:off x="1045"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0802" name="Group 162"/>
              <p:cNvGrpSpPr>
                <a:grpSpLocks/>
              </p:cNvGrpSpPr>
              <p:nvPr/>
            </p:nvGrpSpPr>
            <p:grpSpPr bwMode="auto">
              <a:xfrm>
                <a:off x="840" y="1956"/>
                <a:ext cx="374" cy="67"/>
                <a:chOff x="840" y="1956"/>
                <a:chExt cx="374" cy="67"/>
              </a:xfrm>
            </p:grpSpPr>
            <p:sp>
              <p:nvSpPr>
                <p:cNvPr id="1520803" name="Freeform 163"/>
                <p:cNvSpPr>
                  <a:spLocks/>
                </p:cNvSpPr>
                <p:nvPr/>
              </p:nvSpPr>
              <p:spPr bwMode="auto">
                <a:xfrm>
                  <a:off x="840" y="1956"/>
                  <a:ext cx="374" cy="67"/>
                </a:xfrm>
                <a:custGeom>
                  <a:avLst/>
                  <a:gdLst>
                    <a:gd name="T0" fmla="*/ 140 w 1123"/>
                    <a:gd name="T1" fmla="*/ 0 h 201"/>
                    <a:gd name="T2" fmla="*/ 987 w 1123"/>
                    <a:gd name="T3" fmla="*/ 0 h 201"/>
                    <a:gd name="T4" fmla="*/ 1121 w 1123"/>
                    <a:gd name="T5" fmla="*/ 181 h 201"/>
                    <a:gd name="T6" fmla="*/ 1123 w 1123"/>
                    <a:gd name="T7" fmla="*/ 190 h 201"/>
                    <a:gd name="T8" fmla="*/ 1118 w 1123"/>
                    <a:gd name="T9" fmla="*/ 197 h 201"/>
                    <a:gd name="T10" fmla="*/ 1110 w 1123"/>
                    <a:gd name="T11" fmla="*/ 201 h 201"/>
                    <a:gd name="T12" fmla="*/ 16 w 1123"/>
                    <a:gd name="T13" fmla="*/ 201 h 201"/>
                    <a:gd name="T14" fmla="*/ 6 w 1123"/>
                    <a:gd name="T15" fmla="*/ 196 h 201"/>
                    <a:gd name="T16" fmla="*/ 0 w 1123"/>
                    <a:gd name="T17" fmla="*/ 188 h 201"/>
                    <a:gd name="T18" fmla="*/ 2 w 1123"/>
                    <a:gd name="T19" fmla="*/ 178 h 201"/>
                    <a:gd name="T20" fmla="*/ 140 w 1123"/>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3" h="201">
                      <a:moveTo>
                        <a:pt x="140" y="0"/>
                      </a:moveTo>
                      <a:lnTo>
                        <a:pt x="987" y="0"/>
                      </a:lnTo>
                      <a:lnTo>
                        <a:pt x="1121" y="181"/>
                      </a:lnTo>
                      <a:lnTo>
                        <a:pt x="1123" y="190"/>
                      </a:lnTo>
                      <a:lnTo>
                        <a:pt x="1118" y="197"/>
                      </a:lnTo>
                      <a:lnTo>
                        <a:pt x="1110" y="201"/>
                      </a:lnTo>
                      <a:lnTo>
                        <a:pt x="16"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0804" name="Freeform 164"/>
                <p:cNvSpPr>
                  <a:spLocks/>
                </p:cNvSpPr>
                <p:nvPr/>
              </p:nvSpPr>
              <p:spPr bwMode="auto">
                <a:xfrm>
                  <a:off x="861" y="1970"/>
                  <a:ext cx="249" cy="42"/>
                </a:xfrm>
                <a:custGeom>
                  <a:avLst/>
                  <a:gdLst>
                    <a:gd name="T0" fmla="*/ 101 w 746"/>
                    <a:gd name="T1" fmla="*/ 0 h 128"/>
                    <a:gd name="T2" fmla="*/ 712 w 746"/>
                    <a:gd name="T3" fmla="*/ 0 h 128"/>
                    <a:gd name="T4" fmla="*/ 746 w 746"/>
                    <a:gd name="T5" fmla="*/ 128 h 128"/>
                    <a:gd name="T6" fmla="*/ 0 w 746"/>
                    <a:gd name="T7" fmla="*/ 128 h 128"/>
                    <a:gd name="T8" fmla="*/ 101 w 746"/>
                    <a:gd name="T9" fmla="*/ 0 h 128"/>
                  </a:gdLst>
                  <a:ahLst/>
                  <a:cxnLst>
                    <a:cxn ang="0">
                      <a:pos x="T0" y="T1"/>
                    </a:cxn>
                    <a:cxn ang="0">
                      <a:pos x="T2" y="T3"/>
                    </a:cxn>
                    <a:cxn ang="0">
                      <a:pos x="T4" y="T5"/>
                    </a:cxn>
                    <a:cxn ang="0">
                      <a:pos x="T6" y="T7"/>
                    </a:cxn>
                    <a:cxn ang="0">
                      <a:pos x="T8" y="T9"/>
                    </a:cxn>
                  </a:cxnLst>
                  <a:rect l="0" t="0" r="r" b="b"/>
                  <a:pathLst>
                    <a:path w="746" h="128">
                      <a:moveTo>
                        <a:pt x="101" y="0"/>
                      </a:moveTo>
                      <a:lnTo>
                        <a:pt x="712" y="0"/>
                      </a:lnTo>
                      <a:lnTo>
                        <a:pt x="746"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0805" name="Freeform 165"/>
                <p:cNvSpPr>
                  <a:spLocks/>
                </p:cNvSpPr>
                <p:nvPr/>
              </p:nvSpPr>
              <p:spPr bwMode="auto">
                <a:xfrm>
                  <a:off x="1118" y="1970"/>
                  <a:ext cx="75" cy="42"/>
                </a:xfrm>
                <a:custGeom>
                  <a:avLst/>
                  <a:gdLst>
                    <a:gd name="T0" fmla="*/ 0 w 226"/>
                    <a:gd name="T1" fmla="*/ 0 h 128"/>
                    <a:gd name="T2" fmla="*/ 133 w 226"/>
                    <a:gd name="T3" fmla="*/ 0 h 128"/>
                    <a:gd name="T4" fmla="*/ 226 w 226"/>
                    <a:gd name="T5" fmla="*/ 128 h 128"/>
                    <a:gd name="T6" fmla="*/ 42 w 226"/>
                    <a:gd name="T7" fmla="*/ 128 h 128"/>
                    <a:gd name="T8" fmla="*/ 0 w 226"/>
                    <a:gd name="T9" fmla="*/ 0 h 128"/>
                  </a:gdLst>
                  <a:ahLst/>
                  <a:cxnLst>
                    <a:cxn ang="0">
                      <a:pos x="T0" y="T1"/>
                    </a:cxn>
                    <a:cxn ang="0">
                      <a:pos x="T2" y="T3"/>
                    </a:cxn>
                    <a:cxn ang="0">
                      <a:pos x="T4" y="T5"/>
                    </a:cxn>
                    <a:cxn ang="0">
                      <a:pos x="T6" y="T7"/>
                    </a:cxn>
                    <a:cxn ang="0">
                      <a:pos x="T8" y="T9"/>
                    </a:cxn>
                  </a:cxnLst>
                  <a:rect l="0" t="0" r="r" b="b"/>
                  <a:pathLst>
                    <a:path w="226" h="128">
                      <a:moveTo>
                        <a:pt x="0" y="0"/>
                      </a:moveTo>
                      <a:lnTo>
                        <a:pt x="133" y="0"/>
                      </a:lnTo>
                      <a:lnTo>
                        <a:pt x="226"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0806" name="Group 166"/>
              <p:cNvGrpSpPr>
                <a:grpSpLocks/>
              </p:cNvGrpSpPr>
              <p:nvPr/>
            </p:nvGrpSpPr>
            <p:grpSpPr bwMode="auto">
              <a:xfrm>
                <a:off x="902" y="1689"/>
                <a:ext cx="251" cy="207"/>
                <a:chOff x="902" y="1689"/>
                <a:chExt cx="251" cy="207"/>
              </a:xfrm>
            </p:grpSpPr>
            <p:sp>
              <p:nvSpPr>
                <p:cNvPr id="1520807" name="Rectangle 167"/>
                <p:cNvSpPr>
                  <a:spLocks noChangeArrowheads="1"/>
                </p:cNvSpPr>
                <p:nvPr/>
              </p:nvSpPr>
              <p:spPr bwMode="auto">
                <a:xfrm>
                  <a:off x="902"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0808" name="Rectangle 168"/>
                <p:cNvSpPr>
                  <a:spLocks noChangeArrowheads="1"/>
                </p:cNvSpPr>
                <p:nvPr/>
              </p:nvSpPr>
              <p:spPr bwMode="auto">
                <a:xfrm>
                  <a:off x="918"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0809" name="Rectangle 169"/>
                <p:cNvSpPr>
                  <a:spLocks noChangeArrowheads="1"/>
                </p:cNvSpPr>
                <p:nvPr/>
              </p:nvSpPr>
              <p:spPr bwMode="auto">
                <a:xfrm>
                  <a:off x="110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0810" name="Rectangle 170"/>
                <p:cNvSpPr>
                  <a:spLocks noChangeArrowheads="1"/>
                </p:cNvSpPr>
                <p:nvPr/>
              </p:nvSpPr>
              <p:spPr bwMode="auto">
                <a:xfrm>
                  <a:off x="1112"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0811" name="Oval 171"/>
                <p:cNvSpPr>
                  <a:spLocks noChangeArrowheads="1"/>
                </p:cNvSpPr>
                <p:nvPr/>
              </p:nvSpPr>
              <p:spPr bwMode="auto">
                <a:xfrm>
                  <a:off x="111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0812" name="Oval 172"/>
                <p:cNvSpPr>
                  <a:spLocks noChangeArrowheads="1"/>
                </p:cNvSpPr>
                <p:nvPr/>
              </p:nvSpPr>
              <p:spPr bwMode="auto">
                <a:xfrm>
                  <a:off x="111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0813" name="Oval 173"/>
                <p:cNvSpPr>
                  <a:spLocks noChangeArrowheads="1"/>
                </p:cNvSpPr>
                <p:nvPr/>
              </p:nvSpPr>
              <p:spPr bwMode="auto">
                <a:xfrm>
                  <a:off x="111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0814" name="Group 174"/>
            <p:cNvGrpSpPr>
              <a:grpSpLocks/>
            </p:cNvGrpSpPr>
            <p:nvPr/>
          </p:nvGrpSpPr>
          <p:grpSpPr bwMode="auto">
            <a:xfrm>
              <a:off x="1877" y="3016"/>
              <a:ext cx="453" cy="432"/>
              <a:chOff x="725" y="1106"/>
              <a:chExt cx="481" cy="336"/>
            </a:xfrm>
          </p:grpSpPr>
          <p:sp>
            <p:nvSpPr>
              <p:cNvPr id="1520815" name="Freeform 175"/>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0816" name="Group 176"/>
              <p:cNvGrpSpPr>
                <a:grpSpLocks/>
              </p:cNvGrpSpPr>
              <p:nvPr/>
            </p:nvGrpSpPr>
            <p:grpSpPr bwMode="auto">
              <a:xfrm>
                <a:off x="725" y="1210"/>
                <a:ext cx="374" cy="232"/>
                <a:chOff x="725" y="1210"/>
                <a:chExt cx="374" cy="232"/>
              </a:xfrm>
            </p:grpSpPr>
            <p:grpSp>
              <p:nvGrpSpPr>
                <p:cNvPr id="1520817" name="Group 177"/>
                <p:cNvGrpSpPr>
                  <a:grpSpLocks/>
                </p:cNvGrpSpPr>
                <p:nvPr/>
              </p:nvGrpSpPr>
              <p:grpSpPr bwMode="auto">
                <a:xfrm>
                  <a:off x="725" y="1375"/>
                  <a:ext cx="374" cy="67"/>
                  <a:chOff x="725" y="1375"/>
                  <a:chExt cx="374" cy="67"/>
                </a:xfrm>
              </p:grpSpPr>
              <p:sp>
                <p:nvSpPr>
                  <p:cNvPr id="1520818" name="Freeform 178"/>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0819" name="Freeform 179"/>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820" name="Freeform 180"/>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0821" name="Rectangle 181"/>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0822" name="Rectangle 182"/>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0823" name="Rectangle 183"/>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824" name="Rectangle 184"/>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0825" name="Rectangle 185"/>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0826" name="Rectangle 186"/>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27" name="Rectangle 187"/>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28" name="Rectangle 188"/>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29" name="Rectangle 189"/>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30" name="Rectangle 190"/>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831" name="Freeform 191"/>
            <p:cNvSpPr>
              <a:spLocks/>
            </p:cNvSpPr>
            <p:nvPr/>
          </p:nvSpPr>
          <p:spPr bwMode="auto">
            <a:xfrm>
              <a:off x="2137" y="3312"/>
              <a:ext cx="96" cy="63"/>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0832" name="Group 192"/>
            <p:cNvGrpSpPr>
              <a:grpSpLocks/>
            </p:cNvGrpSpPr>
            <p:nvPr/>
          </p:nvGrpSpPr>
          <p:grpSpPr bwMode="auto">
            <a:xfrm>
              <a:off x="1871" y="3150"/>
              <a:ext cx="352" cy="298"/>
              <a:chOff x="725" y="1210"/>
              <a:chExt cx="374" cy="232"/>
            </a:xfrm>
          </p:grpSpPr>
          <p:grpSp>
            <p:nvGrpSpPr>
              <p:cNvPr id="1520833" name="Group 193"/>
              <p:cNvGrpSpPr>
                <a:grpSpLocks/>
              </p:cNvGrpSpPr>
              <p:nvPr/>
            </p:nvGrpSpPr>
            <p:grpSpPr bwMode="auto">
              <a:xfrm>
                <a:off x="725" y="1375"/>
                <a:ext cx="374" cy="67"/>
                <a:chOff x="725" y="1375"/>
                <a:chExt cx="374" cy="67"/>
              </a:xfrm>
            </p:grpSpPr>
            <p:sp>
              <p:nvSpPr>
                <p:cNvPr id="1520834" name="Freeform 194"/>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0835" name="Freeform 195"/>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836" name="Freeform 196"/>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0837" name="Rectangle 197"/>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0838" name="Rectangle 198"/>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0839" name="Rectangle 199"/>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840" name="Rectangle 200"/>
            <p:cNvSpPr>
              <a:spLocks noChangeArrowheads="1"/>
            </p:cNvSpPr>
            <p:nvPr/>
          </p:nvSpPr>
          <p:spPr bwMode="auto">
            <a:xfrm>
              <a:off x="2231" y="3020"/>
              <a:ext cx="99" cy="413"/>
            </a:xfrm>
            <a:prstGeom prst="rect">
              <a:avLst/>
            </a:prstGeom>
            <a:solidFill>
              <a:srgbClr val="FFFFFF"/>
            </a:solidFill>
            <a:ln w="4763">
              <a:solidFill>
                <a:srgbClr val="000000"/>
              </a:solidFill>
              <a:miter lim="800000"/>
              <a:headEnd/>
              <a:tailEnd/>
            </a:ln>
          </p:spPr>
          <p:txBody>
            <a:bodyPr/>
            <a:lstStyle/>
            <a:p>
              <a:endParaRPr lang="id-ID"/>
            </a:p>
          </p:txBody>
        </p:sp>
        <p:sp>
          <p:nvSpPr>
            <p:cNvPr id="1520841" name="Rectangle 201"/>
            <p:cNvSpPr>
              <a:spLocks noChangeArrowheads="1"/>
            </p:cNvSpPr>
            <p:nvPr/>
          </p:nvSpPr>
          <p:spPr bwMode="auto">
            <a:xfrm>
              <a:off x="2256" y="3113"/>
              <a:ext cx="60" cy="120"/>
            </a:xfrm>
            <a:prstGeom prst="rect">
              <a:avLst/>
            </a:prstGeom>
            <a:solidFill>
              <a:srgbClr val="FFFFFF"/>
            </a:solidFill>
            <a:ln w="4763">
              <a:solidFill>
                <a:srgbClr val="000000"/>
              </a:solidFill>
              <a:miter lim="800000"/>
              <a:headEnd/>
              <a:tailEnd/>
            </a:ln>
          </p:spPr>
          <p:txBody>
            <a:bodyPr/>
            <a:lstStyle/>
            <a:p>
              <a:endParaRPr lang="id-ID"/>
            </a:p>
          </p:txBody>
        </p:sp>
        <p:sp>
          <p:nvSpPr>
            <p:cNvPr id="1520842" name="Rectangle 202"/>
            <p:cNvSpPr>
              <a:spLocks noChangeArrowheads="1"/>
            </p:cNvSpPr>
            <p:nvPr/>
          </p:nvSpPr>
          <p:spPr bwMode="auto">
            <a:xfrm>
              <a:off x="2270" y="3174"/>
              <a:ext cx="47" cy="2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43" name="Rectangle 203"/>
            <p:cNvSpPr>
              <a:spLocks noChangeArrowheads="1"/>
            </p:cNvSpPr>
            <p:nvPr/>
          </p:nvSpPr>
          <p:spPr bwMode="auto">
            <a:xfrm>
              <a:off x="2231" y="3154"/>
              <a:ext cx="47" cy="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44" name="Rectangle 204"/>
            <p:cNvSpPr>
              <a:spLocks noChangeArrowheads="1"/>
            </p:cNvSpPr>
            <p:nvPr/>
          </p:nvSpPr>
          <p:spPr bwMode="auto">
            <a:xfrm>
              <a:off x="2224" y="3115"/>
              <a:ext cx="47" cy="11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45" name="Rectangle 205"/>
            <p:cNvSpPr>
              <a:spLocks noChangeArrowheads="1"/>
            </p:cNvSpPr>
            <p:nvPr/>
          </p:nvSpPr>
          <p:spPr bwMode="auto">
            <a:xfrm>
              <a:off x="2267" y="3132"/>
              <a:ext cx="47" cy="4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46" name="Rectangle 206"/>
            <p:cNvSpPr>
              <a:spLocks noChangeArrowheads="1"/>
            </p:cNvSpPr>
            <p:nvPr/>
          </p:nvSpPr>
          <p:spPr bwMode="auto">
            <a:xfrm>
              <a:off x="2266" y="3168"/>
              <a:ext cx="47" cy="4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47" name="Line 207"/>
            <p:cNvSpPr>
              <a:spLocks noChangeShapeType="1"/>
            </p:cNvSpPr>
            <p:nvPr/>
          </p:nvSpPr>
          <p:spPr bwMode="auto">
            <a:xfrm>
              <a:off x="1945" y="3504"/>
              <a:ext cx="576" cy="0"/>
            </a:xfrm>
            <a:prstGeom prst="line">
              <a:avLst/>
            </a:prstGeom>
            <a:noFill/>
            <a:ln w="38100">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20848" name="Freeform 208"/>
            <p:cNvSpPr>
              <a:spLocks/>
            </p:cNvSpPr>
            <p:nvPr/>
          </p:nvSpPr>
          <p:spPr bwMode="auto">
            <a:xfrm>
              <a:off x="2304" y="2440"/>
              <a:ext cx="504" cy="200"/>
            </a:xfrm>
            <a:custGeom>
              <a:avLst/>
              <a:gdLst>
                <a:gd name="T0" fmla="*/ 0 w 504"/>
                <a:gd name="T1" fmla="*/ 8 h 200"/>
                <a:gd name="T2" fmla="*/ 336 w 504"/>
                <a:gd name="T3" fmla="*/ 8 h 200"/>
                <a:gd name="T4" fmla="*/ 480 w 504"/>
                <a:gd name="T5" fmla="*/ 56 h 200"/>
                <a:gd name="T6" fmla="*/ 480 w 504"/>
                <a:gd name="T7" fmla="*/ 200 h 200"/>
              </a:gdLst>
              <a:ahLst/>
              <a:cxnLst>
                <a:cxn ang="0">
                  <a:pos x="T0" y="T1"/>
                </a:cxn>
                <a:cxn ang="0">
                  <a:pos x="T2" y="T3"/>
                </a:cxn>
                <a:cxn ang="0">
                  <a:pos x="T4" y="T5"/>
                </a:cxn>
                <a:cxn ang="0">
                  <a:pos x="T6" y="T7"/>
                </a:cxn>
              </a:cxnLst>
              <a:rect l="0" t="0" r="r" b="b"/>
              <a:pathLst>
                <a:path w="504" h="200">
                  <a:moveTo>
                    <a:pt x="0" y="8"/>
                  </a:moveTo>
                  <a:cubicBezTo>
                    <a:pt x="128" y="4"/>
                    <a:pt x="256" y="0"/>
                    <a:pt x="336" y="8"/>
                  </a:cubicBezTo>
                  <a:cubicBezTo>
                    <a:pt x="416" y="16"/>
                    <a:pt x="456" y="24"/>
                    <a:pt x="480" y="56"/>
                  </a:cubicBezTo>
                  <a:cubicBezTo>
                    <a:pt x="504" y="88"/>
                    <a:pt x="480" y="168"/>
                    <a:pt x="480" y="200"/>
                  </a:cubicBezTo>
                </a:path>
              </a:pathLst>
            </a:custGeom>
            <a:noFill/>
            <a:ln w="57150" cap="flat" cmpd="sng">
              <a:solidFill>
                <a:srgbClr val="00FF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20849" name="Freeform 209"/>
            <p:cNvSpPr>
              <a:spLocks/>
            </p:cNvSpPr>
            <p:nvPr/>
          </p:nvSpPr>
          <p:spPr bwMode="auto">
            <a:xfrm>
              <a:off x="2880" y="2448"/>
              <a:ext cx="336" cy="288"/>
            </a:xfrm>
            <a:custGeom>
              <a:avLst/>
              <a:gdLst>
                <a:gd name="T0" fmla="*/ 336 w 336"/>
                <a:gd name="T1" fmla="*/ 0 h 288"/>
                <a:gd name="T2" fmla="*/ 144 w 336"/>
                <a:gd name="T3" fmla="*/ 48 h 288"/>
                <a:gd name="T4" fmla="*/ 48 w 336"/>
                <a:gd name="T5" fmla="*/ 144 h 288"/>
                <a:gd name="T6" fmla="*/ 0 w 336"/>
                <a:gd name="T7" fmla="*/ 288 h 288"/>
              </a:gdLst>
              <a:ahLst/>
              <a:cxnLst>
                <a:cxn ang="0">
                  <a:pos x="T0" y="T1"/>
                </a:cxn>
                <a:cxn ang="0">
                  <a:pos x="T2" y="T3"/>
                </a:cxn>
                <a:cxn ang="0">
                  <a:pos x="T4" y="T5"/>
                </a:cxn>
                <a:cxn ang="0">
                  <a:pos x="T6" y="T7"/>
                </a:cxn>
              </a:cxnLst>
              <a:rect l="0" t="0" r="r" b="b"/>
              <a:pathLst>
                <a:path w="336" h="288">
                  <a:moveTo>
                    <a:pt x="336" y="0"/>
                  </a:moveTo>
                  <a:cubicBezTo>
                    <a:pt x="264" y="12"/>
                    <a:pt x="192" y="24"/>
                    <a:pt x="144" y="48"/>
                  </a:cubicBezTo>
                  <a:cubicBezTo>
                    <a:pt x="96" y="72"/>
                    <a:pt x="72" y="104"/>
                    <a:pt x="48" y="144"/>
                  </a:cubicBezTo>
                  <a:cubicBezTo>
                    <a:pt x="24" y="184"/>
                    <a:pt x="12" y="236"/>
                    <a:pt x="0" y="288"/>
                  </a:cubicBezTo>
                </a:path>
              </a:pathLst>
            </a:custGeom>
            <a:noFill/>
            <a:ln w="57150" cap="flat" cmpd="sng">
              <a:solidFill>
                <a:srgbClr val="00FF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Tree>
    <p:extLst>
      <p:ext uri="{BB962C8B-B14F-4D97-AF65-F5344CB8AC3E}">
        <p14:creationId xmlns:p14="http://schemas.microsoft.com/office/powerpoint/2010/main" val="207233759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2690" name="Rectangle 2"/>
          <p:cNvSpPr>
            <a:spLocks noGrp="1" noChangeArrowheads="1"/>
          </p:cNvSpPr>
          <p:nvPr>
            <p:ph type="title"/>
          </p:nvPr>
        </p:nvSpPr>
        <p:spPr/>
        <p:txBody>
          <a:bodyPr/>
          <a:lstStyle/>
          <a:p>
            <a:r>
              <a:rPr lang="en-US" altLang="id-ID"/>
              <a:t>DMZ Configuration</a:t>
            </a:r>
          </a:p>
        </p:txBody>
      </p:sp>
      <p:sp>
        <p:nvSpPr>
          <p:cNvPr id="1522691" name="Rectangle 3"/>
          <p:cNvSpPr>
            <a:spLocks noGrp="1" noChangeArrowheads="1"/>
          </p:cNvSpPr>
          <p:nvPr>
            <p:ph type="body" idx="1"/>
          </p:nvPr>
        </p:nvSpPr>
        <p:spPr>
          <a:xfrm>
            <a:off x="304800" y="1828800"/>
            <a:ext cx="7848600" cy="1676400"/>
          </a:xfrm>
        </p:spPr>
        <p:txBody>
          <a:bodyPr>
            <a:noAutofit/>
          </a:bodyPr>
          <a:lstStyle/>
          <a:p>
            <a:pPr>
              <a:lnSpc>
                <a:spcPct val="80000"/>
              </a:lnSpc>
            </a:pPr>
            <a:r>
              <a:rPr lang="en-US" altLang="id-ID" sz="2400" dirty="0"/>
              <a:t>Don’t allow web servers access to your network</a:t>
            </a:r>
          </a:p>
          <a:p>
            <a:pPr>
              <a:lnSpc>
                <a:spcPct val="80000"/>
              </a:lnSpc>
            </a:pPr>
            <a:r>
              <a:rPr lang="en-US" altLang="id-ID" sz="2400" dirty="0"/>
              <a:t>Allow local network to manage web servers (SSH)</a:t>
            </a:r>
          </a:p>
          <a:p>
            <a:pPr>
              <a:lnSpc>
                <a:spcPct val="80000"/>
              </a:lnSpc>
            </a:pPr>
            <a:r>
              <a:rPr lang="en-US" altLang="id-ID" sz="2400" dirty="0"/>
              <a:t>Don’t allow servers to connect to the Internet</a:t>
            </a:r>
          </a:p>
          <a:p>
            <a:pPr>
              <a:lnSpc>
                <a:spcPct val="80000"/>
              </a:lnSpc>
            </a:pPr>
            <a:r>
              <a:rPr lang="en-US" altLang="id-ID" sz="2400" dirty="0"/>
              <a:t>Patching is not convenient</a:t>
            </a:r>
          </a:p>
        </p:txBody>
      </p:sp>
      <p:grpSp>
        <p:nvGrpSpPr>
          <p:cNvPr id="1522692" name="Group 4"/>
          <p:cNvGrpSpPr>
            <a:grpSpLocks/>
          </p:cNvGrpSpPr>
          <p:nvPr/>
        </p:nvGrpSpPr>
        <p:grpSpPr bwMode="auto">
          <a:xfrm>
            <a:off x="1447800" y="3352800"/>
            <a:ext cx="6000750" cy="2869407"/>
            <a:chOff x="384" y="1632"/>
            <a:chExt cx="5040" cy="2410"/>
          </a:xfrm>
        </p:grpSpPr>
        <p:grpSp>
          <p:nvGrpSpPr>
            <p:cNvPr id="1522693" name="Group 5"/>
            <p:cNvGrpSpPr>
              <a:grpSpLocks/>
            </p:cNvGrpSpPr>
            <p:nvPr/>
          </p:nvGrpSpPr>
          <p:grpSpPr bwMode="auto">
            <a:xfrm>
              <a:off x="2352" y="1728"/>
              <a:ext cx="864" cy="1056"/>
              <a:chOff x="1920" y="1056"/>
              <a:chExt cx="1824" cy="2208"/>
            </a:xfrm>
          </p:grpSpPr>
          <p:grpSp>
            <p:nvGrpSpPr>
              <p:cNvPr id="1522694" name="Group 6"/>
              <p:cNvGrpSpPr>
                <a:grpSpLocks/>
              </p:cNvGrpSpPr>
              <p:nvPr/>
            </p:nvGrpSpPr>
            <p:grpSpPr bwMode="auto">
              <a:xfrm>
                <a:off x="1920" y="1056"/>
                <a:ext cx="1824" cy="2208"/>
                <a:chOff x="1920" y="1296"/>
                <a:chExt cx="1824" cy="2304"/>
              </a:xfrm>
            </p:grpSpPr>
            <p:sp>
              <p:nvSpPr>
                <p:cNvPr id="1522695" name="Rectangle 7"/>
                <p:cNvSpPr>
                  <a:spLocks noChangeArrowheads="1"/>
                </p:cNvSpPr>
                <p:nvPr/>
              </p:nvSpPr>
              <p:spPr bwMode="auto">
                <a:xfrm>
                  <a:off x="2208" y="2256"/>
                  <a:ext cx="1248" cy="1344"/>
                </a:xfrm>
                <a:prstGeom prst="rect">
                  <a:avLst/>
                </a:prstGeom>
                <a:gradFill rotWithShape="1">
                  <a:gsLst>
                    <a:gs pos="0">
                      <a:schemeClr val="bg1">
                        <a:gamma/>
                        <a:shade val="46275"/>
                        <a:invGamma/>
                      </a:schemeClr>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100000"/>
                    </a:lnSpc>
                  </a:pPr>
                  <a:endParaRPr lang="en-US" altLang="id-ID">
                    <a:latin typeface="Arial Black" panose="020B0A04020102020204" pitchFamily="34" charset="0"/>
                  </a:endParaRPr>
                </a:p>
                <a:p>
                  <a:pPr eaLnBrk="1" hangingPunct="1">
                    <a:lnSpc>
                      <a:spcPct val="100000"/>
                    </a:lnSpc>
                  </a:pPr>
                  <a:endParaRPr lang="en-US" altLang="id-ID">
                    <a:latin typeface="Arial Black" panose="020B0A04020102020204" pitchFamily="34" charset="0"/>
                  </a:endParaRPr>
                </a:p>
                <a:p>
                  <a:pPr eaLnBrk="1" hangingPunct="1">
                    <a:lnSpc>
                      <a:spcPct val="100000"/>
                    </a:lnSpc>
                  </a:pPr>
                  <a:r>
                    <a:rPr lang="en-US" altLang="id-ID" sz="900">
                      <a:latin typeface="Arial Black" panose="020B0A04020102020204" pitchFamily="34" charset="0"/>
                    </a:rPr>
                    <a:t>Firewall</a:t>
                  </a:r>
                </a:p>
              </p:txBody>
            </p:sp>
            <p:sp>
              <p:nvSpPr>
                <p:cNvPr id="1522696" name="AutoShape 8"/>
                <p:cNvSpPr>
                  <a:spLocks noChangeArrowheads="1"/>
                </p:cNvSpPr>
                <p:nvPr/>
              </p:nvSpPr>
              <p:spPr bwMode="auto">
                <a:xfrm>
                  <a:off x="2448" y="2400"/>
                  <a:ext cx="768" cy="480"/>
                </a:xfrm>
                <a:prstGeom prst="bevel">
                  <a:avLst>
                    <a:gd name="adj" fmla="val 12500"/>
                  </a:avLst>
                </a:prstGeom>
                <a:solidFill>
                  <a:srgbClr val="77777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697" name="Rectangle 9"/>
                <p:cNvSpPr>
                  <a:spLocks noChangeArrowheads="1"/>
                </p:cNvSpPr>
                <p:nvPr/>
              </p:nvSpPr>
              <p:spPr bwMode="auto">
                <a:xfrm>
                  <a:off x="2160" y="2304"/>
                  <a:ext cx="48" cy="1296"/>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698" name="Rectangle 10"/>
                <p:cNvSpPr>
                  <a:spLocks noChangeArrowheads="1"/>
                </p:cNvSpPr>
                <p:nvPr/>
              </p:nvSpPr>
              <p:spPr bwMode="auto">
                <a:xfrm>
                  <a:off x="3456" y="2304"/>
                  <a:ext cx="48" cy="1296"/>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699" name="AutoShape 11"/>
                <p:cNvSpPr>
                  <a:spLocks noChangeArrowheads="1"/>
                </p:cNvSpPr>
                <p:nvPr/>
              </p:nvSpPr>
              <p:spPr bwMode="auto">
                <a:xfrm>
                  <a:off x="1920" y="1296"/>
                  <a:ext cx="1824" cy="1008"/>
                </a:xfrm>
                <a:prstGeom prst="triangle">
                  <a:avLst>
                    <a:gd name="adj" fmla="val 50000"/>
                  </a:avLst>
                </a:prstGeom>
                <a:solidFill>
                  <a:srgbClr val="66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1522700" name="Picture 12" descr="brit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80" y="2304"/>
                  <a:ext cx="323" cy="266"/>
                </a:xfrm>
                <a:prstGeom prst="rect">
                  <a:avLst/>
                </a:prstGeom>
                <a:noFill/>
                <a:ln>
                  <a:noFill/>
                </a:ln>
                <a:extLst>
                  <a:ext uri="{909E8E84-426E-40DD-AFC4-6F175D3DCCD1}">
                    <a14:hiddenFill xmlns:a14="http://schemas.microsoft.com/office/drawing/2010/main">
                      <a:solidFill>
                        <a:srgbClr val="306774"/>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22701" name="Rectangle 13"/>
              <p:cNvSpPr>
                <a:spLocks noChangeArrowheads="1"/>
              </p:cNvSpPr>
              <p:nvPr/>
            </p:nvSpPr>
            <p:spPr bwMode="auto">
              <a:xfrm>
                <a:off x="3648" y="2640"/>
                <a:ext cx="48"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702" name="Rectangle 14"/>
              <p:cNvSpPr>
                <a:spLocks noChangeArrowheads="1"/>
              </p:cNvSpPr>
              <p:nvPr/>
            </p:nvSpPr>
            <p:spPr bwMode="auto">
              <a:xfrm>
                <a:off x="3552" y="2640"/>
                <a:ext cx="48"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703" name="AutoShape 15"/>
              <p:cNvSpPr>
                <a:spLocks noChangeArrowheads="1"/>
              </p:cNvSpPr>
              <p:nvPr/>
            </p:nvSpPr>
            <p:spPr bwMode="auto">
              <a:xfrm rot="-5400000">
                <a:off x="1656" y="2328"/>
                <a:ext cx="768" cy="144"/>
              </a:xfrm>
              <a:prstGeom prst="flowChartMagneticTape">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704" name="Line 16"/>
              <p:cNvSpPr>
                <a:spLocks noChangeShapeType="1"/>
              </p:cNvSpPr>
              <p:nvPr/>
            </p:nvSpPr>
            <p:spPr bwMode="auto">
              <a:xfrm>
                <a:off x="2016" y="2256"/>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522705" name="AutoShape 17"/>
            <p:cNvSpPr>
              <a:spLocks noChangeAspect="1" noChangeArrowheads="1" noTextEdit="1"/>
            </p:cNvSpPr>
            <p:nvPr/>
          </p:nvSpPr>
          <p:spPr bwMode="auto">
            <a:xfrm>
              <a:off x="384" y="1920"/>
              <a:ext cx="1728" cy="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2706" name="Group 18"/>
            <p:cNvGrpSpPr>
              <a:grpSpLocks/>
            </p:cNvGrpSpPr>
            <p:nvPr/>
          </p:nvGrpSpPr>
          <p:grpSpPr bwMode="auto">
            <a:xfrm>
              <a:off x="524" y="2178"/>
              <a:ext cx="1549" cy="405"/>
              <a:chOff x="860" y="1362"/>
              <a:chExt cx="1549" cy="405"/>
            </a:xfrm>
          </p:grpSpPr>
          <p:sp>
            <p:nvSpPr>
              <p:cNvPr id="1522707" name="Rectangle 19"/>
              <p:cNvSpPr>
                <a:spLocks noChangeArrowheads="1"/>
              </p:cNvSpPr>
              <p:nvPr/>
            </p:nvSpPr>
            <p:spPr bwMode="auto">
              <a:xfrm>
                <a:off x="2203" y="1597"/>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08" name="Rectangle 20"/>
              <p:cNvSpPr>
                <a:spLocks noChangeArrowheads="1"/>
              </p:cNvSpPr>
              <p:nvPr/>
            </p:nvSpPr>
            <p:spPr bwMode="auto">
              <a:xfrm>
                <a:off x="1593" y="1593"/>
                <a:ext cx="15" cy="169"/>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09" name="Rectangle 21"/>
              <p:cNvSpPr>
                <a:spLocks noChangeArrowheads="1"/>
              </p:cNvSpPr>
              <p:nvPr/>
            </p:nvSpPr>
            <p:spPr bwMode="auto">
              <a:xfrm>
                <a:off x="1558" y="1429"/>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10" name="Rectangle 22"/>
              <p:cNvSpPr>
                <a:spLocks noChangeArrowheads="1"/>
              </p:cNvSpPr>
              <p:nvPr/>
            </p:nvSpPr>
            <p:spPr bwMode="auto">
              <a:xfrm>
                <a:off x="1007" y="1594"/>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11" name="Rectangle 23"/>
              <p:cNvSpPr>
                <a:spLocks noChangeArrowheads="1"/>
              </p:cNvSpPr>
              <p:nvPr/>
            </p:nvSpPr>
            <p:spPr bwMode="auto">
              <a:xfrm>
                <a:off x="927" y="1426"/>
                <a:ext cx="16" cy="169"/>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12" name="Rectangle 24"/>
              <p:cNvSpPr>
                <a:spLocks noChangeArrowheads="1"/>
              </p:cNvSpPr>
              <p:nvPr/>
            </p:nvSpPr>
            <p:spPr bwMode="auto">
              <a:xfrm>
                <a:off x="1630" y="1362"/>
                <a:ext cx="424" cy="15"/>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13" name="Rectangle 25"/>
              <p:cNvSpPr>
                <a:spLocks noChangeArrowheads="1"/>
              </p:cNvSpPr>
              <p:nvPr/>
            </p:nvSpPr>
            <p:spPr bwMode="auto">
              <a:xfrm>
                <a:off x="860" y="1590"/>
                <a:ext cx="1549" cy="15"/>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2714" name="Group 26"/>
            <p:cNvGrpSpPr>
              <a:grpSpLocks/>
            </p:cNvGrpSpPr>
            <p:nvPr/>
          </p:nvGrpSpPr>
          <p:grpSpPr bwMode="auto">
            <a:xfrm>
              <a:off x="504" y="2505"/>
              <a:ext cx="374" cy="334"/>
              <a:chOff x="840" y="1689"/>
              <a:chExt cx="374" cy="334"/>
            </a:xfrm>
          </p:grpSpPr>
          <p:grpSp>
            <p:nvGrpSpPr>
              <p:cNvPr id="1522715" name="Group 27"/>
              <p:cNvGrpSpPr>
                <a:grpSpLocks/>
              </p:cNvGrpSpPr>
              <p:nvPr/>
            </p:nvGrpSpPr>
            <p:grpSpPr bwMode="auto">
              <a:xfrm>
                <a:off x="855" y="1898"/>
                <a:ext cx="344" cy="106"/>
                <a:chOff x="855" y="1898"/>
                <a:chExt cx="344" cy="106"/>
              </a:xfrm>
            </p:grpSpPr>
            <p:sp>
              <p:nvSpPr>
                <p:cNvPr id="1522716" name="Rectangle 28"/>
                <p:cNvSpPr>
                  <a:spLocks noChangeArrowheads="1"/>
                </p:cNvSpPr>
                <p:nvPr/>
              </p:nvSpPr>
              <p:spPr bwMode="auto">
                <a:xfrm>
                  <a:off x="855" y="1898"/>
                  <a:ext cx="344" cy="106"/>
                </a:xfrm>
                <a:prstGeom prst="rect">
                  <a:avLst/>
                </a:prstGeom>
                <a:solidFill>
                  <a:srgbClr val="FFFFFF"/>
                </a:solidFill>
                <a:ln w="4763">
                  <a:solidFill>
                    <a:srgbClr val="000000"/>
                  </a:solidFill>
                  <a:miter lim="800000"/>
                  <a:headEnd/>
                  <a:tailEnd/>
                </a:ln>
              </p:spPr>
              <p:txBody>
                <a:bodyPr/>
                <a:lstStyle/>
                <a:p>
                  <a:endParaRPr lang="id-ID"/>
                </a:p>
              </p:txBody>
            </p:sp>
            <p:sp>
              <p:nvSpPr>
                <p:cNvPr id="1522717" name="Rectangle 29"/>
                <p:cNvSpPr>
                  <a:spLocks noChangeArrowheads="1"/>
                </p:cNvSpPr>
                <p:nvPr/>
              </p:nvSpPr>
              <p:spPr bwMode="auto">
                <a:xfrm>
                  <a:off x="1045"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2718" name="Group 30"/>
              <p:cNvGrpSpPr>
                <a:grpSpLocks/>
              </p:cNvGrpSpPr>
              <p:nvPr/>
            </p:nvGrpSpPr>
            <p:grpSpPr bwMode="auto">
              <a:xfrm>
                <a:off x="840" y="1956"/>
                <a:ext cx="374" cy="67"/>
                <a:chOff x="840" y="1956"/>
                <a:chExt cx="374" cy="67"/>
              </a:xfrm>
            </p:grpSpPr>
            <p:sp>
              <p:nvSpPr>
                <p:cNvPr id="1522719" name="Freeform 31"/>
                <p:cNvSpPr>
                  <a:spLocks/>
                </p:cNvSpPr>
                <p:nvPr/>
              </p:nvSpPr>
              <p:spPr bwMode="auto">
                <a:xfrm>
                  <a:off x="840" y="1956"/>
                  <a:ext cx="374" cy="67"/>
                </a:xfrm>
                <a:custGeom>
                  <a:avLst/>
                  <a:gdLst>
                    <a:gd name="T0" fmla="*/ 140 w 1123"/>
                    <a:gd name="T1" fmla="*/ 0 h 201"/>
                    <a:gd name="T2" fmla="*/ 987 w 1123"/>
                    <a:gd name="T3" fmla="*/ 0 h 201"/>
                    <a:gd name="T4" fmla="*/ 1121 w 1123"/>
                    <a:gd name="T5" fmla="*/ 181 h 201"/>
                    <a:gd name="T6" fmla="*/ 1123 w 1123"/>
                    <a:gd name="T7" fmla="*/ 190 h 201"/>
                    <a:gd name="T8" fmla="*/ 1118 w 1123"/>
                    <a:gd name="T9" fmla="*/ 197 h 201"/>
                    <a:gd name="T10" fmla="*/ 1110 w 1123"/>
                    <a:gd name="T11" fmla="*/ 201 h 201"/>
                    <a:gd name="T12" fmla="*/ 16 w 1123"/>
                    <a:gd name="T13" fmla="*/ 201 h 201"/>
                    <a:gd name="T14" fmla="*/ 6 w 1123"/>
                    <a:gd name="T15" fmla="*/ 196 h 201"/>
                    <a:gd name="T16" fmla="*/ 0 w 1123"/>
                    <a:gd name="T17" fmla="*/ 188 h 201"/>
                    <a:gd name="T18" fmla="*/ 2 w 1123"/>
                    <a:gd name="T19" fmla="*/ 178 h 201"/>
                    <a:gd name="T20" fmla="*/ 140 w 1123"/>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3" h="201">
                      <a:moveTo>
                        <a:pt x="140" y="0"/>
                      </a:moveTo>
                      <a:lnTo>
                        <a:pt x="987" y="0"/>
                      </a:lnTo>
                      <a:lnTo>
                        <a:pt x="1121" y="181"/>
                      </a:lnTo>
                      <a:lnTo>
                        <a:pt x="1123" y="190"/>
                      </a:lnTo>
                      <a:lnTo>
                        <a:pt x="1118" y="197"/>
                      </a:lnTo>
                      <a:lnTo>
                        <a:pt x="1110" y="201"/>
                      </a:lnTo>
                      <a:lnTo>
                        <a:pt x="16"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2720" name="Freeform 32"/>
                <p:cNvSpPr>
                  <a:spLocks/>
                </p:cNvSpPr>
                <p:nvPr/>
              </p:nvSpPr>
              <p:spPr bwMode="auto">
                <a:xfrm>
                  <a:off x="861" y="1970"/>
                  <a:ext cx="249" cy="42"/>
                </a:xfrm>
                <a:custGeom>
                  <a:avLst/>
                  <a:gdLst>
                    <a:gd name="T0" fmla="*/ 101 w 746"/>
                    <a:gd name="T1" fmla="*/ 0 h 128"/>
                    <a:gd name="T2" fmla="*/ 712 w 746"/>
                    <a:gd name="T3" fmla="*/ 0 h 128"/>
                    <a:gd name="T4" fmla="*/ 746 w 746"/>
                    <a:gd name="T5" fmla="*/ 128 h 128"/>
                    <a:gd name="T6" fmla="*/ 0 w 746"/>
                    <a:gd name="T7" fmla="*/ 128 h 128"/>
                    <a:gd name="T8" fmla="*/ 101 w 746"/>
                    <a:gd name="T9" fmla="*/ 0 h 128"/>
                  </a:gdLst>
                  <a:ahLst/>
                  <a:cxnLst>
                    <a:cxn ang="0">
                      <a:pos x="T0" y="T1"/>
                    </a:cxn>
                    <a:cxn ang="0">
                      <a:pos x="T2" y="T3"/>
                    </a:cxn>
                    <a:cxn ang="0">
                      <a:pos x="T4" y="T5"/>
                    </a:cxn>
                    <a:cxn ang="0">
                      <a:pos x="T6" y="T7"/>
                    </a:cxn>
                    <a:cxn ang="0">
                      <a:pos x="T8" y="T9"/>
                    </a:cxn>
                  </a:cxnLst>
                  <a:rect l="0" t="0" r="r" b="b"/>
                  <a:pathLst>
                    <a:path w="746" h="128">
                      <a:moveTo>
                        <a:pt x="101" y="0"/>
                      </a:moveTo>
                      <a:lnTo>
                        <a:pt x="712" y="0"/>
                      </a:lnTo>
                      <a:lnTo>
                        <a:pt x="746"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2721" name="Freeform 33"/>
                <p:cNvSpPr>
                  <a:spLocks/>
                </p:cNvSpPr>
                <p:nvPr/>
              </p:nvSpPr>
              <p:spPr bwMode="auto">
                <a:xfrm>
                  <a:off x="1118" y="1970"/>
                  <a:ext cx="75" cy="42"/>
                </a:xfrm>
                <a:custGeom>
                  <a:avLst/>
                  <a:gdLst>
                    <a:gd name="T0" fmla="*/ 0 w 226"/>
                    <a:gd name="T1" fmla="*/ 0 h 128"/>
                    <a:gd name="T2" fmla="*/ 133 w 226"/>
                    <a:gd name="T3" fmla="*/ 0 h 128"/>
                    <a:gd name="T4" fmla="*/ 226 w 226"/>
                    <a:gd name="T5" fmla="*/ 128 h 128"/>
                    <a:gd name="T6" fmla="*/ 42 w 226"/>
                    <a:gd name="T7" fmla="*/ 128 h 128"/>
                    <a:gd name="T8" fmla="*/ 0 w 226"/>
                    <a:gd name="T9" fmla="*/ 0 h 128"/>
                  </a:gdLst>
                  <a:ahLst/>
                  <a:cxnLst>
                    <a:cxn ang="0">
                      <a:pos x="T0" y="T1"/>
                    </a:cxn>
                    <a:cxn ang="0">
                      <a:pos x="T2" y="T3"/>
                    </a:cxn>
                    <a:cxn ang="0">
                      <a:pos x="T4" y="T5"/>
                    </a:cxn>
                    <a:cxn ang="0">
                      <a:pos x="T6" y="T7"/>
                    </a:cxn>
                    <a:cxn ang="0">
                      <a:pos x="T8" y="T9"/>
                    </a:cxn>
                  </a:cxnLst>
                  <a:rect l="0" t="0" r="r" b="b"/>
                  <a:pathLst>
                    <a:path w="226" h="128">
                      <a:moveTo>
                        <a:pt x="0" y="0"/>
                      </a:moveTo>
                      <a:lnTo>
                        <a:pt x="133" y="0"/>
                      </a:lnTo>
                      <a:lnTo>
                        <a:pt x="226"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2722" name="Group 34"/>
              <p:cNvGrpSpPr>
                <a:grpSpLocks/>
              </p:cNvGrpSpPr>
              <p:nvPr/>
            </p:nvGrpSpPr>
            <p:grpSpPr bwMode="auto">
              <a:xfrm>
                <a:off x="902" y="1689"/>
                <a:ext cx="251" cy="207"/>
                <a:chOff x="902" y="1689"/>
                <a:chExt cx="251" cy="207"/>
              </a:xfrm>
            </p:grpSpPr>
            <p:sp>
              <p:nvSpPr>
                <p:cNvPr id="1522723" name="Rectangle 35"/>
                <p:cNvSpPr>
                  <a:spLocks noChangeArrowheads="1"/>
                </p:cNvSpPr>
                <p:nvPr/>
              </p:nvSpPr>
              <p:spPr bwMode="auto">
                <a:xfrm>
                  <a:off x="902"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2724" name="Rectangle 36"/>
                <p:cNvSpPr>
                  <a:spLocks noChangeArrowheads="1"/>
                </p:cNvSpPr>
                <p:nvPr/>
              </p:nvSpPr>
              <p:spPr bwMode="auto">
                <a:xfrm>
                  <a:off x="918"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2725" name="Rectangle 37"/>
                <p:cNvSpPr>
                  <a:spLocks noChangeArrowheads="1"/>
                </p:cNvSpPr>
                <p:nvPr/>
              </p:nvSpPr>
              <p:spPr bwMode="auto">
                <a:xfrm>
                  <a:off x="110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2726" name="Rectangle 38"/>
                <p:cNvSpPr>
                  <a:spLocks noChangeArrowheads="1"/>
                </p:cNvSpPr>
                <p:nvPr/>
              </p:nvSpPr>
              <p:spPr bwMode="auto">
                <a:xfrm>
                  <a:off x="1112"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2727" name="Oval 39"/>
                <p:cNvSpPr>
                  <a:spLocks noChangeArrowheads="1"/>
                </p:cNvSpPr>
                <p:nvPr/>
              </p:nvSpPr>
              <p:spPr bwMode="auto">
                <a:xfrm>
                  <a:off x="111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2728" name="Oval 40"/>
                <p:cNvSpPr>
                  <a:spLocks noChangeArrowheads="1"/>
                </p:cNvSpPr>
                <p:nvPr/>
              </p:nvSpPr>
              <p:spPr bwMode="auto">
                <a:xfrm>
                  <a:off x="111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2729" name="Oval 41"/>
                <p:cNvSpPr>
                  <a:spLocks noChangeArrowheads="1"/>
                </p:cNvSpPr>
                <p:nvPr/>
              </p:nvSpPr>
              <p:spPr bwMode="auto">
                <a:xfrm>
                  <a:off x="111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2730" name="Group 42"/>
            <p:cNvGrpSpPr>
              <a:grpSpLocks/>
            </p:cNvGrpSpPr>
            <p:nvPr/>
          </p:nvGrpSpPr>
          <p:grpSpPr bwMode="auto">
            <a:xfrm>
              <a:off x="1076" y="2150"/>
              <a:ext cx="301" cy="109"/>
              <a:chOff x="1412" y="1334"/>
              <a:chExt cx="301" cy="109"/>
            </a:xfrm>
          </p:grpSpPr>
          <p:sp>
            <p:nvSpPr>
              <p:cNvPr id="1522731" name="Rectangle 43"/>
              <p:cNvSpPr>
                <a:spLocks noChangeArrowheads="1"/>
              </p:cNvSpPr>
              <p:nvPr/>
            </p:nvSpPr>
            <p:spPr bwMode="auto">
              <a:xfrm>
                <a:off x="1412" y="1337"/>
                <a:ext cx="301" cy="106"/>
              </a:xfrm>
              <a:prstGeom prst="rect">
                <a:avLst/>
              </a:prstGeom>
              <a:solidFill>
                <a:srgbClr val="C0C0C0"/>
              </a:solidFill>
              <a:ln w="4763">
                <a:solidFill>
                  <a:srgbClr val="000000"/>
                </a:solidFill>
                <a:miter lim="800000"/>
                <a:headEnd/>
                <a:tailEnd/>
              </a:ln>
            </p:spPr>
            <p:txBody>
              <a:bodyPr/>
              <a:lstStyle/>
              <a:p>
                <a:endParaRPr lang="id-ID"/>
              </a:p>
            </p:txBody>
          </p:sp>
          <p:sp>
            <p:nvSpPr>
              <p:cNvPr id="1522732" name="Rectangle 44"/>
              <p:cNvSpPr>
                <a:spLocks noChangeArrowheads="1"/>
              </p:cNvSpPr>
              <p:nvPr/>
            </p:nvSpPr>
            <p:spPr bwMode="auto">
              <a:xfrm>
                <a:off x="1414" y="1410"/>
                <a:ext cx="297"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2733" name="Group 45"/>
              <p:cNvGrpSpPr>
                <a:grpSpLocks/>
              </p:cNvGrpSpPr>
              <p:nvPr/>
            </p:nvGrpSpPr>
            <p:grpSpPr bwMode="auto">
              <a:xfrm>
                <a:off x="1590" y="1417"/>
                <a:ext cx="75" cy="25"/>
                <a:chOff x="1590" y="1417"/>
                <a:chExt cx="75" cy="25"/>
              </a:xfrm>
            </p:grpSpPr>
            <p:sp>
              <p:nvSpPr>
                <p:cNvPr id="1522734" name="Rectangle 46"/>
                <p:cNvSpPr>
                  <a:spLocks noChangeArrowheads="1"/>
                </p:cNvSpPr>
                <p:nvPr/>
              </p:nvSpPr>
              <p:spPr bwMode="auto">
                <a:xfrm>
                  <a:off x="1590"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35" name="Rectangle 47"/>
                <p:cNvSpPr>
                  <a:spLocks noChangeArrowheads="1"/>
                </p:cNvSpPr>
                <p:nvPr/>
              </p:nvSpPr>
              <p:spPr bwMode="auto">
                <a:xfrm>
                  <a:off x="1614"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36" name="Rectangle 48"/>
                <p:cNvSpPr>
                  <a:spLocks noChangeArrowheads="1"/>
                </p:cNvSpPr>
                <p:nvPr/>
              </p:nvSpPr>
              <p:spPr bwMode="auto">
                <a:xfrm>
                  <a:off x="1636"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37" name="Rectangle 49"/>
                <p:cNvSpPr>
                  <a:spLocks noChangeArrowheads="1"/>
                </p:cNvSpPr>
                <p:nvPr/>
              </p:nvSpPr>
              <p:spPr bwMode="auto">
                <a:xfrm>
                  <a:off x="1657"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738" name="Rectangle 50"/>
              <p:cNvSpPr>
                <a:spLocks noChangeArrowheads="1"/>
              </p:cNvSpPr>
              <p:nvPr/>
            </p:nvSpPr>
            <p:spPr bwMode="auto">
              <a:xfrm>
                <a:off x="1452" y="1334"/>
                <a:ext cx="6" cy="2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2739" name="Group 51"/>
            <p:cNvGrpSpPr>
              <a:grpSpLocks/>
            </p:cNvGrpSpPr>
            <p:nvPr/>
          </p:nvGrpSpPr>
          <p:grpSpPr bwMode="auto">
            <a:xfrm>
              <a:off x="1668" y="2034"/>
              <a:ext cx="437" cy="225"/>
              <a:chOff x="2004" y="1218"/>
              <a:chExt cx="437" cy="225"/>
            </a:xfrm>
          </p:grpSpPr>
          <p:grpSp>
            <p:nvGrpSpPr>
              <p:cNvPr id="1522740" name="Group 52"/>
              <p:cNvGrpSpPr>
                <a:grpSpLocks/>
              </p:cNvGrpSpPr>
              <p:nvPr/>
            </p:nvGrpSpPr>
            <p:grpSpPr bwMode="auto">
              <a:xfrm>
                <a:off x="2004" y="1218"/>
                <a:ext cx="437" cy="225"/>
                <a:chOff x="2004" y="1218"/>
                <a:chExt cx="437" cy="225"/>
              </a:xfrm>
            </p:grpSpPr>
            <p:sp>
              <p:nvSpPr>
                <p:cNvPr id="1522741" name="Rectangle 53"/>
                <p:cNvSpPr>
                  <a:spLocks noChangeArrowheads="1"/>
                </p:cNvSpPr>
                <p:nvPr/>
              </p:nvSpPr>
              <p:spPr bwMode="auto">
                <a:xfrm>
                  <a:off x="2024" y="1336"/>
                  <a:ext cx="345" cy="107"/>
                </a:xfrm>
                <a:prstGeom prst="rect">
                  <a:avLst/>
                </a:prstGeom>
                <a:solidFill>
                  <a:srgbClr val="FFFFFF"/>
                </a:solidFill>
                <a:ln w="4763">
                  <a:solidFill>
                    <a:srgbClr val="000000"/>
                  </a:solidFill>
                  <a:miter lim="800000"/>
                  <a:headEnd/>
                  <a:tailEnd/>
                </a:ln>
              </p:spPr>
              <p:txBody>
                <a:bodyPr/>
                <a:lstStyle/>
                <a:p>
                  <a:endParaRPr lang="id-ID"/>
                </a:p>
              </p:txBody>
            </p:sp>
            <p:sp>
              <p:nvSpPr>
                <p:cNvPr id="1522742" name="Rectangle 54"/>
                <p:cNvSpPr>
                  <a:spLocks noChangeArrowheads="1"/>
                </p:cNvSpPr>
                <p:nvPr/>
              </p:nvSpPr>
              <p:spPr bwMode="auto">
                <a:xfrm>
                  <a:off x="2058" y="1403"/>
                  <a:ext cx="278" cy="39"/>
                </a:xfrm>
                <a:prstGeom prst="rect">
                  <a:avLst/>
                </a:prstGeom>
                <a:solidFill>
                  <a:srgbClr val="FFFFFF"/>
                </a:solidFill>
                <a:ln w="4763">
                  <a:solidFill>
                    <a:srgbClr val="000000"/>
                  </a:solidFill>
                  <a:miter lim="800000"/>
                  <a:headEnd/>
                  <a:tailEnd/>
                </a:ln>
              </p:spPr>
              <p:txBody>
                <a:bodyPr/>
                <a:lstStyle/>
                <a:p>
                  <a:endParaRPr lang="id-ID"/>
                </a:p>
              </p:txBody>
            </p:sp>
            <p:sp>
              <p:nvSpPr>
                <p:cNvPr id="1522743" name="Freeform 55"/>
                <p:cNvSpPr>
                  <a:spLocks/>
                </p:cNvSpPr>
                <p:nvPr/>
              </p:nvSpPr>
              <p:spPr bwMode="auto">
                <a:xfrm>
                  <a:off x="2011" y="1229"/>
                  <a:ext cx="379" cy="108"/>
                </a:xfrm>
                <a:custGeom>
                  <a:avLst/>
                  <a:gdLst>
                    <a:gd name="T0" fmla="*/ 0 w 1135"/>
                    <a:gd name="T1" fmla="*/ 261 h 323"/>
                    <a:gd name="T2" fmla="*/ 48 w 1135"/>
                    <a:gd name="T3" fmla="*/ 323 h 323"/>
                    <a:gd name="T4" fmla="*/ 1068 w 1135"/>
                    <a:gd name="T5" fmla="*/ 323 h 323"/>
                    <a:gd name="T6" fmla="*/ 1135 w 1135"/>
                    <a:gd name="T7" fmla="*/ 261 h 323"/>
                    <a:gd name="T8" fmla="*/ 1135 w 1135"/>
                    <a:gd name="T9" fmla="*/ 0 h 323"/>
                    <a:gd name="T10" fmla="*/ 0 w 1135"/>
                    <a:gd name="T11" fmla="*/ 0 h 323"/>
                    <a:gd name="T12" fmla="*/ 0 w 1135"/>
                    <a:gd name="T13" fmla="*/ 261 h 323"/>
                  </a:gdLst>
                  <a:ahLst/>
                  <a:cxnLst>
                    <a:cxn ang="0">
                      <a:pos x="T0" y="T1"/>
                    </a:cxn>
                    <a:cxn ang="0">
                      <a:pos x="T2" y="T3"/>
                    </a:cxn>
                    <a:cxn ang="0">
                      <a:pos x="T4" y="T5"/>
                    </a:cxn>
                    <a:cxn ang="0">
                      <a:pos x="T6" y="T7"/>
                    </a:cxn>
                    <a:cxn ang="0">
                      <a:pos x="T8" y="T9"/>
                    </a:cxn>
                    <a:cxn ang="0">
                      <a:pos x="T10" y="T11"/>
                    </a:cxn>
                    <a:cxn ang="0">
                      <a:pos x="T12" y="T13"/>
                    </a:cxn>
                  </a:cxnLst>
                  <a:rect l="0" t="0" r="r" b="b"/>
                  <a:pathLst>
                    <a:path w="1135" h="323">
                      <a:moveTo>
                        <a:pt x="0" y="261"/>
                      </a:moveTo>
                      <a:lnTo>
                        <a:pt x="48" y="323"/>
                      </a:lnTo>
                      <a:lnTo>
                        <a:pt x="1068" y="323"/>
                      </a:lnTo>
                      <a:lnTo>
                        <a:pt x="1135" y="261"/>
                      </a:lnTo>
                      <a:lnTo>
                        <a:pt x="1135" y="0"/>
                      </a:lnTo>
                      <a:lnTo>
                        <a:pt x="0" y="0"/>
                      </a:lnTo>
                      <a:lnTo>
                        <a:pt x="0" y="261"/>
                      </a:lnTo>
                      <a:close/>
                    </a:path>
                  </a:pathLst>
                </a:custGeom>
                <a:solidFill>
                  <a:srgbClr val="FFFFFF"/>
                </a:solidFill>
                <a:ln w="4763">
                  <a:solidFill>
                    <a:srgbClr val="000000"/>
                  </a:solidFill>
                  <a:prstDash val="solid"/>
                  <a:round/>
                  <a:headEnd/>
                  <a:tailEnd/>
                </a:ln>
              </p:spPr>
              <p:txBody>
                <a:bodyPr/>
                <a:lstStyle/>
                <a:p>
                  <a:endParaRPr lang="id-ID"/>
                </a:p>
              </p:txBody>
            </p:sp>
            <p:sp>
              <p:nvSpPr>
                <p:cNvPr id="1522744" name="Rectangle 56"/>
                <p:cNvSpPr>
                  <a:spLocks noChangeArrowheads="1"/>
                </p:cNvSpPr>
                <p:nvPr/>
              </p:nvSpPr>
              <p:spPr bwMode="auto">
                <a:xfrm>
                  <a:off x="2004" y="1392"/>
                  <a:ext cx="23" cy="20"/>
                </a:xfrm>
                <a:prstGeom prst="rect">
                  <a:avLst/>
                </a:prstGeom>
                <a:solidFill>
                  <a:srgbClr val="FFFFFF"/>
                </a:solidFill>
                <a:ln w="4763">
                  <a:solidFill>
                    <a:srgbClr val="000000"/>
                  </a:solidFill>
                  <a:miter lim="800000"/>
                  <a:headEnd/>
                  <a:tailEnd/>
                </a:ln>
              </p:spPr>
              <p:txBody>
                <a:bodyPr/>
                <a:lstStyle/>
                <a:p>
                  <a:endParaRPr lang="id-ID"/>
                </a:p>
              </p:txBody>
            </p:sp>
            <p:sp>
              <p:nvSpPr>
                <p:cNvPr id="1522745" name="Line 57"/>
                <p:cNvSpPr>
                  <a:spLocks noChangeShapeType="1"/>
                </p:cNvSpPr>
                <p:nvPr/>
              </p:nvSpPr>
              <p:spPr bwMode="auto">
                <a:xfrm>
                  <a:off x="2011" y="1246"/>
                  <a:ext cx="382" cy="1"/>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22746" name="Rectangle 58"/>
                <p:cNvSpPr>
                  <a:spLocks noChangeArrowheads="1"/>
                </p:cNvSpPr>
                <p:nvPr/>
              </p:nvSpPr>
              <p:spPr bwMode="auto">
                <a:xfrm>
                  <a:off x="2106" y="1218"/>
                  <a:ext cx="275" cy="13"/>
                </a:xfrm>
                <a:prstGeom prst="rect">
                  <a:avLst/>
                </a:prstGeom>
                <a:solidFill>
                  <a:srgbClr val="FFFFFF"/>
                </a:solidFill>
                <a:ln w="4763">
                  <a:solidFill>
                    <a:srgbClr val="000000"/>
                  </a:solidFill>
                  <a:miter lim="800000"/>
                  <a:headEnd/>
                  <a:tailEnd/>
                </a:ln>
              </p:spPr>
              <p:txBody>
                <a:bodyPr/>
                <a:lstStyle/>
                <a:p>
                  <a:endParaRPr lang="id-ID"/>
                </a:p>
              </p:txBody>
            </p:sp>
            <p:sp>
              <p:nvSpPr>
                <p:cNvPr id="1522747" name="Freeform 59"/>
                <p:cNvSpPr>
                  <a:spLocks/>
                </p:cNvSpPr>
                <p:nvPr/>
              </p:nvSpPr>
              <p:spPr bwMode="auto">
                <a:xfrm>
                  <a:off x="2367" y="1354"/>
                  <a:ext cx="74" cy="35"/>
                </a:xfrm>
                <a:custGeom>
                  <a:avLst/>
                  <a:gdLst>
                    <a:gd name="T0" fmla="*/ 0 w 221"/>
                    <a:gd name="T1" fmla="*/ 62 h 104"/>
                    <a:gd name="T2" fmla="*/ 221 w 221"/>
                    <a:gd name="T3" fmla="*/ 0 h 104"/>
                    <a:gd name="T4" fmla="*/ 221 w 221"/>
                    <a:gd name="T5" fmla="*/ 38 h 104"/>
                    <a:gd name="T6" fmla="*/ 0 w 221"/>
                    <a:gd name="T7" fmla="*/ 104 h 104"/>
                    <a:gd name="T8" fmla="*/ 0 w 221"/>
                    <a:gd name="T9" fmla="*/ 62 h 104"/>
                  </a:gdLst>
                  <a:ahLst/>
                  <a:cxnLst>
                    <a:cxn ang="0">
                      <a:pos x="T0" y="T1"/>
                    </a:cxn>
                    <a:cxn ang="0">
                      <a:pos x="T2" y="T3"/>
                    </a:cxn>
                    <a:cxn ang="0">
                      <a:pos x="T4" y="T5"/>
                    </a:cxn>
                    <a:cxn ang="0">
                      <a:pos x="T6" y="T7"/>
                    </a:cxn>
                    <a:cxn ang="0">
                      <a:pos x="T8" y="T9"/>
                    </a:cxn>
                  </a:cxnLst>
                  <a:rect l="0" t="0" r="r" b="b"/>
                  <a:pathLst>
                    <a:path w="221" h="104">
                      <a:moveTo>
                        <a:pt x="0" y="62"/>
                      </a:moveTo>
                      <a:lnTo>
                        <a:pt x="221" y="0"/>
                      </a:lnTo>
                      <a:lnTo>
                        <a:pt x="221" y="38"/>
                      </a:lnTo>
                      <a:lnTo>
                        <a:pt x="0" y="104"/>
                      </a:lnTo>
                      <a:lnTo>
                        <a:pt x="0" y="62"/>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2748" name="Group 60"/>
              <p:cNvGrpSpPr>
                <a:grpSpLocks/>
              </p:cNvGrpSpPr>
              <p:nvPr/>
            </p:nvGrpSpPr>
            <p:grpSpPr bwMode="auto">
              <a:xfrm>
                <a:off x="2044" y="1261"/>
                <a:ext cx="23" cy="24"/>
                <a:chOff x="2044" y="1261"/>
                <a:chExt cx="23" cy="24"/>
              </a:xfrm>
            </p:grpSpPr>
            <p:sp>
              <p:nvSpPr>
                <p:cNvPr id="1522749" name="Rectangle 61"/>
                <p:cNvSpPr>
                  <a:spLocks noChangeArrowheads="1"/>
                </p:cNvSpPr>
                <p:nvPr/>
              </p:nvSpPr>
              <p:spPr bwMode="auto">
                <a:xfrm>
                  <a:off x="2044" y="1261"/>
                  <a:ext cx="23" cy="24"/>
                </a:xfrm>
                <a:prstGeom prst="rect">
                  <a:avLst/>
                </a:prstGeom>
                <a:solidFill>
                  <a:srgbClr val="FFFFFF"/>
                </a:solidFill>
                <a:ln w="4763">
                  <a:solidFill>
                    <a:srgbClr val="000000"/>
                  </a:solidFill>
                  <a:miter lim="800000"/>
                  <a:headEnd/>
                  <a:tailEnd/>
                </a:ln>
              </p:spPr>
              <p:txBody>
                <a:bodyPr/>
                <a:lstStyle/>
                <a:p>
                  <a:endParaRPr lang="id-ID"/>
                </a:p>
              </p:txBody>
            </p:sp>
            <p:sp>
              <p:nvSpPr>
                <p:cNvPr id="1522750" name="Freeform 62"/>
                <p:cNvSpPr>
                  <a:spLocks/>
                </p:cNvSpPr>
                <p:nvPr/>
              </p:nvSpPr>
              <p:spPr bwMode="auto">
                <a:xfrm>
                  <a:off x="2044" y="1261"/>
                  <a:ext cx="22" cy="24"/>
                </a:xfrm>
                <a:custGeom>
                  <a:avLst/>
                  <a:gdLst>
                    <a:gd name="T0" fmla="*/ 66 w 67"/>
                    <a:gd name="T1" fmla="*/ 14 h 74"/>
                    <a:gd name="T2" fmla="*/ 10 w 67"/>
                    <a:gd name="T3" fmla="*/ 14 h 74"/>
                    <a:gd name="T4" fmla="*/ 10 w 67"/>
                    <a:gd name="T5" fmla="*/ 74 h 74"/>
                    <a:gd name="T6" fmla="*/ 0 w 67"/>
                    <a:gd name="T7" fmla="*/ 74 h 74"/>
                    <a:gd name="T8" fmla="*/ 0 w 67"/>
                    <a:gd name="T9" fmla="*/ 0 h 74"/>
                    <a:gd name="T10" fmla="*/ 67 w 67"/>
                    <a:gd name="T11" fmla="*/ 0 h 74"/>
                    <a:gd name="T12" fmla="*/ 66 w 67"/>
                    <a:gd name="T13" fmla="*/ 14 h 74"/>
                  </a:gdLst>
                  <a:ahLst/>
                  <a:cxnLst>
                    <a:cxn ang="0">
                      <a:pos x="T0" y="T1"/>
                    </a:cxn>
                    <a:cxn ang="0">
                      <a:pos x="T2" y="T3"/>
                    </a:cxn>
                    <a:cxn ang="0">
                      <a:pos x="T4" y="T5"/>
                    </a:cxn>
                    <a:cxn ang="0">
                      <a:pos x="T6" y="T7"/>
                    </a:cxn>
                    <a:cxn ang="0">
                      <a:pos x="T8" y="T9"/>
                    </a:cxn>
                    <a:cxn ang="0">
                      <a:pos x="T10" y="T11"/>
                    </a:cxn>
                    <a:cxn ang="0">
                      <a:pos x="T12" y="T13"/>
                    </a:cxn>
                  </a:cxnLst>
                  <a:rect l="0" t="0" r="r" b="b"/>
                  <a:pathLst>
                    <a:path w="67" h="74">
                      <a:moveTo>
                        <a:pt x="66" y="14"/>
                      </a:moveTo>
                      <a:lnTo>
                        <a:pt x="10" y="14"/>
                      </a:lnTo>
                      <a:lnTo>
                        <a:pt x="10" y="74"/>
                      </a:lnTo>
                      <a:lnTo>
                        <a:pt x="0" y="74"/>
                      </a:lnTo>
                      <a:lnTo>
                        <a:pt x="0" y="0"/>
                      </a:lnTo>
                      <a:lnTo>
                        <a:pt x="67" y="0"/>
                      </a:lnTo>
                      <a:lnTo>
                        <a:pt x="6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grpSp>
        </p:grpSp>
        <p:grpSp>
          <p:nvGrpSpPr>
            <p:cNvPr id="1522751" name="Group 63"/>
            <p:cNvGrpSpPr>
              <a:grpSpLocks/>
            </p:cNvGrpSpPr>
            <p:nvPr/>
          </p:nvGrpSpPr>
          <p:grpSpPr bwMode="auto">
            <a:xfrm>
              <a:off x="389" y="1922"/>
              <a:ext cx="481" cy="336"/>
              <a:chOff x="725" y="1106"/>
              <a:chExt cx="481" cy="336"/>
            </a:xfrm>
          </p:grpSpPr>
          <p:sp>
            <p:nvSpPr>
              <p:cNvPr id="1522752" name="Freeform 64"/>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2753" name="Group 65"/>
              <p:cNvGrpSpPr>
                <a:grpSpLocks/>
              </p:cNvGrpSpPr>
              <p:nvPr/>
            </p:nvGrpSpPr>
            <p:grpSpPr bwMode="auto">
              <a:xfrm>
                <a:off x="725" y="1210"/>
                <a:ext cx="374" cy="232"/>
                <a:chOff x="725" y="1210"/>
                <a:chExt cx="374" cy="232"/>
              </a:xfrm>
            </p:grpSpPr>
            <p:grpSp>
              <p:nvGrpSpPr>
                <p:cNvPr id="1522754" name="Group 66"/>
                <p:cNvGrpSpPr>
                  <a:grpSpLocks/>
                </p:cNvGrpSpPr>
                <p:nvPr/>
              </p:nvGrpSpPr>
              <p:grpSpPr bwMode="auto">
                <a:xfrm>
                  <a:off x="725" y="1375"/>
                  <a:ext cx="374" cy="67"/>
                  <a:chOff x="725" y="1375"/>
                  <a:chExt cx="374" cy="67"/>
                </a:xfrm>
              </p:grpSpPr>
              <p:sp>
                <p:nvSpPr>
                  <p:cNvPr id="1522755" name="Freeform 67"/>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2756" name="Freeform 68"/>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757" name="Freeform 69"/>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2758" name="Rectangle 70"/>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2759" name="Rectangle 71"/>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2760" name="Rectangle 72"/>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761" name="Rectangle 73"/>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2762" name="Rectangle 74"/>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2763" name="Rectangle 75"/>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64" name="Rectangle 76"/>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65" name="Rectangle 77"/>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66" name="Rectangle 78"/>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67" name="Rectangle 79"/>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2768" name="Group 80"/>
            <p:cNvGrpSpPr>
              <a:grpSpLocks/>
            </p:cNvGrpSpPr>
            <p:nvPr/>
          </p:nvGrpSpPr>
          <p:grpSpPr bwMode="auto">
            <a:xfrm>
              <a:off x="1085" y="2505"/>
              <a:ext cx="374" cy="334"/>
              <a:chOff x="1421" y="1689"/>
              <a:chExt cx="374" cy="334"/>
            </a:xfrm>
          </p:grpSpPr>
          <p:grpSp>
            <p:nvGrpSpPr>
              <p:cNvPr id="1522769" name="Group 81"/>
              <p:cNvGrpSpPr>
                <a:grpSpLocks/>
              </p:cNvGrpSpPr>
              <p:nvPr/>
            </p:nvGrpSpPr>
            <p:grpSpPr bwMode="auto">
              <a:xfrm>
                <a:off x="1435" y="1898"/>
                <a:ext cx="345" cy="106"/>
                <a:chOff x="1435" y="1898"/>
                <a:chExt cx="345" cy="106"/>
              </a:xfrm>
            </p:grpSpPr>
            <p:sp>
              <p:nvSpPr>
                <p:cNvPr id="1522770" name="Rectangle 82"/>
                <p:cNvSpPr>
                  <a:spLocks noChangeArrowheads="1"/>
                </p:cNvSpPr>
                <p:nvPr/>
              </p:nvSpPr>
              <p:spPr bwMode="auto">
                <a:xfrm>
                  <a:off x="1435" y="1898"/>
                  <a:ext cx="345" cy="106"/>
                </a:xfrm>
                <a:prstGeom prst="rect">
                  <a:avLst/>
                </a:prstGeom>
                <a:solidFill>
                  <a:srgbClr val="FFFFFF"/>
                </a:solidFill>
                <a:ln w="4763">
                  <a:solidFill>
                    <a:srgbClr val="000000"/>
                  </a:solidFill>
                  <a:miter lim="800000"/>
                  <a:headEnd/>
                  <a:tailEnd/>
                </a:ln>
              </p:spPr>
              <p:txBody>
                <a:bodyPr/>
                <a:lstStyle/>
                <a:p>
                  <a:endParaRPr lang="id-ID"/>
                </a:p>
              </p:txBody>
            </p:sp>
            <p:sp>
              <p:nvSpPr>
                <p:cNvPr id="1522771" name="Rectangle 83"/>
                <p:cNvSpPr>
                  <a:spLocks noChangeArrowheads="1"/>
                </p:cNvSpPr>
                <p:nvPr/>
              </p:nvSpPr>
              <p:spPr bwMode="auto">
                <a:xfrm>
                  <a:off x="1626"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2772" name="Group 84"/>
              <p:cNvGrpSpPr>
                <a:grpSpLocks/>
              </p:cNvGrpSpPr>
              <p:nvPr/>
            </p:nvGrpSpPr>
            <p:grpSpPr bwMode="auto">
              <a:xfrm>
                <a:off x="1421" y="1956"/>
                <a:ext cx="374" cy="67"/>
                <a:chOff x="1421" y="1956"/>
                <a:chExt cx="374" cy="67"/>
              </a:xfrm>
            </p:grpSpPr>
            <p:sp>
              <p:nvSpPr>
                <p:cNvPr id="1522773" name="Freeform 85"/>
                <p:cNvSpPr>
                  <a:spLocks/>
                </p:cNvSpPr>
                <p:nvPr/>
              </p:nvSpPr>
              <p:spPr bwMode="auto">
                <a:xfrm>
                  <a:off x="1421" y="1956"/>
                  <a:ext cx="374" cy="67"/>
                </a:xfrm>
                <a:custGeom>
                  <a:avLst/>
                  <a:gdLst>
                    <a:gd name="T0" fmla="*/ 140 w 1122"/>
                    <a:gd name="T1" fmla="*/ 0 h 201"/>
                    <a:gd name="T2" fmla="*/ 987 w 1122"/>
                    <a:gd name="T3" fmla="*/ 0 h 201"/>
                    <a:gd name="T4" fmla="*/ 1119 w 1122"/>
                    <a:gd name="T5" fmla="*/ 181 h 201"/>
                    <a:gd name="T6" fmla="*/ 1122 w 1122"/>
                    <a:gd name="T7" fmla="*/ 190 h 201"/>
                    <a:gd name="T8" fmla="*/ 1117 w 1122"/>
                    <a:gd name="T9" fmla="*/ 197 h 201"/>
                    <a:gd name="T10" fmla="*/ 1108 w 1122"/>
                    <a:gd name="T11" fmla="*/ 201 h 201"/>
                    <a:gd name="T12" fmla="*/ 15 w 1122"/>
                    <a:gd name="T13" fmla="*/ 201 h 201"/>
                    <a:gd name="T14" fmla="*/ 6 w 1122"/>
                    <a:gd name="T15" fmla="*/ 196 h 201"/>
                    <a:gd name="T16" fmla="*/ 0 w 1122"/>
                    <a:gd name="T17" fmla="*/ 188 h 201"/>
                    <a:gd name="T18" fmla="*/ 1 w 1122"/>
                    <a:gd name="T19" fmla="*/ 178 h 201"/>
                    <a:gd name="T20" fmla="*/ 140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40" y="0"/>
                      </a:moveTo>
                      <a:lnTo>
                        <a:pt x="987" y="0"/>
                      </a:lnTo>
                      <a:lnTo>
                        <a:pt x="1119" y="181"/>
                      </a:lnTo>
                      <a:lnTo>
                        <a:pt x="1122" y="190"/>
                      </a:lnTo>
                      <a:lnTo>
                        <a:pt x="1117" y="197"/>
                      </a:lnTo>
                      <a:lnTo>
                        <a:pt x="1108" y="201"/>
                      </a:lnTo>
                      <a:lnTo>
                        <a:pt x="15" y="201"/>
                      </a:lnTo>
                      <a:lnTo>
                        <a:pt x="6" y="196"/>
                      </a:lnTo>
                      <a:lnTo>
                        <a:pt x="0" y="188"/>
                      </a:lnTo>
                      <a:lnTo>
                        <a:pt x="1"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2774" name="Freeform 86"/>
                <p:cNvSpPr>
                  <a:spLocks/>
                </p:cNvSpPr>
                <p:nvPr/>
              </p:nvSpPr>
              <p:spPr bwMode="auto">
                <a:xfrm>
                  <a:off x="1441" y="1970"/>
                  <a:ext cx="249" cy="42"/>
                </a:xfrm>
                <a:custGeom>
                  <a:avLst/>
                  <a:gdLst>
                    <a:gd name="T0" fmla="*/ 100 w 746"/>
                    <a:gd name="T1" fmla="*/ 0 h 128"/>
                    <a:gd name="T2" fmla="*/ 711 w 746"/>
                    <a:gd name="T3" fmla="*/ 0 h 128"/>
                    <a:gd name="T4" fmla="*/ 746 w 746"/>
                    <a:gd name="T5" fmla="*/ 128 h 128"/>
                    <a:gd name="T6" fmla="*/ 0 w 746"/>
                    <a:gd name="T7" fmla="*/ 128 h 128"/>
                    <a:gd name="T8" fmla="*/ 100 w 746"/>
                    <a:gd name="T9" fmla="*/ 0 h 128"/>
                  </a:gdLst>
                  <a:ahLst/>
                  <a:cxnLst>
                    <a:cxn ang="0">
                      <a:pos x="T0" y="T1"/>
                    </a:cxn>
                    <a:cxn ang="0">
                      <a:pos x="T2" y="T3"/>
                    </a:cxn>
                    <a:cxn ang="0">
                      <a:pos x="T4" y="T5"/>
                    </a:cxn>
                    <a:cxn ang="0">
                      <a:pos x="T6" y="T7"/>
                    </a:cxn>
                    <a:cxn ang="0">
                      <a:pos x="T8" y="T9"/>
                    </a:cxn>
                  </a:cxnLst>
                  <a:rect l="0" t="0" r="r" b="b"/>
                  <a:pathLst>
                    <a:path w="746" h="128">
                      <a:moveTo>
                        <a:pt x="100" y="0"/>
                      </a:moveTo>
                      <a:lnTo>
                        <a:pt x="711" y="0"/>
                      </a:lnTo>
                      <a:lnTo>
                        <a:pt x="746" y="128"/>
                      </a:lnTo>
                      <a:lnTo>
                        <a:pt x="0" y="128"/>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775" name="Freeform 87"/>
                <p:cNvSpPr>
                  <a:spLocks/>
                </p:cNvSpPr>
                <p:nvPr/>
              </p:nvSpPr>
              <p:spPr bwMode="auto">
                <a:xfrm>
                  <a:off x="1698" y="1970"/>
                  <a:ext cx="76" cy="42"/>
                </a:xfrm>
                <a:custGeom>
                  <a:avLst/>
                  <a:gdLst>
                    <a:gd name="T0" fmla="*/ 0 w 228"/>
                    <a:gd name="T1" fmla="*/ 0 h 128"/>
                    <a:gd name="T2" fmla="*/ 134 w 228"/>
                    <a:gd name="T3" fmla="*/ 0 h 128"/>
                    <a:gd name="T4" fmla="*/ 228 w 228"/>
                    <a:gd name="T5" fmla="*/ 128 h 128"/>
                    <a:gd name="T6" fmla="*/ 43 w 228"/>
                    <a:gd name="T7" fmla="*/ 128 h 128"/>
                    <a:gd name="T8" fmla="*/ 0 w 228"/>
                    <a:gd name="T9" fmla="*/ 0 h 128"/>
                  </a:gdLst>
                  <a:ahLst/>
                  <a:cxnLst>
                    <a:cxn ang="0">
                      <a:pos x="T0" y="T1"/>
                    </a:cxn>
                    <a:cxn ang="0">
                      <a:pos x="T2" y="T3"/>
                    </a:cxn>
                    <a:cxn ang="0">
                      <a:pos x="T4" y="T5"/>
                    </a:cxn>
                    <a:cxn ang="0">
                      <a:pos x="T6" y="T7"/>
                    </a:cxn>
                    <a:cxn ang="0">
                      <a:pos x="T8" y="T9"/>
                    </a:cxn>
                  </a:cxnLst>
                  <a:rect l="0" t="0" r="r" b="b"/>
                  <a:pathLst>
                    <a:path w="228" h="128">
                      <a:moveTo>
                        <a:pt x="0" y="0"/>
                      </a:moveTo>
                      <a:lnTo>
                        <a:pt x="134" y="0"/>
                      </a:lnTo>
                      <a:lnTo>
                        <a:pt x="228" y="128"/>
                      </a:lnTo>
                      <a:lnTo>
                        <a:pt x="43"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2776" name="Group 88"/>
              <p:cNvGrpSpPr>
                <a:grpSpLocks/>
              </p:cNvGrpSpPr>
              <p:nvPr/>
            </p:nvGrpSpPr>
            <p:grpSpPr bwMode="auto">
              <a:xfrm>
                <a:off x="1483" y="1689"/>
                <a:ext cx="250" cy="207"/>
                <a:chOff x="1483" y="1689"/>
                <a:chExt cx="250" cy="207"/>
              </a:xfrm>
            </p:grpSpPr>
            <p:sp>
              <p:nvSpPr>
                <p:cNvPr id="1522777" name="Rectangle 89"/>
                <p:cNvSpPr>
                  <a:spLocks noChangeArrowheads="1"/>
                </p:cNvSpPr>
                <p:nvPr/>
              </p:nvSpPr>
              <p:spPr bwMode="auto">
                <a:xfrm>
                  <a:off x="1483" y="1689"/>
                  <a:ext cx="250" cy="207"/>
                </a:xfrm>
                <a:prstGeom prst="rect">
                  <a:avLst/>
                </a:prstGeom>
                <a:solidFill>
                  <a:srgbClr val="FFFFFF"/>
                </a:solidFill>
                <a:ln w="4763">
                  <a:solidFill>
                    <a:srgbClr val="000000"/>
                  </a:solidFill>
                  <a:miter lim="800000"/>
                  <a:headEnd/>
                  <a:tailEnd/>
                </a:ln>
              </p:spPr>
              <p:txBody>
                <a:bodyPr/>
                <a:lstStyle/>
                <a:p>
                  <a:endParaRPr lang="id-ID"/>
                </a:p>
              </p:txBody>
            </p:sp>
            <p:sp>
              <p:nvSpPr>
                <p:cNvPr id="1522778" name="Rectangle 90"/>
                <p:cNvSpPr>
                  <a:spLocks noChangeArrowheads="1"/>
                </p:cNvSpPr>
                <p:nvPr/>
              </p:nvSpPr>
              <p:spPr bwMode="auto">
                <a:xfrm>
                  <a:off x="1499" y="1706"/>
                  <a:ext cx="218" cy="175"/>
                </a:xfrm>
                <a:prstGeom prst="rect">
                  <a:avLst/>
                </a:prstGeom>
                <a:solidFill>
                  <a:srgbClr val="114FFB"/>
                </a:solidFill>
                <a:ln w="4763">
                  <a:solidFill>
                    <a:srgbClr val="000000"/>
                  </a:solidFill>
                  <a:miter lim="800000"/>
                  <a:headEnd/>
                  <a:tailEnd/>
                </a:ln>
              </p:spPr>
              <p:txBody>
                <a:bodyPr/>
                <a:lstStyle/>
                <a:p>
                  <a:endParaRPr lang="id-ID"/>
                </a:p>
              </p:txBody>
            </p:sp>
            <p:sp>
              <p:nvSpPr>
                <p:cNvPr id="1522779" name="Rectangle 91"/>
                <p:cNvSpPr>
                  <a:spLocks noChangeArrowheads="1"/>
                </p:cNvSpPr>
                <p:nvPr/>
              </p:nvSpPr>
              <p:spPr bwMode="auto">
                <a:xfrm>
                  <a:off x="168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2780" name="Rectangle 92"/>
                <p:cNvSpPr>
                  <a:spLocks noChangeArrowheads="1"/>
                </p:cNvSpPr>
                <p:nvPr/>
              </p:nvSpPr>
              <p:spPr bwMode="auto">
                <a:xfrm>
                  <a:off x="1692" y="1716"/>
                  <a:ext cx="16" cy="12"/>
                </a:xfrm>
                <a:prstGeom prst="rect">
                  <a:avLst/>
                </a:prstGeom>
                <a:solidFill>
                  <a:srgbClr val="FFFFFF"/>
                </a:solidFill>
                <a:ln w="4763">
                  <a:solidFill>
                    <a:srgbClr val="000000"/>
                  </a:solidFill>
                  <a:miter lim="800000"/>
                  <a:headEnd/>
                  <a:tailEnd/>
                </a:ln>
              </p:spPr>
              <p:txBody>
                <a:bodyPr/>
                <a:lstStyle/>
                <a:p>
                  <a:endParaRPr lang="id-ID"/>
                </a:p>
              </p:txBody>
            </p:sp>
            <p:sp>
              <p:nvSpPr>
                <p:cNvPr id="1522781" name="Oval 93"/>
                <p:cNvSpPr>
                  <a:spLocks noChangeArrowheads="1"/>
                </p:cNvSpPr>
                <p:nvPr/>
              </p:nvSpPr>
              <p:spPr bwMode="auto">
                <a:xfrm>
                  <a:off x="169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2782" name="Oval 94"/>
                <p:cNvSpPr>
                  <a:spLocks noChangeArrowheads="1"/>
                </p:cNvSpPr>
                <p:nvPr/>
              </p:nvSpPr>
              <p:spPr bwMode="auto">
                <a:xfrm>
                  <a:off x="169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2783" name="Oval 95"/>
                <p:cNvSpPr>
                  <a:spLocks noChangeArrowheads="1"/>
                </p:cNvSpPr>
                <p:nvPr/>
              </p:nvSpPr>
              <p:spPr bwMode="auto">
                <a:xfrm>
                  <a:off x="169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2784" name="Group 96"/>
            <p:cNvGrpSpPr>
              <a:grpSpLocks/>
            </p:cNvGrpSpPr>
            <p:nvPr/>
          </p:nvGrpSpPr>
          <p:grpSpPr bwMode="auto">
            <a:xfrm>
              <a:off x="1692" y="2505"/>
              <a:ext cx="374" cy="334"/>
              <a:chOff x="2028" y="1689"/>
              <a:chExt cx="374" cy="334"/>
            </a:xfrm>
          </p:grpSpPr>
          <p:grpSp>
            <p:nvGrpSpPr>
              <p:cNvPr id="1522785" name="Group 97"/>
              <p:cNvGrpSpPr>
                <a:grpSpLocks/>
              </p:cNvGrpSpPr>
              <p:nvPr/>
            </p:nvGrpSpPr>
            <p:grpSpPr bwMode="auto">
              <a:xfrm>
                <a:off x="2042" y="1898"/>
                <a:ext cx="345" cy="106"/>
                <a:chOff x="2042" y="1898"/>
                <a:chExt cx="345" cy="106"/>
              </a:xfrm>
            </p:grpSpPr>
            <p:sp>
              <p:nvSpPr>
                <p:cNvPr id="1522786" name="Rectangle 98"/>
                <p:cNvSpPr>
                  <a:spLocks noChangeArrowheads="1"/>
                </p:cNvSpPr>
                <p:nvPr/>
              </p:nvSpPr>
              <p:spPr bwMode="auto">
                <a:xfrm>
                  <a:off x="2042" y="1898"/>
                  <a:ext cx="345" cy="106"/>
                </a:xfrm>
                <a:prstGeom prst="rect">
                  <a:avLst/>
                </a:prstGeom>
                <a:solidFill>
                  <a:srgbClr val="FFFFFF"/>
                </a:solidFill>
                <a:ln w="4763">
                  <a:solidFill>
                    <a:srgbClr val="000000"/>
                  </a:solidFill>
                  <a:miter lim="800000"/>
                  <a:headEnd/>
                  <a:tailEnd/>
                </a:ln>
              </p:spPr>
              <p:txBody>
                <a:bodyPr/>
                <a:lstStyle/>
                <a:p>
                  <a:endParaRPr lang="id-ID"/>
                </a:p>
              </p:txBody>
            </p:sp>
            <p:sp>
              <p:nvSpPr>
                <p:cNvPr id="1522787" name="Rectangle 99"/>
                <p:cNvSpPr>
                  <a:spLocks noChangeArrowheads="1"/>
                </p:cNvSpPr>
                <p:nvPr/>
              </p:nvSpPr>
              <p:spPr bwMode="auto">
                <a:xfrm>
                  <a:off x="2233"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2788" name="Group 100"/>
              <p:cNvGrpSpPr>
                <a:grpSpLocks/>
              </p:cNvGrpSpPr>
              <p:nvPr/>
            </p:nvGrpSpPr>
            <p:grpSpPr bwMode="auto">
              <a:xfrm>
                <a:off x="2028" y="1956"/>
                <a:ext cx="374" cy="67"/>
                <a:chOff x="2028" y="1956"/>
                <a:chExt cx="374" cy="67"/>
              </a:xfrm>
            </p:grpSpPr>
            <p:sp>
              <p:nvSpPr>
                <p:cNvPr id="1522789" name="Freeform 101"/>
                <p:cNvSpPr>
                  <a:spLocks/>
                </p:cNvSpPr>
                <p:nvPr/>
              </p:nvSpPr>
              <p:spPr bwMode="auto">
                <a:xfrm>
                  <a:off x="2028" y="1956"/>
                  <a:ext cx="374" cy="67"/>
                </a:xfrm>
                <a:custGeom>
                  <a:avLst/>
                  <a:gdLst>
                    <a:gd name="T0" fmla="*/ 140 w 1122"/>
                    <a:gd name="T1" fmla="*/ 0 h 201"/>
                    <a:gd name="T2" fmla="*/ 987 w 1122"/>
                    <a:gd name="T3" fmla="*/ 0 h 201"/>
                    <a:gd name="T4" fmla="*/ 1121 w 1122"/>
                    <a:gd name="T5" fmla="*/ 181 h 201"/>
                    <a:gd name="T6" fmla="*/ 1122 w 1122"/>
                    <a:gd name="T7" fmla="*/ 190 h 201"/>
                    <a:gd name="T8" fmla="*/ 1118 w 1122"/>
                    <a:gd name="T9" fmla="*/ 197 h 201"/>
                    <a:gd name="T10" fmla="*/ 1110 w 1122"/>
                    <a:gd name="T11" fmla="*/ 201 h 201"/>
                    <a:gd name="T12" fmla="*/ 15 w 1122"/>
                    <a:gd name="T13" fmla="*/ 201 h 201"/>
                    <a:gd name="T14" fmla="*/ 6 w 1122"/>
                    <a:gd name="T15" fmla="*/ 196 h 201"/>
                    <a:gd name="T16" fmla="*/ 0 w 1122"/>
                    <a:gd name="T17" fmla="*/ 188 h 201"/>
                    <a:gd name="T18" fmla="*/ 2 w 1122"/>
                    <a:gd name="T19" fmla="*/ 178 h 201"/>
                    <a:gd name="T20" fmla="*/ 140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40" y="0"/>
                      </a:moveTo>
                      <a:lnTo>
                        <a:pt x="987" y="0"/>
                      </a:lnTo>
                      <a:lnTo>
                        <a:pt x="1121" y="181"/>
                      </a:lnTo>
                      <a:lnTo>
                        <a:pt x="1122" y="190"/>
                      </a:lnTo>
                      <a:lnTo>
                        <a:pt x="1118" y="197"/>
                      </a:lnTo>
                      <a:lnTo>
                        <a:pt x="1110" y="201"/>
                      </a:lnTo>
                      <a:lnTo>
                        <a:pt x="15"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2790" name="Freeform 102"/>
                <p:cNvSpPr>
                  <a:spLocks/>
                </p:cNvSpPr>
                <p:nvPr/>
              </p:nvSpPr>
              <p:spPr bwMode="auto">
                <a:xfrm>
                  <a:off x="2049" y="1970"/>
                  <a:ext cx="249" cy="42"/>
                </a:xfrm>
                <a:custGeom>
                  <a:avLst/>
                  <a:gdLst>
                    <a:gd name="T0" fmla="*/ 101 w 747"/>
                    <a:gd name="T1" fmla="*/ 0 h 128"/>
                    <a:gd name="T2" fmla="*/ 711 w 747"/>
                    <a:gd name="T3" fmla="*/ 0 h 128"/>
                    <a:gd name="T4" fmla="*/ 747 w 747"/>
                    <a:gd name="T5" fmla="*/ 128 h 128"/>
                    <a:gd name="T6" fmla="*/ 0 w 747"/>
                    <a:gd name="T7" fmla="*/ 128 h 128"/>
                    <a:gd name="T8" fmla="*/ 101 w 747"/>
                    <a:gd name="T9" fmla="*/ 0 h 128"/>
                  </a:gdLst>
                  <a:ahLst/>
                  <a:cxnLst>
                    <a:cxn ang="0">
                      <a:pos x="T0" y="T1"/>
                    </a:cxn>
                    <a:cxn ang="0">
                      <a:pos x="T2" y="T3"/>
                    </a:cxn>
                    <a:cxn ang="0">
                      <a:pos x="T4" y="T5"/>
                    </a:cxn>
                    <a:cxn ang="0">
                      <a:pos x="T6" y="T7"/>
                    </a:cxn>
                    <a:cxn ang="0">
                      <a:pos x="T8" y="T9"/>
                    </a:cxn>
                  </a:cxnLst>
                  <a:rect l="0" t="0" r="r" b="b"/>
                  <a:pathLst>
                    <a:path w="747" h="128">
                      <a:moveTo>
                        <a:pt x="101" y="0"/>
                      </a:moveTo>
                      <a:lnTo>
                        <a:pt x="711" y="0"/>
                      </a:lnTo>
                      <a:lnTo>
                        <a:pt x="747"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2791" name="Freeform 103"/>
                <p:cNvSpPr>
                  <a:spLocks/>
                </p:cNvSpPr>
                <p:nvPr/>
              </p:nvSpPr>
              <p:spPr bwMode="auto">
                <a:xfrm>
                  <a:off x="2305" y="1970"/>
                  <a:ext cx="76" cy="42"/>
                </a:xfrm>
                <a:custGeom>
                  <a:avLst/>
                  <a:gdLst>
                    <a:gd name="T0" fmla="*/ 0 w 227"/>
                    <a:gd name="T1" fmla="*/ 0 h 128"/>
                    <a:gd name="T2" fmla="*/ 134 w 227"/>
                    <a:gd name="T3" fmla="*/ 0 h 128"/>
                    <a:gd name="T4" fmla="*/ 227 w 227"/>
                    <a:gd name="T5" fmla="*/ 128 h 128"/>
                    <a:gd name="T6" fmla="*/ 42 w 227"/>
                    <a:gd name="T7" fmla="*/ 128 h 128"/>
                    <a:gd name="T8" fmla="*/ 0 w 227"/>
                    <a:gd name="T9" fmla="*/ 0 h 128"/>
                  </a:gdLst>
                  <a:ahLst/>
                  <a:cxnLst>
                    <a:cxn ang="0">
                      <a:pos x="T0" y="T1"/>
                    </a:cxn>
                    <a:cxn ang="0">
                      <a:pos x="T2" y="T3"/>
                    </a:cxn>
                    <a:cxn ang="0">
                      <a:pos x="T4" y="T5"/>
                    </a:cxn>
                    <a:cxn ang="0">
                      <a:pos x="T6" y="T7"/>
                    </a:cxn>
                    <a:cxn ang="0">
                      <a:pos x="T8" y="T9"/>
                    </a:cxn>
                  </a:cxnLst>
                  <a:rect l="0" t="0" r="r" b="b"/>
                  <a:pathLst>
                    <a:path w="227" h="128">
                      <a:moveTo>
                        <a:pt x="0" y="0"/>
                      </a:moveTo>
                      <a:lnTo>
                        <a:pt x="134" y="0"/>
                      </a:lnTo>
                      <a:lnTo>
                        <a:pt x="227"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2792" name="Group 104"/>
              <p:cNvGrpSpPr>
                <a:grpSpLocks/>
              </p:cNvGrpSpPr>
              <p:nvPr/>
            </p:nvGrpSpPr>
            <p:grpSpPr bwMode="auto">
              <a:xfrm>
                <a:off x="2090" y="1689"/>
                <a:ext cx="251" cy="207"/>
                <a:chOff x="2090" y="1689"/>
                <a:chExt cx="251" cy="207"/>
              </a:xfrm>
            </p:grpSpPr>
            <p:sp>
              <p:nvSpPr>
                <p:cNvPr id="1522793" name="Rectangle 105"/>
                <p:cNvSpPr>
                  <a:spLocks noChangeArrowheads="1"/>
                </p:cNvSpPr>
                <p:nvPr/>
              </p:nvSpPr>
              <p:spPr bwMode="auto">
                <a:xfrm>
                  <a:off x="2090"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2794" name="Rectangle 106"/>
                <p:cNvSpPr>
                  <a:spLocks noChangeArrowheads="1"/>
                </p:cNvSpPr>
                <p:nvPr/>
              </p:nvSpPr>
              <p:spPr bwMode="auto">
                <a:xfrm>
                  <a:off x="2106"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2795" name="Rectangle 107"/>
                <p:cNvSpPr>
                  <a:spLocks noChangeArrowheads="1"/>
                </p:cNvSpPr>
                <p:nvPr/>
              </p:nvSpPr>
              <p:spPr bwMode="auto">
                <a:xfrm>
                  <a:off x="2292"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2796" name="Rectangle 108"/>
                <p:cNvSpPr>
                  <a:spLocks noChangeArrowheads="1"/>
                </p:cNvSpPr>
                <p:nvPr/>
              </p:nvSpPr>
              <p:spPr bwMode="auto">
                <a:xfrm>
                  <a:off x="2300"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2797" name="Oval 109"/>
                <p:cNvSpPr>
                  <a:spLocks noChangeArrowheads="1"/>
                </p:cNvSpPr>
                <p:nvPr/>
              </p:nvSpPr>
              <p:spPr bwMode="auto">
                <a:xfrm>
                  <a:off x="2301"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2798" name="Oval 110"/>
                <p:cNvSpPr>
                  <a:spLocks noChangeArrowheads="1"/>
                </p:cNvSpPr>
                <p:nvPr/>
              </p:nvSpPr>
              <p:spPr bwMode="auto">
                <a:xfrm>
                  <a:off x="2301"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2799" name="Oval 111"/>
                <p:cNvSpPr>
                  <a:spLocks noChangeArrowheads="1"/>
                </p:cNvSpPr>
                <p:nvPr/>
              </p:nvSpPr>
              <p:spPr bwMode="auto">
                <a:xfrm>
                  <a:off x="2301" y="1852"/>
                  <a:ext cx="12" cy="13"/>
                </a:xfrm>
                <a:prstGeom prst="ellipse">
                  <a:avLst/>
                </a:prstGeom>
                <a:solidFill>
                  <a:srgbClr val="FFFFFF"/>
                </a:solidFill>
                <a:ln w="4763">
                  <a:solidFill>
                    <a:srgbClr val="000000"/>
                  </a:solidFill>
                  <a:round/>
                  <a:headEnd/>
                  <a:tailEnd/>
                </a:ln>
              </p:spPr>
              <p:txBody>
                <a:bodyPr/>
                <a:lstStyle/>
                <a:p>
                  <a:endParaRPr lang="id-ID"/>
                </a:p>
              </p:txBody>
            </p:sp>
          </p:grpSp>
        </p:grpSp>
        <p:sp>
          <p:nvSpPr>
            <p:cNvPr id="1522800" name="AutoShape 112"/>
            <p:cNvSpPr>
              <a:spLocks noChangeAspect="1" noChangeArrowheads="1" noTextEdit="1"/>
            </p:cNvSpPr>
            <p:nvPr/>
          </p:nvSpPr>
          <p:spPr bwMode="auto">
            <a:xfrm>
              <a:off x="384" y="1920"/>
              <a:ext cx="1728" cy="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01" name="Freeform 113"/>
            <p:cNvSpPr>
              <a:spLocks/>
            </p:cNvSpPr>
            <p:nvPr/>
          </p:nvSpPr>
          <p:spPr bwMode="auto">
            <a:xfrm>
              <a:off x="671" y="2136"/>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2802" name="Group 114"/>
            <p:cNvGrpSpPr>
              <a:grpSpLocks/>
            </p:cNvGrpSpPr>
            <p:nvPr/>
          </p:nvGrpSpPr>
          <p:grpSpPr bwMode="auto">
            <a:xfrm>
              <a:off x="389" y="2026"/>
              <a:ext cx="374" cy="232"/>
              <a:chOff x="725" y="1210"/>
              <a:chExt cx="374" cy="232"/>
            </a:xfrm>
          </p:grpSpPr>
          <p:grpSp>
            <p:nvGrpSpPr>
              <p:cNvPr id="1522803" name="Group 115"/>
              <p:cNvGrpSpPr>
                <a:grpSpLocks/>
              </p:cNvGrpSpPr>
              <p:nvPr/>
            </p:nvGrpSpPr>
            <p:grpSpPr bwMode="auto">
              <a:xfrm>
                <a:off x="725" y="1375"/>
                <a:ext cx="374" cy="67"/>
                <a:chOff x="725" y="1375"/>
                <a:chExt cx="374" cy="67"/>
              </a:xfrm>
            </p:grpSpPr>
            <p:sp>
              <p:nvSpPr>
                <p:cNvPr id="1522804" name="Freeform 116"/>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2805" name="Freeform 117"/>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806" name="Freeform 118"/>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2807" name="Rectangle 119"/>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2808" name="Rectangle 120"/>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2809" name="Rectangle 121"/>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810" name="Rectangle 122"/>
            <p:cNvSpPr>
              <a:spLocks noChangeArrowheads="1"/>
            </p:cNvSpPr>
            <p:nvPr/>
          </p:nvSpPr>
          <p:spPr bwMode="auto">
            <a:xfrm>
              <a:off x="765" y="1922"/>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2811" name="Rectangle 123"/>
            <p:cNvSpPr>
              <a:spLocks noChangeArrowheads="1"/>
            </p:cNvSpPr>
            <p:nvPr/>
          </p:nvSpPr>
          <p:spPr bwMode="auto">
            <a:xfrm>
              <a:off x="792" y="1950"/>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2812" name="Rectangle 124"/>
            <p:cNvSpPr>
              <a:spLocks noChangeArrowheads="1"/>
            </p:cNvSpPr>
            <p:nvPr/>
          </p:nvSpPr>
          <p:spPr bwMode="auto">
            <a:xfrm>
              <a:off x="854" y="2041"/>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13" name="Rectangle 125"/>
            <p:cNvSpPr>
              <a:spLocks noChangeArrowheads="1"/>
            </p:cNvSpPr>
            <p:nvPr/>
          </p:nvSpPr>
          <p:spPr bwMode="auto">
            <a:xfrm>
              <a:off x="799" y="1976"/>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14" name="Rectangle 126"/>
            <p:cNvSpPr>
              <a:spLocks noChangeArrowheads="1"/>
            </p:cNvSpPr>
            <p:nvPr/>
          </p:nvSpPr>
          <p:spPr bwMode="auto">
            <a:xfrm>
              <a:off x="806" y="1951"/>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15" name="Rectangle 127"/>
            <p:cNvSpPr>
              <a:spLocks noChangeArrowheads="1"/>
            </p:cNvSpPr>
            <p:nvPr/>
          </p:nvSpPr>
          <p:spPr bwMode="auto">
            <a:xfrm>
              <a:off x="842" y="1968"/>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16" name="Rectangle 128"/>
            <p:cNvSpPr>
              <a:spLocks noChangeArrowheads="1"/>
            </p:cNvSpPr>
            <p:nvPr/>
          </p:nvSpPr>
          <p:spPr bwMode="auto">
            <a:xfrm>
              <a:off x="842" y="2004"/>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2817" name="Group 129"/>
            <p:cNvGrpSpPr>
              <a:grpSpLocks/>
            </p:cNvGrpSpPr>
            <p:nvPr/>
          </p:nvGrpSpPr>
          <p:grpSpPr bwMode="auto">
            <a:xfrm>
              <a:off x="2377" y="3169"/>
              <a:ext cx="647" cy="873"/>
              <a:chOff x="2199" y="2784"/>
              <a:chExt cx="538" cy="640"/>
            </a:xfrm>
          </p:grpSpPr>
          <p:sp>
            <p:nvSpPr>
              <p:cNvPr id="1522818" name="Rectangle 130"/>
              <p:cNvSpPr>
                <a:spLocks noChangeArrowheads="1"/>
              </p:cNvSpPr>
              <p:nvPr/>
            </p:nvSpPr>
            <p:spPr bwMode="auto">
              <a:xfrm>
                <a:off x="2199" y="3225"/>
                <a:ext cx="53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l" eaLnBrk="1" hangingPunct="1">
                  <a:lnSpc>
                    <a:spcPct val="100000"/>
                  </a:lnSpc>
                </a:pPr>
                <a:r>
                  <a:rPr lang="en-US" altLang="id-ID" sz="1050" b="1">
                    <a:solidFill>
                      <a:srgbClr val="000000"/>
                    </a:solidFill>
                  </a:rPr>
                  <a:t>Web Server</a:t>
                </a:r>
                <a:endParaRPr lang="en-US" altLang="id-ID"/>
              </a:p>
            </p:txBody>
          </p:sp>
          <p:grpSp>
            <p:nvGrpSpPr>
              <p:cNvPr id="1522819" name="Group 131"/>
              <p:cNvGrpSpPr>
                <a:grpSpLocks/>
              </p:cNvGrpSpPr>
              <p:nvPr/>
            </p:nvGrpSpPr>
            <p:grpSpPr bwMode="auto">
              <a:xfrm>
                <a:off x="2237" y="2784"/>
                <a:ext cx="481" cy="336"/>
                <a:chOff x="725" y="1106"/>
                <a:chExt cx="481" cy="336"/>
              </a:xfrm>
            </p:grpSpPr>
            <p:sp>
              <p:nvSpPr>
                <p:cNvPr id="1522820" name="Freeform 132"/>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2821" name="Group 133"/>
                <p:cNvGrpSpPr>
                  <a:grpSpLocks/>
                </p:cNvGrpSpPr>
                <p:nvPr/>
              </p:nvGrpSpPr>
              <p:grpSpPr bwMode="auto">
                <a:xfrm>
                  <a:off x="725" y="1210"/>
                  <a:ext cx="374" cy="232"/>
                  <a:chOff x="725" y="1210"/>
                  <a:chExt cx="374" cy="232"/>
                </a:xfrm>
              </p:grpSpPr>
              <p:grpSp>
                <p:nvGrpSpPr>
                  <p:cNvPr id="1522822" name="Group 134"/>
                  <p:cNvGrpSpPr>
                    <a:grpSpLocks/>
                  </p:cNvGrpSpPr>
                  <p:nvPr/>
                </p:nvGrpSpPr>
                <p:grpSpPr bwMode="auto">
                  <a:xfrm>
                    <a:off x="725" y="1375"/>
                    <a:ext cx="374" cy="67"/>
                    <a:chOff x="725" y="1375"/>
                    <a:chExt cx="374" cy="67"/>
                  </a:xfrm>
                </p:grpSpPr>
                <p:sp>
                  <p:nvSpPr>
                    <p:cNvPr id="1522823" name="Freeform 135"/>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2824" name="Freeform 136"/>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825" name="Freeform 137"/>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2826" name="Rectangle 138"/>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2827" name="Rectangle 139"/>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2828" name="Rectangle 140"/>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829" name="Rectangle 141"/>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2830" name="Rectangle 142"/>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2831" name="Rectangle 143"/>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32" name="Rectangle 144"/>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33" name="Rectangle 145"/>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34" name="Rectangle 146"/>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35" name="Rectangle 147"/>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sp>
          <p:nvSpPr>
            <p:cNvPr id="1522836" name="Line 148"/>
            <p:cNvSpPr>
              <a:spLocks noChangeShapeType="1"/>
            </p:cNvSpPr>
            <p:nvPr/>
          </p:nvSpPr>
          <p:spPr bwMode="auto">
            <a:xfrm>
              <a:off x="1968" y="2448"/>
              <a:ext cx="336" cy="0"/>
            </a:xfrm>
            <a:prstGeom prst="line">
              <a:avLst/>
            </a:prstGeom>
            <a:noFill/>
            <a:ln w="76200">
              <a:solidFill>
                <a:srgbClr val="CC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837" name="Line 149"/>
            <p:cNvSpPr>
              <a:spLocks noChangeShapeType="1"/>
            </p:cNvSpPr>
            <p:nvPr/>
          </p:nvSpPr>
          <p:spPr bwMode="auto">
            <a:xfrm flipH="1">
              <a:off x="2640" y="2640"/>
              <a:ext cx="144" cy="528"/>
            </a:xfrm>
            <a:prstGeom prst="line">
              <a:avLst/>
            </a:prstGeom>
            <a:noFill/>
            <a:ln w="76200">
              <a:solidFill>
                <a:srgbClr val="CC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838" name="Rectangle 150"/>
            <p:cNvSpPr>
              <a:spLocks noChangeArrowheads="1"/>
            </p:cNvSpPr>
            <p:nvPr/>
          </p:nvSpPr>
          <p:spPr bwMode="auto">
            <a:xfrm>
              <a:off x="1988" y="3517"/>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39" name="Rectangle 151"/>
            <p:cNvSpPr>
              <a:spLocks noChangeArrowheads="1"/>
            </p:cNvSpPr>
            <p:nvPr/>
          </p:nvSpPr>
          <p:spPr bwMode="auto">
            <a:xfrm>
              <a:off x="2089" y="3360"/>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2840" name="Group 152"/>
            <p:cNvGrpSpPr>
              <a:grpSpLocks/>
            </p:cNvGrpSpPr>
            <p:nvPr/>
          </p:nvGrpSpPr>
          <p:grpSpPr bwMode="auto">
            <a:xfrm>
              <a:off x="1897" y="3600"/>
              <a:ext cx="374" cy="334"/>
              <a:chOff x="840" y="1689"/>
              <a:chExt cx="374" cy="334"/>
            </a:xfrm>
          </p:grpSpPr>
          <p:grpSp>
            <p:nvGrpSpPr>
              <p:cNvPr id="1522841" name="Group 153"/>
              <p:cNvGrpSpPr>
                <a:grpSpLocks/>
              </p:cNvGrpSpPr>
              <p:nvPr/>
            </p:nvGrpSpPr>
            <p:grpSpPr bwMode="auto">
              <a:xfrm>
                <a:off x="855" y="1898"/>
                <a:ext cx="344" cy="106"/>
                <a:chOff x="855" y="1898"/>
                <a:chExt cx="344" cy="106"/>
              </a:xfrm>
            </p:grpSpPr>
            <p:sp>
              <p:nvSpPr>
                <p:cNvPr id="1522842" name="Rectangle 154"/>
                <p:cNvSpPr>
                  <a:spLocks noChangeArrowheads="1"/>
                </p:cNvSpPr>
                <p:nvPr/>
              </p:nvSpPr>
              <p:spPr bwMode="auto">
                <a:xfrm>
                  <a:off x="855" y="1898"/>
                  <a:ext cx="344" cy="106"/>
                </a:xfrm>
                <a:prstGeom prst="rect">
                  <a:avLst/>
                </a:prstGeom>
                <a:solidFill>
                  <a:srgbClr val="FFFFFF"/>
                </a:solidFill>
                <a:ln w="4763">
                  <a:solidFill>
                    <a:srgbClr val="000000"/>
                  </a:solidFill>
                  <a:miter lim="800000"/>
                  <a:headEnd/>
                  <a:tailEnd/>
                </a:ln>
              </p:spPr>
              <p:txBody>
                <a:bodyPr/>
                <a:lstStyle/>
                <a:p>
                  <a:endParaRPr lang="id-ID"/>
                </a:p>
              </p:txBody>
            </p:sp>
            <p:sp>
              <p:nvSpPr>
                <p:cNvPr id="1522843" name="Rectangle 155"/>
                <p:cNvSpPr>
                  <a:spLocks noChangeArrowheads="1"/>
                </p:cNvSpPr>
                <p:nvPr/>
              </p:nvSpPr>
              <p:spPr bwMode="auto">
                <a:xfrm>
                  <a:off x="1045"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2844" name="Group 156"/>
              <p:cNvGrpSpPr>
                <a:grpSpLocks/>
              </p:cNvGrpSpPr>
              <p:nvPr/>
            </p:nvGrpSpPr>
            <p:grpSpPr bwMode="auto">
              <a:xfrm>
                <a:off x="840" y="1956"/>
                <a:ext cx="374" cy="67"/>
                <a:chOff x="840" y="1956"/>
                <a:chExt cx="374" cy="67"/>
              </a:xfrm>
            </p:grpSpPr>
            <p:sp>
              <p:nvSpPr>
                <p:cNvPr id="1522845" name="Freeform 157"/>
                <p:cNvSpPr>
                  <a:spLocks/>
                </p:cNvSpPr>
                <p:nvPr/>
              </p:nvSpPr>
              <p:spPr bwMode="auto">
                <a:xfrm>
                  <a:off x="840" y="1956"/>
                  <a:ext cx="374" cy="67"/>
                </a:xfrm>
                <a:custGeom>
                  <a:avLst/>
                  <a:gdLst>
                    <a:gd name="T0" fmla="*/ 140 w 1123"/>
                    <a:gd name="T1" fmla="*/ 0 h 201"/>
                    <a:gd name="T2" fmla="*/ 987 w 1123"/>
                    <a:gd name="T3" fmla="*/ 0 h 201"/>
                    <a:gd name="T4" fmla="*/ 1121 w 1123"/>
                    <a:gd name="T5" fmla="*/ 181 h 201"/>
                    <a:gd name="T6" fmla="*/ 1123 w 1123"/>
                    <a:gd name="T7" fmla="*/ 190 h 201"/>
                    <a:gd name="T8" fmla="*/ 1118 w 1123"/>
                    <a:gd name="T9" fmla="*/ 197 h 201"/>
                    <a:gd name="T10" fmla="*/ 1110 w 1123"/>
                    <a:gd name="T11" fmla="*/ 201 h 201"/>
                    <a:gd name="T12" fmla="*/ 16 w 1123"/>
                    <a:gd name="T13" fmla="*/ 201 h 201"/>
                    <a:gd name="T14" fmla="*/ 6 w 1123"/>
                    <a:gd name="T15" fmla="*/ 196 h 201"/>
                    <a:gd name="T16" fmla="*/ 0 w 1123"/>
                    <a:gd name="T17" fmla="*/ 188 h 201"/>
                    <a:gd name="T18" fmla="*/ 2 w 1123"/>
                    <a:gd name="T19" fmla="*/ 178 h 201"/>
                    <a:gd name="T20" fmla="*/ 140 w 1123"/>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3" h="201">
                      <a:moveTo>
                        <a:pt x="140" y="0"/>
                      </a:moveTo>
                      <a:lnTo>
                        <a:pt x="987" y="0"/>
                      </a:lnTo>
                      <a:lnTo>
                        <a:pt x="1121" y="181"/>
                      </a:lnTo>
                      <a:lnTo>
                        <a:pt x="1123" y="190"/>
                      </a:lnTo>
                      <a:lnTo>
                        <a:pt x="1118" y="197"/>
                      </a:lnTo>
                      <a:lnTo>
                        <a:pt x="1110" y="201"/>
                      </a:lnTo>
                      <a:lnTo>
                        <a:pt x="16"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2846" name="Freeform 158"/>
                <p:cNvSpPr>
                  <a:spLocks/>
                </p:cNvSpPr>
                <p:nvPr/>
              </p:nvSpPr>
              <p:spPr bwMode="auto">
                <a:xfrm>
                  <a:off x="861" y="1970"/>
                  <a:ext cx="249" cy="42"/>
                </a:xfrm>
                <a:custGeom>
                  <a:avLst/>
                  <a:gdLst>
                    <a:gd name="T0" fmla="*/ 101 w 746"/>
                    <a:gd name="T1" fmla="*/ 0 h 128"/>
                    <a:gd name="T2" fmla="*/ 712 w 746"/>
                    <a:gd name="T3" fmla="*/ 0 h 128"/>
                    <a:gd name="T4" fmla="*/ 746 w 746"/>
                    <a:gd name="T5" fmla="*/ 128 h 128"/>
                    <a:gd name="T6" fmla="*/ 0 w 746"/>
                    <a:gd name="T7" fmla="*/ 128 h 128"/>
                    <a:gd name="T8" fmla="*/ 101 w 746"/>
                    <a:gd name="T9" fmla="*/ 0 h 128"/>
                  </a:gdLst>
                  <a:ahLst/>
                  <a:cxnLst>
                    <a:cxn ang="0">
                      <a:pos x="T0" y="T1"/>
                    </a:cxn>
                    <a:cxn ang="0">
                      <a:pos x="T2" y="T3"/>
                    </a:cxn>
                    <a:cxn ang="0">
                      <a:pos x="T4" y="T5"/>
                    </a:cxn>
                    <a:cxn ang="0">
                      <a:pos x="T6" y="T7"/>
                    </a:cxn>
                    <a:cxn ang="0">
                      <a:pos x="T8" y="T9"/>
                    </a:cxn>
                  </a:cxnLst>
                  <a:rect l="0" t="0" r="r" b="b"/>
                  <a:pathLst>
                    <a:path w="746" h="128">
                      <a:moveTo>
                        <a:pt x="101" y="0"/>
                      </a:moveTo>
                      <a:lnTo>
                        <a:pt x="712" y="0"/>
                      </a:lnTo>
                      <a:lnTo>
                        <a:pt x="746"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2847" name="Freeform 159"/>
                <p:cNvSpPr>
                  <a:spLocks/>
                </p:cNvSpPr>
                <p:nvPr/>
              </p:nvSpPr>
              <p:spPr bwMode="auto">
                <a:xfrm>
                  <a:off x="1118" y="1970"/>
                  <a:ext cx="75" cy="42"/>
                </a:xfrm>
                <a:custGeom>
                  <a:avLst/>
                  <a:gdLst>
                    <a:gd name="T0" fmla="*/ 0 w 226"/>
                    <a:gd name="T1" fmla="*/ 0 h 128"/>
                    <a:gd name="T2" fmla="*/ 133 w 226"/>
                    <a:gd name="T3" fmla="*/ 0 h 128"/>
                    <a:gd name="T4" fmla="*/ 226 w 226"/>
                    <a:gd name="T5" fmla="*/ 128 h 128"/>
                    <a:gd name="T6" fmla="*/ 42 w 226"/>
                    <a:gd name="T7" fmla="*/ 128 h 128"/>
                    <a:gd name="T8" fmla="*/ 0 w 226"/>
                    <a:gd name="T9" fmla="*/ 0 h 128"/>
                  </a:gdLst>
                  <a:ahLst/>
                  <a:cxnLst>
                    <a:cxn ang="0">
                      <a:pos x="T0" y="T1"/>
                    </a:cxn>
                    <a:cxn ang="0">
                      <a:pos x="T2" y="T3"/>
                    </a:cxn>
                    <a:cxn ang="0">
                      <a:pos x="T4" y="T5"/>
                    </a:cxn>
                    <a:cxn ang="0">
                      <a:pos x="T6" y="T7"/>
                    </a:cxn>
                    <a:cxn ang="0">
                      <a:pos x="T8" y="T9"/>
                    </a:cxn>
                  </a:cxnLst>
                  <a:rect l="0" t="0" r="r" b="b"/>
                  <a:pathLst>
                    <a:path w="226" h="128">
                      <a:moveTo>
                        <a:pt x="0" y="0"/>
                      </a:moveTo>
                      <a:lnTo>
                        <a:pt x="133" y="0"/>
                      </a:lnTo>
                      <a:lnTo>
                        <a:pt x="226"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2848" name="Group 160"/>
              <p:cNvGrpSpPr>
                <a:grpSpLocks/>
              </p:cNvGrpSpPr>
              <p:nvPr/>
            </p:nvGrpSpPr>
            <p:grpSpPr bwMode="auto">
              <a:xfrm>
                <a:off x="902" y="1689"/>
                <a:ext cx="251" cy="207"/>
                <a:chOff x="902" y="1689"/>
                <a:chExt cx="251" cy="207"/>
              </a:xfrm>
            </p:grpSpPr>
            <p:sp>
              <p:nvSpPr>
                <p:cNvPr id="1522849" name="Rectangle 161"/>
                <p:cNvSpPr>
                  <a:spLocks noChangeArrowheads="1"/>
                </p:cNvSpPr>
                <p:nvPr/>
              </p:nvSpPr>
              <p:spPr bwMode="auto">
                <a:xfrm>
                  <a:off x="902"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2850" name="Rectangle 162"/>
                <p:cNvSpPr>
                  <a:spLocks noChangeArrowheads="1"/>
                </p:cNvSpPr>
                <p:nvPr/>
              </p:nvSpPr>
              <p:spPr bwMode="auto">
                <a:xfrm>
                  <a:off x="918"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2851" name="Rectangle 163"/>
                <p:cNvSpPr>
                  <a:spLocks noChangeArrowheads="1"/>
                </p:cNvSpPr>
                <p:nvPr/>
              </p:nvSpPr>
              <p:spPr bwMode="auto">
                <a:xfrm>
                  <a:off x="110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2852" name="Rectangle 164"/>
                <p:cNvSpPr>
                  <a:spLocks noChangeArrowheads="1"/>
                </p:cNvSpPr>
                <p:nvPr/>
              </p:nvSpPr>
              <p:spPr bwMode="auto">
                <a:xfrm>
                  <a:off x="1112"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2853" name="Oval 165"/>
                <p:cNvSpPr>
                  <a:spLocks noChangeArrowheads="1"/>
                </p:cNvSpPr>
                <p:nvPr/>
              </p:nvSpPr>
              <p:spPr bwMode="auto">
                <a:xfrm>
                  <a:off x="111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2854" name="Oval 166"/>
                <p:cNvSpPr>
                  <a:spLocks noChangeArrowheads="1"/>
                </p:cNvSpPr>
                <p:nvPr/>
              </p:nvSpPr>
              <p:spPr bwMode="auto">
                <a:xfrm>
                  <a:off x="111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2855" name="Oval 167"/>
                <p:cNvSpPr>
                  <a:spLocks noChangeArrowheads="1"/>
                </p:cNvSpPr>
                <p:nvPr/>
              </p:nvSpPr>
              <p:spPr bwMode="auto">
                <a:xfrm>
                  <a:off x="111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2856" name="Group 168"/>
            <p:cNvGrpSpPr>
              <a:grpSpLocks/>
            </p:cNvGrpSpPr>
            <p:nvPr/>
          </p:nvGrpSpPr>
          <p:grpSpPr bwMode="auto">
            <a:xfrm>
              <a:off x="1877" y="3016"/>
              <a:ext cx="453" cy="432"/>
              <a:chOff x="725" y="1106"/>
              <a:chExt cx="481" cy="336"/>
            </a:xfrm>
          </p:grpSpPr>
          <p:sp>
            <p:nvSpPr>
              <p:cNvPr id="1522857" name="Freeform 169"/>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2858" name="Group 170"/>
              <p:cNvGrpSpPr>
                <a:grpSpLocks/>
              </p:cNvGrpSpPr>
              <p:nvPr/>
            </p:nvGrpSpPr>
            <p:grpSpPr bwMode="auto">
              <a:xfrm>
                <a:off x="725" y="1210"/>
                <a:ext cx="374" cy="232"/>
                <a:chOff x="725" y="1210"/>
                <a:chExt cx="374" cy="232"/>
              </a:xfrm>
            </p:grpSpPr>
            <p:grpSp>
              <p:nvGrpSpPr>
                <p:cNvPr id="1522859" name="Group 171"/>
                <p:cNvGrpSpPr>
                  <a:grpSpLocks/>
                </p:cNvGrpSpPr>
                <p:nvPr/>
              </p:nvGrpSpPr>
              <p:grpSpPr bwMode="auto">
                <a:xfrm>
                  <a:off x="725" y="1375"/>
                  <a:ext cx="374" cy="67"/>
                  <a:chOff x="725" y="1375"/>
                  <a:chExt cx="374" cy="67"/>
                </a:xfrm>
              </p:grpSpPr>
              <p:sp>
                <p:nvSpPr>
                  <p:cNvPr id="1522860" name="Freeform 172"/>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2861" name="Freeform 173"/>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862" name="Freeform 174"/>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2863" name="Rectangle 175"/>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2864" name="Rectangle 176"/>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2865" name="Rectangle 177"/>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866" name="Rectangle 178"/>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2867" name="Rectangle 179"/>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2868" name="Rectangle 180"/>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69" name="Rectangle 181"/>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70" name="Rectangle 182"/>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71" name="Rectangle 183"/>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72" name="Rectangle 184"/>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873" name="Freeform 185"/>
            <p:cNvSpPr>
              <a:spLocks/>
            </p:cNvSpPr>
            <p:nvPr/>
          </p:nvSpPr>
          <p:spPr bwMode="auto">
            <a:xfrm>
              <a:off x="2137" y="3312"/>
              <a:ext cx="96" cy="63"/>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2874" name="Group 186"/>
            <p:cNvGrpSpPr>
              <a:grpSpLocks/>
            </p:cNvGrpSpPr>
            <p:nvPr/>
          </p:nvGrpSpPr>
          <p:grpSpPr bwMode="auto">
            <a:xfrm>
              <a:off x="1871" y="3150"/>
              <a:ext cx="352" cy="298"/>
              <a:chOff x="725" y="1210"/>
              <a:chExt cx="374" cy="232"/>
            </a:xfrm>
          </p:grpSpPr>
          <p:grpSp>
            <p:nvGrpSpPr>
              <p:cNvPr id="1522875" name="Group 187"/>
              <p:cNvGrpSpPr>
                <a:grpSpLocks/>
              </p:cNvGrpSpPr>
              <p:nvPr/>
            </p:nvGrpSpPr>
            <p:grpSpPr bwMode="auto">
              <a:xfrm>
                <a:off x="725" y="1375"/>
                <a:ext cx="374" cy="67"/>
                <a:chOff x="725" y="1375"/>
                <a:chExt cx="374" cy="67"/>
              </a:xfrm>
            </p:grpSpPr>
            <p:sp>
              <p:nvSpPr>
                <p:cNvPr id="1522876" name="Freeform 188"/>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2877" name="Freeform 189"/>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878" name="Freeform 190"/>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2879" name="Rectangle 191"/>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2880" name="Rectangle 192"/>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2881" name="Rectangle 193"/>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882" name="Rectangle 194"/>
            <p:cNvSpPr>
              <a:spLocks noChangeArrowheads="1"/>
            </p:cNvSpPr>
            <p:nvPr/>
          </p:nvSpPr>
          <p:spPr bwMode="auto">
            <a:xfrm>
              <a:off x="2231" y="3020"/>
              <a:ext cx="99" cy="413"/>
            </a:xfrm>
            <a:prstGeom prst="rect">
              <a:avLst/>
            </a:prstGeom>
            <a:solidFill>
              <a:srgbClr val="FFFFFF"/>
            </a:solidFill>
            <a:ln w="4763">
              <a:solidFill>
                <a:srgbClr val="000000"/>
              </a:solidFill>
              <a:miter lim="800000"/>
              <a:headEnd/>
              <a:tailEnd/>
            </a:ln>
          </p:spPr>
          <p:txBody>
            <a:bodyPr/>
            <a:lstStyle/>
            <a:p>
              <a:endParaRPr lang="id-ID"/>
            </a:p>
          </p:txBody>
        </p:sp>
        <p:sp>
          <p:nvSpPr>
            <p:cNvPr id="1522883" name="Rectangle 195"/>
            <p:cNvSpPr>
              <a:spLocks noChangeArrowheads="1"/>
            </p:cNvSpPr>
            <p:nvPr/>
          </p:nvSpPr>
          <p:spPr bwMode="auto">
            <a:xfrm>
              <a:off x="2256" y="3113"/>
              <a:ext cx="60" cy="120"/>
            </a:xfrm>
            <a:prstGeom prst="rect">
              <a:avLst/>
            </a:prstGeom>
            <a:solidFill>
              <a:srgbClr val="FFFFFF"/>
            </a:solidFill>
            <a:ln w="4763">
              <a:solidFill>
                <a:srgbClr val="000000"/>
              </a:solidFill>
              <a:miter lim="800000"/>
              <a:headEnd/>
              <a:tailEnd/>
            </a:ln>
          </p:spPr>
          <p:txBody>
            <a:bodyPr/>
            <a:lstStyle/>
            <a:p>
              <a:endParaRPr lang="id-ID"/>
            </a:p>
          </p:txBody>
        </p:sp>
        <p:sp>
          <p:nvSpPr>
            <p:cNvPr id="1522884" name="Rectangle 196"/>
            <p:cNvSpPr>
              <a:spLocks noChangeArrowheads="1"/>
            </p:cNvSpPr>
            <p:nvPr/>
          </p:nvSpPr>
          <p:spPr bwMode="auto">
            <a:xfrm>
              <a:off x="2270" y="3174"/>
              <a:ext cx="47" cy="2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85" name="Rectangle 197"/>
            <p:cNvSpPr>
              <a:spLocks noChangeArrowheads="1"/>
            </p:cNvSpPr>
            <p:nvPr/>
          </p:nvSpPr>
          <p:spPr bwMode="auto">
            <a:xfrm>
              <a:off x="2231" y="3154"/>
              <a:ext cx="47" cy="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86" name="Rectangle 198"/>
            <p:cNvSpPr>
              <a:spLocks noChangeArrowheads="1"/>
            </p:cNvSpPr>
            <p:nvPr/>
          </p:nvSpPr>
          <p:spPr bwMode="auto">
            <a:xfrm>
              <a:off x="2224" y="3115"/>
              <a:ext cx="47" cy="11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87" name="Rectangle 199"/>
            <p:cNvSpPr>
              <a:spLocks noChangeArrowheads="1"/>
            </p:cNvSpPr>
            <p:nvPr/>
          </p:nvSpPr>
          <p:spPr bwMode="auto">
            <a:xfrm>
              <a:off x="2267" y="3132"/>
              <a:ext cx="47" cy="4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88" name="Rectangle 200"/>
            <p:cNvSpPr>
              <a:spLocks noChangeArrowheads="1"/>
            </p:cNvSpPr>
            <p:nvPr/>
          </p:nvSpPr>
          <p:spPr bwMode="auto">
            <a:xfrm>
              <a:off x="2266" y="3168"/>
              <a:ext cx="47" cy="4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89" name="Line 201"/>
            <p:cNvSpPr>
              <a:spLocks noChangeShapeType="1"/>
            </p:cNvSpPr>
            <p:nvPr/>
          </p:nvSpPr>
          <p:spPr bwMode="auto">
            <a:xfrm>
              <a:off x="1945" y="3504"/>
              <a:ext cx="576" cy="0"/>
            </a:xfrm>
            <a:prstGeom prst="line">
              <a:avLst/>
            </a:prstGeom>
            <a:noFill/>
            <a:ln w="38100">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22890" name="Freeform 202"/>
            <p:cNvSpPr>
              <a:spLocks/>
            </p:cNvSpPr>
            <p:nvPr/>
          </p:nvSpPr>
          <p:spPr bwMode="auto">
            <a:xfrm>
              <a:off x="2304" y="2440"/>
              <a:ext cx="504" cy="200"/>
            </a:xfrm>
            <a:custGeom>
              <a:avLst/>
              <a:gdLst>
                <a:gd name="T0" fmla="*/ 0 w 504"/>
                <a:gd name="T1" fmla="*/ 8 h 200"/>
                <a:gd name="T2" fmla="*/ 336 w 504"/>
                <a:gd name="T3" fmla="*/ 8 h 200"/>
                <a:gd name="T4" fmla="*/ 480 w 504"/>
                <a:gd name="T5" fmla="*/ 56 h 200"/>
                <a:gd name="T6" fmla="*/ 480 w 504"/>
                <a:gd name="T7" fmla="*/ 200 h 200"/>
              </a:gdLst>
              <a:ahLst/>
              <a:cxnLst>
                <a:cxn ang="0">
                  <a:pos x="T0" y="T1"/>
                </a:cxn>
                <a:cxn ang="0">
                  <a:pos x="T2" y="T3"/>
                </a:cxn>
                <a:cxn ang="0">
                  <a:pos x="T4" y="T5"/>
                </a:cxn>
                <a:cxn ang="0">
                  <a:pos x="T6" y="T7"/>
                </a:cxn>
              </a:cxnLst>
              <a:rect l="0" t="0" r="r" b="b"/>
              <a:pathLst>
                <a:path w="504" h="200">
                  <a:moveTo>
                    <a:pt x="0" y="8"/>
                  </a:moveTo>
                  <a:cubicBezTo>
                    <a:pt x="128" y="4"/>
                    <a:pt x="256" y="0"/>
                    <a:pt x="336" y="8"/>
                  </a:cubicBezTo>
                  <a:cubicBezTo>
                    <a:pt x="416" y="16"/>
                    <a:pt x="456" y="24"/>
                    <a:pt x="480" y="56"/>
                  </a:cubicBezTo>
                  <a:cubicBezTo>
                    <a:pt x="504" y="88"/>
                    <a:pt x="480" y="168"/>
                    <a:pt x="480" y="200"/>
                  </a:cubicBezTo>
                </a:path>
              </a:pathLst>
            </a:custGeom>
            <a:noFill/>
            <a:ln w="57150" cap="flat" cmpd="sng">
              <a:solidFill>
                <a:srgbClr val="CC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nvGrpSpPr>
            <p:cNvPr id="1522891" name="Group 203"/>
            <p:cNvGrpSpPr>
              <a:grpSpLocks/>
            </p:cNvGrpSpPr>
            <p:nvPr/>
          </p:nvGrpSpPr>
          <p:grpSpPr bwMode="auto">
            <a:xfrm>
              <a:off x="3312" y="2352"/>
              <a:ext cx="288" cy="288"/>
              <a:chOff x="3360" y="2928"/>
              <a:chExt cx="384" cy="336"/>
            </a:xfrm>
          </p:grpSpPr>
          <p:sp>
            <p:nvSpPr>
              <p:cNvPr id="1522892" name="Line 204"/>
              <p:cNvSpPr>
                <a:spLocks noChangeShapeType="1"/>
              </p:cNvSpPr>
              <p:nvPr/>
            </p:nvSpPr>
            <p:spPr bwMode="auto">
              <a:xfrm>
                <a:off x="3360" y="2928"/>
                <a:ext cx="384" cy="288"/>
              </a:xfrm>
              <a:prstGeom prst="line">
                <a:avLst/>
              </a:prstGeom>
              <a:noFill/>
              <a:ln w="571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22893" name="Line 205"/>
              <p:cNvSpPr>
                <a:spLocks noChangeShapeType="1"/>
              </p:cNvSpPr>
              <p:nvPr/>
            </p:nvSpPr>
            <p:spPr bwMode="auto">
              <a:xfrm flipH="1">
                <a:off x="3408" y="2928"/>
                <a:ext cx="288" cy="336"/>
              </a:xfrm>
              <a:prstGeom prst="line">
                <a:avLst/>
              </a:prstGeom>
              <a:noFill/>
              <a:ln w="571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522894" name="AutoShape 206"/>
            <p:cNvSpPr>
              <a:spLocks noChangeArrowheads="1"/>
            </p:cNvSpPr>
            <p:nvPr/>
          </p:nvSpPr>
          <p:spPr bwMode="auto">
            <a:xfrm>
              <a:off x="3792" y="1824"/>
              <a:ext cx="1632" cy="1104"/>
            </a:xfrm>
            <a:prstGeom prst="cloudCallout">
              <a:avLst>
                <a:gd name="adj1" fmla="val -12069"/>
                <a:gd name="adj2" fmla="val 3867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id-ID" altLang="id-ID"/>
            </a:p>
          </p:txBody>
        </p:sp>
        <p:sp>
          <p:nvSpPr>
            <p:cNvPr id="1522895" name="Text Box 207"/>
            <p:cNvSpPr txBox="1">
              <a:spLocks noChangeArrowheads="1"/>
            </p:cNvSpPr>
            <p:nvPr/>
          </p:nvSpPr>
          <p:spPr bwMode="auto">
            <a:xfrm>
              <a:off x="4214" y="2183"/>
              <a:ext cx="843"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1" hangingPunct="1">
                <a:lnSpc>
                  <a:spcPct val="100000"/>
                </a:lnSpc>
              </a:pPr>
              <a:r>
                <a:rPr lang="en-US" altLang="id-ID"/>
                <a:t>internet</a:t>
              </a:r>
            </a:p>
          </p:txBody>
        </p:sp>
        <p:sp>
          <p:nvSpPr>
            <p:cNvPr id="1522896" name="Line 208"/>
            <p:cNvSpPr>
              <a:spLocks noChangeShapeType="1"/>
            </p:cNvSpPr>
            <p:nvPr/>
          </p:nvSpPr>
          <p:spPr bwMode="auto">
            <a:xfrm flipH="1">
              <a:off x="3120" y="2448"/>
              <a:ext cx="672" cy="1"/>
            </a:xfrm>
            <a:prstGeom prst="line">
              <a:avLst/>
            </a:prstGeom>
            <a:noFill/>
            <a:ln w="76200">
              <a:solidFill>
                <a:srgbClr val="CC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897" name="Line 209"/>
            <p:cNvSpPr>
              <a:spLocks noChangeShapeType="1"/>
            </p:cNvSpPr>
            <p:nvPr/>
          </p:nvSpPr>
          <p:spPr bwMode="auto">
            <a:xfrm flipH="1">
              <a:off x="2736" y="2640"/>
              <a:ext cx="144" cy="577"/>
            </a:xfrm>
            <a:prstGeom prst="line">
              <a:avLst/>
            </a:prstGeom>
            <a:noFill/>
            <a:ln w="76200">
              <a:solidFill>
                <a:srgbClr val="CC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898" name="Freeform 210"/>
            <p:cNvSpPr>
              <a:spLocks/>
            </p:cNvSpPr>
            <p:nvPr/>
          </p:nvSpPr>
          <p:spPr bwMode="auto">
            <a:xfrm>
              <a:off x="2880" y="2448"/>
              <a:ext cx="336" cy="288"/>
            </a:xfrm>
            <a:custGeom>
              <a:avLst/>
              <a:gdLst>
                <a:gd name="T0" fmla="*/ 336 w 336"/>
                <a:gd name="T1" fmla="*/ 0 h 288"/>
                <a:gd name="T2" fmla="*/ 144 w 336"/>
                <a:gd name="T3" fmla="*/ 48 h 288"/>
                <a:gd name="T4" fmla="*/ 48 w 336"/>
                <a:gd name="T5" fmla="*/ 144 h 288"/>
                <a:gd name="T6" fmla="*/ 0 w 336"/>
                <a:gd name="T7" fmla="*/ 288 h 288"/>
              </a:gdLst>
              <a:ahLst/>
              <a:cxnLst>
                <a:cxn ang="0">
                  <a:pos x="T0" y="T1"/>
                </a:cxn>
                <a:cxn ang="0">
                  <a:pos x="T2" y="T3"/>
                </a:cxn>
                <a:cxn ang="0">
                  <a:pos x="T4" y="T5"/>
                </a:cxn>
                <a:cxn ang="0">
                  <a:pos x="T6" y="T7"/>
                </a:cxn>
              </a:cxnLst>
              <a:rect l="0" t="0" r="r" b="b"/>
              <a:pathLst>
                <a:path w="336" h="288">
                  <a:moveTo>
                    <a:pt x="336" y="0"/>
                  </a:moveTo>
                  <a:cubicBezTo>
                    <a:pt x="264" y="12"/>
                    <a:pt x="192" y="24"/>
                    <a:pt x="144" y="48"/>
                  </a:cubicBezTo>
                  <a:cubicBezTo>
                    <a:pt x="96" y="72"/>
                    <a:pt x="72" y="104"/>
                    <a:pt x="48" y="144"/>
                  </a:cubicBezTo>
                  <a:cubicBezTo>
                    <a:pt x="24" y="184"/>
                    <a:pt x="12" y="236"/>
                    <a:pt x="0" y="288"/>
                  </a:cubicBezTo>
                </a:path>
              </a:pathLst>
            </a:custGeom>
            <a:noFill/>
            <a:ln w="57150" cap="flat" cmpd="sng">
              <a:solidFill>
                <a:srgbClr val="CC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nvGrpSpPr>
            <p:cNvPr id="1522899" name="Group 211"/>
            <p:cNvGrpSpPr>
              <a:grpSpLocks/>
            </p:cNvGrpSpPr>
            <p:nvPr/>
          </p:nvGrpSpPr>
          <p:grpSpPr bwMode="auto">
            <a:xfrm>
              <a:off x="2064" y="2304"/>
              <a:ext cx="288" cy="288"/>
              <a:chOff x="3360" y="2928"/>
              <a:chExt cx="384" cy="336"/>
            </a:xfrm>
          </p:grpSpPr>
          <p:sp>
            <p:nvSpPr>
              <p:cNvPr id="1522900" name="Line 212"/>
              <p:cNvSpPr>
                <a:spLocks noChangeShapeType="1"/>
              </p:cNvSpPr>
              <p:nvPr/>
            </p:nvSpPr>
            <p:spPr bwMode="auto">
              <a:xfrm>
                <a:off x="3360" y="2928"/>
                <a:ext cx="384" cy="288"/>
              </a:xfrm>
              <a:prstGeom prst="line">
                <a:avLst/>
              </a:prstGeom>
              <a:noFill/>
              <a:ln w="571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22901" name="Line 213"/>
              <p:cNvSpPr>
                <a:spLocks noChangeShapeType="1"/>
              </p:cNvSpPr>
              <p:nvPr/>
            </p:nvSpPr>
            <p:spPr bwMode="auto">
              <a:xfrm flipH="1">
                <a:off x="3408" y="2928"/>
                <a:ext cx="288" cy="336"/>
              </a:xfrm>
              <a:prstGeom prst="line">
                <a:avLst/>
              </a:prstGeom>
              <a:noFill/>
              <a:ln w="571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522902" name="AutoShape 214"/>
            <p:cNvSpPr>
              <a:spLocks noChangeArrowheads="1"/>
            </p:cNvSpPr>
            <p:nvPr/>
          </p:nvSpPr>
          <p:spPr bwMode="auto">
            <a:xfrm>
              <a:off x="2784" y="1632"/>
              <a:ext cx="1296" cy="624"/>
            </a:xfrm>
            <a:prstGeom prst="wedgeEllipseCallout">
              <a:avLst>
                <a:gd name="adj1" fmla="val -42977"/>
                <a:gd name="adj2" fmla="val 66829"/>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r>
                <a:rPr lang="en-US" altLang="id-ID" sz="1050" b="1"/>
                <a:t>Mas ..yang merah gak boleh lewat lho</a:t>
              </a:r>
            </a:p>
          </p:txBody>
        </p:sp>
      </p:grpSp>
    </p:spTree>
    <p:extLst>
      <p:ext uri="{BB962C8B-B14F-4D97-AF65-F5344CB8AC3E}">
        <p14:creationId xmlns:p14="http://schemas.microsoft.com/office/powerpoint/2010/main" val="2060069167"/>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7800</TotalTime>
  <Words>1189</Words>
  <Application>Microsoft Office PowerPoint</Application>
  <PresentationFormat>On-screen Show (4:3)</PresentationFormat>
  <Paragraphs>157</Paragraphs>
  <Slides>20</Slides>
  <Notes>2</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34" baseType="lpstr">
      <vt:lpstr>宋体</vt:lpstr>
      <vt:lpstr>Arial</vt:lpstr>
      <vt:lpstr>Arial Black</vt:lpstr>
      <vt:lpstr>Arial Narrow</vt:lpstr>
      <vt:lpstr>Baskerville Old Face</vt:lpstr>
      <vt:lpstr>Calibri</vt:lpstr>
      <vt:lpstr>Courier New</vt:lpstr>
      <vt:lpstr>Georgia</vt:lpstr>
      <vt:lpstr>Trebuchet MS</vt:lpstr>
      <vt:lpstr>Wingdings</vt:lpstr>
      <vt:lpstr>Wingdings 2</vt:lpstr>
      <vt:lpstr>Urban</vt:lpstr>
      <vt:lpstr>Bitmap Image</vt:lpstr>
      <vt:lpstr>Clip</vt:lpstr>
      <vt:lpstr>Keamanan Informasi dan Administrasi jaringan</vt:lpstr>
      <vt:lpstr>Konsep Firewall</vt:lpstr>
      <vt:lpstr>Konfigurasi Sederhana</vt:lpstr>
      <vt:lpstr>Firewall Topologi : Basic Two-interface Firewall (no DMZ De-Militarized Zone )</vt:lpstr>
      <vt:lpstr>Firewall Topologi : Three-interface Firewall (with DMZ)</vt:lpstr>
      <vt:lpstr>Tipe Firewall</vt:lpstr>
      <vt:lpstr>Circuit Level / Stateful Inspection Firewalls</vt:lpstr>
      <vt:lpstr>DMZ Configuration</vt:lpstr>
      <vt:lpstr>DMZ Configuration</vt:lpstr>
      <vt:lpstr>IPTABLES</vt:lpstr>
      <vt:lpstr>IPTABLES</vt:lpstr>
      <vt:lpstr>Prinsip Kerja iptables</vt:lpstr>
      <vt:lpstr>Prinsip Kerja Firewall</vt:lpstr>
      <vt:lpstr>Sintaks IPTABLES</vt:lpstr>
      <vt:lpstr>Parameter</vt:lpstr>
      <vt:lpstr>Match iptables</vt:lpstr>
      <vt:lpstr>Target/Jump iptables</vt:lpstr>
      <vt:lpstr>Firewall Option</vt:lpstr>
      <vt:lpstr>Menghapus Rule iptables</vt:lpstr>
      <vt:lpstr>Terima Kasih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Sistem Informasi</dc:title>
  <dc:creator>Marcello Singadji</dc:creator>
  <cp:lastModifiedBy>Author</cp:lastModifiedBy>
  <cp:revision>557</cp:revision>
  <dcterms:created xsi:type="dcterms:W3CDTF">2011-09-16T02:11:44Z</dcterms:created>
  <dcterms:modified xsi:type="dcterms:W3CDTF">2020-09-13T14:10:49Z</dcterms:modified>
</cp:coreProperties>
</file>