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38617E-2D14-49E6-AE59-52AC68BCA440}">
          <p14:sldIdLst>
            <p14:sldId id="256"/>
          </p14:sldIdLst>
        </p14:section>
        <p14:section name="Syntax Dasar jQuery" id="{2AF94F5C-1545-4242-A30B-52DA0C34B9D3}">
          <p14:sldIdLst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/>
              <a:t>By: Augury El Rayeb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Jquery</a:t>
            </a:r>
            <a:r>
              <a:rPr lang="en-US" dirty="0"/>
              <a:t> AJAX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3745652"/>
            <a:ext cx="4398600" cy="3752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1640" y="5445224"/>
            <a:ext cx="735516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JQuery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Hal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ajax, </a:t>
            </a:r>
            <a:r>
              <a:rPr lang="en-US" dirty="0" err="1"/>
              <a:t>yaitu</a:t>
            </a:r>
            <a:r>
              <a:rPr lang="en-US" dirty="0"/>
              <a:t>; </a:t>
            </a:r>
            <a:r>
              <a:rPr lang="en-US" dirty="0" err="1"/>
              <a:t>melakukan</a:t>
            </a:r>
            <a:r>
              <a:rPr lang="en-US" dirty="0"/>
              <a:t> include library </a:t>
            </a:r>
            <a:r>
              <a:rPr lang="en-US" dirty="0" err="1"/>
              <a:t>jquery</a:t>
            </a:r>
            <a:r>
              <a:rPr lang="en-US" dirty="0"/>
              <a:t>. </a:t>
            </a:r>
            <a:r>
              <a:rPr lang="en-US" dirty="0" err="1"/>
              <a:t>Terdapat</a:t>
            </a:r>
            <a:r>
              <a:rPr lang="en-US" dirty="0"/>
              <a:t> 2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include library </a:t>
            </a:r>
            <a:r>
              <a:rPr lang="en-US" dirty="0" err="1"/>
              <a:t>jquery</a:t>
            </a:r>
            <a:r>
              <a:rPr lang="en-US" dirty="0"/>
              <a:t>:</a:t>
            </a:r>
          </a:p>
          <a:p>
            <a:pPr marL="814388" indent="-457200"/>
            <a:r>
              <a:rPr lang="en-US" dirty="0"/>
              <a:t>Include file library </a:t>
            </a:r>
            <a:r>
              <a:rPr lang="en-US" dirty="0" err="1"/>
              <a:t>Jquery</a:t>
            </a:r>
            <a:r>
              <a:rPr lang="en-US" dirty="0"/>
              <a:t> (download </a:t>
            </a:r>
            <a:r>
              <a:rPr lang="en-US" dirty="0" err="1"/>
              <a:t>filenya</a:t>
            </a:r>
            <a:r>
              <a:rPr lang="en-US" dirty="0"/>
              <a:t> di jquery.com).</a:t>
            </a:r>
          </a:p>
          <a:p>
            <a:pPr marL="914972" lvl="2" indent="0">
              <a:buNone/>
            </a:pPr>
            <a:r>
              <a:rPr lang="en-US" sz="1700" dirty="0">
                <a:solidFill>
                  <a:schemeClr val="tx1"/>
                </a:solidFill>
              </a:rPr>
              <a:t>&lt;script </a:t>
            </a:r>
            <a:r>
              <a:rPr lang="en-US" sz="1700" dirty="0" err="1">
                <a:solidFill>
                  <a:schemeClr val="tx1"/>
                </a:solidFill>
              </a:rPr>
              <a:t>src</a:t>
            </a:r>
            <a:r>
              <a:rPr lang="en-US" sz="1700" dirty="0">
                <a:solidFill>
                  <a:schemeClr val="tx1"/>
                </a:solidFill>
              </a:rPr>
              <a:t>=“</a:t>
            </a:r>
            <a:r>
              <a:rPr lang="en-US" sz="1700" b="1" dirty="0">
                <a:solidFill>
                  <a:schemeClr val="tx1"/>
                </a:solidFill>
              </a:rPr>
              <a:t>jquery-3.4.1.min.js</a:t>
            </a:r>
            <a:r>
              <a:rPr lang="en-US" sz="1700" dirty="0">
                <a:solidFill>
                  <a:schemeClr val="tx1"/>
                </a:solidFill>
              </a:rPr>
              <a:t>”&gt;&lt;/script&gt;</a:t>
            </a:r>
            <a:endParaRPr lang="en-US" dirty="0">
              <a:solidFill>
                <a:schemeClr val="tx1"/>
              </a:solidFill>
            </a:endParaRPr>
          </a:p>
          <a:p>
            <a:pPr marL="809625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marL="814388" indent="-457200"/>
            <a:r>
              <a:rPr lang="en-US" dirty="0"/>
              <a:t>Include library jQuery </a:t>
            </a:r>
            <a:r>
              <a:rPr lang="en-US" dirty="0" err="1"/>
              <a:t>dari</a:t>
            </a:r>
            <a:r>
              <a:rPr lang="en-US" dirty="0"/>
              <a:t> CDN (Content Delivery Network).</a:t>
            </a:r>
          </a:p>
          <a:p>
            <a:pPr marL="914972" lvl="2" indent="0">
              <a:buNone/>
            </a:pPr>
            <a:r>
              <a:rPr lang="en-US" sz="1700" dirty="0">
                <a:solidFill>
                  <a:schemeClr val="tx1"/>
                </a:solidFill>
              </a:rPr>
              <a:t>&lt;script </a:t>
            </a:r>
            <a:r>
              <a:rPr lang="en-US" sz="1700" dirty="0" err="1">
                <a:solidFill>
                  <a:schemeClr val="tx1"/>
                </a:solidFill>
              </a:rPr>
              <a:t>src</a:t>
            </a:r>
            <a:r>
              <a:rPr lang="en-US" sz="1700" dirty="0">
                <a:solidFill>
                  <a:schemeClr val="tx1"/>
                </a:solidFill>
              </a:rPr>
              <a:t>=“</a:t>
            </a:r>
            <a:r>
              <a:rPr lang="en-US" sz="1700" b="1" dirty="0">
                <a:solidFill>
                  <a:schemeClr val="tx1"/>
                </a:solidFill>
              </a:rPr>
              <a:t>https://ajax.googleapis.com/ajax/libs/</a:t>
            </a:r>
            <a:r>
              <a:rPr lang="en-US" sz="1700" b="1" dirty="0" err="1">
                <a:solidFill>
                  <a:schemeClr val="tx1"/>
                </a:solidFill>
              </a:rPr>
              <a:t>jquery</a:t>
            </a:r>
            <a:r>
              <a:rPr lang="en-US" sz="1700" b="1" dirty="0">
                <a:solidFill>
                  <a:schemeClr val="tx1"/>
                </a:solidFill>
              </a:rPr>
              <a:t>/3.4.1/jquery.min.js</a:t>
            </a:r>
            <a:r>
              <a:rPr lang="en-US" sz="1700" dirty="0">
                <a:solidFill>
                  <a:schemeClr val="tx1"/>
                </a:solidFill>
              </a:rPr>
              <a:t>”&gt; 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33088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AJAX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AJAX = </a:t>
            </a:r>
            <a:r>
              <a:rPr lang="en-US" dirty="0"/>
              <a:t>Asynchronous JavaScript and XML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AJAX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i="1" dirty="0">
                <a:solidFill>
                  <a:srgbClr val="0070C0"/>
                </a:solidFill>
              </a:rPr>
              <a:t>loading data in background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menampilkannya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pada</a:t>
            </a:r>
            <a:r>
              <a:rPr lang="en-US" b="1" dirty="0">
                <a:solidFill>
                  <a:srgbClr val="0070C0"/>
                </a:solidFill>
              </a:rPr>
              <a:t> webpage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reloading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webpage. </a:t>
            </a:r>
          </a:p>
          <a:p>
            <a:pPr algn="just"/>
            <a:endParaRPr lang="en-US" b="1" dirty="0">
              <a:solidFill>
                <a:srgbClr val="0070C0"/>
              </a:solidFill>
            </a:endParaRPr>
          </a:p>
          <a:p>
            <a:pPr algn="just"/>
            <a:r>
              <a:rPr lang="en-US" dirty="0"/>
              <a:t>Cara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AJAX </a:t>
            </a:r>
            <a:r>
              <a:rPr lang="en-US" dirty="0" err="1"/>
              <a:t>berbeda-beda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browser yang </a:t>
            </a:r>
            <a:r>
              <a:rPr lang="en-US" dirty="0" err="1"/>
              <a:t>berbeda</a:t>
            </a:r>
            <a:r>
              <a:rPr lang="en-US" dirty="0"/>
              <a:t> (browser IE, Chrome, Opera, Firefox, </a:t>
            </a:r>
            <a:r>
              <a:rPr lang="en-US" dirty="0" err="1"/>
              <a:t>dsb</a:t>
            </a:r>
            <a:r>
              <a:rPr lang="en-US" dirty="0"/>
              <a:t>.).</a:t>
            </a:r>
          </a:p>
          <a:p>
            <a:pPr algn="just"/>
            <a:endParaRPr lang="en-US" dirty="0"/>
          </a:p>
          <a:p>
            <a:pPr algn="just"/>
            <a:r>
              <a:rPr lang="en-US" sz="2900" b="1" dirty="0">
                <a:solidFill>
                  <a:srgbClr val="FF0000"/>
                </a:solidFill>
              </a:rPr>
              <a:t>jQuery AJAX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browser yang </a:t>
            </a:r>
            <a:r>
              <a:rPr lang="en-US" dirty="0" err="1"/>
              <a:t>berbeda</a:t>
            </a:r>
            <a:r>
              <a:rPr lang="en-US" dirty="0"/>
              <a:t> (</a:t>
            </a:r>
            <a:r>
              <a:rPr lang="en-US" dirty="0" err="1">
                <a:solidFill>
                  <a:srgbClr val="0070C0"/>
                </a:solidFill>
              </a:rPr>
              <a:t>satu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implementasi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untuk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semua</a:t>
            </a:r>
            <a:r>
              <a:rPr lang="en-US" dirty="0">
                <a:solidFill>
                  <a:srgbClr val="0070C0"/>
                </a:solidFill>
              </a:rPr>
              <a:t> browser</a:t>
            </a:r>
            <a:r>
              <a:rPr lang="en-US" dirty="0"/>
              <a:t>),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AJAX.</a:t>
            </a:r>
            <a:endParaRPr lang="en-US" b="1" dirty="0">
              <a:solidFill>
                <a:srgbClr val="0070C0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Aksi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(method)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element html (element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selector)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instruksi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jQuery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lengkap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ditutup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722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7200" y="1903511"/>
            <a:ext cx="6923112" cy="4616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AJAX - method load()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7752"/>
            <a:ext cx="8229600" cy="34575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Symbol 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representasi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instruksi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jQuery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Selector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element html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method load().</a:t>
            </a:r>
            <a:endParaRPr lang="en-US" b="1" dirty="0">
              <a:solidFill>
                <a:srgbClr val="0070C0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load(</a:t>
            </a:r>
            <a:r>
              <a:rPr lang="en-US" b="1" dirty="0" err="1">
                <a:solidFill>
                  <a:srgbClr val="FF0000"/>
                </a:solidFill>
              </a:rPr>
              <a:t>url</a:t>
            </a:r>
            <a:r>
              <a:rPr lang="en-US" b="1" dirty="0">
                <a:solidFill>
                  <a:srgbClr val="FF0000"/>
                </a:solidFill>
              </a:rPr>
              <a:t>, data, callback)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method yang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method load().</a:t>
            </a:r>
          </a:p>
          <a:p>
            <a:pPr lvl="1" algn="just"/>
            <a:r>
              <a:rPr lang="en-US" dirty="0"/>
              <a:t>url: </a:t>
            </a:r>
            <a:r>
              <a:rPr lang="en-US" dirty="0">
                <a:solidFill>
                  <a:schemeClr val="tx1"/>
                </a:solidFill>
              </a:rPr>
              <a:t>URL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di load.</a:t>
            </a:r>
          </a:p>
          <a:p>
            <a:pPr lvl="1" algn="just"/>
            <a:r>
              <a:rPr lang="en-US" dirty="0"/>
              <a:t>Data: (optional) </a:t>
            </a:r>
            <a:r>
              <a:rPr lang="en-US" dirty="0">
                <a:solidFill>
                  <a:schemeClr val="accent1"/>
                </a:solidFill>
              </a:rPr>
              <a:t>data parameter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dikirim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bersamaan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call request.</a:t>
            </a:r>
          </a:p>
          <a:p>
            <a:pPr lvl="1" algn="just"/>
            <a:r>
              <a:rPr lang="en-US" dirty="0"/>
              <a:t>Callback: (optional)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callback function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dijalankan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load() method </a:t>
            </a:r>
            <a:r>
              <a:rPr lang="en-US" dirty="0" err="1">
                <a:solidFill>
                  <a:schemeClr val="tx1"/>
                </a:solidFill>
              </a:rPr>
              <a:t>komplit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03512"/>
            <a:ext cx="7067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$(selector).load(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URL,data,callback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33" name="Line Callout 1 (No Border) 32"/>
          <p:cNvSpPr/>
          <p:nvPr/>
        </p:nvSpPr>
        <p:spPr>
          <a:xfrm flipH="1">
            <a:off x="3275856" y="2502767"/>
            <a:ext cx="2880320" cy="564985"/>
          </a:xfrm>
          <a:prstGeom prst="callout1">
            <a:avLst>
              <a:gd name="adj1" fmla="val 21884"/>
              <a:gd name="adj2" fmla="val 63639"/>
              <a:gd name="adj3" fmla="val -42973"/>
              <a:gd name="adj4" fmla="val 9602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load()</a:t>
            </a:r>
          </a:p>
        </p:txBody>
      </p:sp>
    </p:spTree>
    <p:extLst>
      <p:ext uri="{BB962C8B-B14F-4D97-AF65-F5344CB8AC3E}">
        <p14:creationId xmlns:p14="http://schemas.microsoft.com/office/powerpoint/2010/main" val="177783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JQuery AJAX – method load()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1182"/>
            <a:ext cx="8229600" cy="317416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elemen</a:t>
            </a:r>
            <a:r>
              <a:rPr lang="en-US" b="1" dirty="0">
                <a:solidFill>
                  <a:srgbClr val="FF0000"/>
                </a:solidFill>
              </a:rPr>
              <a:t> html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id=div1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method load().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coba.txt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url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file yang </a:t>
            </a:r>
            <a:r>
              <a:rPr lang="en-US" dirty="0" err="1"/>
              <a:t>akan</a:t>
            </a:r>
            <a:r>
              <a:rPr lang="en-US" dirty="0"/>
              <a:t> di load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elemen</a:t>
            </a:r>
            <a:r>
              <a:rPr lang="en-US" b="1" dirty="0">
                <a:solidFill>
                  <a:srgbClr val="FF0000"/>
                </a:solidFill>
              </a:rPr>
              <a:t> html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id=div1</a:t>
            </a:r>
            <a:r>
              <a:rPr lang="en-US" dirty="0"/>
              <a:t>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1752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$("#div1").load(“coba.txt");</a:t>
            </a:r>
          </a:p>
        </p:txBody>
      </p:sp>
    </p:spTree>
    <p:extLst>
      <p:ext uri="{BB962C8B-B14F-4D97-AF65-F5344CB8AC3E}">
        <p14:creationId xmlns:p14="http://schemas.microsoft.com/office/powerpoint/2010/main" val="151101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JQuery AJAX – method load()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0882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id=div1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akan</a:t>
            </a:r>
            <a:r>
              <a:rPr lang="en-US" dirty="0"/>
              <a:t> di-load (</a:t>
            </a:r>
            <a:r>
              <a:rPr lang="en-US" dirty="0" err="1"/>
              <a:t>diisi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b="1" dirty="0">
                <a:solidFill>
                  <a:srgbClr val="FF0000"/>
                </a:solidFill>
              </a:rPr>
              <a:t>coba.txt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id=p1.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759423"/>
            <a:ext cx="80239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$("#div1").load(“coba.txt #p1");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5776" y="1628800"/>
            <a:ext cx="626469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&lt;h3&gt;Method load()&lt;/h3&gt;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id="p1"&gt;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file &lt;b&gt;ajax-load-text.txt&lt;/b&gt;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id="p2"&gt;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contoh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load data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file 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6278" y="1874107"/>
            <a:ext cx="2099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File: coba.txt</a:t>
            </a:r>
          </a:p>
        </p:txBody>
      </p:sp>
    </p:spTree>
    <p:extLst>
      <p:ext uri="{BB962C8B-B14F-4D97-AF65-F5344CB8AC3E}">
        <p14:creationId xmlns:p14="http://schemas.microsoft.com/office/powerpoint/2010/main" val="192311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JQuery AJAX – method load()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340131"/>
            <a:ext cx="8507288" cy="196918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id=div1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akan</a:t>
            </a:r>
            <a:r>
              <a:rPr lang="en-US" dirty="0"/>
              <a:t> di-load (</a:t>
            </a:r>
            <a:r>
              <a:rPr lang="en-US" dirty="0" err="1"/>
              <a:t>diisi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url</a:t>
            </a:r>
            <a:r>
              <a:rPr lang="en-US" dirty="0"/>
              <a:t>  </a:t>
            </a:r>
            <a:r>
              <a:rPr lang="en-US" b="1" dirty="0" err="1">
                <a:solidFill>
                  <a:srgbClr val="FF0000"/>
                </a:solidFill>
              </a:rPr>
              <a:t>coba.php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call request </a:t>
            </a:r>
            <a:r>
              <a:rPr lang="en-US" dirty="0" err="1"/>
              <a:t>coba.php</a:t>
            </a:r>
            <a:r>
              <a:rPr lang="en-US" dirty="0"/>
              <a:t> </a:t>
            </a:r>
            <a:r>
              <a:rPr lang="en-US" dirty="0" err="1"/>
              <a:t>sambil</a:t>
            </a:r>
            <a:r>
              <a:rPr lang="en-US" dirty="0"/>
              <a:t> </a:t>
            </a:r>
            <a:r>
              <a:rPr lang="en-US" dirty="0" err="1"/>
              <a:t>kirim</a:t>
            </a:r>
            <a:r>
              <a:rPr lang="en-US" dirty="0"/>
              <a:t> data parameter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parNama</a:t>
            </a:r>
            <a:r>
              <a:rPr lang="en-US" dirty="0"/>
              <a:t> yang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Rayputra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Saat</a:t>
            </a:r>
            <a:r>
              <a:rPr lang="en-US" dirty="0"/>
              <a:t> di-request </a:t>
            </a:r>
            <a:r>
              <a:rPr lang="en-US" b="1" dirty="0" err="1">
                <a:solidFill>
                  <a:srgbClr val="FF0000"/>
                </a:solidFill>
              </a:rPr>
              <a:t>coba.php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parameter </a:t>
            </a:r>
            <a:r>
              <a:rPr lang="en-US" dirty="0" err="1">
                <a:solidFill>
                  <a:srgbClr val="FF0000"/>
                </a:solidFill>
              </a:rPr>
              <a:t>parNama</a:t>
            </a:r>
            <a:r>
              <a:rPr lang="en-US" dirty="0"/>
              <a:t> yang </a:t>
            </a:r>
            <a:r>
              <a:rPr lang="en-US" dirty="0" err="1"/>
              <a:t>dikirim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(</a:t>
            </a:r>
            <a:r>
              <a:rPr lang="en-US" dirty="0" err="1"/>
              <a:t>ada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“</a:t>
            </a:r>
            <a:r>
              <a:rPr lang="en-US" dirty="0" err="1"/>
              <a:t>Selamat</a:t>
            </a:r>
            <a:r>
              <a:rPr lang="en-US" dirty="0"/>
              <a:t> dating &lt;b&gt; $</a:t>
            </a:r>
            <a:r>
              <a:rPr lang="en-US" dirty="0" err="1"/>
              <a:t>nama</a:t>
            </a:r>
            <a:r>
              <a:rPr lang="en-US" dirty="0"/>
              <a:t> &lt;/b&gt;”.</a:t>
            </a:r>
          </a:p>
          <a:p>
            <a:pPr lvl="1" algn="just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“</a:t>
            </a:r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pengunjung</a:t>
            </a:r>
            <a:r>
              <a:rPr lang="en-US" dirty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3861048"/>
            <a:ext cx="820891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$("#div1").load(“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coba.php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{"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parNama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":”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Rayputra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”});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9457" y="1340768"/>
            <a:ext cx="6432983" cy="233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if($_REQUEST["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parNama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"])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$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$_REQUEST["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parNama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echo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Selamat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&lt;b&gt;" . $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. "&lt;/b&gt;";</a:t>
            </a:r>
          </a:p>
          <a:p>
            <a:pPr marL="273050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else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echo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Selamat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pengunjung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596319"/>
            <a:ext cx="2099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coba.php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81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jQuery AJAX - method load() </a:t>
            </a:r>
            <a:r>
              <a:rPr lang="en-US" dirty="0" err="1"/>
              <a:t>dengan</a:t>
            </a:r>
            <a:r>
              <a:rPr lang="en-US" dirty="0"/>
              <a:t> callback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7752"/>
            <a:ext cx="8229600" cy="3457592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callback function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parameter;</a:t>
            </a:r>
          </a:p>
          <a:p>
            <a:pPr lvl="1" algn="just"/>
            <a:r>
              <a:rPr lang="en-US" dirty="0" err="1"/>
              <a:t>responseTxt</a:t>
            </a:r>
            <a:r>
              <a:rPr lang="en-US" dirty="0"/>
              <a:t>; </a:t>
            </a:r>
            <a:r>
              <a:rPr lang="en-US" dirty="0" err="1">
                <a:solidFill>
                  <a:schemeClr val="tx1"/>
                </a:solidFill>
              </a:rPr>
              <a:t>konten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call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endParaRPr lang="en-US" dirty="0">
              <a:solidFill>
                <a:schemeClr val="tx1"/>
              </a:solidFill>
            </a:endParaRPr>
          </a:p>
          <a:p>
            <a:pPr lvl="1" algn="just"/>
            <a:r>
              <a:rPr lang="en-US" dirty="0" err="1"/>
              <a:t>statusTxt</a:t>
            </a:r>
            <a:r>
              <a:rPr lang="en-US" dirty="0"/>
              <a:t>; </a:t>
            </a:r>
            <a:r>
              <a:rPr lang="en-US" dirty="0">
                <a:solidFill>
                  <a:schemeClr val="tx1"/>
                </a:solidFill>
              </a:rPr>
              <a:t>status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call</a:t>
            </a:r>
          </a:p>
          <a:p>
            <a:pPr lvl="1" algn="just"/>
            <a:r>
              <a:rPr lang="en-US" dirty="0" err="1"/>
              <a:t>xhr</a:t>
            </a:r>
            <a:r>
              <a:rPr lang="en-US" dirty="0"/>
              <a:t>; </a:t>
            </a:r>
            <a:r>
              <a:rPr lang="en-US" dirty="0">
                <a:solidFill>
                  <a:schemeClr val="tx1"/>
                </a:solidFill>
              </a:rPr>
              <a:t>object (</a:t>
            </a:r>
            <a:r>
              <a:rPr lang="en-US" dirty="0" err="1">
                <a:solidFill>
                  <a:schemeClr val="tx1"/>
                </a:solidFill>
              </a:rPr>
              <a:t>XMLHttpRequest</a:t>
            </a:r>
            <a:r>
              <a:rPr lang="en-US" dirty="0">
                <a:solidFill>
                  <a:schemeClr val="tx1"/>
                </a:solidFill>
              </a:rPr>
              <a:t> object)</a:t>
            </a:r>
          </a:p>
          <a:p>
            <a:pPr lvl="2" algn="just"/>
            <a:r>
              <a:rPr lang="en-US" dirty="0" err="1"/>
              <a:t>xhr.status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kode</a:t>
            </a:r>
            <a:r>
              <a:rPr lang="en-US" dirty="0">
                <a:solidFill>
                  <a:schemeClr val="tx1"/>
                </a:solidFill>
              </a:rPr>
              <a:t> status call (200 =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2" algn="just"/>
            <a:r>
              <a:rPr lang="en-US" dirty="0" err="1"/>
              <a:t>xhr.statusText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teks</a:t>
            </a:r>
            <a:r>
              <a:rPr lang="en-US" dirty="0">
                <a:solidFill>
                  <a:schemeClr val="tx1"/>
                </a:solidFill>
              </a:rPr>
              <a:t> status call (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call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xhr.statusText</a:t>
            </a:r>
            <a:r>
              <a:rPr lang="en-US" dirty="0">
                <a:solidFill>
                  <a:schemeClr val="tx1"/>
                </a:solidFill>
              </a:rPr>
              <a:t> = “success”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2001614"/>
            <a:ext cx="8579296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$(selector).load(URL,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responseTxt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statusTxt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…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function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disini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</p:txBody>
      </p:sp>
      <p:sp>
        <p:nvSpPr>
          <p:cNvPr id="5" name="Line Callout 1 (No Border) 4"/>
          <p:cNvSpPr/>
          <p:nvPr/>
        </p:nvSpPr>
        <p:spPr>
          <a:xfrm flipH="1">
            <a:off x="4685184" y="1388673"/>
            <a:ext cx="2880320" cy="564985"/>
          </a:xfrm>
          <a:prstGeom prst="callout1">
            <a:avLst>
              <a:gd name="adj1" fmla="val 60950"/>
              <a:gd name="adj2" fmla="val 76776"/>
              <a:gd name="adj3" fmla="val 118872"/>
              <a:gd name="adj4" fmla="val 1091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callback function()</a:t>
            </a:r>
          </a:p>
        </p:txBody>
      </p:sp>
    </p:spTree>
    <p:extLst>
      <p:ext uri="{BB962C8B-B14F-4D97-AF65-F5344CB8AC3E}">
        <p14:creationId xmlns:p14="http://schemas.microsoft.com/office/powerpoint/2010/main" val="273884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JQuery AJAX – method load() </a:t>
            </a:r>
            <a:r>
              <a:rPr lang="en-US" dirty="0" err="1"/>
              <a:t>dengan</a:t>
            </a:r>
            <a:r>
              <a:rPr lang="en-US" dirty="0"/>
              <a:t> callback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301208"/>
            <a:ext cx="5184576" cy="149340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Tampil</a:t>
            </a:r>
            <a:r>
              <a:rPr lang="en-US" dirty="0"/>
              <a:t> alert,</a:t>
            </a:r>
          </a:p>
          <a:p>
            <a:pPr marL="357188" indent="0" algn="just">
              <a:buNone/>
            </a:pPr>
            <a:r>
              <a:rPr lang="en-US" dirty="0" err="1"/>
              <a:t>dan</a:t>
            </a:r>
            <a:endParaRPr lang="en-US" dirty="0"/>
          </a:p>
          <a:p>
            <a:pPr marL="357188" indent="0" algn="just">
              <a:buNone/>
            </a:pP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id=div1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akan</a:t>
            </a:r>
            <a:r>
              <a:rPr lang="en-US" dirty="0"/>
              <a:t> di-load (</a:t>
            </a:r>
            <a:r>
              <a:rPr lang="en-US" dirty="0" err="1"/>
              <a:t>diisi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b="1" dirty="0">
                <a:solidFill>
                  <a:srgbClr val="FF0000"/>
                </a:solidFill>
              </a:rPr>
              <a:t>coba.txt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429000"/>
            <a:ext cx="885698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$("#div1").load("ajax-load-text.txt", function(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responseTxt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statusTxt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xhr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){</a:t>
            </a:r>
          </a:p>
          <a:p>
            <a:pPr>
              <a:tabLst>
                <a:tab pos="273050" algn="l"/>
                <a:tab pos="536575" algn="l"/>
              </a:tabLst>
            </a:pP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	if(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statusTxt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 == "success")</a:t>
            </a:r>
          </a:p>
          <a:p>
            <a:pPr>
              <a:tabLst>
                <a:tab pos="273050" algn="l"/>
                <a:tab pos="536575" algn="l"/>
              </a:tabLst>
            </a:pP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		alert("content loaded successfully!\n" +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responseTxt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 + "\n" +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xhr.status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 + " | " +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xhr.statusText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73050" algn="l"/>
              </a:tabLst>
            </a:pP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	if(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statusTxt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 == "error")</a:t>
            </a:r>
          </a:p>
          <a:p>
            <a:pPr>
              <a:tabLst>
                <a:tab pos="536575" algn="l"/>
              </a:tabLst>
            </a:pP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	alert("Error: " +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xhr.status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 + ": " + </a:t>
            </a:r>
            <a:r>
              <a:rPr lang="en-US" dirty="0" err="1">
                <a:latin typeface="Arial Narrow" panose="020B0606020202030204" pitchFamily="34" charset="0"/>
                <a:cs typeface="Courier New" panose="02070309020205020404" pitchFamily="49" charset="0"/>
              </a:rPr>
              <a:t>xhr.statusText</a:t>
            </a:r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Arial Narrow" panose="020B0606020202030204" pitchFamily="34" charset="0"/>
                <a:cs typeface="Courier New" panose="02070309020205020404" pitchFamily="49" charset="0"/>
              </a:rPr>
              <a:t>});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5776" y="1484784"/>
            <a:ext cx="6264696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&lt;h3&gt;Method load()&lt;/h3&gt;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id="p1"&gt;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file &lt;b&gt;ajax-load-text.txt&lt;/b&gt;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id="p2"&gt;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contoh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load data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file text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6278" y="1730091"/>
            <a:ext cx="2099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File: coba.txt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451578"/>
            <a:ext cx="3800277" cy="2279044"/>
          </a:xfrm>
          <a:prstGeom prst="rect">
            <a:avLst/>
          </a:prstGeom>
        </p:spPr>
      </p:pic>
      <p:sp>
        <p:nvSpPr>
          <p:cNvPr id="8" name="Striped Right Arrow 7"/>
          <p:cNvSpPr/>
          <p:nvPr/>
        </p:nvSpPr>
        <p:spPr>
          <a:xfrm>
            <a:off x="1907704" y="5309455"/>
            <a:ext cx="3312368" cy="279785"/>
          </a:xfrm>
          <a:prstGeom prst="stripedRightArrow">
            <a:avLst>
              <a:gd name="adj1" fmla="val 5729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1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49</TotalTime>
  <Words>885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Narrow</vt:lpstr>
      <vt:lpstr>Calibri</vt:lpstr>
      <vt:lpstr>Courier New</vt:lpstr>
      <vt:lpstr>Georgia</vt:lpstr>
      <vt:lpstr>Trebuchet MS</vt:lpstr>
      <vt:lpstr>Wingdings 2</vt:lpstr>
      <vt:lpstr>Theme-UPJ</vt:lpstr>
      <vt:lpstr>1_Theme-UPJ</vt:lpstr>
      <vt:lpstr>Pengolahan Informasi Berbasis Bahasa Pemrograman Script</vt:lpstr>
      <vt:lpstr>Include JQuery Library</vt:lpstr>
      <vt:lpstr>jQuery AJAX</vt:lpstr>
      <vt:lpstr>jQuery AJAX - method load()</vt:lpstr>
      <vt:lpstr>Contoh JQuery AJAX – method load()</vt:lpstr>
      <vt:lpstr>Contoh JQuery AJAX – method load()</vt:lpstr>
      <vt:lpstr>Contoh JQuery AJAX – method load()</vt:lpstr>
      <vt:lpstr>jQuery AJAX - method load() dengan callback function</vt:lpstr>
      <vt:lpstr>Contoh JQuery AJAX – method load() dengan callback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JQuery AJAX</dc:title>
  <dc:creator>Augury El Rayeb</dc:creator>
  <cp:lastModifiedBy>Augury El Rayeb</cp:lastModifiedBy>
  <cp:revision>11</cp:revision>
  <dcterms:created xsi:type="dcterms:W3CDTF">2020-10-15T07:25:36Z</dcterms:created>
  <dcterms:modified xsi:type="dcterms:W3CDTF">2020-12-21T04:15:52Z</dcterms:modified>
</cp:coreProperties>
</file>