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309" r:id="rId4"/>
    <p:sldId id="285" r:id="rId5"/>
    <p:sldId id="311" r:id="rId6"/>
    <p:sldId id="312" r:id="rId7"/>
    <p:sldId id="313" r:id="rId8"/>
    <p:sldId id="310" r:id="rId9"/>
    <p:sldId id="308" r:id="rId10"/>
    <p:sldId id="307" r:id="rId11"/>
    <p:sldId id="286" r:id="rId12"/>
    <p:sldId id="314" r:id="rId13"/>
    <p:sldId id="315" r:id="rId14"/>
    <p:sldId id="265" r:id="rId15"/>
    <p:sldId id="273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38617E-2D14-49E6-AE59-52AC68BCA440}">
          <p14:sldIdLst>
            <p14:sldId id="256"/>
          </p14:sldIdLst>
        </p14:section>
        <p14:section name="Syntax Dasar jQuery" id="{2AF94F5C-1545-4242-A30B-52DA0C34B9D3}">
          <p14:sldIdLst>
            <p14:sldId id="309"/>
            <p14:sldId id="285"/>
            <p14:sldId id="311"/>
            <p14:sldId id="312"/>
            <p14:sldId id="313"/>
            <p14:sldId id="310"/>
            <p14:sldId id="308"/>
            <p14:sldId id="307"/>
            <p14:sldId id="286"/>
            <p14:sldId id="314"/>
            <p14:sldId id="315"/>
            <p14:sldId id="265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/>
              <a:t>By: Augury El Rayeb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query/eff_fadeto.asp" TargetMode="External"/><Relationship Id="rId3" Type="http://schemas.openxmlformats.org/officeDocument/2006/relationships/hyperlink" Target="https://www.w3schools.com/jquery/eff_clearqueue.asp" TargetMode="External"/><Relationship Id="rId7" Type="http://schemas.openxmlformats.org/officeDocument/2006/relationships/hyperlink" Target="https://www.w3schools.com/jquery/eff_fadeout.asp" TargetMode="External"/><Relationship Id="rId2" Type="http://schemas.openxmlformats.org/officeDocument/2006/relationships/hyperlink" Target="https://www.w3schools.com/jquery/eff_animat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query/eff_fadein.asp" TargetMode="External"/><Relationship Id="rId5" Type="http://schemas.openxmlformats.org/officeDocument/2006/relationships/hyperlink" Target="https://www.w3schools.com/jquery/eff_dequeue.asp" TargetMode="External"/><Relationship Id="rId4" Type="http://schemas.openxmlformats.org/officeDocument/2006/relationships/hyperlink" Target="https://www.w3schools.com/jquery/eff_delay.asp" TargetMode="External"/><Relationship Id="rId9" Type="http://schemas.openxmlformats.org/officeDocument/2006/relationships/hyperlink" Target="https://www.w3schools.com/jquery/eff_fadetoggle.asp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query/eff_slideup.asp" TargetMode="External"/><Relationship Id="rId3" Type="http://schemas.openxmlformats.org/officeDocument/2006/relationships/hyperlink" Target="https://www.w3schools.com/jquery/eff_hide.asp" TargetMode="External"/><Relationship Id="rId7" Type="http://schemas.openxmlformats.org/officeDocument/2006/relationships/hyperlink" Target="https://www.w3schools.com/jquery/eff_slidetoggle.asp" TargetMode="External"/><Relationship Id="rId2" Type="http://schemas.openxmlformats.org/officeDocument/2006/relationships/hyperlink" Target="https://www.w3schools.com/jquery/eff_finish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jquery/eff_slidedown.asp" TargetMode="External"/><Relationship Id="rId5" Type="http://schemas.openxmlformats.org/officeDocument/2006/relationships/hyperlink" Target="https://www.w3schools.com/jquery/eff_show.asp" TargetMode="External"/><Relationship Id="rId10" Type="http://schemas.openxmlformats.org/officeDocument/2006/relationships/hyperlink" Target="https://www.w3schools.com/jquery/eff_toggle.asp" TargetMode="External"/><Relationship Id="rId4" Type="http://schemas.openxmlformats.org/officeDocument/2006/relationships/hyperlink" Target="https://www.w3schools.com/jquery/eff_queue.asp" TargetMode="External"/><Relationship Id="rId9" Type="http://schemas.openxmlformats.org/officeDocument/2006/relationships/hyperlink" Target="https://www.w3schools.com/jquery/eff_stop.as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Event Method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68960"/>
          <a:ext cx="8229600" cy="223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59250600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02763841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61992660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35448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Mouse Events</a:t>
                      </a:r>
                    </a:p>
                  </a:txBody>
                  <a:tcPr marL="952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Keyboard Events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Form Events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Document/Window Events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19088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click()</a:t>
                      </a:r>
                    </a:p>
                  </a:txBody>
                  <a:tcPr marL="95250" marR="6350" marT="635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keypress()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submit()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load()</a:t>
                      </a:r>
                    </a:p>
                  </a:txBody>
                  <a:tcPr marL="6350" marR="6350" marT="50800" marB="50800"/>
                </a:tc>
                <a:extLst>
                  <a:ext uri="{0D108BD9-81ED-4DB2-BD59-A6C34878D82A}">
                    <a16:rowId xmlns:a16="http://schemas.microsoft.com/office/drawing/2014/main" val="79218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dblclick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()</a:t>
                      </a:r>
                    </a:p>
                  </a:txBody>
                  <a:tcPr marL="95250" marR="6350" marT="635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keydown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change()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resize()</a:t>
                      </a:r>
                    </a:p>
                  </a:txBody>
                  <a:tcPr marL="6350" marR="6350" marT="50800" marB="50800"/>
                </a:tc>
                <a:extLst>
                  <a:ext uri="{0D108BD9-81ED-4DB2-BD59-A6C34878D82A}">
                    <a16:rowId xmlns:a16="http://schemas.microsoft.com/office/drawing/2014/main" val="10489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mouseenter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()</a:t>
                      </a:r>
                    </a:p>
                  </a:txBody>
                  <a:tcPr marL="95250" marR="6350" marT="635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keyup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focus()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scroll()</a:t>
                      </a:r>
                    </a:p>
                  </a:txBody>
                  <a:tcPr marL="6350" marR="6350" marT="50800" marB="50800"/>
                </a:tc>
                <a:extLst>
                  <a:ext uri="{0D108BD9-81ED-4DB2-BD59-A6C34878D82A}">
                    <a16:rowId xmlns:a16="http://schemas.microsoft.com/office/drawing/2014/main" val="3442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mouseleave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()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blur()</a:t>
                      </a:r>
                    </a:p>
                  </a:txBody>
                  <a:tcPr marL="6350" marR="635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unload()</a:t>
                      </a:r>
                    </a:p>
                  </a:txBody>
                  <a:tcPr marL="6350" marR="6350" marT="50800" marB="50800"/>
                </a:tc>
                <a:extLst>
                  <a:ext uri="{0D108BD9-81ED-4DB2-BD59-A6C34878D82A}">
                    <a16:rowId xmlns:a16="http://schemas.microsoft.com/office/drawing/2014/main" val="253454069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492896"/>
            <a:ext cx="665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event method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41770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Effect Method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2577" y="242088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val="2098842160"/>
                    </a:ext>
                  </a:extLst>
                </a:gridCol>
                <a:gridCol w="6707088">
                  <a:extLst>
                    <a:ext uri="{9D8B030D-6E8A-4147-A177-3AD203B41FA5}">
                      <a16:colId xmlns:a16="http://schemas.microsoft.com/office/drawing/2014/main" val="2998343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Method</a:t>
                      </a: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5763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2"/>
                        </a:rPr>
                        <a:t>animate()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Runs a custom animation on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11282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3"/>
                        </a:rPr>
                        <a:t>clearQueue()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Removes all remaining queued functions from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0185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4"/>
                        </a:rPr>
                        <a:t>delay()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Sets a delay for all queued functions on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15405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5"/>
                        </a:rPr>
                        <a:t>dequeue()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Removes the next function from the queue, and then executes the function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350384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6"/>
                        </a:rPr>
                        <a:t>fadeIn()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Fades in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249060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7"/>
                        </a:rPr>
                        <a:t>fadeOut()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Fades out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13302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8"/>
                        </a:rPr>
                        <a:t>fadeTo()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Fades in/out the selected elements to a given opacity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22479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9"/>
                        </a:rPr>
                        <a:t>fadeToggle()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Toggles between the </a:t>
                      </a:r>
                      <a:r>
                        <a:rPr lang="en-US" dirty="0" err="1">
                          <a:effectLst/>
                        </a:rPr>
                        <a:t>fadeIn</a:t>
                      </a:r>
                      <a:r>
                        <a:rPr lang="en-US" dirty="0">
                          <a:effectLst/>
                        </a:rPr>
                        <a:t>() and </a:t>
                      </a:r>
                      <a:r>
                        <a:rPr lang="en-US" dirty="0" err="1">
                          <a:effectLst/>
                        </a:rPr>
                        <a:t>fadeOut</a:t>
                      </a:r>
                      <a:r>
                        <a:rPr lang="en-US" dirty="0">
                          <a:effectLst/>
                        </a:rPr>
                        <a:t>() methods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4614903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002513"/>
            <a:ext cx="6659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effect method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17616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Effect Method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8567" y="2420888"/>
          <a:ext cx="82296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val="2098842160"/>
                    </a:ext>
                  </a:extLst>
                </a:gridCol>
                <a:gridCol w="6707088">
                  <a:extLst>
                    <a:ext uri="{9D8B030D-6E8A-4147-A177-3AD203B41FA5}">
                      <a16:colId xmlns:a16="http://schemas.microsoft.com/office/drawing/2014/main" val="2998343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Method</a:t>
                      </a: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5763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2"/>
                        </a:rPr>
                        <a:t>finish()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Stops, removes and completes all queued animations for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68553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3"/>
                        </a:rPr>
                        <a:t>hide()</a:t>
                      </a:r>
                      <a:endParaRPr lang="en-US" dirty="0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Hides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11282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4"/>
                        </a:rPr>
                        <a:t>queue()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Shows the queued functions on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01856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5"/>
                        </a:rPr>
                        <a:t>show()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Shows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154053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6"/>
                        </a:rPr>
                        <a:t>slideDown()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Slides-down (shows)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350384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7"/>
                        </a:rPr>
                        <a:t>slideToggle()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Toggles between the slideUp() and slideDown() methods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249060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8"/>
                        </a:rPr>
                        <a:t>slideUp()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Slides-up (hides)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13302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9"/>
                        </a:rPr>
                        <a:t>stop()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Stops the currently running animation for the selected elements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22479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10"/>
                        </a:rPr>
                        <a:t>toggle()</a:t>
                      </a:r>
                      <a:endParaRPr lang="en-US">
                        <a:effectLst/>
                      </a:endParaRPr>
                    </a:p>
                  </a:txBody>
                  <a:tcPr marL="101600" marR="50800" marT="50800" marB="508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Toggles between the hide() and show() methods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4614903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002513"/>
            <a:ext cx="6659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effect method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60518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al, “Cara mudah membuat web dengan penguasaan CSS dan HTML”, Andi Publishing, 2009.</a:t>
            </a:r>
          </a:p>
          <a:p>
            <a:r>
              <a:rPr lang="en-US"/>
              <a:t>Hasin Hayder, “Object-oriented Programming with PHP5”, [PACKT], 2007.</a:t>
            </a:r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3933056"/>
            <a:ext cx="3960440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1640" y="5445224"/>
            <a:ext cx="735516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JQuery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Hal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; </a:t>
            </a:r>
            <a:r>
              <a:rPr lang="en-US" dirty="0" err="1"/>
              <a:t>melakukan</a:t>
            </a:r>
            <a:r>
              <a:rPr lang="en-US" dirty="0"/>
              <a:t> include library </a:t>
            </a:r>
            <a:r>
              <a:rPr lang="en-US" dirty="0" err="1"/>
              <a:t>jquery</a:t>
            </a:r>
            <a:r>
              <a:rPr lang="en-US" dirty="0"/>
              <a:t>. </a:t>
            </a:r>
            <a:r>
              <a:rPr lang="en-US" dirty="0" err="1"/>
              <a:t>Terdapat</a:t>
            </a:r>
            <a:r>
              <a:rPr lang="en-US" dirty="0"/>
              <a:t> 2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include library </a:t>
            </a:r>
            <a:r>
              <a:rPr lang="en-US" dirty="0" err="1"/>
              <a:t>jquery</a:t>
            </a:r>
            <a:r>
              <a:rPr lang="en-US" dirty="0"/>
              <a:t>:</a:t>
            </a:r>
          </a:p>
          <a:p>
            <a:pPr marL="814388" indent="-457200"/>
            <a:r>
              <a:rPr lang="en-US" dirty="0"/>
              <a:t>Include file library </a:t>
            </a:r>
            <a:r>
              <a:rPr lang="en-US" dirty="0" err="1"/>
              <a:t>Jquery</a:t>
            </a:r>
            <a:r>
              <a:rPr lang="en-US" dirty="0"/>
              <a:t> (download </a:t>
            </a:r>
            <a:r>
              <a:rPr lang="en-US" dirty="0" err="1"/>
              <a:t>filenya</a:t>
            </a:r>
            <a:r>
              <a:rPr lang="en-US" dirty="0"/>
              <a:t> di jquery.com).</a:t>
            </a:r>
          </a:p>
          <a:p>
            <a:pPr marL="914972" lvl="2" indent="0">
              <a:buNone/>
            </a:pPr>
            <a:r>
              <a:rPr lang="en-US" sz="1700" dirty="0">
                <a:solidFill>
                  <a:schemeClr val="tx1"/>
                </a:solidFill>
              </a:rPr>
              <a:t>&lt;script </a:t>
            </a:r>
            <a:r>
              <a:rPr lang="en-US" sz="1700" dirty="0" err="1">
                <a:solidFill>
                  <a:schemeClr val="tx1"/>
                </a:solidFill>
              </a:rPr>
              <a:t>src</a:t>
            </a:r>
            <a:r>
              <a:rPr lang="en-US" sz="1700" dirty="0">
                <a:solidFill>
                  <a:schemeClr val="tx1"/>
                </a:solidFill>
              </a:rPr>
              <a:t>=“</a:t>
            </a:r>
            <a:r>
              <a:rPr lang="en-US" sz="1700" b="1" dirty="0">
                <a:solidFill>
                  <a:schemeClr val="tx1"/>
                </a:solidFill>
              </a:rPr>
              <a:t>jquery-3.4.1.min.js</a:t>
            </a:r>
            <a:r>
              <a:rPr lang="en-US" sz="1700" dirty="0">
                <a:solidFill>
                  <a:schemeClr val="tx1"/>
                </a:solidFill>
              </a:rPr>
              <a:t>”&gt;&lt;/script&gt;</a:t>
            </a:r>
            <a:endParaRPr lang="en-US" dirty="0">
              <a:solidFill>
                <a:schemeClr val="tx1"/>
              </a:solidFill>
            </a:endParaRPr>
          </a:p>
          <a:p>
            <a:pPr marL="809625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marL="814388" indent="-457200"/>
            <a:r>
              <a:rPr lang="en-US" dirty="0"/>
              <a:t>Include library jQuery </a:t>
            </a:r>
            <a:r>
              <a:rPr lang="en-US" dirty="0" err="1"/>
              <a:t>dari</a:t>
            </a:r>
            <a:r>
              <a:rPr lang="en-US" dirty="0"/>
              <a:t> CDN (Content Delivery Network).</a:t>
            </a:r>
          </a:p>
          <a:p>
            <a:pPr marL="914972" lvl="2" indent="0">
              <a:buNone/>
            </a:pPr>
            <a:r>
              <a:rPr lang="en-US" sz="1700" dirty="0">
                <a:solidFill>
                  <a:schemeClr val="tx1"/>
                </a:solidFill>
              </a:rPr>
              <a:t>&lt;script </a:t>
            </a:r>
            <a:r>
              <a:rPr lang="en-US" sz="1700" dirty="0" err="1">
                <a:solidFill>
                  <a:schemeClr val="tx1"/>
                </a:solidFill>
              </a:rPr>
              <a:t>src</a:t>
            </a:r>
            <a:r>
              <a:rPr lang="en-US" sz="1700" dirty="0">
                <a:solidFill>
                  <a:schemeClr val="tx1"/>
                </a:solidFill>
              </a:rPr>
              <a:t>=“</a:t>
            </a:r>
            <a:r>
              <a:rPr lang="en-US" sz="1700" b="1" dirty="0">
                <a:solidFill>
                  <a:schemeClr val="tx1"/>
                </a:solidFill>
              </a:rPr>
              <a:t>https://ajax.googleapis.com/ajax/libs/</a:t>
            </a:r>
            <a:r>
              <a:rPr lang="en-US" sz="1700" b="1" dirty="0" err="1">
                <a:solidFill>
                  <a:schemeClr val="tx1"/>
                </a:solidFill>
              </a:rPr>
              <a:t>jquery</a:t>
            </a:r>
            <a:r>
              <a:rPr lang="en-US" sz="1700" b="1" dirty="0">
                <a:solidFill>
                  <a:schemeClr val="tx1"/>
                </a:solidFill>
              </a:rPr>
              <a:t>/3.4.1/jquery.min.js</a:t>
            </a:r>
            <a:r>
              <a:rPr lang="en-US" sz="1700" dirty="0">
                <a:solidFill>
                  <a:schemeClr val="tx1"/>
                </a:solidFill>
              </a:rPr>
              <a:t>”&gt; 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405073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38920" y="1903511"/>
            <a:ext cx="4101231" cy="4616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jQuery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1182"/>
            <a:ext cx="8229600" cy="317416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Symbol 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representasi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akses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instruksi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jQuery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Selector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element html yang </a:t>
            </a:r>
            <a:r>
              <a:rPr lang="en-US" dirty="0" err="1"/>
              <a:t>dipilih</a:t>
            </a:r>
            <a:r>
              <a:rPr lang="en-US" dirty="0"/>
              <a:t>/</a:t>
            </a:r>
            <a:r>
              <a:rPr lang="en-US" dirty="0" err="1"/>
              <a:t>dicari</a:t>
            </a:r>
            <a:r>
              <a:rPr lang="en-US" dirty="0"/>
              <a:t> (query). </a:t>
            </a:r>
            <a:r>
              <a:rPr lang="en-US" b="1" dirty="0">
                <a:solidFill>
                  <a:srgbClr val="0070C0"/>
                </a:solidFill>
              </a:rPr>
              <a:t>Selector </a:t>
            </a:r>
            <a:r>
              <a:rPr lang="en-US" b="1" dirty="0" err="1">
                <a:solidFill>
                  <a:srgbClr val="0070C0"/>
                </a:solidFill>
              </a:rPr>
              <a:t>pada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jquery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berlaku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seperti</a:t>
            </a:r>
            <a:r>
              <a:rPr lang="en-US" b="1" dirty="0">
                <a:solidFill>
                  <a:srgbClr val="0070C0"/>
                </a:solidFill>
              </a:rPr>
              <a:t> selector </a:t>
            </a:r>
            <a:r>
              <a:rPr lang="en-US" b="1" dirty="0" err="1">
                <a:solidFill>
                  <a:srgbClr val="0070C0"/>
                </a:solidFill>
              </a:rPr>
              <a:t>pada</a:t>
            </a:r>
            <a:r>
              <a:rPr lang="en-US" b="1" dirty="0">
                <a:solidFill>
                  <a:srgbClr val="0070C0"/>
                </a:solidFill>
              </a:rPr>
              <a:t> CSS.</a:t>
            </a:r>
          </a:p>
          <a:p>
            <a:pPr algn="just"/>
            <a:endParaRPr lang="en-US" dirty="0"/>
          </a:p>
          <a:p>
            <a:pPr algn="just"/>
            <a:r>
              <a:rPr lang="en-US" b="1" dirty="0" err="1">
                <a:solidFill>
                  <a:srgbClr val="FF0000"/>
                </a:solidFill>
              </a:rPr>
              <a:t>Aksi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(method)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element html (element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selector)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instruksi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jQuery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lengkap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ditutup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03512"/>
            <a:ext cx="7067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$(selector).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aksi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7" name="Line Callout 1 (No Border) 26"/>
          <p:cNvSpPr/>
          <p:nvPr/>
        </p:nvSpPr>
        <p:spPr>
          <a:xfrm flipH="1">
            <a:off x="899592" y="2405327"/>
            <a:ext cx="1090464" cy="564985"/>
          </a:xfrm>
          <a:prstGeom prst="callout1">
            <a:avLst>
              <a:gd name="adj1" fmla="val 17367"/>
              <a:gd name="adj2" fmla="val 12730"/>
              <a:gd name="adj3" fmla="val -30571"/>
              <a:gd name="adj4" fmla="val -2727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Instruksi jQuery</a:t>
            </a:r>
          </a:p>
        </p:txBody>
      </p:sp>
      <p:sp>
        <p:nvSpPr>
          <p:cNvPr id="29" name="Right Brace 28"/>
          <p:cNvSpPr/>
          <p:nvPr/>
        </p:nvSpPr>
        <p:spPr>
          <a:xfrm rot="5400000">
            <a:off x="3219673" y="1711188"/>
            <a:ext cx="247318" cy="1431096"/>
          </a:xfrm>
          <a:prstGeom prst="rightBrace">
            <a:avLst>
              <a:gd name="adj1" fmla="val 204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229795" y="2600980"/>
            <a:ext cx="1589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 yg di cari</a:t>
            </a:r>
          </a:p>
        </p:txBody>
      </p:sp>
      <p:sp>
        <p:nvSpPr>
          <p:cNvPr id="33" name="Line Callout 1 (No Border) 32"/>
          <p:cNvSpPr/>
          <p:nvPr/>
        </p:nvSpPr>
        <p:spPr>
          <a:xfrm flipH="1">
            <a:off x="3980822" y="2550394"/>
            <a:ext cx="1455274" cy="564985"/>
          </a:xfrm>
          <a:prstGeom prst="callout1">
            <a:avLst>
              <a:gd name="adj1" fmla="val -13461"/>
              <a:gd name="adj2" fmla="val 52327"/>
              <a:gd name="adj3" fmla="val -48554"/>
              <a:gd name="adj4" fmla="val 5258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yang dilakukan thd elemen tsb</a:t>
            </a:r>
          </a:p>
        </p:txBody>
      </p:sp>
    </p:spTree>
    <p:extLst>
      <p:ext uri="{BB962C8B-B14F-4D97-AF65-F5344CB8AC3E}">
        <p14:creationId xmlns:p14="http://schemas.microsoft.com/office/powerpoint/2010/main" val="252599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JQuery – Selector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1182"/>
            <a:ext cx="8229600" cy="317416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tag div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/</a:t>
            </a:r>
            <a:r>
              <a:rPr lang="en-US" dirty="0" err="1"/>
              <a:t>dicari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method </a:t>
            </a:r>
            <a:r>
              <a:rPr lang="en-US" b="1" dirty="0">
                <a:solidFill>
                  <a:srgbClr val="FF0000"/>
                </a:solidFill>
              </a:rPr>
              <a:t>hide() </a:t>
            </a:r>
            <a:r>
              <a:rPr lang="en-US" dirty="0" err="1"/>
              <a:t>adalah</a:t>
            </a:r>
            <a:r>
              <a:rPr lang="en-US" dirty="0"/>
              <a:t> method </a:t>
            </a:r>
            <a:r>
              <a:rPr lang="en-US" dirty="0" err="1"/>
              <a:t>jquery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element div.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1752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$(“div”).hide();</a:t>
            </a:r>
          </a:p>
        </p:txBody>
      </p:sp>
    </p:spTree>
    <p:extLst>
      <p:ext uri="{BB962C8B-B14F-4D97-AF65-F5344CB8AC3E}">
        <p14:creationId xmlns:p14="http://schemas.microsoft.com/office/powerpoint/2010/main" val="69374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jQuery – Selector 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1182"/>
            <a:ext cx="8229600" cy="317416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id=</a:t>
            </a:r>
            <a:r>
              <a:rPr lang="en-US" b="1" dirty="0" err="1">
                <a:solidFill>
                  <a:srgbClr val="FF0000"/>
                </a:solidFill>
              </a:rPr>
              <a:t>gambar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/</a:t>
            </a:r>
            <a:r>
              <a:rPr lang="en-US" dirty="0" err="1"/>
              <a:t>dicari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method </a:t>
            </a:r>
            <a:r>
              <a:rPr lang="en-US" b="1" dirty="0">
                <a:solidFill>
                  <a:srgbClr val="FF0000"/>
                </a:solidFill>
              </a:rPr>
              <a:t>show() </a:t>
            </a:r>
            <a:r>
              <a:rPr lang="en-US" dirty="0" err="1"/>
              <a:t>adalah</a:t>
            </a:r>
            <a:r>
              <a:rPr lang="en-US" dirty="0"/>
              <a:t> method </a:t>
            </a:r>
            <a:r>
              <a:rPr lang="en-US" dirty="0" err="1"/>
              <a:t>jquery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element div.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1752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$(“#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gambar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”).show();</a:t>
            </a:r>
          </a:p>
        </p:txBody>
      </p:sp>
    </p:spTree>
    <p:extLst>
      <p:ext uri="{BB962C8B-B14F-4D97-AF65-F5344CB8AC3E}">
        <p14:creationId xmlns:p14="http://schemas.microsoft.com/office/powerpoint/2010/main" val="279529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jQuery – Selector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1182"/>
            <a:ext cx="8229600" cy="317416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class=</a:t>
            </a:r>
            <a:r>
              <a:rPr lang="en-US" b="1" dirty="0" err="1">
                <a:solidFill>
                  <a:srgbClr val="FF0000"/>
                </a:solidFill>
              </a:rPr>
              <a:t>iklan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/</a:t>
            </a:r>
            <a:r>
              <a:rPr lang="en-US" dirty="0" err="1"/>
              <a:t>dicari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method </a:t>
            </a:r>
            <a:r>
              <a:rPr lang="en-US" b="1" dirty="0">
                <a:solidFill>
                  <a:srgbClr val="FF0000"/>
                </a:solidFill>
              </a:rPr>
              <a:t>show() </a:t>
            </a:r>
            <a:r>
              <a:rPr lang="en-US" dirty="0" err="1"/>
              <a:t>adalah</a:t>
            </a:r>
            <a:r>
              <a:rPr lang="en-US" dirty="0"/>
              <a:t> method </a:t>
            </a:r>
            <a:r>
              <a:rPr lang="en-US" dirty="0" err="1"/>
              <a:t>jquery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element div.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1752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$(“.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iklan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”).show();</a:t>
            </a:r>
          </a:p>
        </p:txBody>
      </p:sp>
    </p:spTree>
    <p:extLst>
      <p:ext uri="{BB962C8B-B14F-4D97-AF65-F5344CB8AC3E}">
        <p14:creationId xmlns:p14="http://schemas.microsoft.com/office/powerpoint/2010/main" val="156335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931" y="5013176"/>
            <a:ext cx="468052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931" y="3645024"/>
            <a:ext cx="4680520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Event Document Ready </a:t>
            </a:r>
            <a:r>
              <a:rPr lang="en-US" dirty="0" err="1"/>
              <a:t>pada</a:t>
            </a:r>
            <a:r>
              <a:rPr lang="en-US" dirty="0"/>
              <a:t> JQuery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Instruksi-instruksi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html,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html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(loaded </a:t>
            </a:r>
            <a:r>
              <a:rPr lang="en-US" dirty="0" err="1"/>
              <a:t>atau</a:t>
            </a:r>
            <a:r>
              <a:rPr lang="en-US" dirty="0"/>
              <a:t> ready).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html </a:t>
            </a:r>
            <a:r>
              <a:rPr lang="en-US" dirty="0" err="1"/>
              <a:t>sudah</a:t>
            </a:r>
            <a:r>
              <a:rPr lang="en-US" dirty="0"/>
              <a:t> ready (loaded </a:t>
            </a:r>
            <a:r>
              <a:rPr lang="en-US" dirty="0" err="1"/>
              <a:t>pada</a:t>
            </a:r>
            <a:r>
              <a:rPr lang="en-US" dirty="0"/>
              <a:t> browser) </a:t>
            </a:r>
            <a:r>
              <a:rPr lang="en-US" dirty="0" err="1"/>
              <a:t>digunakan</a:t>
            </a:r>
            <a:r>
              <a:rPr lang="en-US" dirty="0"/>
              <a:t> event document ready,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instruksinya</a:t>
            </a:r>
            <a:r>
              <a:rPr lang="en-US" dirty="0"/>
              <a:t>;</a:t>
            </a:r>
          </a:p>
          <a:p>
            <a:endParaRPr lang="en-US" dirty="0"/>
          </a:p>
          <a:p>
            <a:pPr marL="1344613" lvl="1" indent="0">
              <a:buNone/>
            </a:pPr>
            <a:r>
              <a:rPr lang="en-US" b="1" dirty="0">
                <a:solidFill>
                  <a:schemeClr val="tx1"/>
                </a:solidFill>
              </a:rPr>
              <a:t>$(document).ready(function() {</a:t>
            </a:r>
          </a:p>
          <a:p>
            <a:pPr marL="1881188" lvl="2" indent="0">
              <a:buNone/>
            </a:pPr>
            <a:r>
              <a:rPr lang="en-US" dirty="0"/>
              <a:t>//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di </a:t>
            </a:r>
            <a:r>
              <a:rPr lang="en-US" dirty="0" err="1"/>
              <a:t>sini</a:t>
            </a:r>
            <a:endParaRPr lang="en-US" dirty="0"/>
          </a:p>
          <a:p>
            <a:pPr marL="1344613" lvl="2" indent="0">
              <a:buNone/>
            </a:pPr>
            <a:endParaRPr lang="en-US" dirty="0"/>
          </a:p>
          <a:p>
            <a:pPr marL="1344613" lvl="1" indent="0">
              <a:buNone/>
            </a:pPr>
            <a:r>
              <a:rPr lang="en-US" b="1" dirty="0">
                <a:solidFill>
                  <a:schemeClr val="tx1"/>
                </a:solidFill>
              </a:rPr>
              <a:t>});</a:t>
            </a:r>
          </a:p>
          <a:p>
            <a:pPr marL="357188" indent="0">
              <a:buNone/>
            </a:pPr>
            <a:r>
              <a:rPr lang="en-US" dirty="0" err="1"/>
              <a:t>Atau</a:t>
            </a:r>
            <a:r>
              <a:rPr lang="en-US" dirty="0"/>
              <a:t>;</a:t>
            </a:r>
          </a:p>
          <a:p>
            <a:pPr marL="1344613" lvl="1" indent="0">
              <a:buNone/>
            </a:pPr>
            <a:r>
              <a:rPr lang="en-US" b="1" dirty="0">
                <a:solidFill>
                  <a:schemeClr val="tx1"/>
                </a:solidFill>
              </a:rPr>
              <a:t>$ (function() {</a:t>
            </a:r>
          </a:p>
          <a:p>
            <a:pPr marL="1881188" lvl="2" indent="0">
              <a:buNone/>
            </a:pPr>
            <a:r>
              <a:rPr lang="en-US" dirty="0"/>
              <a:t>//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di </a:t>
            </a:r>
            <a:r>
              <a:rPr lang="en-US" dirty="0" err="1"/>
              <a:t>sini</a:t>
            </a:r>
            <a:endParaRPr lang="en-US" dirty="0"/>
          </a:p>
          <a:p>
            <a:pPr marL="1344613" lvl="2" indent="0">
              <a:buNone/>
            </a:pPr>
            <a:endParaRPr lang="en-US" dirty="0"/>
          </a:p>
          <a:p>
            <a:pPr marL="1344613" lvl="1" indent="0">
              <a:buNone/>
            </a:pPr>
            <a:r>
              <a:rPr lang="en-US" b="1" dirty="0">
                <a:solidFill>
                  <a:schemeClr val="tx1"/>
                </a:solidFill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258809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Block jQuery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30358" y="2420888"/>
            <a:ext cx="8534130" cy="34163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pPr lvl="1"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="jquery-1.7.2.min.js"&gt;&lt;/script&gt;</a:t>
            </a:r>
          </a:p>
          <a:p>
            <a:pPr lvl="1"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&lt;script&gt;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$(document).ready(function(){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			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tulis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jquery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di </a:t>
            </a:r>
            <a:r>
              <a:rPr lang="en-US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sini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			});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76555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23" y="188640"/>
            <a:ext cx="8229600" cy="1066800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jQuery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1052736"/>
            <a:ext cx="8229600" cy="569386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&lt;title&gt;&lt;/title&gt;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&lt;script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="jquery-3.4.1.min.js" type="text/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&lt;script type="text/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$(function(){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$("#copyright").hide();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$("#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tampil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").click(function(){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	$("#copyright").show();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});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$("#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sembunyi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").click(function(){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	$("#copyright").hide();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	});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});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&lt;/script&gt;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&lt;div&gt;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Pilihan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&lt;/div&gt; 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&lt;li id="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tampil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Tampilkan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&lt;/li&gt; 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&lt;li id="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sembunyi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Sembunyikan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&lt;/li&gt; 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 	&lt;div id="copyright"&gt;Copyright 2016&lt;/div&gt;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>
              <a:tabLst>
                <a:tab pos="231775" algn="l"/>
                <a:tab pos="465138" algn="l"/>
                <a:tab pos="682625" algn="l"/>
                <a:tab pos="914400" algn="l"/>
                <a:tab pos="1146175" algn="l"/>
                <a:tab pos="1379538" algn="l"/>
              </a:tabLst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296967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43</TotalTime>
  <Words>940</Words>
  <Application>Microsoft Office PowerPoint</Application>
  <PresentationFormat>On-screen Show (4:3)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Courier New</vt:lpstr>
      <vt:lpstr>Georgia</vt:lpstr>
      <vt:lpstr>Trebuchet MS</vt:lpstr>
      <vt:lpstr>Verdana</vt:lpstr>
      <vt:lpstr>Wingdings 2</vt:lpstr>
      <vt:lpstr>Theme-UPJ</vt:lpstr>
      <vt:lpstr>1_Theme-UPJ</vt:lpstr>
      <vt:lpstr>Pengolahan Informasi Berbasis Bahasa Pemrograman Script</vt:lpstr>
      <vt:lpstr>Include JQuery Library</vt:lpstr>
      <vt:lpstr>Syntax jQuery</vt:lpstr>
      <vt:lpstr>Contoh JQuery – Selector Tag</vt:lpstr>
      <vt:lpstr>Contoh jQuery – Selector ID</vt:lpstr>
      <vt:lpstr>Contoh jQuery – Selector Class</vt:lpstr>
      <vt:lpstr>Event Document Ready pada JQuery</vt:lpstr>
      <vt:lpstr>Basic Block jQuery</vt:lpstr>
      <vt:lpstr>Contoh jQuery</vt:lpstr>
      <vt:lpstr>JQuery Event Method</vt:lpstr>
      <vt:lpstr>JQuery Effect Method</vt:lpstr>
      <vt:lpstr>JQuery Effect Method</vt:lpstr>
      <vt:lpstr>Selesai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JQuery</dc:title>
  <dc:creator>Augury El Rayeb</dc:creator>
  <cp:lastModifiedBy>Augury El Rayeb</cp:lastModifiedBy>
  <cp:revision>9</cp:revision>
  <dcterms:created xsi:type="dcterms:W3CDTF">2020-10-15T07:25:36Z</dcterms:created>
  <dcterms:modified xsi:type="dcterms:W3CDTF">2020-12-14T04:09:19Z</dcterms:modified>
</cp:coreProperties>
</file>