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6" r:id="rId3"/>
    <p:sldId id="330" r:id="rId4"/>
    <p:sldId id="329" r:id="rId5"/>
    <p:sldId id="327" r:id="rId6"/>
    <p:sldId id="328" r:id="rId7"/>
    <p:sldId id="331" r:id="rId8"/>
    <p:sldId id="334" r:id="rId9"/>
    <p:sldId id="338" r:id="rId10"/>
    <p:sldId id="332" r:id="rId11"/>
    <p:sldId id="333" r:id="rId12"/>
    <p:sldId id="335" r:id="rId13"/>
    <p:sldId id="336" r:id="rId14"/>
    <p:sldId id="337" r:id="rId15"/>
    <p:sldId id="265" r:id="rId16"/>
    <p:sldId id="273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50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7B9BD-91B9-4D1E-A692-7D2B158ED488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A3097-D485-43EB-B7B0-EDBA4FD5B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215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/>
              <a:t>By: Augury El Rayeb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92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6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225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chemeClr val="bg1"/>
                </a:solidFill>
              </a:rPr>
              <a:t>Pengolahan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Informasi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Berbasis</a:t>
            </a:r>
            <a:r>
              <a:rPr lang="en-US" sz="1200" dirty="0">
                <a:solidFill>
                  <a:schemeClr val="bg1"/>
                </a:solidFill>
              </a:rPr>
              <a:t> Bahasa </a:t>
            </a:r>
            <a:r>
              <a:rPr lang="en-US" sz="1200" dirty="0" err="1">
                <a:solidFill>
                  <a:schemeClr val="bg1"/>
                </a:solidFill>
              </a:rPr>
              <a:t>Pemrograman</a:t>
            </a:r>
            <a:r>
              <a:rPr lang="en-US" sz="1200" dirty="0">
                <a:solidFill>
                  <a:schemeClr val="bg1"/>
                </a:solidFill>
              </a:rPr>
              <a:t> Script</a:t>
            </a:r>
            <a:r>
              <a:rPr lang="en-US" sz="1200" baseline="0" dirty="0">
                <a:solidFill>
                  <a:schemeClr val="bg1"/>
                </a:solidFill>
              </a:rPr>
              <a:t> | INS207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090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3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263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00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8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69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2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205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803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0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6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0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1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8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7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2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0" name="Rectangle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67C8153-BE23-4F3F-A771-AA3690AAD43A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A134A1-0722-4654-A87D-ECBFC3E26E21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</a:rPr>
              <a:t>Augury El Rayeb, </a:t>
            </a:r>
            <a:r>
              <a:rPr lang="en-US" sz="1200" dirty="0" err="1">
                <a:solidFill>
                  <a:schemeClr val="bg1"/>
                </a:solidFill>
              </a:rPr>
              <a:t>S.Kom</a:t>
            </a:r>
            <a:r>
              <a:rPr lang="en-US" sz="1200" dirty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chemeClr val="bg1"/>
                </a:solidFill>
              </a:rPr>
              <a:t>Pengolahan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Informasi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Berbasis</a:t>
            </a:r>
            <a:r>
              <a:rPr lang="en-US" sz="1200" dirty="0">
                <a:solidFill>
                  <a:schemeClr val="bg1"/>
                </a:solidFill>
              </a:rPr>
              <a:t> Bahasa </a:t>
            </a:r>
            <a:r>
              <a:rPr lang="en-US" sz="1200" dirty="0" err="1">
                <a:solidFill>
                  <a:schemeClr val="bg1"/>
                </a:solidFill>
              </a:rPr>
              <a:t>Pemrograman</a:t>
            </a:r>
            <a:r>
              <a:rPr lang="en-US" sz="1200" dirty="0">
                <a:solidFill>
                  <a:schemeClr val="bg1"/>
                </a:solidFill>
              </a:rPr>
              <a:t> Script</a:t>
            </a:r>
            <a:r>
              <a:rPr lang="en-US" sz="1200" baseline="0" dirty="0">
                <a:solidFill>
                  <a:schemeClr val="bg1"/>
                </a:solidFill>
              </a:rPr>
              <a:t> | INS207</a:t>
            </a:r>
            <a:endParaRPr lang="id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93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64CEDA-BADA-4E95-8B62-6A98532166CD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4DA9AC8-517A-4016-9F80-F873671CE0F5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5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Pengolahan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Berbasis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PHP &amp; </a:t>
            </a:r>
            <a:r>
              <a:rPr lang="en-US" dirty="0" err="1"/>
              <a:t>Mysqli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192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Query Akses Data di Tabel dengan</a:t>
            </a:r>
            <a:br>
              <a:rPr lang="en-US"/>
            </a:br>
            <a:r>
              <a:rPr lang="en-US">
                <a:solidFill>
                  <a:schemeClr val="accent1"/>
                </a:solidFill>
              </a:rPr>
              <a:t>$mysqli-&gt;prepare(“query”);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784976" cy="4325112"/>
          </a:xfrm>
        </p:spPr>
        <p:txBody>
          <a:bodyPr>
            <a:normAutofit fontScale="85000" lnSpcReduction="10000"/>
          </a:bodyPr>
          <a:lstStyle/>
          <a:p>
            <a:r>
              <a:rPr lang="en-US"/>
              <a:t>Kelebihan melakukan akses data dengan menggunakan method prepare():</a:t>
            </a:r>
          </a:p>
          <a:p>
            <a:pPr lvl="1"/>
            <a:r>
              <a:rPr lang="en-US"/>
              <a:t>Better Performance </a:t>
            </a:r>
          </a:p>
          <a:p>
            <a:pPr lvl="1"/>
            <a:r>
              <a:rPr lang="en-US"/>
              <a:t>Prevention of SQL injection </a:t>
            </a:r>
          </a:p>
          <a:p>
            <a:pPr lvl="1"/>
            <a:r>
              <a:rPr lang="en-US"/>
              <a:t>Saving memory while handling blobs </a:t>
            </a:r>
          </a:p>
          <a:p>
            <a:endParaRPr lang="en-US"/>
          </a:p>
          <a:p>
            <a:r>
              <a:rPr lang="en-US"/>
              <a:t>Kelemahan method prepare():</a:t>
            </a:r>
          </a:p>
          <a:p>
            <a:pPr lvl="1"/>
            <a:r>
              <a:rPr lang="en-US"/>
              <a:t>There is no performance boost if you use prepared statements for a  single call. </a:t>
            </a:r>
          </a:p>
          <a:p>
            <a:pPr lvl="1"/>
            <a:r>
              <a:rPr lang="en-US"/>
              <a:t>There is no query cache for using prepared statements.</a:t>
            </a:r>
          </a:p>
          <a:p>
            <a:pPr lvl="1"/>
            <a:r>
              <a:rPr lang="en-US"/>
              <a:t>Chance of memory leak if statements are not closed explicitly. </a:t>
            </a:r>
          </a:p>
          <a:p>
            <a:pPr lvl="1"/>
            <a:r>
              <a:rPr lang="en-US"/>
              <a:t>Not all statements can be used as a prepared statement.</a:t>
            </a:r>
          </a:p>
        </p:txBody>
      </p:sp>
    </p:spTree>
    <p:extLst>
      <p:ext uri="{BB962C8B-B14F-4D97-AF65-F5344CB8AC3E}">
        <p14:creationId xmlns:p14="http://schemas.microsoft.com/office/powerpoint/2010/main" val="6399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Query Akses Data di Tabel dengan</a:t>
            </a:r>
            <a:br>
              <a:rPr lang="en-US"/>
            </a:br>
            <a:r>
              <a:rPr lang="en-US">
                <a:solidFill>
                  <a:schemeClr val="accent1"/>
                </a:solidFill>
              </a:rPr>
              <a:t>$mysqli-&gt;prepare(“query”);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786120"/>
            <a:ext cx="8784976" cy="2482127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endParaRPr lang="en-US" sz="1600">
              <a:solidFill>
                <a:srgbClr val="000000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$statement </a:t>
            </a:r>
            <a:r>
              <a:rPr lang="en-US" sz="16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= </a:t>
            </a:r>
            <a:r>
              <a:rPr lang="en-US" sz="16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$DB</a:t>
            </a:r>
            <a:r>
              <a:rPr lang="en-US" sz="1600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-&gt;</a:t>
            </a:r>
            <a:r>
              <a:rPr lang="en-US" sz="160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prepare(</a:t>
            </a:r>
            <a:r>
              <a:rPr lang="en-US" sz="16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0000FF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select nim, nama, from mahasiswa</a:t>
            </a:r>
            <a:r>
              <a:rPr lang="en-US" sz="16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");</a:t>
            </a: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execute()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bind_result($nim, $nama)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while 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($statement</a:t>
            </a:r>
            <a:r>
              <a:rPr lang="en-US" sz="16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fetch()) {</a:t>
            </a: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echo $nim . 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6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&lt;br/&gt;</a:t>
            </a:r>
            <a:r>
              <a:rPr lang="en-US" sz="16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60325" indent="0">
              <a:buNone/>
              <a:tabLst>
                <a:tab pos="404813" algn="l"/>
                <a:tab pos="630238" algn="l"/>
                <a:tab pos="914400" algn="l"/>
              </a:tabLst>
            </a:pPr>
            <a:r>
              <a:rPr lang="en-US" sz="16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 </a:t>
            </a:r>
            <a:endParaRPr lang="en-US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Line Callout 1 (Accent Bar) 3"/>
          <p:cNvSpPr/>
          <p:nvPr/>
        </p:nvSpPr>
        <p:spPr>
          <a:xfrm rot="16200000">
            <a:off x="-28163" y="2320151"/>
            <a:ext cx="2057415" cy="792088"/>
          </a:xfrm>
          <a:prstGeom prst="accentCallout1">
            <a:avLst>
              <a:gd name="adj1" fmla="val 18750"/>
              <a:gd name="adj2" fmla="val -8333"/>
              <a:gd name="adj3" fmla="val 39402"/>
              <a:gd name="adj4" fmla="val -2391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Variable  representasi (penampung) prepare</a:t>
            </a:r>
          </a:p>
        </p:txBody>
      </p:sp>
      <p:sp>
        <p:nvSpPr>
          <p:cNvPr id="5" name="Line Callout 1 (Accent Bar) 4"/>
          <p:cNvSpPr/>
          <p:nvPr/>
        </p:nvSpPr>
        <p:spPr>
          <a:xfrm>
            <a:off x="4094247" y="2132856"/>
            <a:ext cx="1773897" cy="657772"/>
          </a:xfrm>
          <a:prstGeom prst="accentCallout1">
            <a:avLst>
              <a:gd name="adj1" fmla="val 18750"/>
              <a:gd name="adj2" fmla="val -8333"/>
              <a:gd name="adj3" fmla="val 306210"/>
              <a:gd name="adj4" fmla="val -5417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prepare()</a:t>
            </a:r>
          </a:p>
        </p:txBody>
      </p:sp>
      <p:sp>
        <p:nvSpPr>
          <p:cNvPr id="6" name="Line Callout 1 (Accent Bar) 5"/>
          <p:cNvSpPr/>
          <p:nvPr/>
        </p:nvSpPr>
        <p:spPr>
          <a:xfrm rot="16200000">
            <a:off x="1210476" y="2398037"/>
            <a:ext cx="1800200" cy="837792"/>
          </a:xfrm>
          <a:prstGeom prst="accentCallout1">
            <a:avLst>
              <a:gd name="adj1" fmla="val 18750"/>
              <a:gd name="adj2" fmla="val -8333"/>
              <a:gd name="adj3" fmla="val 47006"/>
              <a:gd name="adj4" fmla="val -2414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 DB yang merupakan instant dari class mysqli</a:t>
            </a:r>
          </a:p>
        </p:txBody>
      </p:sp>
      <p:sp>
        <p:nvSpPr>
          <p:cNvPr id="7" name="Line Callout 1 (Accent Bar) 6"/>
          <p:cNvSpPr/>
          <p:nvPr/>
        </p:nvSpPr>
        <p:spPr>
          <a:xfrm>
            <a:off x="5436096" y="5619479"/>
            <a:ext cx="3250704" cy="565228"/>
          </a:xfrm>
          <a:prstGeom prst="accentCallout1">
            <a:avLst>
              <a:gd name="adj1" fmla="val 18750"/>
              <a:gd name="adj2" fmla="val -8333"/>
              <a:gd name="adj3" fmla="val -80702"/>
              <a:gd name="adj4" fmla="val -7530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 fetch()  , </a:t>
            </a:r>
            <a:r>
              <a:rPr lang="en-US" sz="1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mengambil</a:t>
            </a:r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satu</a:t>
            </a:r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baris</a:t>
            </a:r>
            <a:r>
              <a:rPr lang="en-US" sz="16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</a:p>
        </p:txBody>
      </p:sp>
      <p:sp>
        <p:nvSpPr>
          <p:cNvPr id="8" name="Line Callout 1 (Accent Bar) 7"/>
          <p:cNvSpPr/>
          <p:nvPr/>
        </p:nvSpPr>
        <p:spPr>
          <a:xfrm>
            <a:off x="6588224" y="2754082"/>
            <a:ext cx="2098576" cy="534292"/>
          </a:xfrm>
          <a:prstGeom prst="accentCallout1">
            <a:avLst>
              <a:gd name="adj1" fmla="val 18750"/>
              <a:gd name="adj2" fmla="val -8333"/>
              <a:gd name="adj3" fmla="val 366727"/>
              <a:gd name="adj4" fmla="val -18614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Mengaitkan data hasil execute ke variabel</a:t>
            </a:r>
          </a:p>
        </p:txBody>
      </p:sp>
      <p:sp>
        <p:nvSpPr>
          <p:cNvPr id="9" name="Line Callout 2 (Accent Bar) 8"/>
          <p:cNvSpPr/>
          <p:nvPr/>
        </p:nvSpPr>
        <p:spPr>
          <a:xfrm>
            <a:off x="953276" y="6008273"/>
            <a:ext cx="2314600" cy="65812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4273"/>
              <a:gd name="adj6" fmla="val 2068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Menampilkan data dari field kodeJurusan</a:t>
            </a:r>
          </a:p>
        </p:txBody>
      </p:sp>
    </p:spTree>
    <p:extLst>
      <p:ext uri="{BB962C8B-B14F-4D97-AF65-F5344CB8AC3E}">
        <p14:creationId xmlns:p14="http://schemas.microsoft.com/office/powerpoint/2010/main" val="167120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Query Akses Data di Tabel dengan</a:t>
            </a:r>
            <a:br>
              <a:rPr lang="en-US"/>
            </a:br>
            <a:r>
              <a:rPr lang="en-US">
                <a:solidFill>
                  <a:schemeClr val="accent1"/>
                </a:solidFill>
              </a:rPr>
              <a:t>$mysqli-&gt;prepare(“query”);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42342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endParaRPr lang="en-US" sz="1400" b="1">
              <a:solidFill>
                <a:srgbClr val="000000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&lt;?php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highlight>
                  <a:srgbClr val="FFFFFF"/>
                </a:highlight>
                <a:latin typeface="Courier New" panose="02070309020205020404" pitchFamily="49" charset="0"/>
              </a:rPr>
              <a:t>    </a:t>
            </a:r>
            <a:r>
              <a:rPr lang="en-US" sz="140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/*koneksi ke database*/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highlight>
                  <a:srgbClr val="FFFFFF"/>
                </a:highlight>
                <a:latin typeface="Courier New" panose="02070309020205020404" pitchFamily="49" charset="0"/>
              </a:rPr>
              <a:t>  	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$mysqli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new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mysqli(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localhost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augury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augury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cobadb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if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(mysqli_connect_errno()) {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echo(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gagal koneksi, pesan kesalahan: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 . mysqli_connect_error());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exit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}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endParaRPr lang="en-US" sz="1400"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$statement 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$mysqli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prepare(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 nim, nama, from mahasiswa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$statement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execute()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$statement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bind_result($nim, $nama)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while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($statement</a:t>
            </a:r>
            <a:r>
              <a:rPr lang="en-US" sz="140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fetch()) {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echo $nim . 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&lt;br/&gt;</a:t>
            </a: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} </a:t>
            </a:r>
          </a:p>
          <a:p>
            <a:pPr marL="0" indent="0">
              <a:buNone/>
              <a:tabLst>
                <a:tab pos="344488" algn="l"/>
                <a:tab pos="688975" algn="l"/>
                <a:tab pos="1035050" algn="l"/>
              </a:tabLst>
            </a:pPr>
            <a:r>
              <a:rPr lang="en-US" sz="1400" b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?&gt;</a:t>
            </a:r>
            <a:endParaRPr lang="en-US" sz="1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91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Query Insert Data di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dengan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$</a:t>
            </a:r>
            <a:r>
              <a:rPr lang="en-US" dirty="0" err="1">
                <a:solidFill>
                  <a:schemeClr val="accent1"/>
                </a:solidFill>
              </a:rPr>
              <a:t>mysqli</a:t>
            </a:r>
            <a:r>
              <a:rPr lang="en-US" dirty="0">
                <a:solidFill>
                  <a:schemeClr val="accent1"/>
                </a:solidFill>
              </a:rPr>
              <a:t>-&gt;prepare(“query”);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15144"/>
            <a:ext cx="8686800" cy="4726224"/>
          </a:xfrm>
        </p:spPr>
        <p:txBody>
          <a:bodyPr>
            <a:normAutofit fontScale="55000" lnSpcReduction="20000"/>
          </a:bodyPr>
          <a:lstStyle/>
          <a:p>
            <a:pPr marL="0" lvl="1" indent="0">
              <a:buNone/>
            </a:pPr>
            <a:r>
              <a:rPr lang="it-IT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&lt;?php</a:t>
            </a:r>
          </a:p>
          <a:p>
            <a:pPr marL="403225" lvl="1" indent="0">
              <a:buNone/>
            </a:pPr>
            <a:r>
              <a:rPr lang="it-IT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....</a:t>
            </a:r>
          </a:p>
          <a:p>
            <a:pPr marL="403225" lvl="1" indent="0">
              <a:buNone/>
            </a:pPr>
            <a:r>
              <a:rPr lang="it-IT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....</a:t>
            </a:r>
          </a:p>
          <a:p>
            <a:pPr marL="402336" lvl="1" indent="0">
              <a:buNone/>
            </a:pPr>
            <a:r>
              <a:rPr lang="it-IT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/*query akses data di tabel*/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mysqli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prepare(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insert into 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mahasiswa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values (?, ?, ?)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bind_param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99B5D9"/>
                </a:highlight>
                <a:latin typeface="Courier New" panose="02070309020205020404" pitchFamily="49" charset="0"/>
              </a:rPr>
              <a:t>sss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,$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nim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 $nm, $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kdjur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nim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008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$nm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Noorlha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  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kdjur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SIS1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402336" lvl="1" indent="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402336" lvl="1" indent="0">
              <a:buNone/>
            </a:pP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//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eksekusi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statement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dan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periksa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apakah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eksekusi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berhasil</a:t>
            </a:r>
            <a:endParaRPr lang="en-US" dirty="0">
              <a:solidFill>
                <a:srgbClr val="008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402336" lvl="1" indent="0">
              <a:buNone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($statement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execute()) {</a:t>
            </a:r>
          </a:p>
          <a:p>
            <a:pPr marL="402336" lvl="1" indent="0">
              <a:buNone/>
              <a:tabLst>
                <a:tab pos="682625" algn="l"/>
              </a:tabLst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echo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Data 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berhasil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disimpan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</a:p>
          <a:p>
            <a:pPr marL="402336" lvl="1" indent="0">
              <a:buNone/>
              <a:tabLst>
                <a:tab pos="682625" algn="l"/>
              </a:tabLst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die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execute() failed: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 . </a:t>
            </a:r>
            <a:r>
              <a:rPr lang="en-US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htmlspecialchars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($statement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error));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close()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25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?&gt;</a:t>
            </a:r>
          </a:p>
        </p:txBody>
      </p:sp>
      <p:sp>
        <p:nvSpPr>
          <p:cNvPr id="4" name="Line Callout 1 (Accent Bar) 3"/>
          <p:cNvSpPr/>
          <p:nvPr/>
        </p:nvSpPr>
        <p:spPr>
          <a:xfrm>
            <a:off x="5076056" y="3429000"/>
            <a:ext cx="3250704" cy="565228"/>
          </a:xfrm>
          <a:prstGeom prst="accentCallout1">
            <a:avLst>
              <a:gd name="adj1" fmla="val 18750"/>
              <a:gd name="adj2" fmla="val -8333"/>
              <a:gd name="adj3" fmla="val -22283"/>
              <a:gd name="adj4" fmla="val -4990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= string , 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integer, d = double, </a:t>
            </a:r>
          </a:p>
          <a:p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 = BLOB</a:t>
            </a:r>
          </a:p>
        </p:txBody>
      </p:sp>
    </p:spTree>
    <p:extLst>
      <p:ext uri="{BB962C8B-B14F-4D97-AF65-F5344CB8AC3E}">
        <p14:creationId xmlns:p14="http://schemas.microsoft.com/office/powerpoint/2010/main" val="423857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52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Augury, et. al, “Cara mudah membuat web dengan penguasaan CSS dan HTML”, Andi Publishing, 2009.</a:t>
            </a:r>
          </a:p>
          <a:p>
            <a:r>
              <a:rPr lang="en-US"/>
              <a:t>Hasin Hayder, “Object-oriented Programming with PHP5”, [PACKT], 2007.</a:t>
            </a:r>
          </a:p>
        </p:txBody>
      </p:sp>
    </p:spTree>
    <p:extLst>
      <p:ext uri="{BB962C8B-B14F-4D97-AF65-F5344CB8AC3E}">
        <p14:creationId xmlns:p14="http://schemas.microsoft.com/office/powerpoint/2010/main" val="317159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PHP &amp; MySqli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Langkah dalam Pengolahan Data dari MySql Menggunakan 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Membuat Koneksi Database</a:t>
            </a:r>
          </a:p>
          <a:p>
            <a:r>
              <a:rPr lang="en-US"/>
              <a:t>Membuat instruksi pengolah data dari tabel.</a:t>
            </a:r>
          </a:p>
          <a:p>
            <a:pPr lvl="1"/>
            <a:r>
              <a:rPr lang="en-US"/>
              <a:t>Query akses data di tabel dan menyajikannya, dengan menggunakan:</a:t>
            </a:r>
          </a:p>
          <a:p>
            <a:pPr lvl="2"/>
            <a:r>
              <a:rPr lang="en-US"/>
              <a:t>$mysqli-&gt;query(“query”);</a:t>
            </a:r>
          </a:p>
          <a:p>
            <a:pPr marL="960120" lvl="3" indent="0">
              <a:buNone/>
            </a:pPr>
            <a:r>
              <a:rPr lang="en-US">
                <a:solidFill>
                  <a:schemeClr val="accent2"/>
                </a:solidFill>
              </a:rPr>
              <a:t>atau</a:t>
            </a:r>
          </a:p>
          <a:p>
            <a:pPr lvl="2"/>
            <a:r>
              <a:rPr lang="en-US"/>
              <a:t>$mysqli-&gt;prepare(“query");</a:t>
            </a:r>
          </a:p>
          <a:p>
            <a:pPr lvl="1"/>
            <a:r>
              <a:rPr lang="en-US"/>
              <a:t>Update data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54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Koneksi ke DB </a:t>
            </a:r>
            <a:br>
              <a:rPr lang="en-US"/>
            </a:br>
            <a:r>
              <a:rPr lang="en-US"/>
              <a:t>Secara OO (Object Oriented)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?php 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	$DB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mysqli("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localhost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", 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augury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", 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augury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", 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cobadb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(mysqli_connect_errno()) {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	echo("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gagal koneksi, pesan kesalahan: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 . mysqli_connect_error());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exit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</p:txBody>
      </p:sp>
      <p:sp>
        <p:nvSpPr>
          <p:cNvPr id="4" name="Line Callout 2 (Accent Bar) 3"/>
          <p:cNvSpPr/>
          <p:nvPr/>
        </p:nvSpPr>
        <p:spPr>
          <a:xfrm flipH="1">
            <a:off x="107504" y="2132856"/>
            <a:ext cx="2160240" cy="504056"/>
          </a:xfrm>
          <a:prstGeom prst="accentCallout2">
            <a:avLst>
              <a:gd name="adj1" fmla="val 18750"/>
              <a:gd name="adj2" fmla="val -8333"/>
              <a:gd name="adj3" fmla="val 78228"/>
              <a:gd name="adj4" fmla="val -27528"/>
              <a:gd name="adj5" fmla="val 326622"/>
              <a:gd name="adj6" fmla="val 3229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Membuat object  $DB dari class mysqli</a:t>
            </a:r>
          </a:p>
        </p:txBody>
      </p:sp>
      <p:sp>
        <p:nvSpPr>
          <p:cNvPr id="5" name="Line Callout 1 (Accent Bar) 4"/>
          <p:cNvSpPr/>
          <p:nvPr/>
        </p:nvSpPr>
        <p:spPr>
          <a:xfrm rot="16200000">
            <a:off x="2992674" y="2488046"/>
            <a:ext cx="1152128" cy="441748"/>
          </a:xfrm>
          <a:prstGeom prst="accentCallout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Server DB</a:t>
            </a:r>
          </a:p>
        </p:txBody>
      </p:sp>
      <p:sp>
        <p:nvSpPr>
          <p:cNvPr id="6" name="Line Callout 1 (Accent Bar) 5"/>
          <p:cNvSpPr/>
          <p:nvPr/>
        </p:nvSpPr>
        <p:spPr>
          <a:xfrm rot="16200000">
            <a:off x="4078287" y="2488046"/>
            <a:ext cx="1152128" cy="441748"/>
          </a:xfrm>
          <a:prstGeom prst="accentCallout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User ID</a:t>
            </a:r>
          </a:p>
        </p:txBody>
      </p:sp>
      <p:sp>
        <p:nvSpPr>
          <p:cNvPr id="7" name="Line Callout 1 (Accent Bar) 6"/>
          <p:cNvSpPr/>
          <p:nvPr/>
        </p:nvSpPr>
        <p:spPr>
          <a:xfrm rot="16200000">
            <a:off x="5163901" y="2488046"/>
            <a:ext cx="1152128" cy="441748"/>
          </a:xfrm>
          <a:prstGeom prst="accentCallout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password</a:t>
            </a:r>
          </a:p>
        </p:txBody>
      </p:sp>
      <p:sp>
        <p:nvSpPr>
          <p:cNvPr id="8" name="Line Callout 1 (Accent Bar) 7"/>
          <p:cNvSpPr/>
          <p:nvPr/>
        </p:nvSpPr>
        <p:spPr>
          <a:xfrm rot="16200000">
            <a:off x="6204948" y="2488046"/>
            <a:ext cx="1152128" cy="441748"/>
          </a:xfrm>
          <a:prstGeom prst="accentCallout1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Nama DB</a:t>
            </a:r>
          </a:p>
        </p:txBody>
      </p:sp>
    </p:spTree>
    <p:extLst>
      <p:ext uri="{BB962C8B-B14F-4D97-AF65-F5344CB8AC3E}">
        <p14:creationId xmlns:p14="http://schemas.microsoft.com/office/powerpoint/2010/main" val="3607029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Query Akses Data di Tabel dengan</a:t>
            </a:r>
            <a:br>
              <a:rPr lang="en-US"/>
            </a:br>
            <a:r>
              <a:rPr lang="en-US">
                <a:solidFill>
                  <a:schemeClr val="accent1"/>
                </a:solidFill>
              </a:rPr>
              <a:t>$mysqli-&gt;query(“query”);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784976" cy="4325112"/>
          </a:xfrm>
        </p:spPr>
        <p:txBody>
          <a:bodyPr>
            <a:normAutofit/>
          </a:bodyPr>
          <a:lstStyle/>
          <a:p>
            <a:endParaRPr lang="en-US"/>
          </a:p>
          <a:p>
            <a:r>
              <a:rPr lang="en-US"/>
              <a:t>Untuk melakukan akses data di tabel bisa digunakan method query(), sehingga instruksinya: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3967192"/>
            <a:ext cx="7704353" cy="829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noAutofit/>
          </a:bodyPr>
          <a:lstStyle/>
          <a:p>
            <a:r>
              <a:rPr lang="en-US" sz="24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$variable = $DB-&gt;query(“instruksi_query_select”);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04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Query Akses Data di Tabel dengan</a:t>
            </a:r>
            <a:br>
              <a:rPr lang="en-US"/>
            </a:br>
            <a:r>
              <a:rPr lang="en-US">
                <a:solidFill>
                  <a:schemeClr val="accent1"/>
                </a:solidFill>
              </a:rPr>
              <a:t>$mysqli-&gt;query(“query”);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786120"/>
            <a:ext cx="8784976" cy="2482127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&lt;?php 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$hasilQuery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$DB</a:t>
            </a:r>
            <a:r>
              <a:rPr lang="en-US" sz="20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query("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* from mahasiswa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($data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$hasilQuery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fetch_object()) {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	echo($data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nim . "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" . $data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nama . "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 " . $data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-&gt;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kodeJurusan . " </a:t>
            </a:r>
            <a:r>
              <a:rPr lang="en-US" sz="200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\n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	}</a:t>
            </a:r>
          </a:p>
          <a:p>
            <a:pPr marL="109728" indent="0">
              <a:buNone/>
              <a:tabLst>
                <a:tab pos="465138" algn="l"/>
                <a:tab pos="914400" algn="l"/>
                <a:tab pos="1379538" algn="l"/>
              </a:tabLst>
            </a:pP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?&gt;</a:t>
            </a:r>
          </a:p>
        </p:txBody>
      </p:sp>
      <p:sp>
        <p:nvSpPr>
          <p:cNvPr id="4" name="Line Callout 1 (Accent Bar) 3"/>
          <p:cNvSpPr/>
          <p:nvPr/>
        </p:nvSpPr>
        <p:spPr>
          <a:xfrm rot="16200000">
            <a:off x="539551" y="2492896"/>
            <a:ext cx="1800201" cy="792088"/>
          </a:xfrm>
          <a:prstGeom prst="accentCallout1">
            <a:avLst>
              <a:gd name="adj1" fmla="val 18750"/>
              <a:gd name="adj2" fmla="val -8333"/>
              <a:gd name="adj3" fmla="val 39402"/>
              <a:gd name="adj4" fmla="val -2391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Variable penampung record set hasil query</a:t>
            </a:r>
          </a:p>
        </p:txBody>
      </p:sp>
      <p:sp>
        <p:nvSpPr>
          <p:cNvPr id="5" name="Line Callout 1 (Accent Bar) 4"/>
          <p:cNvSpPr/>
          <p:nvPr/>
        </p:nvSpPr>
        <p:spPr>
          <a:xfrm>
            <a:off x="3793063" y="2231167"/>
            <a:ext cx="1557873" cy="657772"/>
          </a:xfrm>
          <a:prstGeom prst="accentCallout1">
            <a:avLst>
              <a:gd name="adj1" fmla="val 18750"/>
              <a:gd name="adj2" fmla="val -8333"/>
              <a:gd name="adj3" fmla="val 306210"/>
              <a:gd name="adj4" fmla="val -5417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Method query()</a:t>
            </a:r>
          </a:p>
        </p:txBody>
      </p:sp>
      <p:sp>
        <p:nvSpPr>
          <p:cNvPr id="6" name="Line Callout 1 (Accent Bar) 5"/>
          <p:cNvSpPr/>
          <p:nvPr/>
        </p:nvSpPr>
        <p:spPr>
          <a:xfrm rot="16200000">
            <a:off x="1535340" y="2470044"/>
            <a:ext cx="1800200" cy="837792"/>
          </a:xfrm>
          <a:prstGeom prst="accentCallout1">
            <a:avLst>
              <a:gd name="adj1" fmla="val 18750"/>
              <a:gd name="adj2" fmla="val -8333"/>
              <a:gd name="adj3" fmla="val 47006"/>
              <a:gd name="adj4" fmla="val -2414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Object DB yang merupakan instant dari class mysqli</a:t>
            </a:r>
          </a:p>
        </p:txBody>
      </p:sp>
      <p:sp>
        <p:nvSpPr>
          <p:cNvPr id="7" name="Line Callout 1 (Accent Bar) 6"/>
          <p:cNvSpPr/>
          <p:nvPr/>
        </p:nvSpPr>
        <p:spPr>
          <a:xfrm>
            <a:off x="6226898" y="2928846"/>
            <a:ext cx="2736304" cy="565228"/>
          </a:xfrm>
          <a:prstGeom prst="accentCallout1">
            <a:avLst>
              <a:gd name="adj1" fmla="val 18750"/>
              <a:gd name="adj2" fmla="val -8333"/>
              <a:gd name="adj3" fmla="val 340975"/>
              <a:gd name="adj4" fmla="val -6763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Method fetch_object()  , untuk mengambil satu baris data</a:t>
            </a:r>
          </a:p>
        </p:txBody>
      </p:sp>
      <p:sp>
        <p:nvSpPr>
          <p:cNvPr id="8" name="Line Callout 1 (Accent Bar) 7"/>
          <p:cNvSpPr/>
          <p:nvPr/>
        </p:nvSpPr>
        <p:spPr>
          <a:xfrm>
            <a:off x="3347864" y="6001102"/>
            <a:ext cx="1921143" cy="534292"/>
          </a:xfrm>
          <a:prstGeom prst="accentCallout1">
            <a:avLst>
              <a:gd name="adj1" fmla="val 18750"/>
              <a:gd name="adj2" fmla="val -8333"/>
              <a:gd name="adj3" fmla="val -160728"/>
              <a:gd name="adj4" fmla="val -7456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Variabel penampung satu baris data</a:t>
            </a:r>
          </a:p>
        </p:txBody>
      </p:sp>
      <p:sp>
        <p:nvSpPr>
          <p:cNvPr id="9" name="Line Callout 2 (Accent Bar) 8"/>
          <p:cNvSpPr/>
          <p:nvPr/>
        </p:nvSpPr>
        <p:spPr>
          <a:xfrm>
            <a:off x="6437750" y="5877272"/>
            <a:ext cx="2314600" cy="658122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3773"/>
              <a:gd name="adj6" fmla="val -716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latin typeface="Calibri" panose="020F0502020204030204" pitchFamily="34" charset="0"/>
                <a:cs typeface="Calibri" panose="020F0502020204030204" pitchFamily="34" charset="0"/>
              </a:rPr>
              <a:t>Menampilkan data dari field kodeJurusan</a:t>
            </a:r>
          </a:p>
        </p:txBody>
      </p:sp>
    </p:spTree>
    <p:extLst>
      <p:ext uri="{BB962C8B-B14F-4D97-AF65-F5344CB8AC3E}">
        <p14:creationId xmlns:p14="http://schemas.microsoft.com/office/powerpoint/2010/main" val="81030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Query Akses Data di Tabel dengan</a:t>
            </a:r>
            <a:br>
              <a:rPr lang="en-US"/>
            </a:br>
            <a:r>
              <a:rPr lang="en-US">
                <a:solidFill>
                  <a:schemeClr val="accent1"/>
                </a:solidFill>
              </a:rPr>
              <a:t>$mysqli-&gt;query(“query”);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423423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endParaRPr lang="en-US" sz="1400" b="1" dirty="0">
              <a:solidFill>
                <a:srgbClr val="000000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b="1" dirty="0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&lt;?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E8F2FE"/>
                </a:highlight>
                <a:latin typeface="Courier New" panose="02070309020205020404" pitchFamily="49" charset="0"/>
              </a:rPr>
              <a:t>php</a:t>
            </a:r>
            <a:endParaRPr lang="en-US" sz="1400" b="1" dirty="0">
              <a:solidFill>
                <a:srgbClr val="000000"/>
              </a:solidFill>
              <a:highlight>
                <a:srgbClr val="E8F2FE"/>
              </a:highlight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/*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koneksi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ke</a:t>
            </a:r>
            <a:r>
              <a:rPr lang="en-US" sz="14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database*/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$DB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new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mysqli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localhost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augury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augury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", "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cobadb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if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mysqli_connect_errno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()) {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echo(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gagal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koneksi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pesan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kesalahan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: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 . 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mysqli_connect_error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());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exit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}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endParaRPr lang="en-US" sz="1400" dirty="0"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it-IT" sz="14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/*query akses data di tabel*/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$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hasilQuery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$DB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query(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select * from 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mahasiswa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while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($data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hasilQuery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fetch_object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()) {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	echo($data</a:t>
            </a:r>
            <a:r>
              <a:rPr lang="en-US" sz="14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nim</a:t>
            </a: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.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|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 . $data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nama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. "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| 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 . $data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kodeJurusan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. "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			&lt;</a:t>
            </a:r>
            <a:r>
              <a:rPr lang="en-US" sz="1400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br</a:t>
            </a:r>
            <a:r>
              <a:rPr lang="en-US" sz="1400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/&gt;</a:t>
            </a: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");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}</a:t>
            </a:r>
          </a:p>
          <a:p>
            <a:pPr marL="0" indent="0">
              <a:buNone/>
              <a:tabLst>
                <a:tab pos="225425" algn="l"/>
                <a:tab pos="465138" algn="l"/>
                <a:tab pos="688975" algn="l"/>
                <a:tab pos="914400" algn="l"/>
              </a:tabLst>
            </a:pPr>
            <a:r>
              <a:rPr lang="en-US" sz="1400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?&gt;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09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Query Insert Data di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dengan</a:t>
            </a:r>
            <a:br>
              <a:rPr lang="en-US" dirty="0"/>
            </a:br>
            <a:r>
              <a:rPr lang="en-US" dirty="0">
                <a:solidFill>
                  <a:schemeClr val="accent1"/>
                </a:solidFill>
              </a:rPr>
              <a:t>$</a:t>
            </a:r>
            <a:r>
              <a:rPr lang="en-US" dirty="0" err="1">
                <a:solidFill>
                  <a:schemeClr val="accent1"/>
                </a:solidFill>
              </a:rPr>
              <a:t>mysqli</a:t>
            </a:r>
            <a:r>
              <a:rPr lang="en-US" dirty="0">
                <a:solidFill>
                  <a:schemeClr val="accent1"/>
                </a:solidFill>
              </a:rPr>
              <a:t>-&gt;query(“query”);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532440" cy="4726224"/>
          </a:xfrm>
        </p:spPr>
        <p:txBody>
          <a:bodyPr>
            <a:normAutofit fontScale="62500" lnSpcReduction="20000"/>
          </a:bodyPr>
          <a:lstStyle/>
          <a:p>
            <a:pPr marL="0" lvl="1" indent="0">
              <a:buNone/>
            </a:pPr>
            <a:r>
              <a:rPr lang="it-IT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&lt;?php</a:t>
            </a:r>
          </a:p>
          <a:p>
            <a:pPr marL="403225" lvl="1" indent="0">
              <a:buNone/>
            </a:pPr>
            <a:r>
              <a:rPr lang="it-IT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....</a:t>
            </a:r>
          </a:p>
          <a:p>
            <a:pPr marL="403225" lvl="1" indent="0">
              <a:buNone/>
            </a:pPr>
            <a:r>
              <a:rPr lang="it-IT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....</a:t>
            </a:r>
          </a:p>
          <a:p>
            <a:pPr marL="402336" lvl="1" indent="0">
              <a:buNone/>
            </a:pPr>
            <a:r>
              <a:rPr lang="it-IT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/*data yang akan disimpan ke tabel*/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nim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008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$nm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Noorlha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  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kdjur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=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SIS1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402336" lvl="1" indent="0">
              <a:buNone/>
            </a:pPr>
            <a:endParaRPr lang="en-US" dirty="0">
              <a:latin typeface="Courier New" panose="02070309020205020404" pitchFamily="49" charset="0"/>
            </a:endParaRPr>
          </a:p>
          <a:p>
            <a:pPr marL="402336" lvl="1" indent="0">
              <a:buNone/>
            </a:pP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//query insert statement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dan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periksa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apakah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insert </a:t>
            </a:r>
            <a:r>
              <a:rPr lang="en-US" dirty="0" err="1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berhasil</a:t>
            </a:r>
            <a:r>
              <a:rPr lang="en-US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*/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(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$DB</a:t>
            </a:r>
            <a:r>
              <a:rPr lang="en-US" sz="28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sz="2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query(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insert into 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mahasiswa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values ('$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nim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', '$nm', '$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kdjur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');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) {</a:t>
            </a:r>
          </a:p>
          <a:p>
            <a:pPr marL="402336" lvl="1" indent="0">
              <a:buNone/>
              <a:tabLst>
                <a:tab pos="682625" algn="l"/>
              </a:tabLst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echo 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Data 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berhasil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disimpan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";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else 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{</a:t>
            </a:r>
          </a:p>
          <a:p>
            <a:pPr marL="402336" lvl="1" indent="0">
              <a:buNone/>
              <a:tabLst>
                <a:tab pos="682625" algn="l"/>
              </a:tabLst>
            </a:pP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	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echo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“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Error: insert into 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mahasiswa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" . "&lt;</a:t>
            </a:r>
            <a:r>
              <a:rPr lang="en-US" b="1" dirty="0" err="1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br</a:t>
            </a:r>
            <a:r>
              <a:rPr lang="en-US" b="1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&gt;" . $DB-&gt;error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  <a:endParaRPr lang="en-US" b="1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</a:endParaRP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}</a:t>
            </a:r>
          </a:p>
          <a:p>
            <a:pPr marL="402336" lvl="1" indent="0">
              <a:buNone/>
            </a:pP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$statement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-&gt;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close()</a:t>
            </a:r>
            <a:r>
              <a:rPr lang="en-US" b="1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2500" dirty="0">
                <a:solidFill>
                  <a:srgbClr val="008000"/>
                </a:solidFill>
                <a:highlight>
                  <a:srgbClr val="FFFFFF"/>
                </a:highlight>
                <a:latin typeface="Courier New" panose="02070309020205020404" pitchFamily="49" charset="0"/>
              </a:rPr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2189682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Query Akses Data di Tabel dengan</a:t>
            </a:r>
            <a:br>
              <a:rPr lang="en-US"/>
            </a:br>
            <a:r>
              <a:rPr lang="en-US">
                <a:solidFill>
                  <a:schemeClr val="accent1"/>
                </a:solidFill>
              </a:rPr>
              <a:t>$mysqli-&gt;prepare(“query”);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784976" cy="4325112"/>
          </a:xfrm>
        </p:spPr>
        <p:txBody>
          <a:bodyPr>
            <a:normAutofit/>
          </a:bodyPr>
          <a:lstStyle/>
          <a:p>
            <a:r>
              <a:rPr lang="en-US"/>
              <a:t>Untuk melakukan akses data di tabel bisa digunakan method prepare(), sehingga instruksinya: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Method prepare() berisi query biasa yang disiapkan (</a:t>
            </a:r>
            <a:r>
              <a:rPr lang="en-US" i="1">
                <a:solidFill>
                  <a:schemeClr val="accent1"/>
                </a:solidFill>
              </a:rPr>
              <a:t>pre-compiled</a:t>
            </a:r>
            <a:r>
              <a:rPr lang="en-US"/>
              <a:t>) oleh MySQL sever, dan </a:t>
            </a:r>
            <a:r>
              <a:rPr lang="en-US">
                <a:solidFill>
                  <a:schemeClr val="accent1"/>
                </a:solidFill>
              </a:rPr>
              <a:t>bisa dijalankan belakangan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3463136"/>
            <a:ext cx="8075240" cy="829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noAutofit/>
          </a:bodyPr>
          <a:lstStyle/>
          <a:p>
            <a:r>
              <a:rPr lang="en-US" sz="2400">
                <a:solidFill>
                  <a:srgbClr val="4F81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$variable = $mysqli-&gt;prepare(“</a:t>
            </a:r>
            <a:r>
              <a:rPr lang="en-US" sz="240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instruksi_query_select </a:t>
            </a:r>
            <a:r>
              <a:rPr lang="en-US" sz="2400">
                <a:solidFill>
                  <a:srgbClr val="4F81B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  <a:endParaRPr lang="en-US" sz="24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8015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E11B32B5-4DCD-4BFE-AFF8-C7F875C2669E}" vid="{DB517ECF-2B52-4556-AAAB-CCE18EBB3B31}"/>
    </a:ext>
  </a:extLst>
</a:theme>
</file>

<file path=ppt/theme/theme2.xml><?xml version="1.0" encoding="utf-8"?>
<a:theme xmlns:a="http://schemas.openxmlformats.org/drawingml/2006/main" name="1_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41</TotalTime>
  <Words>1102</Words>
  <Application>Microsoft Office PowerPoint</Application>
  <PresentationFormat>On-screen Show (4:3)</PresentationFormat>
  <Paragraphs>157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Courier New</vt:lpstr>
      <vt:lpstr>Georgia</vt:lpstr>
      <vt:lpstr>Trebuchet MS</vt:lpstr>
      <vt:lpstr>Wingdings 2</vt:lpstr>
      <vt:lpstr>Theme-UPJ</vt:lpstr>
      <vt:lpstr>1_Theme-UPJ</vt:lpstr>
      <vt:lpstr>Pengolahan Informasi Berbasis Bahasa Pemrograman Script</vt:lpstr>
      <vt:lpstr>PHP &amp; MySqli</vt:lpstr>
      <vt:lpstr>Langkah dalam Pengolahan Data dari MySql Menggunakan PHP</vt:lpstr>
      <vt:lpstr>Koneksi ke DB  Secara OO (Object Oriented)</vt:lpstr>
      <vt:lpstr>Query Akses Data di Tabel dengan $mysqli-&gt;query(“query”);</vt:lpstr>
      <vt:lpstr>Query Akses Data di Tabel dengan $mysqli-&gt;query(“query”);</vt:lpstr>
      <vt:lpstr>Query Akses Data di Tabel dengan $mysqli-&gt;query(“query”);</vt:lpstr>
      <vt:lpstr>Query Insert Data di Tabel dengan $mysqli-&gt;query(“query”);</vt:lpstr>
      <vt:lpstr>Query Akses Data di Tabel dengan $mysqli-&gt;prepare(“query”);</vt:lpstr>
      <vt:lpstr>Query Akses Data di Tabel dengan $mysqli-&gt;prepare(“query”);</vt:lpstr>
      <vt:lpstr>Query Akses Data di Tabel dengan $mysqli-&gt;prepare(“query”);</vt:lpstr>
      <vt:lpstr>Query Akses Data di Tabel dengan $mysqli-&gt;prepare(“query”);</vt:lpstr>
      <vt:lpstr>Query Insert Data di Tabel dengan $mysqli-&gt;prepare(“query”);</vt:lpstr>
      <vt:lpstr>Selesai</vt:lpstr>
      <vt:lpstr>Referensi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Mysqli</dc:title>
  <dc:creator>Augury El Rayeb</dc:creator>
  <cp:lastModifiedBy>Augury El Rayeb</cp:lastModifiedBy>
  <cp:revision>8</cp:revision>
  <dcterms:created xsi:type="dcterms:W3CDTF">2020-10-15T07:25:36Z</dcterms:created>
  <dcterms:modified xsi:type="dcterms:W3CDTF">2020-11-29T09:36:40Z</dcterms:modified>
</cp:coreProperties>
</file>