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3" r:id="rId8"/>
    <p:sldId id="264" r:id="rId9"/>
    <p:sldId id="261" r:id="rId10"/>
    <p:sldId id="265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98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7B9BD-91B9-4D1E-A692-7D2B158ED488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A3097-D485-43EB-B7B0-EDBA4FD5B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215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1" y="3675529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67C8153-BE23-4F3F-A771-AA3690AAD43A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dirty="0" smtClean="0"/>
              <a:t>By: Augury El Rayeb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9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921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8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961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B64CEDA-BADA-4E95-8B62-6A98532166CD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225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Augury El Rayeb,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chemeClr val="bg1"/>
                </a:solidFill>
              </a:rPr>
              <a:t>Pengolahan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Informasi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Berbasis</a:t>
            </a:r>
            <a:r>
              <a:rPr lang="en-US" sz="1200" dirty="0" smtClean="0">
                <a:solidFill>
                  <a:schemeClr val="bg1"/>
                </a:solidFill>
              </a:rPr>
              <a:t> Bahasa </a:t>
            </a:r>
            <a:r>
              <a:rPr lang="en-US" sz="1200" dirty="0" err="1" smtClean="0">
                <a:solidFill>
                  <a:schemeClr val="bg1"/>
                </a:solidFill>
              </a:rPr>
              <a:t>Pemrograman</a:t>
            </a:r>
            <a:r>
              <a:rPr lang="en-US" sz="1200" dirty="0" smtClean="0">
                <a:solidFill>
                  <a:schemeClr val="bg1"/>
                </a:solidFill>
              </a:rPr>
              <a:t> Script</a:t>
            </a:r>
            <a:r>
              <a:rPr lang="en-US" sz="1200" baseline="0" dirty="0" smtClean="0">
                <a:solidFill>
                  <a:schemeClr val="bg1"/>
                </a:solidFill>
              </a:rPr>
              <a:t> | INS207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090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873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2639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64CEDA-BADA-4E95-8B62-6A98532166CD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200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B64CEDA-BADA-4E95-8B62-6A98532166CD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2811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6692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22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2272"/>
            <a:ext cx="762000" cy="365760"/>
          </a:xfrm>
        </p:spPr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05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80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109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7642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00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21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67C8153-BE23-4F3F-A771-AA3690AAD43A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84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67C8153-BE23-4F3F-A771-AA3690AAD43A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675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29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2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10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26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0" name="Rectangle 29"/>
          <p:cNvSpPr/>
          <p:nvPr/>
        </p:nvSpPr>
        <p:spPr>
          <a:xfrm>
            <a:off x="1" y="308278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360248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4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7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67C8153-BE23-4F3F-A771-AA3690AAD43A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Augury El Rayeb,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chemeClr val="bg1"/>
                </a:solidFill>
              </a:rPr>
              <a:t>Pengolahan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Informasi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Berbasis</a:t>
            </a:r>
            <a:r>
              <a:rPr lang="en-US" sz="1200" dirty="0" smtClean="0">
                <a:solidFill>
                  <a:schemeClr val="bg1"/>
                </a:solidFill>
              </a:rPr>
              <a:t> Script</a:t>
            </a:r>
            <a:r>
              <a:rPr lang="en-US" sz="1200" baseline="0" dirty="0" smtClean="0">
                <a:solidFill>
                  <a:schemeClr val="bg1"/>
                </a:solidFill>
              </a:rPr>
              <a:t> </a:t>
            </a:r>
            <a:r>
              <a:rPr lang="en-US" sz="1200" baseline="0" dirty="0" smtClean="0">
                <a:solidFill>
                  <a:schemeClr val="bg1"/>
                </a:solidFill>
              </a:rPr>
              <a:t>| </a:t>
            </a:r>
            <a:r>
              <a:rPr lang="en-US" sz="1200" baseline="0" dirty="0" smtClean="0">
                <a:solidFill>
                  <a:schemeClr val="bg1"/>
                </a:solidFill>
              </a:rPr>
              <a:t>INS207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93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B64CEDA-BADA-4E95-8B62-6A98532166CD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514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Web Responsive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Web Standard Layout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Augury El Rayeb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192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Standard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HTML5 Layout Semantic Elements/Tag</a:t>
            </a:r>
          </a:p>
          <a:p>
            <a:r>
              <a:rPr lang="en-US" dirty="0"/>
              <a:t>Web Layout on Mobile Phone </a:t>
            </a:r>
            <a:endParaRPr lang="en-US" dirty="0" smtClean="0"/>
          </a:p>
          <a:p>
            <a:r>
              <a:rPr lang="en-US" dirty="0" smtClean="0"/>
              <a:t>Web </a:t>
            </a:r>
            <a:r>
              <a:rPr lang="en-US" dirty="0"/>
              <a:t>Layout on Tablet Low Res (min-width: 481px &amp; max-width: 767px)</a:t>
            </a:r>
          </a:p>
          <a:p>
            <a:r>
              <a:rPr lang="en-US" dirty="0"/>
              <a:t>Web Layout on Tablet Hi Res (min-width: 768px &amp; max-width: 1024px)</a:t>
            </a:r>
          </a:p>
          <a:p>
            <a:r>
              <a:rPr lang="en-US" dirty="0" smtClean="0"/>
              <a:t>Web Layout on Desktop </a:t>
            </a:r>
            <a:r>
              <a:rPr lang="en-US" dirty="0"/>
              <a:t>(min-width: </a:t>
            </a:r>
            <a:r>
              <a:rPr lang="en-US" dirty="0" smtClean="0"/>
              <a:t>1025px  &amp; max-width</a:t>
            </a:r>
            <a:r>
              <a:rPr lang="en-US" dirty="0"/>
              <a:t>: 1280px</a:t>
            </a:r>
            <a:r>
              <a:rPr lang="en-US" dirty="0" smtClean="0"/>
              <a:t>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7265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HTML5 Layout Semantic Elements/Tag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lengkap</a:t>
            </a:r>
            <a:r>
              <a:rPr lang="en-US" dirty="0"/>
              <a:t> HTML layout semantic elements</a:t>
            </a:r>
          </a:p>
          <a:p>
            <a:pPr lvl="2"/>
            <a:r>
              <a:rPr lang="en-US" dirty="0">
                <a:latin typeface="Verdana" panose="020B0604030504040204" pitchFamily="34" charset="0"/>
              </a:rPr>
              <a:t>&lt;header&gt;</a:t>
            </a:r>
          </a:p>
          <a:p>
            <a:pPr lvl="2"/>
            <a:r>
              <a:rPr lang="en-US" dirty="0">
                <a:latin typeface="Verdana" panose="020B0604030504040204" pitchFamily="34" charset="0"/>
              </a:rPr>
              <a:t>&lt;</a:t>
            </a:r>
            <a:r>
              <a:rPr lang="en-US" dirty="0" err="1">
                <a:latin typeface="Verdana" panose="020B0604030504040204" pitchFamily="34" charset="0"/>
              </a:rPr>
              <a:t>nav</a:t>
            </a:r>
            <a:r>
              <a:rPr lang="en-US" dirty="0">
                <a:latin typeface="Verdana" panose="020B0604030504040204" pitchFamily="34" charset="0"/>
              </a:rPr>
              <a:t>&gt;</a:t>
            </a:r>
          </a:p>
          <a:p>
            <a:pPr lvl="2"/>
            <a:r>
              <a:rPr lang="en-US" dirty="0">
                <a:latin typeface="Verdana" panose="020B0604030504040204" pitchFamily="34" charset="0"/>
              </a:rPr>
              <a:t>&lt;main&gt;</a:t>
            </a:r>
          </a:p>
          <a:p>
            <a:pPr lvl="2"/>
            <a:r>
              <a:rPr lang="en-US" dirty="0">
                <a:latin typeface="Verdana" panose="020B0604030504040204" pitchFamily="34" charset="0"/>
              </a:rPr>
              <a:t>&lt;article&gt;</a:t>
            </a:r>
          </a:p>
          <a:p>
            <a:pPr lvl="2"/>
            <a:r>
              <a:rPr lang="en-US" dirty="0">
                <a:latin typeface="Verdana" panose="020B0604030504040204" pitchFamily="34" charset="0"/>
              </a:rPr>
              <a:t>&lt;section&gt;</a:t>
            </a:r>
          </a:p>
          <a:p>
            <a:pPr lvl="2"/>
            <a:r>
              <a:rPr lang="en-US" dirty="0">
                <a:latin typeface="Verdana" panose="020B0604030504040204" pitchFamily="34" charset="0"/>
              </a:rPr>
              <a:t>&lt;aside&gt;</a:t>
            </a:r>
          </a:p>
          <a:p>
            <a:pPr lvl="2"/>
            <a:r>
              <a:rPr lang="en-US" dirty="0">
                <a:latin typeface="Verdana" panose="020B0604030504040204" pitchFamily="34" charset="0"/>
              </a:rPr>
              <a:t>&lt;footer&gt;</a:t>
            </a:r>
          </a:p>
          <a:p>
            <a:pPr lvl="2"/>
            <a:r>
              <a:rPr lang="en-US" dirty="0">
                <a:latin typeface="Verdana" panose="020B0604030504040204" pitchFamily="34" charset="0"/>
              </a:rPr>
              <a:t>&lt;details&gt;</a:t>
            </a:r>
          </a:p>
          <a:p>
            <a:pPr lvl="2"/>
            <a:r>
              <a:rPr lang="en-US" dirty="0">
                <a:latin typeface="Verdana" panose="020B0604030504040204" pitchFamily="34" charset="0"/>
              </a:rPr>
              <a:t>&lt;</a:t>
            </a:r>
            <a:r>
              <a:rPr lang="en-US" dirty="0" err="1">
                <a:latin typeface="Verdana" panose="020B0604030504040204" pitchFamily="34" charset="0"/>
              </a:rPr>
              <a:t>figcaption</a:t>
            </a:r>
            <a:r>
              <a:rPr lang="en-US" dirty="0">
                <a:latin typeface="Verdana" panose="020B0604030504040204" pitchFamily="34" charset="0"/>
              </a:rPr>
              <a:t>&gt;</a:t>
            </a:r>
          </a:p>
          <a:p>
            <a:pPr lvl="2"/>
            <a:r>
              <a:rPr lang="en-US" dirty="0">
                <a:latin typeface="Verdana" panose="020B0604030504040204" pitchFamily="34" charset="0"/>
              </a:rPr>
              <a:t>&lt;figure&gt;</a:t>
            </a:r>
          </a:p>
          <a:p>
            <a:pPr lvl="2"/>
            <a:r>
              <a:rPr lang="en-US" dirty="0">
                <a:latin typeface="Verdana" panose="020B0604030504040204" pitchFamily="34" charset="0"/>
              </a:rPr>
              <a:t>&lt;mark&gt;</a:t>
            </a:r>
          </a:p>
          <a:p>
            <a:pPr lvl="2"/>
            <a:r>
              <a:rPr lang="en-US" dirty="0">
                <a:latin typeface="Verdana" panose="020B0604030504040204" pitchFamily="34" charset="0"/>
              </a:rPr>
              <a:t>&lt;summary&gt;</a:t>
            </a:r>
          </a:p>
          <a:p>
            <a:pPr lvl="2"/>
            <a:r>
              <a:rPr lang="en-US" dirty="0">
                <a:latin typeface="Verdana" panose="020B0604030504040204" pitchFamily="34" charset="0"/>
              </a:rPr>
              <a:t>&lt;time</a:t>
            </a:r>
            <a:r>
              <a:rPr lang="en-US" dirty="0" smtClean="0">
                <a:latin typeface="Verdana" panose="020B0604030504040204" pitchFamily="34" charset="0"/>
              </a:rPr>
              <a:t>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574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HTML5 Layout Semantic Elements/Tag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Layout </a:t>
            </a:r>
            <a:r>
              <a:rPr lang="en-US" dirty="0" err="1" smtClean="0"/>
              <a:t>umum</a:t>
            </a:r>
            <a:r>
              <a:rPr lang="en-US" dirty="0" smtClean="0"/>
              <a:t> HTML5 </a:t>
            </a:r>
            <a:r>
              <a:rPr lang="en-US" dirty="0" err="1" smtClean="0"/>
              <a:t>dengan</a:t>
            </a:r>
            <a:r>
              <a:rPr lang="en-US" dirty="0" smtClean="0"/>
              <a:t> semantic </a:t>
            </a:r>
            <a:r>
              <a:rPr lang="en-US" dirty="0" err="1" smtClean="0"/>
              <a:t>elementnya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933" y="3166894"/>
            <a:ext cx="2186605" cy="2659938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2506802" y="3166894"/>
            <a:ext cx="1930110" cy="2659938"/>
            <a:chOff x="4215514" y="3166894"/>
            <a:chExt cx="1930110" cy="2659938"/>
          </a:xfrm>
        </p:grpSpPr>
        <p:sp>
          <p:nvSpPr>
            <p:cNvPr id="4" name="Rectangle 3"/>
            <p:cNvSpPr/>
            <p:nvPr/>
          </p:nvSpPr>
          <p:spPr>
            <a:xfrm>
              <a:off x="4215514" y="3166894"/>
              <a:ext cx="1930110" cy="29563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nsolas" panose="020B0609020204030204" pitchFamily="49" charset="0"/>
                  <a:ea typeface="+mn-ea"/>
                  <a:cs typeface="+mn-cs"/>
                </a:rPr>
                <a:t>&lt;header&gt;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215514" y="3460891"/>
              <a:ext cx="1930110" cy="29583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nsolas" panose="020B0609020204030204" pitchFamily="49" charset="0"/>
                  <a:ea typeface="+mn-ea"/>
                  <a:cs typeface="+mn-cs"/>
                </a:rPr>
                <a:t>&lt;</a:t>
              </a:r>
              <a:r>
                <a:rPr kumimoji="0" lang="en-US" sz="12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nsolas" panose="020B0609020204030204" pitchFamily="49" charset="0"/>
                  <a:ea typeface="+mn-ea"/>
                  <a:cs typeface="+mn-cs"/>
                </a:rPr>
                <a:t>nav</a:t>
              </a: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nsolas" panose="020B0609020204030204" pitchFamily="49" charset="0"/>
                  <a:ea typeface="+mn-ea"/>
                  <a:cs typeface="+mn-cs"/>
                </a:rPr>
                <a:t>&gt;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4215514" y="3756527"/>
              <a:ext cx="1930110" cy="163462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nsolas" panose="020B0609020204030204" pitchFamily="49" charset="0"/>
                  <a:ea typeface="+mn-ea"/>
                  <a:cs typeface="+mn-cs"/>
                </a:rPr>
                <a:t>&lt;main&gt;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282189" y="4181863"/>
              <a:ext cx="954099" cy="46047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nsolas" panose="020B0609020204030204" pitchFamily="49" charset="0"/>
                  <a:ea typeface="+mn-ea"/>
                  <a:cs typeface="+mn-cs"/>
                </a:rPr>
                <a:t>&lt;article&gt;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282189" y="4706815"/>
              <a:ext cx="954099" cy="43154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nsolas" panose="020B0609020204030204" pitchFamily="49" charset="0"/>
                  <a:ea typeface="+mn-ea"/>
                  <a:cs typeface="+mn-cs"/>
                </a:rPr>
                <a:t>&lt;section&gt;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307391" y="4181863"/>
              <a:ext cx="773756" cy="95649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nsolas" panose="020B0609020204030204" pitchFamily="49" charset="0"/>
                  <a:ea typeface="+mn-ea"/>
                  <a:cs typeface="+mn-cs"/>
                </a:rPr>
                <a:t>&lt;aside&gt;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215514" y="5389510"/>
              <a:ext cx="1930110" cy="43732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nsolas" panose="020B0609020204030204" pitchFamily="49" charset="0"/>
                  <a:ea typeface="+mn-ea"/>
                  <a:cs typeface="+mn-cs"/>
                </a:rPr>
                <a:t>&lt;footer&gt;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578401" y="3166894"/>
            <a:ext cx="2103026" cy="2659938"/>
            <a:chOff x="5165282" y="3166894"/>
            <a:chExt cx="2103026" cy="2659938"/>
          </a:xfrm>
        </p:grpSpPr>
        <p:sp>
          <p:nvSpPr>
            <p:cNvPr id="18" name="Rectangle 17"/>
            <p:cNvSpPr/>
            <p:nvPr/>
          </p:nvSpPr>
          <p:spPr>
            <a:xfrm>
              <a:off x="5165282" y="3166894"/>
              <a:ext cx="2103026" cy="29727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nsolas" panose="020B0609020204030204" pitchFamily="49" charset="0"/>
                  <a:ea typeface="+mn-ea"/>
                  <a:cs typeface="+mn-cs"/>
                </a:rPr>
                <a:t>&lt;header&gt;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165282" y="3462530"/>
              <a:ext cx="2103026" cy="29471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nsolas" panose="020B0609020204030204" pitchFamily="49" charset="0"/>
                  <a:ea typeface="+mn-ea"/>
                  <a:cs typeface="+mn-cs"/>
                </a:rPr>
                <a:t>&lt;</a:t>
              </a:r>
              <a:r>
                <a:rPr kumimoji="0" lang="en-US" sz="12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nsolas" panose="020B0609020204030204" pitchFamily="49" charset="0"/>
                  <a:ea typeface="+mn-ea"/>
                  <a:cs typeface="+mn-cs"/>
                </a:rPr>
                <a:t>nav</a:t>
              </a: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nsolas" panose="020B0609020204030204" pitchFamily="49" charset="0"/>
                  <a:ea typeface="+mn-ea"/>
                  <a:cs typeface="+mn-cs"/>
                </a:rPr>
                <a:t>&gt;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165282" y="3756724"/>
              <a:ext cx="2103026" cy="163278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nsolas" panose="020B0609020204030204" pitchFamily="49" charset="0"/>
                  <a:ea typeface="+mn-ea"/>
                  <a:cs typeface="+mn-cs"/>
                </a:rPr>
                <a:t>&lt;main&gt;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226665" y="4029758"/>
              <a:ext cx="1137536" cy="111620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nsolas" panose="020B0609020204030204" pitchFamily="49" charset="0"/>
                  <a:ea typeface="+mn-ea"/>
                  <a:cs typeface="+mn-cs"/>
                </a:rPr>
                <a:t>&lt;article&gt;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285009" y="4289304"/>
              <a:ext cx="1016000" cy="24166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nsolas" panose="020B0609020204030204" pitchFamily="49" charset="0"/>
                  <a:ea typeface="+mn-ea"/>
                  <a:cs typeface="+mn-cs"/>
                </a:rPr>
                <a:t>&lt;section&gt;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422545" y="4028763"/>
              <a:ext cx="787147" cy="111719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nsolas" panose="020B0609020204030204" pitchFamily="49" charset="0"/>
                  <a:ea typeface="+mn-ea"/>
                  <a:cs typeface="+mn-cs"/>
                </a:rPr>
                <a:t>&lt;aside&gt;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165282" y="5389510"/>
              <a:ext cx="2103026" cy="43732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nsolas" panose="020B0609020204030204" pitchFamily="49" charset="0"/>
                  <a:ea typeface="+mn-ea"/>
                  <a:cs typeface="+mn-cs"/>
                </a:rPr>
                <a:t>&lt;footer&gt;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285009" y="4567094"/>
              <a:ext cx="1016000" cy="24166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nsolas" panose="020B0609020204030204" pitchFamily="49" charset="0"/>
                  <a:ea typeface="+mn-ea"/>
                  <a:cs typeface="+mn-cs"/>
                </a:rPr>
                <a:t>&lt;section&gt;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285009" y="4839738"/>
              <a:ext cx="1016000" cy="24166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nsolas" panose="020B0609020204030204" pitchFamily="49" charset="0"/>
                  <a:ea typeface="+mn-ea"/>
                  <a:cs typeface="+mn-cs"/>
                </a:rPr>
                <a:t>&lt;section&gt;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795041" y="3166894"/>
            <a:ext cx="2103026" cy="2659938"/>
            <a:chOff x="5165282" y="3166894"/>
            <a:chExt cx="2103026" cy="2659938"/>
          </a:xfrm>
        </p:grpSpPr>
        <p:sp>
          <p:nvSpPr>
            <p:cNvPr id="29" name="Rectangle 28"/>
            <p:cNvSpPr/>
            <p:nvPr/>
          </p:nvSpPr>
          <p:spPr>
            <a:xfrm>
              <a:off x="5165282" y="3166894"/>
              <a:ext cx="2103026" cy="29727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nsolas" panose="020B0609020204030204" pitchFamily="49" charset="0"/>
                  <a:ea typeface="+mn-ea"/>
                  <a:cs typeface="+mn-cs"/>
                </a:rPr>
                <a:t>&lt;header&gt;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165282" y="3462530"/>
              <a:ext cx="2103026" cy="29471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nsolas" panose="020B0609020204030204" pitchFamily="49" charset="0"/>
                  <a:ea typeface="+mn-ea"/>
                  <a:cs typeface="+mn-cs"/>
                </a:rPr>
                <a:t>&lt;</a:t>
              </a:r>
              <a:r>
                <a:rPr kumimoji="0" lang="en-US" sz="12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nsolas" panose="020B0609020204030204" pitchFamily="49" charset="0"/>
                  <a:ea typeface="+mn-ea"/>
                  <a:cs typeface="+mn-cs"/>
                </a:rPr>
                <a:t>nav</a:t>
              </a: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nsolas" panose="020B0609020204030204" pitchFamily="49" charset="0"/>
                  <a:ea typeface="+mn-ea"/>
                  <a:cs typeface="+mn-cs"/>
                </a:rPr>
                <a:t>&gt;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165282" y="3756724"/>
              <a:ext cx="2103026" cy="163278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nsolas" panose="020B0609020204030204" pitchFamily="49" charset="0"/>
                  <a:ea typeface="+mn-ea"/>
                  <a:cs typeface="+mn-cs"/>
                </a:rPr>
                <a:t>&lt;main&gt;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226665" y="4029758"/>
              <a:ext cx="1137536" cy="111620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nsolas" panose="020B0609020204030204" pitchFamily="49" charset="0"/>
                  <a:ea typeface="+mn-ea"/>
                  <a:cs typeface="+mn-cs"/>
                </a:rPr>
                <a:t>&lt;section&gt;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285009" y="4289304"/>
              <a:ext cx="1016000" cy="24166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nsolas" panose="020B0609020204030204" pitchFamily="49" charset="0"/>
                  <a:ea typeface="+mn-ea"/>
                  <a:cs typeface="+mn-cs"/>
                </a:rPr>
                <a:t>&lt;article&gt;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422545" y="4028763"/>
              <a:ext cx="787147" cy="111719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nsolas" panose="020B0609020204030204" pitchFamily="49" charset="0"/>
                  <a:ea typeface="+mn-ea"/>
                  <a:cs typeface="+mn-cs"/>
                </a:rPr>
                <a:t>&lt;aside&gt;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165282" y="5389510"/>
              <a:ext cx="2103026" cy="43732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nsolas" panose="020B0609020204030204" pitchFamily="49" charset="0"/>
                  <a:ea typeface="+mn-ea"/>
                  <a:cs typeface="+mn-cs"/>
                </a:rPr>
                <a:t>&lt;footer&gt;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285009" y="4567094"/>
              <a:ext cx="1016000" cy="24166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nsolas" panose="020B0609020204030204" pitchFamily="49" charset="0"/>
                  <a:ea typeface="+mn-ea"/>
                  <a:cs typeface="+mn-cs"/>
                </a:rPr>
                <a:t>&lt;article&gt;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285009" y="4839738"/>
              <a:ext cx="1016000" cy="24166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nsolas" panose="020B0609020204030204" pitchFamily="49" charset="0"/>
                  <a:ea typeface="+mn-ea"/>
                  <a:cs typeface="+mn-cs"/>
                </a:rPr>
                <a:t>&lt;article&gt;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8302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Web Layout on Mobile Phone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obile phone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max-width: 480px</a:t>
            </a:r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43" name="Group 42"/>
          <p:cNvGrpSpPr/>
          <p:nvPr/>
        </p:nvGrpSpPr>
        <p:grpSpPr>
          <a:xfrm>
            <a:off x="2676798" y="3063017"/>
            <a:ext cx="4785546" cy="3450643"/>
            <a:chOff x="2603226" y="3635922"/>
            <a:chExt cx="3249612" cy="2343150"/>
          </a:xfrm>
        </p:grpSpPr>
        <p:sp>
          <p:nvSpPr>
            <p:cNvPr id="34" name="Text Box 1"/>
            <p:cNvSpPr txBox="1">
              <a:spLocks noChangeArrowheads="1"/>
            </p:cNvSpPr>
            <p:nvPr/>
          </p:nvSpPr>
          <p:spPr bwMode="auto">
            <a:xfrm>
              <a:off x="2603226" y="3635922"/>
              <a:ext cx="3249612" cy="234315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DIV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Text Box 7"/>
            <p:cNvSpPr txBox="1">
              <a:spLocks noChangeArrowheads="1"/>
            </p:cNvSpPr>
            <p:nvPr/>
          </p:nvSpPr>
          <p:spPr bwMode="auto">
            <a:xfrm>
              <a:off x="2757213" y="4261397"/>
              <a:ext cx="2847975" cy="125095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Div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Text Box 8"/>
            <p:cNvSpPr txBox="1">
              <a:spLocks noChangeArrowheads="1"/>
            </p:cNvSpPr>
            <p:nvPr/>
          </p:nvSpPr>
          <p:spPr bwMode="auto">
            <a:xfrm>
              <a:off x="2742926" y="5588547"/>
              <a:ext cx="2847975" cy="28098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footer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Text Box 9"/>
            <p:cNvSpPr txBox="1">
              <a:spLocks noChangeArrowheads="1"/>
            </p:cNvSpPr>
            <p:nvPr/>
          </p:nvSpPr>
          <p:spPr bwMode="auto">
            <a:xfrm>
              <a:off x="2800076" y="4815435"/>
              <a:ext cx="2771775" cy="32385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article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Text Box 10"/>
            <p:cNvSpPr txBox="1">
              <a:spLocks noChangeArrowheads="1"/>
            </p:cNvSpPr>
            <p:nvPr/>
          </p:nvSpPr>
          <p:spPr bwMode="auto">
            <a:xfrm>
              <a:off x="2800076" y="5159922"/>
              <a:ext cx="2771775" cy="32385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aside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Text Box 6"/>
            <p:cNvSpPr txBox="1">
              <a:spLocks noChangeArrowheads="1"/>
            </p:cNvSpPr>
            <p:nvPr/>
          </p:nvSpPr>
          <p:spPr bwMode="auto">
            <a:xfrm>
              <a:off x="2808013" y="4521747"/>
              <a:ext cx="2763838" cy="27305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nav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3928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Web Layout on </a:t>
            </a:r>
            <a:r>
              <a:rPr lang="en-US" dirty="0"/>
              <a:t>Tablet </a:t>
            </a:r>
            <a:r>
              <a:rPr lang="en-US" dirty="0" smtClean="0"/>
              <a:t>Low 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Tablet low res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min-width: 481px</a:t>
            </a:r>
            <a:r>
              <a:rPr lang="en-US" dirty="0" smtClean="0"/>
              <a:t> &amp;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max-width: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767px</a:t>
            </a:r>
            <a:endParaRPr lang="en-US" dirty="0"/>
          </a:p>
          <a:p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2424551" y="3182063"/>
            <a:ext cx="4491256" cy="3238444"/>
            <a:chOff x="2456082" y="3804088"/>
            <a:chExt cx="3249612" cy="2343150"/>
          </a:xfrm>
        </p:grpSpPr>
        <p:sp>
          <p:nvSpPr>
            <p:cNvPr id="13" name="Text Box 28"/>
            <p:cNvSpPr txBox="1">
              <a:spLocks noChangeArrowheads="1"/>
            </p:cNvSpPr>
            <p:nvPr/>
          </p:nvSpPr>
          <p:spPr bwMode="auto">
            <a:xfrm>
              <a:off x="2456082" y="3804088"/>
              <a:ext cx="3249612" cy="234315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DIV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Text Box 25"/>
            <p:cNvSpPr txBox="1">
              <a:spLocks noChangeArrowheads="1"/>
            </p:cNvSpPr>
            <p:nvPr/>
          </p:nvSpPr>
          <p:spPr bwMode="auto">
            <a:xfrm>
              <a:off x="2610069" y="4429563"/>
              <a:ext cx="2847975" cy="125095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Div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Text Box 26"/>
            <p:cNvSpPr txBox="1">
              <a:spLocks noChangeArrowheads="1"/>
            </p:cNvSpPr>
            <p:nvPr/>
          </p:nvSpPr>
          <p:spPr bwMode="auto">
            <a:xfrm>
              <a:off x="2595782" y="5756713"/>
              <a:ext cx="2847975" cy="28098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footer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Text Box 30"/>
            <p:cNvSpPr txBox="1">
              <a:spLocks noChangeArrowheads="1"/>
            </p:cNvSpPr>
            <p:nvPr/>
          </p:nvSpPr>
          <p:spPr bwMode="auto">
            <a:xfrm>
              <a:off x="3213319" y="4732776"/>
              <a:ext cx="2209800" cy="525462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article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Text Box 29"/>
            <p:cNvSpPr txBox="1">
              <a:spLocks noChangeArrowheads="1"/>
            </p:cNvSpPr>
            <p:nvPr/>
          </p:nvSpPr>
          <p:spPr bwMode="auto">
            <a:xfrm>
              <a:off x="2695794" y="5332851"/>
              <a:ext cx="2727325" cy="3683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aside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Text Box 31"/>
            <p:cNvSpPr txBox="1">
              <a:spLocks noChangeArrowheads="1"/>
            </p:cNvSpPr>
            <p:nvPr/>
          </p:nvSpPr>
          <p:spPr bwMode="auto">
            <a:xfrm>
              <a:off x="2660869" y="4715313"/>
              <a:ext cx="477838" cy="5334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nav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26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Web Layout on </a:t>
            </a:r>
            <a:r>
              <a:rPr lang="en-US" dirty="0"/>
              <a:t>Tablet </a:t>
            </a:r>
            <a:r>
              <a:rPr lang="en-US" dirty="0" smtClean="0"/>
              <a:t>Hi 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Tablet low res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min-width: 768px</a:t>
            </a:r>
            <a:r>
              <a:rPr lang="en-US" dirty="0" smtClean="0"/>
              <a:t> &amp;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max-width: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1024px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2424551" y="3182063"/>
            <a:ext cx="4491256" cy="3238444"/>
            <a:chOff x="2456082" y="3804088"/>
            <a:chExt cx="3249612" cy="2343150"/>
          </a:xfrm>
        </p:grpSpPr>
        <p:sp>
          <p:nvSpPr>
            <p:cNvPr id="13" name="Text Box 28"/>
            <p:cNvSpPr txBox="1">
              <a:spLocks noChangeArrowheads="1"/>
            </p:cNvSpPr>
            <p:nvPr/>
          </p:nvSpPr>
          <p:spPr bwMode="auto">
            <a:xfrm>
              <a:off x="2456082" y="3804088"/>
              <a:ext cx="3249612" cy="234315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DIV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Text Box 25"/>
            <p:cNvSpPr txBox="1">
              <a:spLocks noChangeArrowheads="1"/>
            </p:cNvSpPr>
            <p:nvPr/>
          </p:nvSpPr>
          <p:spPr bwMode="auto">
            <a:xfrm>
              <a:off x="2610069" y="4429563"/>
              <a:ext cx="2847975" cy="125095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Div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Text Box 26"/>
            <p:cNvSpPr txBox="1">
              <a:spLocks noChangeArrowheads="1"/>
            </p:cNvSpPr>
            <p:nvPr/>
          </p:nvSpPr>
          <p:spPr bwMode="auto">
            <a:xfrm>
              <a:off x="2595782" y="5756713"/>
              <a:ext cx="2847975" cy="28098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footer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Text Box 30"/>
            <p:cNvSpPr txBox="1">
              <a:spLocks noChangeArrowheads="1"/>
            </p:cNvSpPr>
            <p:nvPr/>
          </p:nvSpPr>
          <p:spPr bwMode="auto">
            <a:xfrm>
              <a:off x="3213319" y="4732776"/>
              <a:ext cx="2209800" cy="525462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article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Text Box 29"/>
            <p:cNvSpPr txBox="1">
              <a:spLocks noChangeArrowheads="1"/>
            </p:cNvSpPr>
            <p:nvPr/>
          </p:nvSpPr>
          <p:spPr bwMode="auto">
            <a:xfrm>
              <a:off x="2695794" y="5332851"/>
              <a:ext cx="2727325" cy="3683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aside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Text Box 31"/>
            <p:cNvSpPr txBox="1">
              <a:spLocks noChangeArrowheads="1"/>
            </p:cNvSpPr>
            <p:nvPr/>
          </p:nvSpPr>
          <p:spPr bwMode="auto">
            <a:xfrm>
              <a:off x="2660869" y="4715313"/>
              <a:ext cx="477838" cy="5334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nav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70969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Web Layout on Desktop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min-width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/>
              <a:t> </a:t>
            </a:r>
            <a:r>
              <a:rPr lang="en-US" dirty="0" smtClean="0"/>
              <a:t>desktop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/>
              <a:t>1025px 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2442697" y="2823111"/>
            <a:ext cx="4777909" cy="3445137"/>
            <a:chOff x="1762399" y="3467757"/>
            <a:chExt cx="3249612" cy="2343150"/>
          </a:xfrm>
        </p:grpSpPr>
        <p:sp>
          <p:nvSpPr>
            <p:cNvPr id="15" name="Text Box 17"/>
            <p:cNvSpPr txBox="1">
              <a:spLocks noChangeArrowheads="1"/>
            </p:cNvSpPr>
            <p:nvPr/>
          </p:nvSpPr>
          <p:spPr bwMode="auto">
            <a:xfrm>
              <a:off x="1762399" y="3467757"/>
              <a:ext cx="3249612" cy="234315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ED7D3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DIV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1930674" y="3763032"/>
              <a:ext cx="2847975" cy="28098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Header (100%)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Text Box 12"/>
            <p:cNvSpPr txBox="1">
              <a:spLocks noChangeArrowheads="1"/>
            </p:cNvSpPr>
            <p:nvPr/>
          </p:nvSpPr>
          <p:spPr bwMode="auto">
            <a:xfrm>
              <a:off x="1916386" y="4093232"/>
              <a:ext cx="2847975" cy="125095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ED7D3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Div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1902099" y="5420382"/>
              <a:ext cx="2847975" cy="28098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Footer (100%)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Text Box 13"/>
            <p:cNvSpPr txBox="1">
              <a:spLocks noChangeArrowheads="1"/>
            </p:cNvSpPr>
            <p:nvPr/>
          </p:nvSpPr>
          <p:spPr bwMode="auto">
            <a:xfrm>
              <a:off x="2522811" y="4377395"/>
              <a:ext cx="1603375" cy="90805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Article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50%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Text Box 14"/>
            <p:cNvSpPr txBox="1">
              <a:spLocks noChangeArrowheads="1"/>
            </p:cNvSpPr>
            <p:nvPr/>
          </p:nvSpPr>
          <p:spPr bwMode="auto">
            <a:xfrm>
              <a:off x="4205561" y="4378982"/>
              <a:ext cx="527050" cy="892175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Aside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25%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Text Box 11"/>
            <p:cNvSpPr txBox="1">
              <a:spLocks noChangeArrowheads="1"/>
            </p:cNvSpPr>
            <p:nvPr/>
          </p:nvSpPr>
          <p:spPr bwMode="auto">
            <a:xfrm>
              <a:off x="1967186" y="4363107"/>
              <a:ext cx="477838" cy="942975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Nav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25%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1239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4529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E11B32B5-4DCD-4BFE-AFF8-C7F875C2669E}" vid="{DB517ECF-2B52-4556-AAAB-CCE18EBB3B31}"/>
    </a:ext>
  </a:extLst>
</a:theme>
</file>

<file path=ppt/theme/theme2.xml><?xml version="1.0" encoding="utf-8"?>
<a:theme xmlns:a="http://schemas.openxmlformats.org/drawingml/2006/main" name="1_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3A4EB860-FBD5-492B-B1F5-105163DA9472}" vid="{5EAFCC1A-FC16-42A2-A3DF-A488BCD489C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Theme-UPJ</Template>
  <TotalTime>32</TotalTime>
  <Words>294</Words>
  <Application>Microsoft Office PowerPoint</Application>
  <PresentationFormat>On-screen Show (4:3)</PresentationFormat>
  <Paragraphs>87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Calibri</vt:lpstr>
      <vt:lpstr>Consolas</vt:lpstr>
      <vt:lpstr>Georgia</vt:lpstr>
      <vt:lpstr>Times New Roman</vt:lpstr>
      <vt:lpstr>Trebuchet MS</vt:lpstr>
      <vt:lpstr>Verdana</vt:lpstr>
      <vt:lpstr>Wingdings 2</vt:lpstr>
      <vt:lpstr>Theme-UPJ</vt:lpstr>
      <vt:lpstr>1_Theme-UPJ</vt:lpstr>
      <vt:lpstr>Web Responsive</vt:lpstr>
      <vt:lpstr>Web Standard Layout</vt:lpstr>
      <vt:lpstr>HTML5 Layout Semantic Elements/Tag</vt:lpstr>
      <vt:lpstr>HTML5 Layout Semantic Elements/Tag</vt:lpstr>
      <vt:lpstr>Web Layout on Mobile Phone</vt:lpstr>
      <vt:lpstr>Web Layout on Tablet Low Res </vt:lpstr>
      <vt:lpstr>Web Layout on Tablet Hi Res </vt:lpstr>
      <vt:lpstr>Web Layout on Desktop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Responsive</dc:title>
  <dc:creator>Augury El Rayeb</dc:creator>
  <cp:lastModifiedBy>Augury El Rayeb</cp:lastModifiedBy>
  <cp:revision>5</cp:revision>
  <dcterms:created xsi:type="dcterms:W3CDTF">2020-10-15T07:25:36Z</dcterms:created>
  <dcterms:modified xsi:type="dcterms:W3CDTF">2020-10-15T07:58:25Z</dcterms:modified>
</cp:coreProperties>
</file>