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9"/>
  </p:notesMasterIdLst>
  <p:sldIdLst>
    <p:sldId id="256" r:id="rId3"/>
    <p:sldId id="257" r:id="rId4"/>
    <p:sldId id="266" r:id="rId5"/>
    <p:sldId id="267" r:id="rId6"/>
    <p:sldId id="268" r:id="rId7"/>
    <p:sldId id="269" r:id="rId8"/>
    <p:sldId id="276" r:id="rId9"/>
    <p:sldId id="277" r:id="rId10"/>
    <p:sldId id="270" r:id="rId11"/>
    <p:sldId id="271" r:id="rId12"/>
    <p:sldId id="272" r:id="rId13"/>
    <p:sldId id="273" r:id="rId14"/>
    <p:sldId id="274" r:id="rId15"/>
    <p:sldId id="275" r:id="rId16"/>
    <p:sldId id="278" r:id="rId17"/>
    <p:sldId id="265" r:id="rId1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9452297-321E-497D-87EC-C40E80B9F69F}">
          <p14:sldIdLst>
            <p14:sldId id="256"/>
            <p14:sldId id="257"/>
          </p14:sldIdLst>
        </p14:section>
        <p14:section name="Lines &amp; Boxes" id="{AD31F4E7-C8C6-4820-82BE-EA8B01198006}">
          <p14:sldIdLst>
            <p14:sldId id="266"/>
            <p14:sldId id="267"/>
            <p14:sldId id="268"/>
            <p14:sldId id="269"/>
            <p14:sldId id="276"/>
            <p14:sldId id="277"/>
          </p14:sldIdLst>
        </p14:section>
        <p14:section name="Flow &amp; Floats" id="{683DE087-E939-4713-B558-0BB5FC9CF4E4}">
          <p14:sldIdLst>
            <p14:sldId id="270"/>
            <p14:sldId id="271"/>
            <p14:sldId id="272"/>
            <p14:sldId id="273"/>
            <p14:sldId id="274"/>
            <p14:sldId id="275"/>
            <p14:sldId id="278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45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7B9BD-91B9-4D1E-A692-7D2B158ED488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A3097-D485-43EB-B7B0-EDBA4FD5B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215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1" y="3675529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67C8153-BE23-4F3F-A771-AA3690AAD43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dirty="0" smtClean="0"/>
              <a:t>By: Augury El Rayeb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921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8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61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B64CEDA-BADA-4E95-8B62-6A98532166CD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225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Augury El Rayeb,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bg1"/>
                </a:solidFill>
              </a:rPr>
              <a:t>Pengolahan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Informasi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Berbasis</a:t>
            </a:r>
            <a:r>
              <a:rPr lang="en-US" sz="1200" dirty="0" smtClean="0">
                <a:solidFill>
                  <a:schemeClr val="bg1"/>
                </a:solidFill>
              </a:rPr>
              <a:t> Bahasa </a:t>
            </a:r>
            <a:r>
              <a:rPr lang="en-US" sz="1200" dirty="0" err="1" smtClean="0">
                <a:solidFill>
                  <a:schemeClr val="bg1"/>
                </a:solidFill>
              </a:rPr>
              <a:t>Pemrograman</a:t>
            </a:r>
            <a:r>
              <a:rPr lang="en-US" sz="1200" dirty="0" smtClean="0">
                <a:solidFill>
                  <a:schemeClr val="bg1"/>
                </a:solidFill>
              </a:rPr>
              <a:t> Script</a:t>
            </a:r>
            <a:r>
              <a:rPr lang="en-US" sz="1200" baseline="0" dirty="0" smtClean="0">
                <a:solidFill>
                  <a:schemeClr val="bg1"/>
                </a:solidFill>
              </a:rPr>
              <a:t> | INS207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090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73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2639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64CEDA-BADA-4E95-8B62-6A98532166CD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00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B64CEDA-BADA-4E95-8B62-6A98532166CD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281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6692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22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2272"/>
            <a:ext cx="762000" cy="365760"/>
          </a:xfrm>
        </p:spPr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05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80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109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7642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00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21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67C8153-BE23-4F3F-A771-AA3690AAD43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84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67C8153-BE23-4F3F-A771-AA3690AAD43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675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29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2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10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26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0" name="Rectangle 29"/>
          <p:cNvSpPr/>
          <p:nvPr/>
        </p:nvSpPr>
        <p:spPr>
          <a:xfrm>
            <a:off x="1" y="308278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360248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4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7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67C8153-BE23-4F3F-A771-AA3690AAD43A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Augury El Rayeb,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bg1"/>
                </a:solidFill>
              </a:rPr>
              <a:t>Pengolahan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Informasi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Berbasis</a:t>
            </a:r>
            <a:r>
              <a:rPr lang="en-US" sz="1200" dirty="0" smtClean="0">
                <a:solidFill>
                  <a:schemeClr val="bg1"/>
                </a:solidFill>
              </a:rPr>
              <a:t> Script</a:t>
            </a:r>
            <a:r>
              <a:rPr lang="en-US" sz="1200" baseline="0" dirty="0" smtClean="0">
                <a:solidFill>
                  <a:schemeClr val="bg1"/>
                </a:solidFill>
              </a:rPr>
              <a:t> | INS207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93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B64CEDA-BADA-4E95-8B62-6A98532166CD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514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Web Responsive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CSS Visual Modelling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192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CSS Visual Model</a:t>
            </a:r>
            <a:br>
              <a:rPr lang="en-US" smtClean="0"/>
            </a:br>
            <a:r>
              <a:rPr lang="en-US" smtClean="0"/>
              <a:t>Flow and Floats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Floats</a:t>
            </a:r>
          </a:p>
          <a:p>
            <a:pPr marL="411480" lvl="1" indent="0">
              <a:buNone/>
            </a:pPr>
            <a:r>
              <a:rPr lang="en-US" smtClean="0"/>
              <a:t>Merupakan penggunaan CSS terkait </a:t>
            </a:r>
            <a:r>
              <a:rPr lang="en-US" smtClean="0">
                <a:solidFill>
                  <a:schemeClr val="tx2"/>
                </a:solidFill>
              </a:rPr>
              <a:t>visual layout</a:t>
            </a:r>
            <a:r>
              <a:rPr lang="en-US" smtClean="0"/>
              <a:t>.</a:t>
            </a:r>
          </a:p>
          <a:p>
            <a:pPr marL="411480" lvl="1" indent="0">
              <a:buNone/>
            </a:pPr>
            <a:r>
              <a:rPr lang="en-US" smtClean="0"/>
              <a:t>Float </a:t>
            </a:r>
            <a:r>
              <a:rPr lang="en-US" smtClean="0">
                <a:sym typeface="Wingdings" panose="05000000000000000000" pitchFamily="2" charset="2"/>
              </a:rPr>
              <a:t></a:t>
            </a:r>
            <a:r>
              <a:rPr lang="en-US" smtClean="0"/>
              <a:t>Digunakan untuk </a:t>
            </a:r>
            <a:r>
              <a:rPr lang="en-US"/>
              <a:t>memungkinkan </a:t>
            </a:r>
            <a:r>
              <a:rPr lang="en-US" smtClean="0"/>
              <a:t>teks atau element lain akan </a:t>
            </a:r>
            <a:r>
              <a:rPr lang="en-US"/>
              <a:t>mengalir di </a:t>
            </a:r>
            <a:r>
              <a:rPr lang="en-US" smtClean="0"/>
              <a:t>sekitar element dengan </a:t>
            </a:r>
            <a:r>
              <a:rPr lang="en-US" i="1" smtClean="0"/>
              <a:t>style</a:t>
            </a:r>
            <a:r>
              <a:rPr lang="en-US" smtClean="0"/>
              <a:t> float, perhatikan gambar dibawah;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345722"/>
            <a:ext cx="3838575" cy="19621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3664" y="4321909"/>
            <a:ext cx="3743325" cy="200977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457200" y="6333364"/>
            <a:ext cx="3355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solidFill>
                  <a:schemeClr val="tx2"/>
                </a:solidFill>
              </a:rPr>
              <a:t>&lt;img&gt; dengan style float: left;</a:t>
            </a:r>
            <a:endParaRPr lang="en-US" i="1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33664" y="6333364"/>
            <a:ext cx="3541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solidFill>
                  <a:schemeClr val="tx2"/>
                </a:solidFill>
              </a:rPr>
              <a:t>&lt;img&gt; dengan style float: right;</a:t>
            </a:r>
            <a:endParaRPr lang="en-US" i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2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CSS Visual Model</a:t>
            </a:r>
            <a:br>
              <a:rPr lang="en-US" smtClean="0"/>
            </a:br>
            <a:r>
              <a:rPr lang="en-US" smtClean="0"/>
              <a:t>Float Behavior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Setting float:</a:t>
            </a:r>
          </a:p>
          <a:p>
            <a:pPr marL="109728" indent="0">
              <a:buNone/>
            </a:pPr>
            <a:endParaRPr lang="en-US"/>
          </a:p>
          <a:p>
            <a:pPr marL="402336" lvl="1" indent="0">
              <a:buNone/>
            </a:pPr>
            <a:r>
              <a:rPr lang="en-US" smtClean="0">
                <a:solidFill>
                  <a:schemeClr val="tx1"/>
                </a:solidFill>
              </a:rPr>
              <a:t>float</a:t>
            </a:r>
            <a:r>
              <a:rPr lang="en-US">
                <a:solidFill>
                  <a:schemeClr val="tx1"/>
                </a:solidFill>
              </a:rPr>
              <a:t>:</a:t>
            </a:r>
            <a:r>
              <a:rPr lang="en-US"/>
              <a:t> </a:t>
            </a:r>
            <a:r>
              <a:rPr lang="en-US">
                <a:solidFill>
                  <a:srgbClr val="C00000"/>
                </a:solidFill>
              </a:rPr>
              <a:t>none</a:t>
            </a:r>
            <a:r>
              <a:rPr lang="en-US"/>
              <a:t>|</a:t>
            </a:r>
            <a:r>
              <a:rPr lang="en-US">
                <a:solidFill>
                  <a:srgbClr val="C00000"/>
                </a:solidFill>
              </a:rPr>
              <a:t>left</a:t>
            </a:r>
            <a:r>
              <a:rPr lang="en-US"/>
              <a:t>|</a:t>
            </a:r>
            <a:r>
              <a:rPr lang="en-US">
                <a:solidFill>
                  <a:srgbClr val="C00000"/>
                </a:solidFill>
              </a:rPr>
              <a:t>right</a:t>
            </a:r>
            <a:r>
              <a:rPr lang="en-US"/>
              <a:t>|</a:t>
            </a:r>
            <a:r>
              <a:rPr lang="en-US">
                <a:solidFill>
                  <a:srgbClr val="C00000"/>
                </a:solidFill>
              </a:rPr>
              <a:t>initial</a:t>
            </a:r>
            <a:r>
              <a:rPr lang="en-US"/>
              <a:t>|</a:t>
            </a:r>
            <a:r>
              <a:rPr lang="en-US">
                <a:solidFill>
                  <a:srgbClr val="C00000"/>
                </a:solidFill>
              </a:rPr>
              <a:t>inherit</a:t>
            </a:r>
            <a:r>
              <a:rPr lang="en-US"/>
              <a:t>;</a:t>
            </a:r>
            <a:endParaRPr lang="en-US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1524000" y="3501008"/>
          <a:ext cx="60960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7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Nilai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Deskripsi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none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Element tidak floated. (default)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left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Element akan float di kiri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right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Element akan float di kanan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initial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Mengembalikan</a:t>
                      </a:r>
                      <a:r>
                        <a:rPr lang="en-US" baseline="0" smtClean="0"/>
                        <a:t> nilai ke </a:t>
                      </a:r>
                      <a:r>
                        <a:rPr lang="en-US" smtClean="0"/>
                        <a:t>Default value (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tidak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</a:rPr>
                        <a:t> berlaku di IE &amp; Opera</a:t>
                      </a:r>
                      <a:r>
                        <a:rPr lang="en-US" baseline="0" smtClean="0"/>
                        <a:t>)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inherit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Menurunkan/mengikuti nilai</a:t>
                      </a:r>
                      <a:r>
                        <a:rPr lang="en-US" baseline="0" smtClean="0"/>
                        <a:t> dari induk elemen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54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CSS Visual Model</a:t>
            </a:r>
            <a:br>
              <a:rPr lang="en-US" smtClean="0"/>
            </a:br>
            <a:r>
              <a:rPr lang="en-US" smtClean="0"/>
              <a:t>Float Behavior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Contoh:</a:t>
            </a:r>
          </a:p>
          <a:p>
            <a:pPr marL="402336" lvl="1" indent="0">
              <a:buNone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869" y="4725144"/>
            <a:ext cx="4791075" cy="189547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2339752" y="2041479"/>
            <a:ext cx="6347048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&lt;style&gt;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. gbrHTML5 </a:t>
            </a:r>
            <a:r>
              <a:rPr lang="en-US" b="1">
                <a:latin typeface="Calibri" panose="020F0502020204030204" pitchFamily="34" charset="0"/>
                <a:cs typeface="Calibri" panose="020F0502020204030204" pitchFamily="34" charset="0"/>
              </a:rPr>
              <a:t>{ 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float</a:t>
            </a:r>
            <a:r>
              <a:rPr lang="en-US" b="1">
                <a:latin typeface="Calibri" panose="020F0502020204030204" pitchFamily="34" charset="0"/>
                <a:cs typeface="Calibri" panose="020F0502020204030204" pitchFamily="34" charset="0"/>
              </a:rPr>
              <a:t>: left; }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. gbrCSS3 </a:t>
            </a:r>
            <a:r>
              <a:rPr lang="en-US" b="1">
                <a:latin typeface="Calibri" panose="020F0502020204030204" pitchFamily="34" charset="0"/>
                <a:cs typeface="Calibri" panose="020F0502020204030204" pitchFamily="34" charset="0"/>
              </a:rPr>
              <a:t>{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float</a:t>
            </a:r>
            <a:r>
              <a:rPr lang="en-US" b="1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</a:rPr>
              <a:t>right;  </a:t>
            </a:r>
            <a:r>
              <a:rPr lang="en-US" b="1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&lt;/style&gt;</a:t>
            </a:r>
          </a:p>
          <a:p>
            <a:pPr>
              <a:tabLst>
                <a:tab pos="344488" algn="l"/>
                <a:tab pos="688975" algn="l"/>
              </a:tabLst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&lt;body&gt;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&lt;img class=“gbrHTML5" src="img/HTML5.png"&gt;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&lt;img class=“gbrCSS3" src="img/css3.png"&gt;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&lt;/body&gt;</a:t>
            </a:r>
          </a:p>
        </p:txBody>
      </p:sp>
    </p:spTree>
    <p:extLst>
      <p:ext uri="{BB962C8B-B14F-4D97-AF65-F5344CB8AC3E}">
        <p14:creationId xmlns:p14="http://schemas.microsoft.com/office/powerpoint/2010/main" val="253052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mtClean="0"/>
              <a:t>CSS Visual Model</a:t>
            </a:r>
            <a:br>
              <a:rPr lang="en-US" smtClean="0"/>
            </a:br>
            <a:r>
              <a:rPr lang="en-US" smtClean="0"/>
              <a:t>Float Behavior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5104"/>
            <a:ext cx="8229600" cy="4325112"/>
          </a:xfrm>
        </p:spPr>
        <p:txBody>
          <a:bodyPr/>
          <a:lstStyle/>
          <a:p>
            <a:r>
              <a:rPr lang="en-US" smtClean="0"/>
              <a:t>Contoh:</a:t>
            </a:r>
          </a:p>
          <a:p>
            <a:pPr marL="402336" lvl="1" indent="0">
              <a:buNone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39752" y="1753447"/>
            <a:ext cx="5688632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&lt;style&gt;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gbrHTML5 </a:t>
            </a:r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</a:rPr>
              <a:t>{ 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float</a:t>
            </a:r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</a:rPr>
              <a:t>: left</a:t>
            </a:r>
            <a:r>
              <a:rPr lang="en-US" b="1">
                <a:latin typeface="Calibri" panose="020F0502020204030204" pitchFamily="34" charset="0"/>
                <a:cs typeface="Calibri" panose="020F0502020204030204" pitchFamily="34" charset="0"/>
              </a:rPr>
              <a:t>; }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gbrCSS3 </a:t>
            </a:r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</a:rPr>
              <a:t>{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float</a:t>
            </a:r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</a:rPr>
              <a:t>: left;  </a:t>
            </a:r>
            <a:r>
              <a:rPr lang="en-US" b="1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&lt;/style&gt;</a:t>
            </a:r>
          </a:p>
          <a:p>
            <a:pPr>
              <a:tabLst>
                <a:tab pos="344488" algn="l"/>
                <a:tab pos="688975" algn="l"/>
              </a:tabLst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&lt;body&gt;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&lt;img class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=“gbrHTML5"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src="img/HTML5.png"&gt;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&lt;img class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=“gbrCSS3"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src="img/css3.png"&gt;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&lt;/body&gt;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857" y="4581128"/>
            <a:ext cx="4933950" cy="182880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5665651" y="4532491"/>
            <a:ext cx="2780305" cy="1877437"/>
          </a:xfrm>
          <a:prstGeom prst="rec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FYI:</a:t>
            </a:r>
          </a:p>
          <a:p>
            <a:r>
              <a:rPr lang="en-US" sz="160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Untuk mendapatkan Layout yang dinamis dan web responsive, </a:t>
            </a:r>
            <a:r>
              <a:rPr lang="en-US" sz="1600" b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biasanya </a:t>
            </a:r>
            <a:r>
              <a:rPr lang="en-US" sz="1600" b="1" u="sng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float</a:t>
            </a:r>
            <a:r>
              <a:rPr lang="en-US" sz="1600" b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diberi nilai </a:t>
            </a:r>
            <a:r>
              <a:rPr lang="en-US" sz="1600" b="1" u="sng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left</a:t>
            </a:r>
            <a:r>
              <a:rPr lang="en-US" sz="1600" b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untuk semua element</a:t>
            </a:r>
            <a:r>
              <a:rPr lang="en-US" sz="160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agar mengikuti flow dan posisinya auto adjust</a:t>
            </a:r>
            <a:endParaRPr lang="en-US" sz="16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1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CSS Visual Model</a:t>
            </a:r>
            <a:br>
              <a:rPr lang="en-US" dirty="0" smtClean="0"/>
            </a:br>
            <a:r>
              <a:rPr lang="en-US" dirty="0" smtClean="0"/>
              <a:t>Float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5104"/>
            <a:ext cx="8229600" cy="4325112"/>
          </a:xfrm>
        </p:spPr>
        <p:txBody>
          <a:bodyPr/>
          <a:lstStyle/>
          <a:p>
            <a:r>
              <a:rPr lang="en-US" smtClean="0"/>
              <a:t>Contoh:</a:t>
            </a:r>
          </a:p>
          <a:p>
            <a:pPr marL="402336" lvl="1" indent="0">
              <a:buNone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9474" y="2247999"/>
            <a:ext cx="5492527" cy="3139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4488" algn="l"/>
                <a:tab pos="688975" algn="l"/>
              </a:tabLst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&lt;style&gt;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gbrHTML5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{ 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float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left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; }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gbrCSS3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{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float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left; 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&lt;/style&gt;</a:t>
            </a:r>
          </a:p>
          <a:p>
            <a:pPr>
              <a:tabLst>
                <a:tab pos="344488" algn="l"/>
                <a:tab pos="688975" algn="l"/>
              </a:tabLst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344488" algn="l"/>
                <a:tab pos="688975" algn="l"/>
              </a:tabLst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&lt;body&gt;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&lt;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img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class="gbrHTML5"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src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="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img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/HTML5.png"&gt;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img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class="gbrCSS3"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src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="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img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/css3.png"&gt;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img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class="gbrHTML5"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src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="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img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/HTML5.png"&gt;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img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class="gbrCSS3"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src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="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img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/css3.png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"&gt;</a:t>
            </a:r>
          </a:p>
          <a:p>
            <a:pPr>
              <a:tabLst>
                <a:tab pos="344488" algn="l"/>
                <a:tab pos="688975" algn="l"/>
              </a:tabLst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&lt;/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body&gt;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2634" y="2752549"/>
            <a:ext cx="1762123" cy="1566332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2634" y="4681818"/>
            <a:ext cx="1398662" cy="187299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2634" y="1268760"/>
            <a:ext cx="2266950" cy="113347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8" name="TextBox 17"/>
          <p:cNvSpPr txBox="1"/>
          <p:nvPr/>
        </p:nvSpPr>
        <p:spPr>
          <a:xfrm>
            <a:off x="3539448" y="5222966"/>
            <a:ext cx="2780305" cy="1631216"/>
          </a:xfrm>
          <a:prstGeom prst="rec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Note:</a:t>
            </a:r>
          </a:p>
          <a:p>
            <a:r>
              <a:rPr lang="en-US" sz="160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Perhatikan 3 gambar output di samping.</a:t>
            </a:r>
          </a:p>
          <a:p>
            <a:r>
              <a:rPr lang="en-US" sz="160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Begitu </a:t>
            </a:r>
            <a:r>
              <a:rPr lang="en-US" sz="16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lebarnya </a:t>
            </a:r>
            <a:r>
              <a:rPr lang="en-US" sz="160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browser dikecilkan, maka element akan flow ke bawah </a:t>
            </a:r>
            <a:endParaRPr lang="en-US" sz="16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94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CSS Visual </a:t>
            </a:r>
            <a:r>
              <a:rPr lang="en-US" dirty="0" smtClean="0"/>
              <a:t>Model</a:t>
            </a:r>
            <a:br>
              <a:rPr lang="en-US" dirty="0" smtClean="0"/>
            </a:br>
            <a:r>
              <a:rPr lang="en-US" dirty="0" smtClean="0"/>
              <a:t>clear </a:t>
            </a:r>
            <a:r>
              <a:rPr lang="en-US" dirty="0" err="1" smtClean="0"/>
              <a:t>pada</a:t>
            </a:r>
            <a:r>
              <a:rPr lang="en-US" dirty="0" smtClean="0"/>
              <a:t> float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float,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element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terimbas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style float </a:t>
            </a:r>
            <a:r>
              <a:rPr lang="en-US" dirty="0" err="1" smtClean="0"/>
              <a:t>tersebut</a:t>
            </a:r>
            <a:r>
              <a:rPr lang="en-US" dirty="0" smtClean="0"/>
              <a:t>,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menghilangkan</a:t>
            </a:r>
            <a:r>
              <a:rPr lang="en-US" dirty="0" smtClean="0"/>
              <a:t> </a:t>
            </a:r>
            <a:r>
              <a:rPr lang="en-US" dirty="0" err="1" smtClean="0"/>
              <a:t>imbas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gunakan</a:t>
            </a:r>
            <a:r>
              <a:rPr lang="en-US" dirty="0" smtClean="0"/>
              <a:t> style clear.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28688" y="3858815"/>
            <a:ext cx="4572000" cy="24929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&lt;</a:t>
            </a:r>
            <a:r>
              <a:rPr lang="en-US" sz="1200" dirty="0" err="1">
                <a:latin typeface="Consolas" panose="020B0609020204030204" pitchFamily="49" charset="0"/>
              </a:rPr>
              <a:t>img</a:t>
            </a:r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err="1">
                <a:latin typeface="Consolas" panose="020B0609020204030204" pitchFamily="49" charset="0"/>
              </a:rPr>
              <a:t>src</a:t>
            </a:r>
            <a:r>
              <a:rPr lang="en-US" sz="1200" dirty="0">
                <a:latin typeface="Consolas" panose="020B0609020204030204" pitchFamily="49" charset="0"/>
              </a:rPr>
              <a:t>="</a:t>
            </a:r>
            <a:r>
              <a:rPr lang="en-US" sz="1200" dirty="0" err="1">
                <a:latin typeface="Consolas" panose="020B0609020204030204" pitchFamily="49" charset="0"/>
              </a:rPr>
              <a:t>img</a:t>
            </a:r>
            <a:r>
              <a:rPr lang="en-US" sz="1200" dirty="0">
                <a:latin typeface="Consolas" panose="020B0609020204030204" pitchFamily="49" charset="0"/>
              </a:rPr>
              <a:t>/css3.png" width="100" height="132</a:t>
            </a:r>
            <a:r>
              <a:rPr lang="en-US" sz="1200" dirty="0" smtClean="0">
                <a:latin typeface="Consolas" panose="020B0609020204030204" pitchFamily="49" charset="0"/>
              </a:rPr>
              <a:t>"&gt;</a:t>
            </a:r>
          </a:p>
          <a:p>
            <a:endParaRPr lang="en-US" sz="1200" dirty="0" smtClean="0">
              <a:latin typeface="Consolas" panose="020B0609020204030204" pitchFamily="49" charset="0"/>
            </a:endParaRPr>
          </a:p>
          <a:p>
            <a:r>
              <a:rPr lang="en-US" sz="1200" dirty="0" smtClean="0">
                <a:latin typeface="Consolas" panose="020B0609020204030204" pitchFamily="49" charset="0"/>
              </a:rPr>
              <a:t>&lt;p&gt;Lorem </a:t>
            </a:r>
            <a:r>
              <a:rPr lang="en-US" sz="1200" dirty="0">
                <a:latin typeface="Consolas" panose="020B0609020204030204" pitchFamily="49" charset="0"/>
              </a:rPr>
              <a:t>Ipsum is simply dummy text of the printing and typesetting industry. Lorem Ipsum has been the industry's standard dummy text ever since the </a:t>
            </a:r>
            <a:r>
              <a:rPr lang="en-US" sz="1200" dirty="0" smtClean="0">
                <a:latin typeface="Consolas" panose="020B0609020204030204" pitchFamily="49" charset="0"/>
              </a:rPr>
              <a:t>1500s…………&lt;/</a:t>
            </a:r>
            <a:r>
              <a:rPr lang="en-US" sz="1200" dirty="0">
                <a:latin typeface="Consolas" panose="020B0609020204030204" pitchFamily="49" charset="0"/>
              </a:rPr>
              <a:t>p&gt;</a:t>
            </a:r>
          </a:p>
          <a:p>
            <a:endParaRPr lang="en-US" sz="1200" dirty="0" smtClean="0">
              <a:latin typeface="Consolas" panose="020B0609020204030204" pitchFamily="49" charset="0"/>
            </a:endParaRPr>
          </a:p>
          <a:p>
            <a:r>
              <a:rPr lang="en-US" sz="1200" dirty="0" smtClean="0">
                <a:latin typeface="Consolas" panose="020B0609020204030204" pitchFamily="49" charset="0"/>
              </a:rPr>
              <a:t>&lt;</a:t>
            </a:r>
            <a:r>
              <a:rPr lang="en-US" sz="1200" dirty="0">
                <a:latin typeface="Consolas" panose="020B0609020204030204" pitchFamily="49" charset="0"/>
              </a:rPr>
              <a:t>p class</a:t>
            </a:r>
            <a:r>
              <a:rPr lang="en-US" sz="1200" dirty="0" smtClean="0">
                <a:latin typeface="Consolas" panose="020B0609020204030204" pitchFamily="49" charset="0"/>
              </a:rPr>
              <a:t>=“normal"&gt;</a:t>
            </a:r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Lorem </a:t>
            </a:r>
            <a:r>
              <a:rPr lang="en-US" sz="1200" dirty="0">
                <a:latin typeface="Consolas" panose="020B0609020204030204" pitchFamily="49" charset="0"/>
              </a:rPr>
              <a:t>Ipsum is simply dummy text of the printing and typesetting industry. Lorem Ipsum has been the industry's standard dummy text ever </a:t>
            </a:r>
            <a:r>
              <a:rPr lang="en-US" sz="1200" dirty="0" smtClean="0">
                <a:latin typeface="Consolas" panose="020B0609020204030204" pitchFamily="49" charset="0"/>
              </a:rPr>
              <a:t>……...&lt;/</a:t>
            </a:r>
            <a:r>
              <a:rPr lang="en-US" sz="1200" dirty="0">
                <a:latin typeface="Consolas" panose="020B0609020204030204" pitchFamily="49" charset="0"/>
              </a:rPr>
              <a:t>p</a:t>
            </a:r>
            <a:r>
              <a:rPr lang="en-US" sz="1200" dirty="0" smtClean="0">
                <a:latin typeface="Consolas" panose="020B0609020204030204" pitchFamily="49" charset="0"/>
              </a:rPr>
              <a:t>&gt;</a:t>
            </a:r>
          </a:p>
          <a:p>
            <a:endParaRPr lang="en-US" sz="1200" dirty="0">
              <a:latin typeface="Consolas" panose="020B0609020204030204" pitchFamily="49" charset="0"/>
            </a:endParaRPr>
          </a:p>
          <a:p>
            <a:r>
              <a:rPr lang="en-US" sz="1200" dirty="0">
                <a:latin typeface="Consolas" panose="020B0609020204030204" pitchFamily="49" charset="0"/>
              </a:rPr>
              <a:t>&lt;p&gt;&lt;</a:t>
            </a:r>
            <a:r>
              <a:rPr lang="en-US" sz="1200" dirty="0" smtClean="0">
                <a:latin typeface="Consolas" panose="020B0609020204030204" pitchFamily="49" charset="0"/>
              </a:rPr>
              <a:t>strong&gt;</a:t>
            </a:r>
            <a:r>
              <a:rPr lang="en-US" sz="1200" dirty="0" err="1" smtClean="0">
                <a:latin typeface="Consolas" panose="020B0609020204030204" pitchFamily="49" charset="0"/>
              </a:rPr>
              <a:t>Penggunaan</a:t>
            </a:r>
            <a:r>
              <a:rPr lang="en-US" sz="1200" dirty="0" smtClean="0">
                <a:latin typeface="Consolas" panose="020B0609020204030204" pitchFamily="49" charset="0"/>
              </a:rPr>
              <a:t> style clear&lt;/</a:t>
            </a:r>
            <a:r>
              <a:rPr lang="en-US" sz="1200" dirty="0">
                <a:latin typeface="Consolas" panose="020B0609020204030204" pitchFamily="49" charset="0"/>
              </a:rPr>
              <a:t>strong&gt;&lt;/p&gt;</a:t>
            </a:r>
          </a:p>
        </p:txBody>
      </p:sp>
      <p:sp>
        <p:nvSpPr>
          <p:cNvPr id="5" name="Rectangle 4"/>
          <p:cNvSpPr/>
          <p:nvPr/>
        </p:nvSpPr>
        <p:spPr>
          <a:xfrm>
            <a:off x="5972175" y="4297397"/>
            <a:ext cx="1619250" cy="161582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100" dirty="0">
                <a:latin typeface="Consolas" panose="020B0609020204030204" pitchFamily="49" charset="0"/>
              </a:rPr>
              <a:t>&lt;style&gt;</a:t>
            </a:r>
          </a:p>
          <a:p>
            <a:r>
              <a:rPr lang="en-US" sz="1100" dirty="0" err="1">
                <a:latin typeface="Consolas" panose="020B0609020204030204" pitchFamily="49" charset="0"/>
              </a:rPr>
              <a:t>img</a:t>
            </a:r>
            <a:r>
              <a:rPr lang="en-US" sz="1100" dirty="0">
                <a:latin typeface="Consolas" panose="020B0609020204030204" pitchFamily="49" charset="0"/>
              </a:rPr>
              <a:t> {</a:t>
            </a:r>
          </a:p>
          <a:p>
            <a:r>
              <a:rPr lang="en-US" sz="1100" dirty="0">
                <a:latin typeface="Consolas" panose="020B0609020204030204" pitchFamily="49" charset="0"/>
              </a:rPr>
              <a:t>  float: left;</a:t>
            </a:r>
          </a:p>
          <a:p>
            <a:r>
              <a:rPr lang="en-US" sz="1100" dirty="0">
                <a:latin typeface="Consolas" panose="020B0609020204030204" pitchFamily="49" charset="0"/>
              </a:rPr>
              <a:t>}</a:t>
            </a:r>
          </a:p>
          <a:p>
            <a:endParaRPr lang="en-US" sz="1100" dirty="0">
              <a:latin typeface="Consolas" panose="020B0609020204030204" pitchFamily="49" charset="0"/>
            </a:endParaRPr>
          </a:p>
          <a:p>
            <a:r>
              <a:rPr lang="en-US" sz="1100" dirty="0" err="1">
                <a:latin typeface="Consolas" panose="020B0609020204030204" pitchFamily="49" charset="0"/>
              </a:rPr>
              <a:t>p.clear</a:t>
            </a:r>
            <a:r>
              <a:rPr lang="en-US" sz="1100" dirty="0">
                <a:latin typeface="Consolas" panose="020B0609020204030204" pitchFamily="49" charset="0"/>
              </a:rPr>
              <a:t> {</a:t>
            </a:r>
          </a:p>
          <a:p>
            <a:r>
              <a:rPr lang="en-US" sz="1100" dirty="0">
                <a:latin typeface="Consolas" panose="020B0609020204030204" pitchFamily="49" charset="0"/>
              </a:rPr>
              <a:t>  clear: both;</a:t>
            </a:r>
          </a:p>
          <a:p>
            <a:r>
              <a:rPr lang="en-US" sz="1100" dirty="0">
                <a:latin typeface="Consolas" panose="020B0609020204030204" pitchFamily="49" charset="0"/>
              </a:rPr>
              <a:t>}</a:t>
            </a:r>
          </a:p>
          <a:p>
            <a:r>
              <a:rPr lang="en-US" sz="1100" dirty="0">
                <a:latin typeface="Consolas" panose="020B0609020204030204" pitchFamily="49" charset="0"/>
              </a:rPr>
              <a:t>&lt;/style&gt;</a:t>
            </a:r>
          </a:p>
        </p:txBody>
      </p:sp>
    </p:spTree>
    <p:extLst>
      <p:ext uri="{BB962C8B-B14F-4D97-AF65-F5344CB8AC3E}">
        <p14:creationId xmlns:p14="http://schemas.microsoft.com/office/powerpoint/2010/main" val="31073158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5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 Visual Modelling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Lines &amp; Boxes</a:t>
            </a:r>
          </a:p>
          <a:p>
            <a:r>
              <a:rPr lang="en-US" dirty="0" smtClean="0"/>
              <a:t>Float &amp; Floats</a:t>
            </a:r>
          </a:p>
        </p:txBody>
      </p:sp>
    </p:spTree>
    <p:extLst>
      <p:ext uri="{BB962C8B-B14F-4D97-AF65-F5344CB8AC3E}">
        <p14:creationId xmlns:p14="http://schemas.microsoft.com/office/powerpoint/2010/main" val="4187265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CSS Visual Model</a:t>
            </a:r>
            <a:br>
              <a:rPr lang="en-US" smtClean="0"/>
            </a:br>
            <a:r>
              <a:rPr lang="en-US" smtClean="0"/>
              <a:t>Lines &amp; Boxes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Semua Web browser masa kini sudah mengimplementasikan dua hal berikut;</a:t>
            </a:r>
          </a:p>
          <a:p>
            <a:pPr lvl="1"/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</a:rPr>
              <a:t>CSS Visual Model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, dan </a:t>
            </a:r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</a:rPr>
              <a:t>Layout Content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berbasis lines and boxes</a:t>
            </a:r>
          </a:p>
          <a:p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Konsep </a:t>
            </a:r>
            <a:r>
              <a:rPr lang="en-US" b="1">
                <a:latin typeface="Calibri" panose="020F0502020204030204" pitchFamily="34" charset="0"/>
                <a:cs typeface="Calibri" panose="020F0502020204030204" pitchFamily="34" charset="0"/>
              </a:rPr>
              <a:t>inline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b="1">
                <a:latin typeface="Calibri" panose="020F0502020204030204" pitchFamily="34" charset="0"/>
                <a:cs typeface="Calibri" panose="020F0502020204030204" pitchFamily="34" charset="0"/>
              </a:rPr>
              <a:t>block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:</a:t>
            </a:r>
          </a:p>
          <a:p>
            <a:pPr marL="625475" lvl="1" indent="-223838" algn="just"/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</a:rPr>
              <a:t>Inline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suatu element inline (contoh; </a:t>
            </a:r>
            <a:r>
              <a:rPr lang="en-US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&lt;span&gt;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), jika berada diantara teks atau elemen lain, maka dia akan inline (tidak menyebabkan line break)</a:t>
            </a:r>
          </a:p>
          <a:p>
            <a:pPr marL="625475" lvl="1" indent="-223838" algn="just"/>
            <a:endParaRPr lang="en-US" smtClean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625475" lvl="1" indent="-223838" algn="just"/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Block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suatu element block (contoh; </a:t>
            </a:r>
            <a:r>
              <a:rPr lang="en-US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&lt;div&gt;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), jika berada diantara teks atau elemen lain, maka akan membentuk block, dan akan menyebabkan line break antara element block tersebut dengan teks atau element lain.</a:t>
            </a:r>
          </a:p>
        </p:txBody>
      </p:sp>
    </p:spTree>
    <p:extLst>
      <p:ext uri="{BB962C8B-B14F-4D97-AF65-F5344CB8AC3E}">
        <p14:creationId xmlns:p14="http://schemas.microsoft.com/office/powerpoint/2010/main" val="32024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Daftar HTML Tag Level Inline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b, big, </a:t>
            </a:r>
            <a:r>
              <a:rPr lang="en-US" dirty="0" err="1"/>
              <a:t>i</a:t>
            </a:r>
            <a:r>
              <a:rPr lang="en-US" dirty="0"/>
              <a:t>, small, </a:t>
            </a:r>
            <a:r>
              <a:rPr lang="en-US" dirty="0" err="1"/>
              <a:t>tt</a:t>
            </a:r>
            <a:endParaRPr lang="en-US" dirty="0"/>
          </a:p>
          <a:p>
            <a:r>
              <a:rPr lang="en-US" dirty="0" err="1"/>
              <a:t>abbr</a:t>
            </a:r>
            <a:r>
              <a:rPr lang="en-US" dirty="0"/>
              <a:t>, acronym, cite, code, </a:t>
            </a:r>
            <a:r>
              <a:rPr lang="en-US" dirty="0" err="1"/>
              <a:t>dfn</a:t>
            </a:r>
            <a:r>
              <a:rPr lang="en-US" dirty="0"/>
              <a:t>, </a:t>
            </a:r>
            <a:r>
              <a:rPr lang="en-US" dirty="0" err="1"/>
              <a:t>em</a:t>
            </a:r>
            <a:r>
              <a:rPr lang="en-US" dirty="0"/>
              <a:t>, </a:t>
            </a:r>
            <a:r>
              <a:rPr lang="en-US" dirty="0" err="1"/>
              <a:t>kbd</a:t>
            </a:r>
            <a:r>
              <a:rPr lang="en-US" dirty="0"/>
              <a:t>, strong, </a:t>
            </a:r>
            <a:r>
              <a:rPr lang="en-US" dirty="0" err="1"/>
              <a:t>samp</a:t>
            </a:r>
            <a:r>
              <a:rPr lang="en-US" dirty="0"/>
              <a:t>, </a:t>
            </a:r>
            <a:r>
              <a:rPr lang="en-US" dirty="0" err="1"/>
              <a:t>var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/>
              <a:t>, </a:t>
            </a:r>
            <a:r>
              <a:rPr lang="en-US" dirty="0" err="1"/>
              <a:t>bdo</a:t>
            </a:r>
            <a:r>
              <a:rPr lang="en-US" dirty="0"/>
              <a:t>, </a:t>
            </a:r>
            <a:r>
              <a:rPr lang="en-US" dirty="0" err="1">
                <a:solidFill>
                  <a:srgbClr val="FF0000"/>
                </a:solidFill>
              </a:rPr>
              <a:t>br</a:t>
            </a:r>
            <a:r>
              <a:rPr lang="en-US" dirty="0"/>
              <a:t>, </a:t>
            </a:r>
            <a:r>
              <a:rPr lang="en-US" dirty="0" err="1">
                <a:solidFill>
                  <a:srgbClr val="FF0000"/>
                </a:solidFill>
              </a:rPr>
              <a:t>img</a:t>
            </a:r>
            <a:r>
              <a:rPr lang="en-US" dirty="0"/>
              <a:t>, map, object, q, script, </a:t>
            </a:r>
            <a:r>
              <a:rPr lang="en-US" dirty="0">
                <a:solidFill>
                  <a:srgbClr val="FF0000"/>
                </a:solidFill>
              </a:rPr>
              <a:t>span</a:t>
            </a:r>
            <a:r>
              <a:rPr lang="en-US" dirty="0"/>
              <a:t>, sub, sup</a:t>
            </a:r>
          </a:p>
          <a:p>
            <a:r>
              <a:rPr lang="en-US" dirty="0">
                <a:solidFill>
                  <a:srgbClr val="FF0000"/>
                </a:solidFill>
              </a:rPr>
              <a:t>button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input</a:t>
            </a:r>
            <a:r>
              <a:rPr lang="en-US" dirty="0"/>
              <a:t>, label, </a:t>
            </a:r>
            <a:r>
              <a:rPr lang="en-US" dirty="0">
                <a:solidFill>
                  <a:srgbClr val="FF0000"/>
                </a:solidFill>
              </a:rPr>
              <a:t>select</a:t>
            </a:r>
            <a:r>
              <a:rPr lang="en-US" dirty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textarea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… </a:t>
            </a:r>
            <a:r>
              <a:rPr lang="en-US" dirty="0" err="1" smtClean="0"/>
              <a:t>dsb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671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Daftar HTML Tag Level Block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h1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h2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h3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h4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h5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h6</a:t>
            </a:r>
          </a:p>
          <a:p>
            <a:r>
              <a:rPr lang="en-US" dirty="0" err="1">
                <a:solidFill>
                  <a:srgbClr val="FF0000"/>
                </a:solidFill>
              </a:rPr>
              <a:t>ol</a:t>
            </a:r>
            <a:r>
              <a:rPr lang="en-US" dirty="0"/>
              <a:t>, </a:t>
            </a:r>
            <a:r>
              <a:rPr lang="en-US" dirty="0" err="1">
                <a:solidFill>
                  <a:srgbClr val="FF0000"/>
                </a:solidFill>
              </a:rPr>
              <a:t>ul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pre</a:t>
            </a:r>
          </a:p>
          <a:p>
            <a:r>
              <a:rPr lang="en-US" dirty="0"/>
              <a:t>address</a:t>
            </a:r>
          </a:p>
          <a:p>
            <a:r>
              <a:rPr lang="en-US" dirty="0" err="1">
                <a:solidFill>
                  <a:srgbClr val="FF0000"/>
                </a:solidFill>
              </a:rPr>
              <a:t>blockquote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dl</a:t>
            </a:r>
          </a:p>
          <a:p>
            <a:r>
              <a:rPr lang="en-US" dirty="0">
                <a:solidFill>
                  <a:srgbClr val="FF0000"/>
                </a:solidFill>
              </a:rPr>
              <a:t>div</a:t>
            </a:r>
          </a:p>
          <a:p>
            <a:r>
              <a:rPr lang="en-US" dirty="0" err="1"/>
              <a:t>fieldset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form</a:t>
            </a:r>
          </a:p>
          <a:p>
            <a:r>
              <a:rPr lang="en-US" dirty="0" err="1"/>
              <a:t>hr</a:t>
            </a:r>
            <a:endParaRPr lang="en-US" dirty="0"/>
          </a:p>
          <a:p>
            <a:r>
              <a:rPr lang="en-US" dirty="0" err="1"/>
              <a:t>noscript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table</a:t>
            </a:r>
          </a:p>
          <a:p>
            <a:r>
              <a:rPr lang="en-US" dirty="0" smtClean="0"/>
              <a:t>…</a:t>
            </a:r>
            <a:r>
              <a:rPr lang="en-US" dirty="0" err="1" smtClean="0"/>
              <a:t>dsb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019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CSS Visual Model</a:t>
            </a:r>
            <a:br>
              <a:rPr lang="en-US" smtClean="0"/>
            </a:br>
            <a:r>
              <a:rPr lang="en-US" smtClean="0"/>
              <a:t>Lines &amp; Boxes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Box Model</a:t>
            </a:r>
          </a:p>
          <a:p>
            <a:pPr lvl="1"/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Setiap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element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akan menciptakan suatu box</a:t>
            </a:r>
          </a:p>
          <a:p>
            <a:pPr lvl="1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29853" y="2990723"/>
            <a:ext cx="3324379" cy="2722553"/>
            <a:chOff x="1429853" y="2990723"/>
            <a:chExt cx="3324379" cy="272255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29853" y="2990723"/>
              <a:ext cx="3324379" cy="2722553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 flipH="1">
              <a:off x="2474594" y="4182722"/>
              <a:ext cx="1259206" cy="30777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Content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1009649" y="5781586"/>
            <a:ext cx="73247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width + padding + border = </a:t>
            </a:r>
            <a:r>
              <a:rPr lang="en-US" dirty="0" smtClean="0">
                <a:solidFill>
                  <a:srgbClr val="000000"/>
                </a:solidFill>
                <a:latin typeface="Verdana" panose="020B0604030504040204" pitchFamily="34" charset="0"/>
              </a:rPr>
              <a:t>actual width </a:t>
            </a:r>
            <a:r>
              <a:rPr lang="en-US" dirty="0" err="1" smtClean="0">
                <a:solidFill>
                  <a:srgbClr val="000000"/>
                </a:solidFill>
                <a:latin typeface="Verdana" panose="020B0604030504040204" pitchFamily="34" charset="0"/>
              </a:rPr>
              <a:t>suatu</a:t>
            </a:r>
            <a:r>
              <a:rPr lang="en-US" dirty="0" smtClean="0">
                <a:solidFill>
                  <a:srgbClr val="000000"/>
                </a:solidFill>
                <a:latin typeface="Verdana" panose="020B0604030504040204" pitchFamily="34" charset="0"/>
              </a:rPr>
              <a:t> element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height + padding + border = actual height </a:t>
            </a:r>
            <a:r>
              <a:rPr lang="en-US" dirty="0" err="1" smtClean="0">
                <a:solidFill>
                  <a:srgbClr val="000000"/>
                </a:solidFill>
                <a:latin typeface="Verdana" panose="020B0604030504040204" pitchFamily="34" charset="0"/>
              </a:rPr>
              <a:t>suatu</a:t>
            </a:r>
            <a:r>
              <a:rPr lang="en-US" dirty="0" smtClean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element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39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Style yang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Box &amp; Border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width</a:t>
            </a:r>
          </a:p>
          <a:p>
            <a:r>
              <a:rPr lang="en-US" dirty="0" smtClean="0"/>
              <a:t>height</a:t>
            </a:r>
          </a:p>
          <a:p>
            <a:r>
              <a:rPr lang="en-US" dirty="0" smtClean="0"/>
              <a:t>padding</a:t>
            </a:r>
          </a:p>
          <a:p>
            <a:r>
              <a:rPr lang="en-US" dirty="0" smtClean="0"/>
              <a:t>border</a:t>
            </a:r>
          </a:p>
          <a:p>
            <a:r>
              <a:rPr lang="en-US" dirty="0" smtClean="0"/>
              <a:t>margin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775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box-sizing: border-box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Style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box-sizing: border-box</a:t>
            </a:r>
            <a:r>
              <a:rPr lang="en-US" dirty="0" smtClean="0"/>
              <a:t> </a:t>
            </a:r>
            <a:r>
              <a:rPr lang="en-US" dirty="0" err="1" smtClean="0"/>
              <a:t>memungkinkan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menyertakan</a:t>
            </a:r>
            <a:r>
              <a:rPr lang="en-US" dirty="0"/>
              <a:t> </a:t>
            </a:r>
            <a:r>
              <a:rPr lang="en-US" dirty="0" smtClean="0"/>
              <a:t>padding </a:t>
            </a:r>
            <a:r>
              <a:rPr lang="en-US" dirty="0" err="1" smtClean="0"/>
              <a:t>dan</a:t>
            </a:r>
            <a:r>
              <a:rPr lang="en-US" dirty="0" smtClean="0"/>
              <a:t> border </a:t>
            </a:r>
            <a:r>
              <a:rPr lang="en-US" dirty="0" err="1" smtClean="0"/>
              <a:t>dalam</a:t>
            </a:r>
            <a:r>
              <a:rPr lang="en-US" dirty="0" smtClean="0"/>
              <a:t> total width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heigt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000124" y="3362236"/>
            <a:ext cx="73247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width </a:t>
            </a:r>
            <a:r>
              <a:rPr lang="en-US" dirty="0" smtClean="0">
                <a:solidFill>
                  <a:srgbClr val="000000"/>
                </a:solidFill>
                <a:latin typeface="Verdana" panose="020B0604030504040204" pitchFamily="34" charset="0"/>
              </a:rPr>
              <a:t>= 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padding + border </a:t>
            </a:r>
            <a:r>
              <a:rPr lang="en-US" dirty="0" smtClean="0">
                <a:solidFill>
                  <a:srgbClr val="000000"/>
                </a:solidFill>
                <a:latin typeface="Verdana" panose="020B0604030504040204" pitchFamily="34" charset="0"/>
              </a:rPr>
              <a:t>+ content width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height </a:t>
            </a:r>
            <a:r>
              <a:rPr lang="en-US" dirty="0" smtClean="0">
                <a:solidFill>
                  <a:srgbClr val="000000"/>
                </a:solidFill>
                <a:latin typeface="Verdana" panose="020B0604030504040204" pitchFamily="34" charset="0"/>
              </a:rPr>
              <a:t>= 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padding + border </a:t>
            </a:r>
            <a:r>
              <a:rPr lang="en-US" dirty="0" smtClean="0">
                <a:solidFill>
                  <a:srgbClr val="000000"/>
                </a:solidFill>
                <a:latin typeface="Verdana" panose="020B0604030504040204" pitchFamily="34" charset="0"/>
              </a:rPr>
              <a:t>+ 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content</a:t>
            </a:r>
            <a:r>
              <a:rPr lang="en-US" dirty="0" smtClean="0">
                <a:solidFill>
                  <a:srgbClr val="000000"/>
                </a:solidFill>
                <a:latin typeface="Verdana" panose="020B0604030504040204" pitchFamily="34" charset="0"/>
              </a:rPr>
              <a:t> height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533573" y="4048191"/>
            <a:ext cx="2590878" cy="2121841"/>
            <a:chOff x="1429853" y="2990723"/>
            <a:chExt cx="3324379" cy="2722553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29853" y="2990723"/>
              <a:ext cx="3324379" cy="2722553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 flipH="1">
              <a:off x="2474594" y="4182722"/>
              <a:ext cx="1259206" cy="33567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content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Right Brace 7"/>
          <p:cNvSpPr/>
          <p:nvPr/>
        </p:nvSpPr>
        <p:spPr>
          <a:xfrm>
            <a:off x="4924425" y="4397643"/>
            <a:ext cx="571500" cy="1396146"/>
          </a:xfrm>
          <a:prstGeom prst="rightBrac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flipH="1">
            <a:off x="5545454" y="4869462"/>
            <a:ext cx="88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height</a:t>
            </a:r>
            <a:endParaRPr lang="en-US" dirty="0"/>
          </a:p>
        </p:txBody>
      </p:sp>
      <p:sp>
        <p:nvSpPr>
          <p:cNvPr id="10" name="Right Brace 9"/>
          <p:cNvSpPr/>
          <p:nvPr/>
        </p:nvSpPr>
        <p:spPr>
          <a:xfrm rot="5400000">
            <a:off x="3552672" y="5191387"/>
            <a:ext cx="552865" cy="1962040"/>
          </a:xfrm>
          <a:prstGeom prst="rightBrac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flipH="1">
            <a:off x="3394618" y="6448840"/>
            <a:ext cx="88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width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162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mtClean="0"/>
              <a:t>CSS Visual Model</a:t>
            </a:r>
            <a:br>
              <a:rPr lang="en-US" smtClean="0"/>
            </a:br>
            <a:r>
              <a:rPr lang="en-US" smtClean="0"/>
              <a:t>Flow and Floats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1088"/>
            <a:ext cx="8229600" cy="4325112"/>
          </a:xfrm>
        </p:spPr>
        <p:txBody>
          <a:bodyPr>
            <a:normAutofit/>
          </a:bodyPr>
          <a:lstStyle/>
          <a:p>
            <a:r>
              <a:rPr lang="en-US" smtClean="0"/>
              <a:t>Normal Flow</a:t>
            </a:r>
          </a:p>
          <a:p>
            <a:pPr marL="402336" lvl="1" indent="0">
              <a:buNone/>
            </a:pPr>
            <a:r>
              <a:rPr lang="en-US" sz="2400" i="1">
                <a:solidFill>
                  <a:schemeClr val="accent1"/>
                </a:solidFill>
              </a:rPr>
              <a:t>Normal flow </a:t>
            </a:r>
            <a:r>
              <a:rPr lang="en-US" sz="2400" smtClean="0">
                <a:solidFill>
                  <a:schemeClr val="accent1"/>
                </a:solidFill>
              </a:rPr>
              <a:t>merupakan aliran standar dari elemen-elemen dalam suatu document yaitu; </a:t>
            </a:r>
          </a:p>
          <a:p>
            <a:pPr marL="859536" lvl="1" indent="-457200"/>
            <a:r>
              <a:rPr lang="en-US" sz="2000" smtClean="0"/>
              <a:t>Jika lebar browser diperkecil, konten akan flow ke bawah dan ke kiri. </a:t>
            </a:r>
          </a:p>
          <a:p>
            <a:pPr marL="859536" lvl="1" indent="-457200"/>
            <a:r>
              <a:rPr lang="en-US" sz="2000"/>
              <a:t>Jika lebar browser </a:t>
            </a:r>
            <a:r>
              <a:rPr lang="en-US" sz="2000" smtClean="0"/>
              <a:t>diperbesar, </a:t>
            </a:r>
            <a:r>
              <a:rPr lang="en-US" sz="2000"/>
              <a:t>konten akan flow </a:t>
            </a:r>
            <a:r>
              <a:rPr lang="en-US" sz="2000" smtClean="0"/>
              <a:t>ke atas </a:t>
            </a:r>
            <a:r>
              <a:rPr lang="en-US" sz="2000"/>
              <a:t>dan ke </a:t>
            </a:r>
            <a:r>
              <a:rPr lang="en-US" sz="2000" smtClean="0"/>
              <a:t>kanan. </a:t>
            </a:r>
            <a:endParaRPr lang="en-US" sz="200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706" y="4123583"/>
            <a:ext cx="2524662" cy="26177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825" y="4123583"/>
            <a:ext cx="4118223" cy="2617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73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E11B32B5-4DCD-4BFE-AFF8-C7F875C2669E}" vid="{DB517ECF-2B52-4556-AAAB-CCE18EBB3B31}"/>
    </a:ext>
  </a:extLst>
</a:theme>
</file>

<file path=ppt/theme/theme2.xml><?xml version="1.0" encoding="utf-8"?>
<a:theme xmlns:a="http://schemas.openxmlformats.org/drawingml/2006/main" name="1_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3A4EB860-FBD5-492B-B1F5-105163DA9472}" vid="{5EAFCC1A-FC16-42A2-A3DF-A488BCD489C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Theme-UPJ</Template>
  <TotalTime>214</TotalTime>
  <Words>859</Words>
  <Application>Microsoft Office PowerPoint</Application>
  <PresentationFormat>On-screen Show (4:3)</PresentationFormat>
  <Paragraphs>138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Calibri</vt:lpstr>
      <vt:lpstr>Consolas</vt:lpstr>
      <vt:lpstr>Georgia</vt:lpstr>
      <vt:lpstr>Trebuchet MS</vt:lpstr>
      <vt:lpstr>Verdana</vt:lpstr>
      <vt:lpstr>Wingdings</vt:lpstr>
      <vt:lpstr>Wingdings 2</vt:lpstr>
      <vt:lpstr>Theme-UPJ</vt:lpstr>
      <vt:lpstr>1_Theme-UPJ</vt:lpstr>
      <vt:lpstr>Web Responsive</vt:lpstr>
      <vt:lpstr>CSS Visual Modelling</vt:lpstr>
      <vt:lpstr>CSS Visual Model Lines &amp; Boxes</vt:lpstr>
      <vt:lpstr>Daftar HTML Tag Level Inline</vt:lpstr>
      <vt:lpstr>Daftar HTML Tag Level Block</vt:lpstr>
      <vt:lpstr>CSS Visual Model Lines &amp; Boxes</vt:lpstr>
      <vt:lpstr>Style yang Umum digunakan pada Box &amp; Border</vt:lpstr>
      <vt:lpstr>Style box-sizing: border-box</vt:lpstr>
      <vt:lpstr>CSS Visual Model Flow and Floats</vt:lpstr>
      <vt:lpstr>CSS Visual Model Flow and Floats</vt:lpstr>
      <vt:lpstr>CSS Visual Model Float Behavior</vt:lpstr>
      <vt:lpstr>CSS Visual Model Float Behavior</vt:lpstr>
      <vt:lpstr>CSS Visual Model Float Behavior</vt:lpstr>
      <vt:lpstr>CSS Visual Model Float Behavior</vt:lpstr>
      <vt:lpstr>CSS Visual Model clear pada float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Responsive</dc:title>
  <dc:creator>Augury El Rayeb</dc:creator>
  <cp:lastModifiedBy>Augury El Rayeb</cp:lastModifiedBy>
  <cp:revision>16</cp:revision>
  <dcterms:created xsi:type="dcterms:W3CDTF">2020-10-15T07:25:36Z</dcterms:created>
  <dcterms:modified xsi:type="dcterms:W3CDTF">2020-10-26T14:27:37Z</dcterms:modified>
</cp:coreProperties>
</file>