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5" r:id="rId5"/>
    <p:sldId id="260" r:id="rId6"/>
    <p:sldId id="261" r:id="rId7"/>
    <p:sldId id="266" r:id="rId8"/>
    <p:sldId id="262" r:id="rId9"/>
    <p:sldId id="263" r:id="rId10"/>
    <p:sldId id="267" r:id="rId11"/>
    <p:sldId id="264" r:id="rId12"/>
    <p:sldId id="258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DEB10C-A490-4056-A24A-3BB505F2CAAF}">
          <p14:sldIdLst>
            <p14:sldId id="256"/>
            <p14:sldId id="257"/>
          </p14:sldIdLst>
        </p14:section>
        <p14:section name="Child Selector" id="{DABA8E26-5487-4C9F-96B5-1896BC18FB0F}">
          <p14:sldIdLst>
            <p14:sldId id="259"/>
            <p14:sldId id="265"/>
            <p14:sldId id="260"/>
          </p14:sldIdLst>
        </p14:section>
        <p14:section name="Decendent Selector" id="{E740101C-EA42-405B-986E-2F49CB771BAD}">
          <p14:sldIdLst>
            <p14:sldId id="261"/>
            <p14:sldId id="266"/>
            <p14:sldId id="262"/>
          </p14:sldIdLst>
        </p14:section>
        <p14:section name="Sibling Selector" id="{B20925C5-6741-4144-9A8A-F0A3F470809C}">
          <p14:sldIdLst>
            <p14:sldId id="263"/>
            <p14:sldId id="267"/>
            <p14:sldId id="264"/>
            <p14:sldId id="258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5181E-48BE-4049-B3B2-8F2C09B1D999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E151F-6E86-4A42-95DB-8A39AE5D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2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Selector ini memungkinkan kita</a:t>
            </a:r>
            <a:r>
              <a:rPr lang="en-US" baseline="0" smtClean="0"/>
              <a:t> untuk membuat style bagi child dari suatu parent.</a:t>
            </a:r>
            <a:r>
              <a:rPr lang="en-US" smtClean="0"/>
              <a:t> Selector ini biasa digunakan untuk mengurangi penggunaan atribut</a:t>
            </a:r>
            <a:r>
              <a:rPr lang="en-US" baseline="0" smtClean="0"/>
              <a:t> class.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1917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Selector ini memungkinkan kita</a:t>
            </a:r>
            <a:r>
              <a:rPr lang="en-US" baseline="0" smtClean="0"/>
              <a:t> untuk membuat style bagi child dari suatu parent.</a:t>
            </a:r>
            <a:r>
              <a:rPr lang="en-US" smtClean="0"/>
              <a:t> Selector ini biasa digunakan untuk mengurangi penggunaan atribut</a:t>
            </a:r>
            <a:r>
              <a:rPr lang="en-US" baseline="0" smtClean="0"/>
              <a:t> class.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9939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Selector ini memungkinkan kita</a:t>
            </a:r>
            <a:r>
              <a:rPr lang="en-US" baseline="0" smtClean="0"/>
              <a:t> untuk membuat style bagi child dari suatu parent.</a:t>
            </a:r>
            <a:r>
              <a:rPr lang="en-US" smtClean="0"/>
              <a:t> Selector ini biasa digunakan untuk mengurangi penggunaan atribut</a:t>
            </a:r>
            <a:r>
              <a:rPr lang="en-US" baseline="0" smtClean="0"/>
              <a:t> class.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08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68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61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34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98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4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0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0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9D485A-02D8-4C8F-B238-FFD7B05D4504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38281C-1316-4CED-B12F-93B6F11924A6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CSS Basic: </a:t>
            </a:r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Child, Descendent, &amp; Sibling Selectors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9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44008" y="4051808"/>
            <a:ext cx="363400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&lt;div&gt;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h1&gt;Main Content Header&lt;/h1&gt;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p&gt;Second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p&gt;Third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div&gt;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361" y="1974623"/>
            <a:ext cx="4482869" cy="14891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Adjacent Sibling </a:t>
            </a:r>
            <a:r>
              <a:rPr lang="en-US" dirty="0" smtClean="0"/>
              <a:t>Selector</a:t>
            </a:r>
            <a:br>
              <a:rPr lang="en-US" dirty="0" smtClean="0"/>
            </a:b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418385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43417"/>
              <a:gd name="adj6" fmla="val -82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h1+p 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{font-weight: bold;}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57249" y="3534853"/>
            <a:ext cx="1052166" cy="1262299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4676943"/>
            <a:ext cx="3538736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Hanya &lt;p&gt; terdekat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h1 saja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akan bold, yaitu: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88024" y="4626848"/>
            <a:ext cx="2946773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415" y="1998456"/>
            <a:ext cx="3411104" cy="1358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4008" y="4051808"/>
            <a:ext cx="363400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&lt;div&gt;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h1&gt;Main Content Header&lt;/h1&gt;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p&gt;Second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p&gt;Third 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div&gt;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Adjacent Sibling </a:t>
            </a:r>
            <a:r>
              <a:rPr lang="en-US" dirty="0" smtClean="0"/>
              <a:t>Selector</a:t>
            </a:r>
            <a:br>
              <a:rPr lang="en-US" dirty="0" smtClean="0"/>
            </a:b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543259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70183"/>
              <a:gd name="adj6" fmla="val -131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h1+p+p+p 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{font-weight: bold;}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995936" y="3670312"/>
            <a:ext cx="1013479" cy="1693448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4676943"/>
            <a:ext cx="3538736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Hanya &lt;p&gt;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posisi ke-3 dari  h1 saja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akan bold, yaitu: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&lt;p&gt;Third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paragraph&lt;/p&gt; </a:t>
            </a: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88024" y="5157192"/>
            <a:ext cx="2946773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6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2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Augury, et. al, </a:t>
            </a:r>
            <a:r>
              <a:rPr lang="en-US" dirty="0" smtClean="0"/>
              <a:t>“Cara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web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CSS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HTML”, Andi Publishing, 2009.</a:t>
            </a:r>
          </a:p>
          <a:p>
            <a:r>
              <a:rPr lang="en-US" dirty="0"/>
              <a:t>Molly E. </a:t>
            </a:r>
            <a:r>
              <a:rPr lang="en-US" dirty="0" err="1" smtClean="0"/>
              <a:t>Holzschlag</a:t>
            </a:r>
            <a:r>
              <a:rPr lang="en-US" dirty="0" smtClean="0"/>
              <a:t>, “Core CSS: Part 2”, </a:t>
            </a:r>
            <a:r>
              <a:rPr lang="en-US" dirty="0" err="1"/>
              <a:t>DZone</a:t>
            </a:r>
            <a:r>
              <a:rPr lang="en-US" dirty="0"/>
              <a:t> </a:t>
            </a:r>
            <a:r>
              <a:rPr lang="en-US" dirty="0" err="1" smtClean="0"/>
              <a:t>Refcardz</a:t>
            </a:r>
            <a:r>
              <a:rPr lang="en-US" dirty="0" smtClean="0"/>
              <a:t>, </a:t>
            </a:r>
            <a:r>
              <a:rPr lang="en-US" dirty="0" err="1" smtClean="0"/>
              <a:t>Dzone</a:t>
            </a:r>
            <a:r>
              <a:rPr lang="en-US" dirty="0" smtClean="0"/>
              <a:t> </a:t>
            </a:r>
            <a:r>
              <a:rPr lang="en-US" dirty="0" err="1" smtClean="0"/>
              <a:t>Inc</a:t>
            </a:r>
            <a:r>
              <a:rPr lang="en-US" dirty="0" smtClean="0"/>
              <a:t>, 2008.</a:t>
            </a:r>
          </a:p>
        </p:txBody>
      </p:sp>
    </p:spTree>
    <p:extLst>
      <p:ext uri="{BB962C8B-B14F-4D97-AF65-F5344CB8AC3E}">
        <p14:creationId xmlns:p14="http://schemas.microsoft.com/office/powerpoint/2010/main" val="29959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Child, Descendent, &amp; Sibling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Selector</a:t>
            </a:r>
          </a:p>
          <a:p>
            <a:r>
              <a:rPr lang="en-US" dirty="0" smtClean="0"/>
              <a:t>Descendent Selector</a:t>
            </a:r>
          </a:p>
          <a:p>
            <a:r>
              <a:rPr lang="en-US" dirty="0" smtClean="0"/>
              <a:t>Sibling Selector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7094" y="4915610"/>
            <a:ext cx="3495518" cy="15121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Selector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1853"/>
            <a:ext cx="6010275" cy="1269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Keterangan: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Parent: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tag/tag#id induk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tag/tag#id anak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975881"/>
            <a:ext cx="4824536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anak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(child) yang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diberi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style</a:t>
            </a:r>
          </a:p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743868"/>
            <a:ext cx="3840807" cy="115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Parent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child</a:t>
            </a:r>
            <a:r>
              <a:rPr lang="en-US" dirty="0" smtClean="0">
                <a:latin typeface="Consolas" panose="020B0609020204030204" pitchFamily="49" charset="0"/>
              </a:rPr>
              <a:t> {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 kern="0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 kern="0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 kern="0" dirty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Line Callout 1 (No Border) 7"/>
          <p:cNvSpPr/>
          <p:nvPr/>
        </p:nvSpPr>
        <p:spPr>
          <a:xfrm>
            <a:off x="4414961" y="4527998"/>
            <a:ext cx="866775" cy="437482"/>
          </a:xfrm>
          <a:prstGeom prst="callout1">
            <a:avLst>
              <a:gd name="adj1" fmla="val 18750"/>
              <a:gd name="adj2" fmla="val -8333"/>
              <a:gd name="adj3" fmla="val 169108"/>
              <a:gd name="adj4" fmla="val -12624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Parent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272846" y="2743868"/>
            <a:ext cx="2315057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 id=“</a:t>
            </a:r>
            <a:r>
              <a:rPr lang="en-US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nav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”&gt;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dirty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10" name="Line Callout 1 (No Border) 9"/>
          <p:cNvSpPr/>
          <p:nvPr/>
        </p:nvSpPr>
        <p:spPr>
          <a:xfrm>
            <a:off x="5145731" y="5990296"/>
            <a:ext cx="866775" cy="437482"/>
          </a:xfrm>
          <a:prstGeom prst="callout1">
            <a:avLst>
              <a:gd name="adj1" fmla="val 18750"/>
              <a:gd name="adj2" fmla="val -8333"/>
              <a:gd name="adj3" fmla="val -42084"/>
              <a:gd name="adj4" fmla="val -11195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Child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356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Child Selector</a:t>
            </a:r>
            <a:br>
              <a:rPr lang="en-US" dirty="0" smtClean="0"/>
            </a:b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950" y="2923280"/>
            <a:ext cx="5388199" cy="80463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it-IT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Artinya; kita akan membuat semua li child dari ul memiliki border, margin dan padding menjadi 0.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3095" y="1971259"/>
            <a:ext cx="1906291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sz="1400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 id=“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nav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”&gt;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sz="1400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9007" y="2416627"/>
            <a:ext cx="53831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alibri" panose="020F0502020204030204" pitchFamily="34" charset="0"/>
              </a:rPr>
              <a:t>ul&gt;li {border: 0; margin 0; padding: 0;} </a:t>
            </a:r>
          </a:p>
        </p:txBody>
      </p:sp>
      <p:sp>
        <p:nvSpPr>
          <p:cNvPr id="9" name="Rectangle 8"/>
          <p:cNvSpPr/>
          <p:nvPr/>
        </p:nvSpPr>
        <p:spPr>
          <a:xfrm>
            <a:off x="389006" y="5111025"/>
            <a:ext cx="53831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; kita akan membuat semua li child dari ul dengan id nav memiliki border, margin dan padding menjadi 0.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9007" y="4604372"/>
            <a:ext cx="53831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ul#nav&gt;li {border: 0; margin 0; padding: 0;}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3095" y="4449305"/>
            <a:ext cx="1906291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sz="1400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 id=“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nav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”&gt;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endParaRPr lang="en-US" sz="1400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341630" y="2142646"/>
            <a:ext cx="2109220" cy="78063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41630" y="3195987"/>
            <a:ext cx="2109220" cy="78063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3"/>
            <a:endCxn id="12" idx="2"/>
          </p:cNvCxnSpPr>
          <p:nvPr/>
        </p:nvCxnSpPr>
        <p:spPr>
          <a:xfrm flipV="1">
            <a:off x="5772150" y="2532963"/>
            <a:ext cx="569480" cy="68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13" idx="2"/>
          </p:cNvCxnSpPr>
          <p:nvPr/>
        </p:nvCxnSpPr>
        <p:spPr>
          <a:xfrm>
            <a:off x="5772150" y="2601293"/>
            <a:ext cx="569480" cy="985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41630" y="5730358"/>
            <a:ext cx="2109220" cy="78063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10" idx="3"/>
            <a:endCxn id="22" idx="2"/>
          </p:cNvCxnSpPr>
          <p:nvPr/>
        </p:nvCxnSpPr>
        <p:spPr>
          <a:xfrm>
            <a:off x="5772150" y="4789038"/>
            <a:ext cx="569480" cy="1331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5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Child Selector </a:t>
            </a:r>
            <a:br>
              <a:rPr lang="en-US" dirty="0" smtClean="0"/>
            </a:b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54799" y="2169656"/>
            <a:ext cx="3022451" cy="3323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</a:t>
            </a:r>
            <a:r>
              <a:rPr lang="en-US" sz="14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 id=“</a:t>
            </a:r>
            <a:r>
              <a:rPr lang="en-US" sz="14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nav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”&gt;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&lt;li&gt;menu 1&lt;/li&gt;</a:t>
            </a:r>
          </a:p>
          <a:p>
            <a:pPr>
              <a:tabLst>
                <a:tab pos="2286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&lt;li&gt;Menu 2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&lt;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 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	&lt;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li&gt;menu 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21&lt;/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&lt;li&gt;Menu 22&lt;/li&gt;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	&lt;</a:t>
            </a:r>
            <a:r>
              <a:rPr lang="en-US" sz="14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ol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		&lt;li&gt;menu 221&lt;/li&gt;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	&lt;/</a:t>
            </a:r>
            <a:r>
              <a:rPr lang="en-US" sz="14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ol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&lt;/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	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&lt;li&gt;menu 23&lt;/li&gt;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	&lt;/</a:t>
            </a:r>
            <a:r>
              <a:rPr lang="en-US" sz="1400" dirty="0" err="1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	&lt;li&gt;menu 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3&lt;/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li&gt;</a:t>
            </a:r>
          </a:p>
          <a:p>
            <a:pPr>
              <a:tabLst>
                <a:tab pos="228600" algn="l"/>
              </a:tabLst>
            </a:pP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&lt;/</a:t>
            </a:r>
            <a:r>
              <a:rPr lang="en-US" sz="140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ul</a:t>
            </a:r>
            <a:r>
              <a:rPr lang="en-US" sz="1400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99" y="3140968"/>
            <a:ext cx="2466975" cy="23526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Line Callout 2 (Accent Bar) 7"/>
          <p:cNvSpPr/>
          <p:nvPr/>
        </p:nvSpPr>
        <p:spPr>
          <a:xfrm>
            <a:off x="4013974" y="5949280"/>
            <a:ext cx="3816424" cy="720080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80096"/>
              <a:gd name="adj6" fmla="val -15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ul#nav&gt;li&gt;ul&gt;li&gt;ol&gt;li  {border: 0; margin 0; padding: 0;} </a:t>
            </a:r>
          </a:p>
        </p:txBody>
      </p:sp>
      <p:sp>
        <p:nvSpPr>
          <p:cNvPr id="9" name="Line Callout 2 (Accent Bar) 8"/>
          <p:cNvSpPr/>
          <p:nvPr/>
        </p:nvSpPr>
        <p:spPr>
          <a:xfrm flipH="1">
            <a:off x="108570" y="3875697"/>
            <a:ext cx="2303190" cy="99346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66958"/>
              <a:gd name="adj6" fmla="val -25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ul#nav&gt;li&gt;ul&gt;li 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border: 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1;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margin 0; padding: 0;} </a:t>
            </a:r>
          </a:p>
        </p:txBody>
      </p:sp>
      <p:sp>
        <p:nvSpPr>
          <p:cNvPr id="10" name="Oval 9"/>
          <p:cNvSpPr/>
          <p:nvPr/>
        </p:nvSpPr>
        <p:spPr>
          <a:xfrm>
            <a:off x="2627784" y="4461321"/>
            <a:ext cx="2610990" cy="407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75856" y="5108773"/>
            <a:ext cx="1368153" cy="3364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ne Callout 2 (Accent Bar) 10"/>
          <p:cNvSpPr/>
          <p:nvPr/>
        </p:nvSpPr>
        <p:spPr>
          <a:xfrm flipH="1">
            <a:off x="129178" y="2644237"/>
            <a:ext cx="2303190" cy="712756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146213"/>
              <a:gd name="adj6" fmla="val -34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ul#nav&gt;li  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border: </a:t>
            </a:r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1;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margin 0; padding: 0;} </a:t>
            </a:r>
          </a:p>
        </p:txBody>
      </p:sp>
      <p:sp>
        <p:nvSpPr>
          <p:cNvPr id="13" name="Oval 12"/>
          <p:cNvSpPr/>
          <p:nvPr/>
        </p:nvSpPr>
        <p:spPr>
          <a:xfrm>
            <a:off x="2627784" y="3597225"/>
            <a:ext cx="2610990" cy="407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Descendent (</a:t>
            </a:r>
            <a:r>
              <a:rPr lang="en-US" dirty="0" err="1" smtClean="0"/>
              <a:t>turunan</a:t>
            </a:r>
            <a:r>
              <a:rPr lang="en-US" dirty="0" smtClean="0"/>
              <a:t>) Selector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2594479"/>
            <a:ext cx="3070040" cy="307004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57200" y="1925830"/>
            <a:ext cx="3970784" cy="646331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diberi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style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spasi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712475"/>
            <a:ext cx="376237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Parent Descendent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" b="1" kern="0" dirty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 kern="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r>
              <a:rPr lang="en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b="1" kern="0" dirty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b="1" kern="0" dirty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b="1" kern="0" dirty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….dst;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4111853"/>
            <a:ext cx="6010275" cy="1269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Keterangan: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Parent: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tag/tag#id induk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Descendent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tag/tag#id turunan</a:t>
            </a:r>
          </a:p>
        </p:txBody>
      </p:sp>
      <p:sp>
        <p:nvSpPr>
          <p:cNvPr id="13" name="Line Callout 1 (No Border) 12"/>
          <p:cNvSpPr/>
          <p:nvPr/>
        </p:nvSpPr>
        <p:spPr>
          <a:xfrm>
            <a:off x="7640700" y="1954816"/>
            <a:ext cx="866775" cy="437482"/>
          </a:xfrm>
          <a:prstGeom prst="callout1">
            <a:avLst>
              <a:gd name="adj1" fmla="val 18750"/>
              <a:gd name="adj2" fmla="val -8333"/>
              <a:gd name="adj3" fmla="val 169108"/>
              <a:gd name="adj4" fmla="val -12624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Parent</a:t>
            </a:r>
            <a:endParaRPr lang="en-US" sz="1400" dirty="0"/>
          </a:p>
        </p:txBody>
      </p:sp>
      <p:sp>
        <p:nvSpPr>
          <p:cNvPr id="14" name="Line Callout 1 (No Border) 13"/>
          <p:cNvSpPr/>
          <p:nvPr/>
        </p:nvSpPr>
        <p:spPr>
          <a:xfrm>
            <a:off x="2952750" y="5902404"/>
            <a:ext cx="1183331" cy="437482"/>
          </a:xfrm>
          <a:prstGeom prst="callout1">
            <a:avLst>
              <a:gd name="adj1" fmla="val -16086"/>
              <a:gd name="adj2" fmla="val 70788"/>
              <a:gd name="adj3" fmla="val -566797"/>
              <a:gd name="adj4" fmla="val 1852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Descendent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19575" y="5381625"/>
            <a:ext cx="1743075" cy="578520"/>
          </a:xfrm>
          <a:prstGeom prst="lin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042693" y="4486275"/>
            <a:ext cx="1129382" cy="1347357"/>
          </a:xfrm>
          <a:prstGeom prst="lin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693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Descendent (</a:t>
            </a:r>
            <a:r>
              <a:rPr lang="en-US" dirty="0" err="1" smtClean="0"/>
              <a:t>turunan</a:t>
            </a:r>
            <a:r>
              <a:rPr lang="en-US" dirty="0" smtClean="0"/>
              <a:t>) Selector</a:t>
            </a:r>
            <a:br>
              <a:rPr lang="en-US" dirty="0" smtClean="0"/>
            </a:br>
            <a:r>
              <a:rPr lang="en-US" dirty="0" err="1" smtClean="0"/>
              <a:t>Contoh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348" y="2070604"/>
            <a:ext cx="3070040" cy="3070040"/>
          </a:xfrm>
          <a:prstGeom prst="rect">
            <a:avLst/>
          </a:prstGeom>
        </p:spPr>
      </p:pic>
      <p:sp>
        <p:nvSpPr>
          <p:cNvPr id="5" name="Line Callout 2 (Accent Bar) 4"/>
          <p:cNvSpPr/>
          <p:nvPr/>
        </p:nvSpPr>
        <p:spPr>
          <a:xfrm flipH="1">
            <a:off x="571500" y="3333709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-70183"/>
              <a:gd name="adj6" fmla="val -527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ul#nav li {list-style-type: none;}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10236" y="3432988"/>
            <a:ext cx="1224136" cy="504056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10236" y="3432988"/>
            <a:ext cx="2088232" cy="144016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/>
          <p:cNvSpPr txBox="1"/>
          <p:nvPr/>
        </p:nvSpPr>
        <p:spPr>
          <a:xfrm>
            <a:off x="571499" y="4812727"/>
            <a:ext cx="4762873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&lt;li&gt;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id=“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nav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”&gt;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list-style-type: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none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bullet/icon)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1628800"/>
            <a:ext cx="3773388" cy="3758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Descendent (</a:t>
            </a:r>
            <a:r>
              <a:rPr lang="en-US" dirty="0" err="1" smtClean="0"/>
              <a:t>turunan</a:t>
            </a:r>
            <a:r>
              <a:rPr lang="en-US" dirty="0" smtClean="0"/>
              <a:t>) </a:t>
            </a:r>
            <a:r>
              <a:rPr lang="en-US" dirty="0"/>
              <a:t>Selector</a:t>
            </a:r>
            <a:br>
              <a:rPr lang="en-US" dirty="0"/>
            </a:b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5" name="Line Callout 2 (Accent Bar) 4"/>
          <p:cNvSpPr/>
          <p:nvPr/>
        </p:nvSpPr>
        <p:spPr>
          <a:xfrm flipH="1">
            <a:off x="457200" y="3395961"/>
            <a:ext cx="3173329" cy="633423"/>
          </a:xfrm>
          <a:prstGeom prst="accentCallout2">
            <a:avLst>
              <a:gd name="adj1" fmla="val 18750"/>
              <a:gd name="adj2" fmla="val -2343"/>
              <a:gd name="adj3" fmla="val 18750"/>
              <a:gd name="adj4" fmla="val -10677"/>
              <a:gd name="adj5" fmla="val 254624"/>
              <a:gd name="adj6" fmla="val -81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ul#nav li ul li ol li </a:t>
            </a:r>
            <a:endParaRPr lang="it-IT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mtClean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list-style-type: none;}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" y="4215320"/>
            <a:ext cx="3826768" cy="181588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&lt;li&gt;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ol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&lt;li&gt;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&lt;li&gt;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turunan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ul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id=“</a:t>
            </a:r>
            <a:r>
              <a:rPr lang="en-US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nav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”&gt;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list-style-type: none</a:t>
            </a:r>
          </a:p>
        </p:txBody>
      </p:sp>
      <p:sp>
        <p:nvSpPr>
          <p:cNvPr id="6" name="Oval 5"/>
          <p:cNvSpPr/>
          <p:nvPr/>
        </p:nvSpPr>
        <p:spPr>
          <a:xfrm>
            <a:off x="5796136" y="4797152"/>
            <a:ext cx="259228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04789" y="1903512"/>
            <a:ext cx="363400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&lt;div&gt;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h1&gt;Main Content Header&lt;/h1&gt;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p&gt;First paragraph&lt;/p&gt;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p&gt;Second paragraph&lt;/p&gt;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p&gt;Third paragraph&lt;/p&gt;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336550" algn="l"/>
                <a:tab pos="690563" algn="l"/>
              </a:tabLst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&lt;/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div&gt;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581" y="3771693"/>
            <a:ext cx="4482869" cy="14891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Adjacent Sibling </a:t>
            </a:r>
            <a:r>
              <a:rPr lang="en-US" smtClean="0"/>
              <a:t>Selector</a:t>
            </a:r>
            <a:br>
              <a:rPr lang="en-US" smtClean="0"/>
            </a:br>
            <a:r>
              <a:rPr lang="en-US" smtClean="0"/>
              <a:t>(+)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" y="1974623"/>
            <a:ext cx="3970784" cy="92333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Memilih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sibling (tag  yang se-</a:t>
            </a:r>
            <a:r>
              <a:rPr lang="en-US" i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yang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diberi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style.</a:t>
            </a:r>
          </a:p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Operator yang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85774" y="4371407"/>
            <a:ext cx="3869382" cy="897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Keterangan: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tagSumber: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tag/tag#id sumber</a:t>
            </a:r>
          </a:p>
          <a:p>
            <a:pPr marL="292608" lvl="1" indent="0">
              <a:buNone/>
            </a:pPr>
            <a:r>
              <a:rPr lang="it-IT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tagSibling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tag/tag#id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setingkat (sibling) yang posisinya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berdekatan.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4" y="3194612"/>
            <a:ext cx="3840807" cy="1154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tagSumber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tagSibling</a:t>
            </a:r>
            <a:r>
              <a:rPr lang="en-US" dirty="0" smtClean="0">
                <a:latin typeface="Consolas" panose="020B0609020204030204" pitchFamily="49" charset="0"/>
              </a:rPr>
              <a:t> {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  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attribute1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 kern="0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attribute2</a:t>
            </a:r>
            <a:r>
              <a:rPr lang="en" sz="1500" b="1" kern="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lang="en" sz="1500" b="1" kern="0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" sz="1500" b="1" kern="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lang="en" sz="1500" b="1" kern="0" dirty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….dst</a:t>
            </a:r>
            <a:r>
              <a:rPr lang="en" sz="1500" b="1" kern="0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" name="Line Callout 1 (No Border) 13"/>
          <p:cNvSpPr/>
          <p:nvPr/>
        </p:nvSpPr>
        <p:spPr>
          <a:xfrm>
            <a:off x="6568015" y="5697070"/>
            <a:ext cx="1137710" cy="437482"/>
          </a:xfrm>
          <a:prstGeom prst="callout1">
            <a:avLst>
              <a:gd name="adj1" fmla="val -7377"/>
              <a:gd name="adj2" fmla="val 46612"/>
              <a:gd name="adj3" fmla="val -172718"/>
              <a:gd name="adj4" fmla="val -3932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tagSibling</a:t>
            </a:r>
            <a:endParaRPr lang="en-US" sz="1400" dirty="0"/>
          </a:p>
        </p:txBody>
      </p:sp>
      <p:sp>
        <p:nvSpPr>
          <p:cNvPr id="15" name="Line Callout 1 (No Border) 14"/>
          <p:cNvSpPr/>
          <p:nvPr/>
        </p:nvSpPr>
        <p:spPr>
          <a:xfrm>
            <a:off x="3790950" y="5697070"/>
            <a:ext cx="1070421" cy="437482"/>
          </a:xfrm>
          <a:prstGeom prst="callout1">
            <a:avLst>
              <a:gd name="adj1" fmla="val -9554"/>
              <a:gd name="adj2" fmla="val 65293"/>
              <a:gd name="adj3" fmla="val -166186"/>
              <a:gd name="adj4" fmla="val 13450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tagSumber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12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144</TotalTime>
  <Words>931</Words>
  <Application>Microsoft Office PowerPoint</Application>
  <PresentationFormat>On-screen Show (4:3)</PresentationFormat>
  <Paragraphs>146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Consolas</vt:lpstr>
      <vt:lpstr>Courier New</vt:lpstr>
      <vt:lpstr>Georgia</vt:lpstr>
      <vt:lpstr>Trebuchet MS</vt:lpstr>
      <vt:lpstr>Wingdings 2</vt:lpstr>
      <vt:lpstr>Theme-UPJ</vt:lpstr>
      <vt:lpstr>CSS Basic: Lanjutan</vt:lpstr>
      <vt:lpstr>Child, Descendent, &amp; Sibling Selectors</vt:lpstr>
      <vt:lpstr>Child Selector</vt:lpstr>
      <vt:lpstr>Child Selector Contoh</vt:lpstr>
      <vt:lpstr>Child Selector  Contoh</vt:lpstr>
      <vt:lpstr>Descendent (turunan) Selector</vt:lpstr>
      <vt:lpstr>Descendent (turunan) Selector Contoh</vt:lpstr>
      <vt:lpstr>Descendent (turunan) Selector Contoh</vt:lpstr>
      <vt:lpstr>Adjacent Sibling Selector (+)</vt:lpstr>
      <vt:lpstr>Adjacent Sibling Selector Contoh</vt:lpstr>
      <vt:lpstr>Adjacent Sibling Selector Contoh</vt:lpstr>
      <vt:lpstr>Terima Kasih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#5.1 CSS Basic Lanjutan</dc:title>
  <dc:creator>Augury El Rayeb</dc:creator>
  <cp:lastModifiedBy>Augury El Rayeb</cp:lastModifiedBy>
  <cp:revision>26</cp:revision>
  <dcterms:created xsi:type="dcterms:W3CDTF">2020-10-11T04:59:25Z</dcterms:created>
  <dcterms:modified xsi:type="dcterms:W3CDTF">2020-10-11T12:06:14Z</dcterms:modified>
</cp:coreProperties>
</file>