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0" r:id="rId19"/>
    <p:sldId id="273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53ac755276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53ac755276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53aef63cad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53aef63cad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53ac755276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53ac755276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53aef63ca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53aef63cad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53ac755276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53ac755276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53ac755276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53ac755276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3aef63cad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3aef63cad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3ac755276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3ac755276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3ac75527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3ac755276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3aef63cad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3aef63cad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3ac75527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3ac75527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3ac75527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53ac75527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53aef63cad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53aef63cad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3aef63ca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3aef63ca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"/>
          <p:cNvSpPr/>
          <p:nvPr/>
        </p:nvSpPr>
        <p:spPr>
          <a:xfrm rot="10800000" flipH="1">
            <a:off x="5410182" y="3809887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"/>
          <p:cNvSpPr/>
          <p:nvPr/>
        </p:nvSpPr>
        <p:spPr>
          <a:xfrm rot="10800000" flipH="1">
            <a:off x="5410200" y="3897034"/>
            <a:ext cx="3733800" cy="192000"/>
          </a:xfrm>
          <a:prstGeom prst="rect">
            <a:avLst/>
          </a:prstGeom>
          <a:solidFill>
            <a:srgbClr val="00B050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"/>
          <p:cNvSpPr/>
          <p:nvPr/>
        </p:nvSpPr>
        <p:spPr>
          <a:xfrm rot="10800000" flipH="1">
            <a:off x="5410200" y="4115011"/>
            <a:ext cx="3733800" cy="9300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"/>
          <p:cNvSpPr/>
          <p:nvPr/>
        </p:nvSpPr>
        <p:spPr>
          <a:xfrm rot="10800000" flipH="1">
            <a:off x="5410200" y="4164391"/>
            <a:ext cx="1965900" cy="18300"/>
          </a:xfrm>
          <a:prstGeom prst="rect">
            <a:avLst/>
          </a:prstGeom>
          <a:solidFill>
            <a:srgbClr val="0070C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"/>
          <p:cNvSpPr/>
          <p:nvPr/>
        </p:nvSpPr>
        <p:spPr>
          <a:xfrm rot="10800000" flipH="1">
            <a:off x="5410200" y="4199416"/>
            <a:ext cx="1965900" cy="9300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5410200" y="3962400"/>
            <a:ext cx="3063300" cy="27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7376507" y="4060983"/>
            <a:ext cx="1600200" cy="36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" y="3649662"/>
            <a:ext cx="9144000" cy="243900"/>
          </a:xfrm>
          <a:prstGeom prst="rect">
            <a:avLst/>
          </a:prstGeom>
          <a:solidFill>
            <a:srgbClr val="00B050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0" y="3675527"/>
            <a:ext cx="9144000" cy="1407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"/>
          <p:cNvSpPr/>
          <p:nvPr/>
        </p:nvSpPr>
        <p:spPr>
          <a:xfrm rot="10800000" flipH="1">
            <a:off x="6414051" y="3643122"/>
            <a:ext cx="2730000" cy="248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ldNum" idx="12"/>
          </p:nvPr>
        </p:nvSpPr>
        <p:spPr>
          <a:xfrm>
            <a:off x="8320088" y="1136"/>
            <a:ext cx="7476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1" name="Google Shape;4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62207" y="5038229"/>
            <a:ext cx="1371600" cy="137845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"/>
          <p:cNvSpPr txBox="1"/>
          <p:nvPr/>
        </p:nvSpPr>
        <p:spPr>
          <a:xfrm>
            <a:off x="5453000" y="4225600"/>
            <a:ext cx="1502700" cy="6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0000"/>
                </a:solidFill>
                <a:latin typeface="Georgia"/>
                <a:ea typeface="Georgia"/>
                <a:cs typeface="Georgia"/>
                <a:sym typeface="Georgia"/>
              </a:rPr>
              <a:t>By: Augury El Rayeb</a:t>
            </a:r>
            <a:endParaRPr sz="1000">
              <a:solidFill>
                <a:srgbClr val="99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body" idx="1"/>
          </p:nvPr>
        </p:nvSpPr>
        <p:spPr>
          <a:xfrm rot="5400000">
            <a:off x="2409450" y="-9114"/>
            <a:ext cx="4325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0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030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233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1605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6877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6024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5890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06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491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2258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223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Trebuchet MS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00" cy="457200"/>
          </a:xfrm>
          <a:prstGeom prst="rect">
            <a:avLst/>
          </a:prstGeom>
          <a:solidFill>
            <a:srgbClr val="DC343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900" cy="457200"/>
          </a:xfrm>
          <a:prstGeom prst="rect">
            <a:avLst/>
          </a:prstGeom>
          <a:solidFill>
            <a:srgbClr val="DC343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00" cy="38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7" name="Google Shape;67;p6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900" cy="38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400" cy="8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Trebuchet MS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400" cy="58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 rot="-5400000">
            <a:off x="3393084" y="3156647"/>
            <a:ext cx="46815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Trebuchet M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" y="366818"/>
            <a:ext cx="9144000" cy="84300"/>
          </a:xfrm>
          <a:prstGeom prst="rect">
            <a:avLst/>
          </a:prstGeom>
          <a:solidFill>
            <a:srgbClr val="00B050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-1"/>
            <a:ext cx="9144000" cy="310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0" y="308276"/>
            <a:ext cx="9144000" cy="915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1"/>
          <p:cNvSpPr/>
          <p:nvPr/>
        </p:nvSpPr>
        <p:spPr>
          <a:xfrm rot="10800000" flipH="1">
            <a:off x="5410182" y="360133"/>
            <a:ext cx="3733800" cy="91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5410200" y="440147"/>
            <a:ext cx="3733800" cy="180000"/>
          </a:xfrm>
          <a:prstGeom prst="rect">
            <a:avLst/>
          </a:prstGeom>
          <a:solidFill>
            <a:srgbClr val="00B050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5407339" y="497504"/>
            <a:ext cx="3063300" cy="27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7373646" y="588943"/>
            <a:ext cx="1600200" cy="36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9084966" y="-2001"/>
            <a:ext cx="57600" cy="621600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9044481" y="-2001"/>
            <a:ext cx="27300" cy="621600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9025428" y="-2001"/>
            <a:ext cx="9000" cy="6216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8975423" y="-2001"/>
            <a:ext cx="27300" cy="6216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8915677" y="380"/>
            <a:ext cx="54900" cy="5853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8873475" y="380"/>
            <a:ext cx="9000" cy="585300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" name="Google Shape;19;p1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rgbClr val="85200C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rgbClr val="85200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sldNum" idx="12"/>
          </p:nvPr>
        </p:nvSpPr>
        <p:spPr>
          <a:xfrm>
            <a:off x="0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" name="Google Shape;2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244408" y="5949280"/>
            <a:ext cx="685800" cy="68922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"/>
          <p:cNvSpPr txBox="1"/>
          <p:nvPr/>
        </p:nvSpPr>
        <p:spPr>
          <a:xfrm>
            <a:off x="987424" y="-31739"/>
            <a:ext cx="8121000" cy="6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Augury El Rayeb, S.Kom., MMSI.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Pengolahan Informasi Berbasis Script| INS207</a:t>
            </a:r>
            <a:endParaRPr sz="12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39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CSS Basic #2</a:t>
            </a:r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/>
            <a:r>
              <a:rPr lang="en" dirty="0"/>
              <a:t>Embedded Style </a:t>
            </a:r>
            <a:r>
              <a:rPr lang="en" dirty="0" smtClean="0"/>
              <a:t>Sheet, Linked Style Sheet, dan Selectors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>
            <a:spLocks noGrp="1"/>
          </p:cNvSpPr>
          <p:nvPr>
            <p:ph type="title"/>
          </p:nvPr>
        </p:nvSpPr>
        <p:spPr>
          <a:xfrm>
            <a:off x="457200" y="679537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Element/Tag Selector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Contoh</a:t>
            </a:r>
            <a:endParaRPr/>
          </a:p>
        </p:txBody>
      </p:sp>
      <p:sp>
        <p:nvSpPr>
          <p:cNvPr id="178" name="Google Shape;178;p22"/>
          <p:cNvSpPr txBox="1">
            <a:spLocks noGrp="1"/>
          </p:cNvSpPr>
          <p:nvPr>
            <p:ph type="body" idx="4294967295"/>
          </p:nvPr>
        </p:nvSpPr>
        <p:spPr>
          <a:xfrm>
            <a:off x="228600" y="2327525"/>
            <a:ext cx="4568700" cy="4459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&lt;!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DOCTYPE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html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&lt;</a:t>
            </a:r>
            <a:r>
              <a:rPr lang="en" sz="1400">
                <a:solidFill>
                  <a:srgbClr val="A31515"/>
                </a:solidFill>
                <a:latin typeface="Consolas"/>
                <a:ea typeface="Consolas"/>
                <a:cs typeface="Consolas"/>
                <a:sym typeface="Consolas"/>
              </a:rPr>
              <a:t>link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rel</a:t>
            </a:r>
            <a:r>
              <a:rPr lang="en" sz="1400" b="1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"stylesheet" </a:t>
            </a:r>
            <a:r>
              <a:rPr lang="en" sz="14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href</a:t>
            </a:r>
            <a:r>
              <a:rPr lang="en" sz="1400" b="1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"file.css" /&gt;</a:t>
            </a:r>
            <a:r>
              <a:rPr lang="en" sz="1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 b="1">
                <a:solidFill>
                  <a:srgbClr val="A31515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Judul ini berukuran 18 dengan   warna merah!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 b="1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Format tag P: ukuran font 12   point, tipe font Arial </a:t>
            </a:r>
            <a:r>
              <a:rPr lang="en" sz="1400">
                <a:solidFill>
                  <a:srgbClr val="FF8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&amp; 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indent   0.5in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Format tag body: background-  color biru, color kuning,   margin kiri 0.5in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4294967295"/>
          </p:nvPr>
        </p:nvSpPr>
        <p:spPr>
          <a:xfrm>
            <a:off x="4946900" y="2327525"/>
            <a:ext cx="4041900" cy="44592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body {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background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blue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color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yellow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Margin-left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</a:t>
            </a:r>
            <a:endParaRPr sz="1400"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 {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font-size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18pt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color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#FF0000;</a:t>
            </a:r>
            <a:endParaRPr sz="1400"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 {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Font-size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12pt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Font-family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arial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Text-indent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</a:t>
            </a:r>
            <a:endParaRPr sz="1400"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0" name="Google Shape;180;p22"/>
          <p:cNvSpPr txBox="1">
            <a:spLocks noGrp="1"/>
          </p:cNvSpPr>
          <p:nvPr>
            <p:ph type="body" idx="1"/>
          </p:nvPr>
        </p:nvSpPr>
        <p:spPr>
          <a:xfrm>
            <a:off x="228600" y="1863975"/>
            <a:ext cx="4568700" cy="457200"/>
          </a:xfrm>
          <a:prstGeom prst="rect">
            <a:avLst/>
          </a:prstGeom>
          <a:solidFill>
            <a:srgbClr val="F9CB9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3F3F3F"/>
                </a:solidFill>
              </a:rPr>
              <a:t>fileDokumen.html</a:t>
            </a:r>
            <a:endParaRPr sz="1900" b="1">
              <a:solidFill>
                <a:srgbClr val="3F3F3F"/>
              </a:solidFill>
            </a:endParaRPr>
          </a:p>
        </p:txBody>
      </p:sp>
      <p:sp>
        <p:nvSpPr>
          <p:cNvPr id="181" name="Google Shape;181;p22"/>
          <p:cNvSpPr txBox="1">
            <a:spLocks noGrp="1"/>
          </p:cNvSpPr>
          <p:nvPr>
            <p:ph type="body" idx="4294967295"/>
          </p:nvPr>
        </p:nvSpPr>
        <p:spPr>
          <a:xfrm>
            <a:off x="4946900" y="1863970"/>
            <a:ext cx="4041900" cy="457200"/>
          </a:xfrm>
          <a:prstGeom prst="rect">
            <a:avLst/>
          </a:prstGeom>
          <a:solidFill>
            <a:srgbClr val="F9CB9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3F3F3F"/>
                </a:solidFill>
              </a:rPr>
              <a:t>file.css</a:t>
            </a:r>
            <a:endParaRPr sz="1900" b="1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Selectors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Selector (.)</a:t>
            </a:r>
            <a:endParaRPr/>
          </a:p>
        </p:txBody>
      </p:sp>
      <p:sp>
        <p:nvSpPr>
          <p:cNvPr id="187" name="Google Shape;187;p23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/>
              <a:t>Penulisan: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/>
              <a:t>Contoh:</a:t>
            </a:r>
            <a:endParaRPr/>
          </a:p>
        </p:txBody>
      </p:sp>
      <p:sp>
        <p:nvSpPr>
          <p:cNvPr id="188" name="Google Shape;188;p23"/>
          <p:cNvSpPr txBox="1"/>
          <p:nvPr/>
        </p:nvSpPr>
        <p:spPr>
          <a:xfrm>
            <a:off x="1185875" y="2571750"/>
            <a:ext cx="4643400" cy="171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.&lt;nama_class&gt; 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attribute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000" b="1">
                <a:solidFill>
                  <a:srgbClr val="00B0F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9" name="Google Shape;189;p23"/>
          <p:cNvSpPr txBox="1"/>
          <p:nvPr/>
        </p:nvSpPr>
        <p:spPr>
          <a:xfrm>
            <a:off x="1185875" y="4872025"/>
            <a:ext cx="4643400" cy="1628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.judul 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font-size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18pt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red;</a:t>
            </a:r>
            <a:endParaRPr sz="1600" b="1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 txBox="1">
            <a:spLocks noGrp="1"/>
          </p:cNvSpPr>
          <p:nvPr>
            <p:ph type="title"/>
          </p:nvPr>
        </p:nvSpPr>
        <p:spPr>
          <a:xfrm>
            <a:off x="381000" y="714375"/>
            <a:ext cx="8382000" cy="1070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Selector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Contoh</a:t>
            </a:r>
            <a:endParaRPr/>
          </a:p>
        </p:txBody>
      </p:sp>
      <p:sp>
        <p:nvSpPr>
          <p:cNvPr id="195" name="Google Shape;195;p24"/>
          <p:cNvSpPr txBox="1">
            <a:spLocks noGrp="1"/>
          </p:cNvSpPr>
          <p:nvPr>
            <p:ph type="body" idx="1"/>
          </p:nvPr>
        </p:nvSpPr>
        <p:spPr>
          <a:xfrm>
            <a:off x="228600" y="1863975"/>
            <a:ext cx="45687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08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F3F3F"/>
                </a:solidFill>
              </a:rPr>
              <a:t>fileDokumen.html</a:t>
            </a:r>
            <a:endParaRPr>
              <a:solidFill>
                <a:srgbClr val="3F3F3F"/>
              </a:solidFill>
            </a:endParaRPr>
          </a:p>
        </p:txBody>
      </p:sp>
      <p:sp>
        <p:nvSpPr>
          <p:cNvPr id="196" name="Google Shape;196;p24"/>
          <p:cNvSpPr txBox="1">
            <a:spLocks noGrp="1"/>
          </p:cNvSpPr>
          <p:nvPr>
            <p:ph type="body" idx="2"/>
          </p:nvPr>
        </p:nvSpPr>
        <p:spPr>
          <a:xfrm>
            <a:off x="4946900" y="1863970"/>
            <a:ext cx="40419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08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F3F3F"/>
                </a:solidFill>
              </a:rPr>
              <a:t>file.css</a:t>
            </a:r>
            <a:endParaRPr/>
          </a:p>
        </p:txBody>
      </p:sp>
      <p:sp>
        <p:nvSpPr>
          <p:cNvPr id="197" name="Google Shape;197;p24"/>
          <p:cNvSpPr txBox="1">
            <a:spLocks noGrp="1"/>
          </p:cNvSpPr>
          <p:nvPr>
            <p:ph type="body" idx="3"/>
          </p:nvPr>
        </p:nvSpPr>
        <p:spPr>
          <a:xfrm>
            <a:off x="228600" y="2327525"/>
            <a:ext cx="4568700" cy="4459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&lt;!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DOCTYPE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html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&lt;</a:t>
            </a:r>
            <a:r>
              <a:rPr lang="en" sz="1400">
                <a:solidFill>
                  <a:srgbClr val="A31515"/>
                </a:solidFill>
                <a:latin typeface="Consolas"/>
                <a:ea typeface="Consolas"/>
                <a:cs typeface="Consolas"/>
                <a:sym typeface="Consolas"/>
              </a:rPr>
              <a:t>link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rel</a:t>
            </a:r>
            <a:r>
              <a:rPr lang="en" sz="1400" b="1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"stylesheet" </a:t>
            </a:r>
            <a:r>
              <a:rPr lang="en" sz="14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href</a:t>
            </a:r>
            <a:r>
              <a:rPr lang="en" sz="1400" b="1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"file.css" /&gt;</a:t>
            </a:r>
            <a:r>
              <a:rPr lang="en" sz="1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Judul ini berukuran 18 dengan   warna merah!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 b="1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 </a:t>
            </a:r>
            <a:r>
              <a:rPr lang="en" sz="1400" b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"kiri"&gt;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Format class kiri: rata kiri dan color blue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 </a:t>
            </a:r>
            <a:r>
              <a:rPr lang="en" sz="1400" b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"kanan"&gt;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Format class kanan: rata kanan dan color purple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8" name="Google Shape;198;p24"/>
          <p:cNvSpPr txBox="1">
            <a:spLocks noGrp="1"/>
          </p:cNvSpPr>
          <p:nvPr>
            <p:ph type="body" idx="4"/>
          </p:nvPr>
        </p:nvSpPr>
        <p:spPr>
          <a:xfrm>
            <a:off x="4946900" y="2327525"/>
            <a:ext cx="4041900" cy="44592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400" b="1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kiri</a:t>
            </a:r>
            <a:r>
              <a:rPr lang="en" sz="1400"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b="1"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400" b="1"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text-align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left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blue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kanan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text-align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right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purple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Selectors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 Selector</a:t>
            </a:r>
            <a:endParaRPr/>
          </a:p>
        </p:txBody>
      </p:sp>
      <p:sp>
        <p:nvSpPr>
          <p:cNvPr id="204" name="Google Shape;204;p25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/>
              <a:t>Penulisan: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/>
              <a:t>Contoh:</a:t>
            </a:r>
            <a:endParaRPr/>
          </a:p>
        </p:txBody>
      </p:sp>
      <p:sp>
        <p:nvSpPr>
          <p:cNvPr id="205" name="Google Shape;205;p25"/>
          <p:cNvSpPr txBox="1"/>
          <p:nvPr/>
        </p:nvSpPr>
        <p:spPr>
          <a:xfrm>
            <a:off x="1185875" y="2571750"/>
            <a:ext cx="4643400" cy="171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#&lt;id&gt; 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attribute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000" b="1">
                <a:solidFill>
                  <a:srgbClr val="00B0F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6" name="Google Shape;206;p25"/>
          <p:cNvSpPr txBox="1"/>
          <p:nvPr/>
        </p:nvSpPr>
        <p:spPr>
          <a:xfrm>
            <a:off x="1185875" y="4872025"/>
            <a:ext cx="4643400" cy="1628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#simpan 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font-size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18pt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red</a:t>
            </a:r>
            <a:endParaRPr sz="1600" b="1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>
            <a:spLocks noGrp="1"/>
          </p:cNvSpPr>
          <p:nvPr>
            <p:ph type="title"/>
          </p:nvPr>
        </p:nvSpPr>
        <p:spPr>
          <a:xfrm>
            <a:off x="381000" y="714375"/>
            <a:ext cx="8382000" cy="1070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 Selector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Contoh</a:t>
            </a:r>
            <a:endParaRPr/>
          </a:p>
        </p:txBody>
      </p:sp>
      <p:sp>
        <p:nvSpPr>
          <p:cNvPr id="212" name="Google Shape;212;p26"/>
          <p:cNvSpPr txBox="1">
            <a:spLocks noGrp="1"/>
          </p:cNvSpPr>
          <p:nvPr>
            <p:ph type="body" idx="1"/>
          </p:nvPr>
        </p:nvSpPr>
        <p:spPr>
          <a:xfrm>
            <a:off x="228600" y="1863975"/>
            <a:ext cx="45687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08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F3F3F"/>
                </a:solidFill>
              </a:rPr>
              <a:t>fileDokumen.html</a:t>
            </a:r>
            <a:endParaRPr>
              <a:solidFill>
                <a:srgbClr val="3F3F3F"/>
              </a:solidFill>
            </a:endParaRPr>
          </a:p>
        </p:txBody>
      </p:sp>
      <p:sp>
        <p:nvSpPr>
          <p:cNvPr id="213" name="Google Shape;213;p26"/>
          <p:cNvSpPr txBox="1">
            <a:spLocks noGrp="1"/>
          </p:cNvSpPr>
          <p:nvPr>
            <p:ph type="body" idx="2"/>
          </p:nvPr>
        </p:nvSpPr>
        <p:spPr>
          <a:xfrm>
            <a:off x="4946900" y="1863970"/>
            <a:ext cx="40419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08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F3F3F"/>
                </a:solidFill>
              </a:rPr>
              <a:t>file.css</a:t>
            </a:r>
            <a:endParaRPr/>
          </a:p>
        </p:txBody>
      </p:sp>
      <p:sp>
        <p:nvSpPr>
          <p:cNvPr id="214" name="Google Shape;214;p26"/>
          <p:cNvSpPr txBox="1">
            <a:spLocks noGrp="1"/>
          </p:cNvSpPr>
          <p:nvPr>
            <p:ph type="body" idx="3"/>
          </p:nvPr>
        </p:nvSpPr>
        <p:spPr>
          <a:xfrm>
            <a:off x="228600" y="2327525"/>
            <a:ext cx="4568700" cy="4459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&lt;!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DOCTYPE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html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&lt;</a:t>
            </a:r>
            <a:r>
              <a:rPr lang="en" sz="1400">
                <a:solidFill>
                  <a:srgbClr val="A31515"/>
                </a:solidFill>
                <a:latin typeface="Consolas"/>
                <a:ea typeface="Consolas"/>
                <a:cs typeface="Consolas"/>
                <a:sym typeface="Consolas"/>
              </a:rPr>
              <a:t>link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rel</a:t>
            </a:r>
            <a:r>
              <a:rPr lang="en" sz="1400" b="1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"stylesheet" </a:t>
            </a:r>
            <a:r>
              <a:rPr lang="en" sz="14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href</a:t>
            </a:r>
            <a:r>
              <a:rPr lang="en" sz="1400" b="1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"file.css" /&gt;</a:t>
            </a:r>
            <a:r>
              <a:rPr lang="en" sz="14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>
                <a:solidFill>
                  <a:srgbClr val="A31515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Judul ini berukuran 18 dengan   warna merah!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 b="1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 </a:t>
            </a:r>
            <a:r>
              <a:rPr lang="en" sz="1400" b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id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"teks1"&gt;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Format id teks1: rata kiri dan color blue 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 </a:t>
            </a:r>
            <a:r>
              <a:rPr lang="en" sz="1400" b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id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"teks2"&gt;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Format id teks2: rata kanan dan color purple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</a:t>
            </a: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4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5" name="Google Shape;215;p26"/>
          <p:cNvSpPr txBox="1">
            <a:spLocks noGrp="1"/>
          </p:cNvSpPr>
          <p:nvPr>
            <p:ph type="body" idx="4"/>
          </p:nvPr>
        </p:nvSpPr>
        <p:spPr>
          <a:xfrm>
            <a:off x="4946900" y="2327525"/>
            <a:ext cx="4041900" cy="44592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#teks1</a:t>
            </a:r>
            <a:r>
              <a:rPr lang="en" sz="1400"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b="1">
                <a:highlight>
                  <a:srgbClr val="E8F2FE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400" b="1">
              <a:highlight>
                <a:srgbClr val="E8F2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text-align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left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blue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#teks2</a:t>
            </a:r>
            <a:r>
              <a:rPr lang="en" sz="140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text-align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400" b="1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right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4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purple</a:t>
            </a: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 b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 b="1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dirty="0"/>
              <a:t>CSS –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HighLight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5987009" cy="4536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&lt;!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DOCTYPE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html </a:t>
            </a:r>
            <a:r>
              <a:rPr lang="en-US" sz="1400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lang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head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&lt;</a:t>
            </a:r>
            <a:r>
              <a:rPr lang="en-US" sz="14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title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latihanKelas_3e – Highlight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title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head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link </a:t>
            </a:r>
            <a:r>
              <a:rPr lang="en-US" sz="1400" dirty="0" err="1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rel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"stylesheet" </a:t>
            </a:r>
            <a:r>
              <a:rPr lang="en-US" sz="1400" b="1" dirty="0" err="1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href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</a:t>
            </a:r>
            <a:r>
              <a:rPr lang="en-US" sz="1400" b="1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latihanKelas_4a.css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 /&gt; 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&lt;b</a:t>
            </a:r>
            <a:r>
              <a:rPr lang="en-US" sz="14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ody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sz="1400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h1 </a:t>
            </a:r>
            <a:r>
              <a:rPr lang="en-US" sz="1400" dirty="0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id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"cth1"&gt;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Membuat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HighLight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dengan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CSS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&lt;/</a:t>
            </a:r>
            <a:r>
              <a:rPr lang="en-US" sz="1400" b="1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h1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&gt;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&lt;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&lt;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span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"highlight"&gt;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is a text.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b="1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span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This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is a text. This is a text. This is a text. </a:t>
            </a:r>
            <a:r>
              <a:rPr lang="en-US" sz="14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This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is a text</a:t>
            </a:r>
            <a:r>
              <a:rPr lang="en-US" sz="14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 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is a text. This is a text. 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This 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is a text. This is a text. </a:t>
            </a:r>
            <a:endParaRPr lang="en-US" sz="1400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span </a:t>
            </a:r>
            <a:r>
              <a:rPr lang="en-US" sz="14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"highlight"&gt;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is a text.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b="1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span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	</a:t>
            </a:r>
            <a:endParaRPr lang="en-US" sz="1400" dirty="0" smtClean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body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html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371" y="2564904"/>
            <a:ext cx="5704838" cy="216024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80112" y="5226293"/>
            <a:ext cx="3096344" cy="13849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highlight>
                <a:srgbClr val="E8F2FE"/>
              </a:highlight>
              <a:uLnTx/>
              <a:uFillTx/>
              <a:latin typeface="Consolas" panose="020B06090202040302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.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highlight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	background-color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yellow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font-weight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bold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8F2FE"/>
                </a:highlight>
                <a:uLnTx/>
                <a:uFillTx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	color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blue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nsolas" panose="020B0609020204030204" pitchFamily="49" charset="0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72253" y="4869160"/>
            <a:ext cx="199298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latihanKelas_4a.css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74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dirty="0"/>
              <a:t>CSS –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 smtClean="0"/>
              <a:t>Dropcap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02085"/>
            <a:ext cx="5544616" cy="5400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&lt;!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DOCTYPE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html </a:t>
            </a:r>
            <a:r>
              <a:rPr lang="en-US" sz="1400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lang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head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&lt;</a:t>
            </a:r>
            <a:r>
              <a:rPr lang="en-US" sz="14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title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latihanKelas_3e – Highlight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title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head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link </a:t>
            </a:r>
            <a:r>
              <a:rPr lang="en-US" sz="1400" dirty="0" err="1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rel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"stylesheet" </a:t>
            </a:r>
            <a:r>
              <a:rPr lang="en-US" sz="1400" b="1" dirty="0" err="1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href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</a:t>
            </a:r>
            <a:r>
              <a:rPr lang="en-US" sz="1400" b="1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latihanKelas_4b.css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 /&gt; 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&lt;b</a:t>
            </a:r>
            <a:r>
              <a:rPr lang="en-US" sz="14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ody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sz="1400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h1 </a:t>
            </a:r>
            <a:r>
              <a:rPr lang="en-US" sz="1400" dirty="0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id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"cth1"&gt;</a:t>
            </a:r>
            <a:r>
              <a:rPr lang="en-US" sz="1400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Membuat</a:t>
            </a:r>
            <a:r>
              <a:rPr lang="en-US" sz="14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HighLight</a:t>
            </a:r>
            <a:r>
              <a:rPr lang="en-US" sz="14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dengan</a:t>
            </a:r>
            <a:r>
              <a:rPr lang="en-US" sz="14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CSS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&lt;/</a:t>
            </a:r>
            <a:r>
              <a:rPr lang="en-US" sz="1400" b="1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h1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&gt;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		&lt;</a:t>
            </a:r>
            <a:r>
              <a:rPr lang="en-US" sz="1400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span </a:t>
            </a:r>
            <a:r>
              <a:rPr lang="en-US" sz="1400" dirty="0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dropcap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"&gt;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c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&lt;/</a:t>
            </a:r>
            <a:r>
              <a:rPr lang="en-US" sz="1400" b="1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span</a:t>
            </a:r>
            <a:r>
              <a:rPr lang="en-US" sz="1400" b="1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&gt;	&lt;</a:t>
            </a:r>
            <a:r>
              <a:rPr lang="en-US" sz="1400" b="1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span </a:t>
            </a:r>
            <a:r>
              <a:rPr lang="en-US" sz="1400" b="1" dirty="0" smtClean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				</a:t>
            </a:r>
            <a:r>
              <a:rPr lang="en-US" sz="1400" b="1" dirty="0" smtClean="0">
                <a:solidFill>
                  <a:srgbClr val="FF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=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"normal</a:t>
            </a:r>
            <a:r>
              <a:rPr lang="en-US" sz="1400" b="1" dirty="0" smtClean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"&gt; 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ascading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Style Sheet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&lt;/</a:t>
            </a:r>
            <a:r>
              <a:rPr lang="en-US" sz="1400" b="1" dirty="0">
                <a:solidFill>
                  <a:srgbClr val="A3151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span</a:t>
            </a:r>
            <a:r>
              <a:rPr lang="en-US" sz="1400" b="1" dirty="0">
                <a:solidFill>
                  <a:srgbClr val="00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&gt;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, 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Salah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satu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fasilitas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yang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diberikan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untuk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pemrograman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HTML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sehingga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pengaturan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/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disain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tampilan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web-page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menjadi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lebih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baik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 CSS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dapat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didefinisikan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langsung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pada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tag HTML yang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bersangkutan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atau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dedefinisikan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pada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area head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atau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dibuat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pada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file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terpisah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CSS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dapat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didefinisikan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langsung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pada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tag HTML yang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bersangkutan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atau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dedefinisikan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pada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area head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atau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dibuat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pada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file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terpisah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body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html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724127" y="1689189"/>
            <a:ext cx="3312369" cy="33239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highlight>
                <a:srgbClr val="E8F2FE"/>
              </a:highlight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E8F2FE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body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8F2FE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8F2FE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text-align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justify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.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dropcap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{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font-size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xx-large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font-weight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bolder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color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blue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text-transform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capitalize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float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left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}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.normal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{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font-size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medium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1515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	color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blue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31775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38705" y="1319857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latihanKelas_4b.css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2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Selesai</a:t>
            </a:r>
            <a:endParaRPr/>
          </a:p>
        </p:txBody>
      </p:sp>
      <p:sp>
        <p:nvSpPr>
          <p:cNvPr id="221" name="Google Shape;221;p27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Augury, et. al, </a:t>
            </a:r>
            <a:r>
              <a:rPr lang="en-US" dirty="0" smtClean="0"/>
              <a:t>“Cara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web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CSS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HTML”, Andi Publishing, 2009.</a:t>
            </a:r>
          </a:p>
          <a:p>
            <a:r>
              <a:rPr lang="en-US" dirty="0"/>
              <a:t>Molly E. </a:t>
            </a:r>
            <a:r>
              <a:rPr lang="en-US" dirty="0" err="1"/>
              <a:t>Holzschlag</a:t>
            </a:r>
            <a:r>
              <a:rPr lang="en-US" dirty="0"/>
              <a:t>, “Core CSS: Part 2”, </a:t>
            </a:r>
            <a:r>
              <a:rPr lang="en-US" dirty="0" err="1"/>
              <a:t>DZone</a:t>
            </a:r>
            <a:r>
              <a:rPr lang="en-US" dirty="0"/>
              <a:t> </a:t>
            </a:r>
            <a:r>
              <a:rPr lang="en-US" dirty="0" err="1"/>
              <a:t>Refcardz</a:t>
            </a:r>
            <a:r>
              <a:rPr lang="en-US" dirty="0"/>
              <a:t>, </a:t>
            </a:r>
            <a:r>
              <a:rPr lang="en-US" dirty="0" err="1"/>
              <a:t>Dzone</a:t>
            </a:r>
            <a:r>
              <a:rPr lang="en-US" dirty="0"/>
              <a:t> </a:t>
            </a:r>
            <a:r>
              <a:rPr lang="en-US" dirty="0" err="1"/>
              <a:t>Inc</a:t>
            </a:r>
            <a:r>
              <a:rPr lang="en-US"/>
              <a:t>, 2008.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&amp; Linked style sheet</a:t>
            </a:r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Penulisan Style dengan cara embedded style sheet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Penulisan Style dengan cara linked style sheet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Selector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Element/Tag Selector 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Class Selector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ID Selector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Pseudo Class Selector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Child Selector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Penulisan Style dengan Cara Embedded Style Sheet</a:t>
            </a:r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Embedded Style Sheet → ditulis di dalam tag style pada file HTML.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Penulisan style: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5"/>
          <p:cNvSpPr txBox="1"/>
          <p:nvPr/>
        </p:nvSpPr>
        <p:spPr>
          <a:xfrm>
            <a:off x="1057200" y="4043375"/>
            <a:ext cx="7029600" cy="171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5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5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Selector1 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….dst;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Selector2 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….dst;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….dst</a:t>
            </a:r>
            <a:endParaRPr sz="15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 sz="15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Penulisan Style dengan Cara Embedded Style Sheet</a:t>
            </a:r>
            <a:endParaRPr/>
          </a:p>
        </p:txBody>
      </p:sp>
      <p:sp>
        <p:nvSpPr>
          <p:cNvPr id="130" name="Google Shape;130;p16"/>
          <p:cNvSpPr txBox="1"/>
          <p:nvPr/>
        </p:nvSpPr>
        <p:spPr>
          <a:xfrm>
            <a:off x="300025" y="2086000"/>
            <a:ext cx="8743800" cy="4700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&lt;!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DOCTYPE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body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blue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yellow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margin-left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h1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18pt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#FF0000;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p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12pt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font-family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arial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text-indent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Judul ini berukuran 18 dengan warna merah!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Tag P ini memiliki style font arial 12pt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&lt;p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Yang perlu diperhatikan juga bahwa tag body disini memiliki style dengan margin kiri 0.5 inch dan warna background kuning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Penulisan Style dengan Cara Linked Style Sheet</a:t>
            </a:r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Linked style sheet → ditulis pada file terpisah (.css), kemudian file tersebut di link ke file dokumen HTML yang akan menggunakan style sheet tersebut.</a:t>
            </a:r>
            <a:endParaRPr/>
          </a:p>
        </p:txBody>
      </p:sp>
      <p:sp>
        <p:nvSpPr>
          <p:cNvPr id="137" name="Google Shape;137;p17"/>
          <p:cNvSpPr txBox="1"/>
          <p:nvPr/>
        </p:nvSpPr>
        <p:spPr>
          <a:xfrm>
            <a:off x="1057200" y="4143400"/>
            <a:ext cx="7029600" cy="1066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Selector1 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….dst;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Selector1 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….dst;</a:t>
            </a:r>
            <a:r>
              <a:rPr lang="en" sz="15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8" name="Google Shape;138;p17"/>
          <p:cNvSpPr txBox="1"/>
          <p:nvPr/>
        </p:nvSpPr>
        <p:spPr>
          <a:xfrm>
            <a:off x="1057200" y="3757625"/>
            <a:ext cx="1185900" cy="38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file.css 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9" name="Google Shape;139;p17"/>
          <p:cNvSpPr txBox="1"/>
          <p:nvPr/>
        </p:nvSpPr>
        <p:spPr>
          <a:xfrm>
            <a:off x="1057200" y="5715000"/>
            <a:ext cx="7029600" cy="1066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5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5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500">
                <a:solidFill>
                  <a:srgbClr val="0000FF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500">
                <a:solidFill>
                  <a:srgbClr val="A31515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link </a:t>
            </a:r>
            <a:r>
              <a:rPr lang="en" sz="1500">
                <a:solidFill>
                  <a:srgbClr val="FF0000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rel</a:t>
            </a:r>
            <a:r>
              <a:rPr lang="en" sz="1500" b="1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500" b="1">
                <a:solidFill>
                  <a:srgbClr val="0000FF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"stylesheet" </a:t>
            </a:r>
            <a:r>
              <a:rPr lang="en" sz="1500" b="1">
                <a:solidFill>
                  <a:srgbClr val="FF0000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lang="en" sz="1500" b="1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500" b="1">
                <a:solidFill>
                  <a:srgbClr val="0000FF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"file.css" /&gt;</a:t>
            </a:r>
            <a:endParaRPr sz="15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 sz="15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0" name="Google Shape;140;p17"/>
          <p:cNvSpPr txBox="1"/>
          <p:nvPr/>
        </p:nvSpPr>
        <p:spPr>
          <a:xfrm>
            <a:off x="1057200" y="5329225"/>
            <a:ext cx="1343100" cy="38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file.html 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Penulisan Style dengan Cara Linked Style Sheet</a:t>
            </a:r>
            <a:endParaRPr/>
          </a:p>
        </p:txBody>
      </p:sp>
      <p:sp>
        <p:nvSpPr>
          <p:cNvPr id="146" name="Google Shape;146;p18"/>
          <p:cNvSpPr txBox="1"/>
          <p:nvPr/>
        </p:nvSpPr>
        <p:spPr>
          <a:xfrm>
            <a:off x="457200" y="2129225"/>
            <a:ext cx="7029600" cy="885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31515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b="1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blue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yellow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margin-left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18pt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red;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12pt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font-family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arial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text-indent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 </a:t>
            </a:r>
            <a:r>
              <a:rPr lang="en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 rot="-5400000">
            <a:off x="-328650" y="2229275"/>
            <a:ext cx="1185900" cy="38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file.css 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8" name="Google Shape;148;p18"/>
          <p:cNvSpPr txBox="1"/>
          <p:nvPr/>
        </p:nvSpPr>
        <p:spPr>
          <a:xfrm>
            <a:off x="457200" y="3240850"/>
            <a:ext cx="8472600" cy="3488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&lt;!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DOCTYPE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500">
                <a:solidFill>
                  <a:srgbClr val="0000FF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500">
                <a:solidFill>
                  <a:srgbClr val="A31515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link </a:t>
            </a:r>
            <a:r>
              <a:rPr lang="en" sz="1500">
                <a:solidFill>
                  <a:srgbClr val="FF0000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rel</a:t>
            </a:r>
            <a:r>
              <a:rPr lang="en" sz="1500" b="1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500" b="1">
                <a:solidFill>
                  <a:srgbClr val="0000FF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"stylesheet" </a:t>
            </a:r>
            <a:r>
              <a:rPr lang="en" sz="1500" b="1">
                <a:solidFill>
                  <a:srgbClr val="FF0000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lang="en" sz="1500" b="1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500" b="1">
                <a:solidFill>
                  <a:srgbClr val="0000FF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"file.css" /&gt;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Judul ini berukuran 18 dengan warna merah!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 b="1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Tag P ini memiliki style font arial 12pt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&lt;p</a:t>
            </a:r>
            <a:r>
              <a:rPr lang="en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Yang perlu diperhatikan juga bahwa tag body disini memiliki style dengan margin kiri 0.5 inch dan warna background kuning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5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9" name="Google Shape;149;p18"/>
          <p:cNvSpPr txBox="1"/>
          <p:nvPr/>
        </p:nvSpPr>
        <p:spPr>
          <a:xfrm rot="-5400000">
            <a:off x="-407250" y="3719488"/>
            <a:ext cx="1343100" cy="38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file.html 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Penulisan Style</a:t>
            </a:r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CSS Syntax: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selector </a:t>
            </a:r>
            <a:r>
              <a:rPr lang="en"/>
              <a:t>→ element (</a:t>
            </a:r>
            <a:r>
              <a:rPr lang="en" b="1"/>
              <a:t>tag</a:t>
            </a:r>
            <a:r>
              <a:rPr lang="en"/>
              <a:t> HTML) / </a:t>
            </a:r>
            <a:r>
              <a:rPr lang="en" b="1"/>
              <a:t>class</a:t>
            </a:r>
            <a:r>
              <a:rPr lang="en"/>
              <a:t> / </a:t>
            </a:r>
            <a:r>
              <a:rPr lang="en" b="1"/>
              <a:t>id</a:t>
            </a:r>
            <a:r>
              <a:rPr lang="en"/>
              <a:t> dari elemen yang ingin tentukan tampilannya.</a:t>
            </a:r>
            <a:endParaRPr/>
          </a:p>
          <a:p>
            <a:pPr marL="45720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atribut </a:t>
            </a:r>
            <a:r>
              <a:rPr lang="en"/>
              <a:t>→ property dari selector yang akan diubah nilainya. 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9"/>
          <p:cNvSpPr txBox="1"/>
          <p:nvPr/>
        </p:nvSpPr>
        <p:spPr>
          <a:xfrm>
            <a:off x="1221500" y="2500425"/>
            <a:ext cx="2614800" cy="1242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selector</a:t>
            </a:r>
            <a:r>
              <a:rPr lang="en" sz="16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{</a:t>
            </a:r>
            <a:endParaRPr sz="16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6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attribute</a:t>
            </a:r>
            <a:r>
              <a:rPr lang="en" sz="16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600" b="1">
                <a:solidFill>
                  <a:srgbClr val="00B0F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r>
              <a:rPr lang="en" sz="16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6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 sz="16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50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7" name="Google Shape;157;p19"/>
          <p:cNvSpPr txBox="1"/>
          <p:nvPr/>
        </p:nvSpPr>
        <p:spPr>
          <a:xfrm>
            <a:off x="4572000" y="1143225"/>
            <a:ext cx="3686100" cy="2600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 sz="1600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>
                <a:solidFill>
                  <a:schemeClr val="dk1"/>
                </a:solidFill>
                <a:highlight>
                  <a:srgbClr val="E8F2FE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600" b="1">
              <a:solidFill>
                <a:schemeClr val="dk1"/>
              </a:solidFill>
              <a:highlight>
                <a:srgbClr val="E8F2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background-color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blue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color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yellow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margin-left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0.5in;</a:t>
            </a:r>
            <a:endParaRPr sz="1600"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 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font-size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18pt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color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red;</a:t>
            </a:r>
            <a:endParaRPr sz="1600" b="1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Selectors</a:t>
            </a:r>
            <a:endParaRPr/>
          </a:p>
        </p:txBody>
      </p:sp>
      <p:sp>
        <p:nvSpPr>
          <p:cNvPr id="163" name="Google Shape;163;p20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488" y="2067688"/>
            <a:ext cx="8201025" cy="37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Selectors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Element/Tag Selector</a:t>
            </a:r>
            <a:endParaRPr/>
          </a:p>
        </p:txBody>
      </p:sp>
      <p:sp>
        <p:nvSpPr>
          <p:cNvPr id="170" name="Google Shape;170;p21"/>
          <p:cNvSpPr txBox="1"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/>
              <a:t>Penulisan: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/>
              <a:t>Contoh:</a:t>
            </a:r>
            <a:endParaRPr/>
          </a:p>
        </p:txBody>
      </p:sp>
      <p:sp>
        <p:nvSpPr>
          <p:cNvPr id="171" name="Google Shape;171;p21"/>
          <p:cNvSpPr txBox="1"/>
          <p:nvPr/>
        </p:nvSpPr>
        <p:spPr>
          <a:xfrm>
            <a:off x="1185875" y="2571750"/>
            <a:ext cx="4643400" cy="171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&lt;nama_tag&gt; 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attribute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000" b="1">
                <a:solidFill>
                  <a:srgbClr val="00B0F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 sz="2000" b="1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2" name="Google Shape;172;p21"/>
          <p:cNvSpPr txBox="1"/>
          <p:nvPr/>
        </p:nvSpPr>
        <p:spPr>
          <a:xfrm>
            <a:off x="1185875" y="4872025"/>
            <a:ext cx="4643400" cy="1628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h1 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font-size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18pt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color</a:t>
            </a: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600" b="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red;</a:t>
            </a:r>
            <a:endParaRPr sz="1600" b="1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-UPJ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1345</Words>
  <Application>Microsoft Office PowerPoint</Application>
  <PresentationFormat>On-screen Show (4:3)</PresentationFormat>
  <Paragraphs>264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Consolas</vt:lpstr>
      <vt:lpstr>Courier New</vt:lpstr>
      <vt:lpstr>Georgia</vt:lpstr>
      <vt:lpstr>Noto Sans Symbols</vt:lpstr>
      <vt:lpstr>Trebuchet MS</vt:lpstr>
      <vt:lpstr>Wingdings 2</vt:lpstr>
      <vt:lpstr>Theme-UPJ</vt:lpstr>
      <vt:lpstr>Urban</vt:lpstr>
      <vt:lpstr>CSS Basic #2</vt:lpstr>
      <vt:lpstr>Embedded &amp; Linked style sheet</vt:lpstr>
      <vt:lpstr>Penulisan Style dengan Cara Embedded Style Sheet</vt:lpstr>
      <vt:lpstr>Penulisan Style dengan Cara Embedded Style Sheet</vt:lpstr>
      <vt:lpstr>Penulisan Style dengan Cara Linked Style Sheet</vt:lpstr>
      <vt:lpstr>Penulisan Style dengan Cara Linked Style Sheet</vt:lpstr>
      <vt:lpstr>Penulisan Style</vt:lpstr>
      <vt:lpstr>Selectors</vt:lpstr>
      <vt:lpstr>Selectors Element/Tag Selector</vt:lpstr>
      <vt:lpstr>Element/Tag Selector Contoh</vt:lpstr>
      <vt:lpstr>Selectors Class Selector (.)</vt:lpstr>
      <vt:lpstr>Class Selector Contoh</vt:lpstr>
      <vt:lpstr>Selectors ID Selector</vt:lpstr>
      <vt:lpstr>ID Selector Contoh</vt:lpstr>
      <vt:lpstr>CSS – Contoh: Membuat HighLight</vt:lpstr>
      <vt:lpstr>CSS – Contoh: Membuat Dropcap</vt:lpstr>
      <vt:lpstr>Selesai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Basic #2</dc:title>
  <dc:creator>Augury</dc:creator>
  <cp:lastModifiedBy>Augury El Rayeb</cp:lastModifiedBy>
  <cp:revision>7</cp:revision>
  <dcterms:modified xsi:type="dcterms:W3CDTF">2020-10-11T12:00:27Z</dcterms:modified>
</cp:coreProperties>
</file>