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sldIdLst>
    <p:sldId id="256" r:id="rId3"/>
    <p:sldId id="257" r:id="rId4"/>
    <p:sldId id="265" r:id="rId5"/>
    <p:sldId id="258" r:id="rId6"/>
    <p:sldId id="261" r:id="rId7"/>
    <p:sldId id="262" r:id="rId8"/>
    <p:sldId id="263" r:id="rId9"/>
    <p:sldId id="259" r:id="rId10"/>
    <p:sldId id="260" r:id="rId11"/>
    <p:sldId id="266" r:id="rId12"/>
    <p:sldId id="264" r:id="rId13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B9A70A2B-C0CE-47E6-A5FB-D94B6F3325EF}">
          <p14:sldIdLst>
            <p14:sldId id="256"/>
            <p14:sldId id="257"/>
          </p14:sldIdLst>
        </p14:section>
        <p14:section name="ragam penulisan style" id="{97AD0CE1-915F-49B0-8FFC-1CBA50B9742F}">
          <p14:sldIdLst>
            <p14:sldId id="265"/>
            <p14:sldId id="258"/>
            <p14:sldId id="261"/>
            <p14:sldId id="262"/>
            <p14:sldId id="263"/>
          </p14:sldIdLst>
        </p14:section>
        <p14:section name="Ragam Style utk Tag HTML" id="{AA48B104-784D-456A-8574-94D5BC851AAC}">
          <p14:sldIdLst>
            <p14:sldId id="259"/>
          </p14:sldIdLst>
        </p14:section>
        <p14:section name="Penulisan attribute style pda tag HTML" id="{3495FEC6-1945-4736-A632-28A40AB0DCC4}">
          <p14:sldIdLst>
            <p14:sldId id="260"/>
            <p14:sldId id="266"/>
            <p14:sldId id="264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3" d="100"/>
          <a:sy n="73" d="100"/>
        </p:scale>
        <p:origin x="298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rgbClr val="0070C0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rgbClr val="C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901087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 dirty="0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95495D15-FC32-4912-9B54-005799EEB27F}" type="datetimeFigureOut">
              <a:rPr lang="en-US" smtClean="0"/>
              <a:t>10/7/2020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r>
              <a:rPr lang="en-US" dirty="0" smtClean="0"/>
              <a:t>By: Augury El Rayeb</a:t>
            </a:r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64612081-638F-4E8F-A6DE-55C22F6BDE3F}" type="slidenum">
              <a:rPr lang="en-US" smtClean="0"/>
              <a:t>‹#›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62207" y="5038229"/>
            <a:ext cx="1828800" cy="18379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73678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495D15-FC32-4912-9B54-005799EEB27F}" type="datetimeFigureOut">
              <a:rPr lang="en-US" smtClean="0"/>
              <a:t>10/7/2020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12081-638F-4E8F-A6DE-55C22F6BDE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37204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495D15-FC32-4912-9B54-005799EEB27F}" type="datetimeFigureOut">
              <a:rPr lang="en-US" smtClean="0"/>
              <a:t>10/7/2020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12081-638F-4E8F-A6DE-55C22F6BDE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7456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rgbClr val="0070C0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rgbClr val="C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901087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dirty="0" smtClean="0"/>
              <a:t>Click to edit Master subtitle style</a:t>
            </a:r>
            <a:endParaRPr kumimoji="0" lang="en-US" dirty="0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C815B4FD-92E0-4978-907F-923BCA868FE5}" type="datetimeFigureOut">
              <a:rPr lang="id-ID" smtClean="0"/>
              <a:t>07/10/2020</a:t>
            </a:fld>
            <a:endParaRPr lang="id-ID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id-ID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62207" y="5038229"/>
            <a:ext cx="1828800" cy="18379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22677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07/10/2020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09600" y="2272"/>
            <a:ext cx="762000" cy="365760"/>
          </a:xfrm>
        </p:spPr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  <p:sp>
        <p:nvSpPr>
          <p:cNvPr id="9" name="Title 1"/>
          <p:cNvSpPr txBox="1">
            <a:spLocks/>
          </p:cNvSpPr>
          <p:nvPr userDrawn="1"/>
        </p:nvSpPr>
        <p:spPr>
          <a:xfrm>
            <a:off x="987424" y="-31739"/>
            <a:ext cx="8121080" cy="604763"/>
          </a:xfrm>
          <a:prstGeom prst="rect">
            <a:avLst/>
          </a:prstGeom>
        </p:spPr>
        <p:txBody>
          <a:bodyPr vert="horz" anchor="ctr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smtClean="0">
                <a:solidFill>
                  <a:schemeClr val="bg1"/>
                </a:solidFill>
              </a:rPr>
              <a:t>Augury El Rayeb, S.Kom., MMSI.</a:t>
            </a:r>
          </a:p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smtClean="0">
                <a:solidFill>
                  <a:schemeClr val="bg1"/>
                </a:solidFill>
              </a:rPr>
              <a:t>Pengolahan Informasi Berbasis Script</a:t>
            </a:r>
            <a:r>
              <a:rPr lang="en-US" sz="1200" baseline="0" smtClean="0">
                <a:solidFill>
                  <a:schemeClr val="bg1"/>
                </a:solidFill>
              </a:rPr>
              <a:t> | IST209</a:t>
            </a:r>
            <a:endParaRPr lang="id-ID" sz="120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47504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07/10/2020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0542058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07/10/2020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96092688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815B4FD-92E0-4978-907F-923BCA868FE5}" type="datetimeFigureOut">
              <a:rPr lang="id-ID" smtClean="0"/>
              <a:t>07/10/2020</a:t>
            </a:fld>
            <a:endParaRPr lang="id-ID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8356710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C815B4FD-92E0-4978-907F-923BCA868FE5}" type="datetimeFigureOut">
              <a:rPr lang="id-ID" smtClean="0"/>
              <a:t>07/10/2020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62214683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07/10/2020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60381867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07/10/2020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2757228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dirty="0" smtClean="0"/>
              <a:t>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495D15-FC32-4912-9B54-005799EEB27F}" type="datetimeFigureOut">
              <a:rPr lang="en-US" smtClean="0"/>
              <a:t>10/7/2020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0" y="2272"/>
            <a:ext cx="762000" cy="365760"/>
          </a:xfrm>
        </p:spPr>
        <p:txBody>
          <a:bodyPr/>
          <a:lstStyle/>
          <a:p>
            <a:fld id="{64612081-638F-4E8F-A6DE-55C22F6BDE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71978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07/10/2020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6581857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07/10/2020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06013481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07/10/2020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7635643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495D15-FC32-4912-9B54-005799EEB27F}" type="datetimeFigureOut">
              <a:rPr lang="en-US" smtClean="0"/>
              <a:t>10/7/2020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12081-638F-4E8F-A6DE-55C22F6BDE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54964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495D15-FC32-4912-9B54-005799EEB27F}" type="datetimeFigureOut">
              <a:rPr lang="en-US" smtClean="0"/>
              <a:t>10/7/2020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12081-638F-4E8F-A6DE-55C22F6BDE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44818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5495D15-FC32-4912-9B54-005799EEB27F}" type="datetimeFigureOut">
              <a:rPr lang="en-US" smtClean="0"/>
              <a:t>10/7/2020</a:t>
            </a:fld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64612081-638F-4E8F-A6DE-55C22F6BDE3F}" type="slidenum">
              <a:rPr lang="en-US" smtClean="0"/>
              <a:t>‹#›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5891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95495D15-FC32-4912-9B54-005799EEB27F}" type="datetimeFigureOut">
              <a:rPr lang="en-US" smtClean="0"/>
              <a:t>10/7/2020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64612081-638F-4E8F-A6DE-55C22F6BDE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16141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495D15-FC32-4912-9B54-005799EEB27F}" type="datetimeFigureOut">
              <a:rPr lang="en-US" smtClean="0"/>
              <a:t>10/7/2020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12081-638F-4E8F-A6DE-55C22F6BDE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67179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495D15-FC32-4912-9B54-005799EEB27F}" type="datetimeFigureOut">
              <a:rPr lang="en-US" smtClean="0"/>
              <a:t>10/7/2020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12081-638F-4E8F-A6DE-55C22F6BDE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30868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495D15-FC32-4912-9B54-005799EEB27F}" type="datetimeFigureOut">
              <a:rPr lang="en-US" smtClean="0"/>
              <a:t>10/7/2020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12081-638F-4E8F-A6DE-55C22F6BDE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33466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jp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rgbClr val="C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836712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943136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95495D15-FC32-4912-9B54-005799EEB27F}" type="datetimeFigureOut">
              <a:rPr lang="en-US" smtClean="0"/>
              <a:t>10/7/2020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64612081-638F-4E8F-A6DE-55C22F6BDE3F}" type="slidenum">
              <a:rPr lang="en-US" smtClean="0"/>
              <a:t>‹#›</a:t>
            </a:fld>
            <a:endParaRPr lang="en-US"/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4408" y="5949280"/>
            <a:ext cx="914400" cy="918972"/>
          </a:xfrm>
          <a:prstGeom prst="rect">
            <a:avLst/>
          </a:prstGeom>
        </p:spPr>
      </p:pic>
      <p:sp>
        <p:nvSpPr>
          <p:cNvPr id="26" name="Title 1"/>
          <p:cNvSpPr txBox="1">
            <a:spLocks/>
          </p:cNvSpPr>
          <p:nvPr/>
        </p:nvSpPr>
        <p:spPr>
          <a:xfrm>
            <a:off x="987424" y="-31739"/>
            <a:ext cx="8121080" cy="604763"/>
          </a:xfrm>
          <a:prstGeom prst="rect">
            <a:avLst/>
          </a:prstGeom>
        </p:spPr>
        <p:txBody>
          <a:bodyPr vert="horz" anchor="ctr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solidFill>
                  <a:schemeClr val="bg1"/>
                </a:solidFill>
              </a:rPr>
              <a:t>Augury El Rayeb, </a:t>
            </a:r>
            <a:r>
              <a:rPr lang="en-US" sz="1200" dirty="0" err="1" smtClean="0">
                <a:solidFill>
                  <a:schemeClr val="bg1"/>
                </a:solidFill>
              </a:rPr>
              <a:t>S.Kom</a:t>
            </a:r>
            <a:r>
              <a:rPr lang="en-US" sz="1200" dirty="0" smtClean="0">
                <a:solidFill>
                  <a:schemeClr val="bg1"/>
                </a:solidFill>
              </a:rPr>
              <a:t>., MMSI.</a:t>
            </a:r>
          </a:p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err="1" smtClean="0">
                <a:solidFill>
                  <a:schemeClr val="bg1"/>
                </a:solidFill>
              </a:rPr>
              <a:t>Pengolahan</a:t>
            </a:r>
            <a:r>
              <a:rPr lang="en-US" sz="1200" dirty="0" smtClean="0">
                <a:solidFill>
                  <a:schemeClr val="bg1"/>
                </a:solidFill>
              </a:rPr>
              <a:t> </a:t>
            </a:r>
            <a:r>
              <a:rPr lang="en-US" sz="1200" dirty="0" err="1" smtClean="0">
                <a:solidFill>
                  <a:schemeClr val="bg1"/>
                </a:solidFill>
              </a:rPr>
              <a:t>Informasi</a:t>
            </a:r>
            <a:r>
              <a:rPr lang="en-US" sz="1200" dirty="0" smtClean="0">
                <a:solidFill>
                  <a:schemeClr val="bg1"/>
                </a:solidFill>
              </a:rPr>
              <a:t> </a:t>
            </a:r>
            <a:r>
              <a:rPr lang="en-US" sz="1200" dirty="0" err="1" smtClean="0">
                <a:solidFill>
                  <a:schemeClr val="bg1"/>
                </a:solidFill>
              </a:rPr>
              <a:t>Berbasis</a:t>
            </a:r>
            <a:r>
              <a:rPr lang="en-US" sz="1200" dirty="0" smtClean="0">
                <a:solidFill>
                  <a:schemeClr val="bg1"/>
                </a:solidFill>
              </a:rPr>
              <a:t> Script</a:t>
            </a:r>
            <a:r>
              <a:rPr lang="en-US" sz="1200" baseline="0" dirty="0" smtClean="0">
                <a:solidFill>
                  <a:schemeClr val="bg1"/>
                </a:solidFill>
              </a:rPr>
              <a:t>| INS207</a:t>
            </a:r>
            <a:endParaRPr lang="id-ID" sz="1200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43993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rgbClr val="C00000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rgbClr val="C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836712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943136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C815B4FD-92E0-4978-907F-923BCA868FE5}" type="datetimeFigureOut">
              <a:rPr lang="id-ID" smtClean="0"/>
              <a:t>07/10/2020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id-ID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  <p:pic>
        <p:nvPicPr>
          <p:cNvPr id="20" name="Picture 19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4408" y="5949280"/>
            <a:ext cx="914400" cy="9189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73093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rgbClr val="C00000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CSS Basic #1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Style &amp; Inline Style Sheet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61688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1066800"/>
          </a:xfrm>
        </p:spPr>
        <p:txBody>
          <a:bodyPr/>
          <a:lstStyle/>
          <a:p>
            <a:r>
              <a:rPr lang="en-US" smtClean="0"/>
              <a:t>CSS – Inline Style Sheet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472608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>
              <a:buNone/>
              <a:tabLst>
                <a:tab pos="231775" algn="l"/>
                <a:tab pos="465138" algn="l"/>
                <a:tab pos="682625" algn="l"/>
              </a:tabLst>
            </a:pPr>
            <a:r>
              <a:rPr lang="en-US" sz="1600">
                <a:solidFill>
                  <a:srgbClr val="0000FF"/>
                </a:solidFill>
                <a:highlight>
                  <a:srgbClr val="E8F2FE"/>
                </a:highlight>
                <a:latin typeface="Courier New" panose="02070309020205020404" pitchFamily="49" charset="0"/>
              </a:rPr>
              <a:t>&lt;!</a:t>
            </a:r>
            <a:r>
              <a:rPr lang="en-US" sz="1600">
                <a:solidFill>
                  <a:srgbClr val="A31515"/>
                </a:solidFill>
                <a:highlight>
                  <a:srgbClr val="E8F2FE"/>
                </a:highlight>
                <a:latin typeface="Courier New" panose="02070309020205020404" pitchFamily="49" charset="0"/>
              </a:rPr>
              <a:t>DOCTYPE </a:t>
            </a:r>
            <a:r>
              <a:rPr lang="en-US" sz="1600">
                <a:solidFill>
                  <a:srgbClr val="0000FF"/>
                </a:solidFill>
                <a:highlight>
                  <a:srgbClr val="E8F2FE"/>
                </a:highlight>
                <a:latin typeface="Courier New" panose="02070309020205020404" pitchFamily="49" charset="0"/>
              </a:rPr>
              <a:t>html&gt;</a:t>
            </a:r>
          </a:p>
          <a:p>
            <a:pPr marL="0" indent="0">
              <a:buNone/>
              <a:tabLst>
                <a:tab pos="231775" algn="l"/>
                <a:tab pos="465138" algn="l"/>
                <a:tab pos="682625" algn="l"/>
              </a:tabLst>
            </a:pPr>
            <a:r>
              <a:rPr lang="en-US" sz="160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&lt;</a:t>
            </a:r>
            <a:r>
              <a:rPr lang="en-US" sz="1600">
                <a:solidFill>
                  <a:srgbClr val="A31515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html </a:t>
            </a:r>
            <a:r>
              <a:rPr lang="en-US" sz="1600">
                <a:solidFill>
                  <a:srgbClr val="FF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lang</a:t>
            </a:r>
            <a:r>
              <a:rPr lang="en-US" sz="1600" b="1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=</a:t>
            </a:r>
            <a:r>
              <a:rPr lang="en-US" sz="1600" b="1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"en"&gt;</a:t>
            </a:r>
          </a:p>
          <a:p>
            <a:pPr marL="0" indent="0">
              <a:buNone/>
              <a:tabLst>
                <a:tab pos="231775" algn="l"/>
                <a:tab pos="465138" algn="l"/>
                <a:tab pos="682625" algn="l"/>
              </a:tabLst>
            </a:pPr>
            <a:r>
              <a:rPr lang="en-US" sz="1600" smtClean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	&lt;</a:t>
            </a:r>
            <a:r>
              <a:rPr lang="en-US" sz="1600">
                <a:solidFill>
                  <a:srgbClr val="A31515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head</a:t>
            </a:r>
            <a:r>
              <a:rPr lang="en-US" sz="160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&gt;</a:t>
            </a:r>
          </a:p>
          <a:p>
            <a:pPr marL="0" indent="0">
              <a:buNone/>
              <a:tabLst>
                <a:tab pos="231775" algn="l"/>
                <a:tab pos="465138" algn="l"/>
                <a:tab pos="682625" algn="l"/>
              </a:tabLst>
            </a:pPr>
            <a:r>
              <a:rPr lang="en-US" sz="160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	</a:t>
            </a:r>
            <a:r>
              <a:rPr lang="en-US" sz="1600" smtClean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	&lt;</a:t>
            </a:r>
            <a:r>
              <a:rPr lang="en-US" sz="1600">
                <a:solidFill>
                  <a:srgbClr val="A31515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title</a:t>
            </a:r>
            <a:r>
              <a:rPr lang="en-US" sz="160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&gt;</a:t>
            </a:r>
            <a:r>
              <a:rPr lang="en-US" sz="160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latihanKelas_3a - </a:t>
            </a:r>
            <a:r>
              <a:rPr lang="en-US" sz="1600" smtClean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Inline CSS </a:t>
            </a:r>
            <a:r>
              <a:rPr lang="en-US" sz="1600" smtClean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&lt;/</a:t>
            </a:r>
            <a:r>
              <a:rPr lang="en-US" sz="1600">
                <a:solidFill>
                  <a:srgbClr val="A31515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title</a:t>
            </a:r>
            <a:r>
              <a:rPr lang="en-US" sz="160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&gt;</a:t>
            </a:r>
          </a:p>
          <a:p>
            <a:pPr marL="0" indent="0">
              <a:buNone/>
              <a:tabLst>
                <a:tab pos="231775" algn="l"/>
                <a:tab pos="465138" algn="l"/>
                <a:tab pos="682625" algn="l"/>
              </a:tabLst>
            </a:pPr>
            <a:r>
              <a:rPr lang="en-US" sz="1600" smtClean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	&lt;/</a:t>
            </a:r>
            <a:r>
              <a:rPr lang="en-US" sz="1600">
                <a:solidFill>
                  <a:srgbClr val="A31515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head</a:t>
            </a:r>
            <a:r>
              <a:rPr lang="en-US" sz="160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&gt;</a:t>
            </a:r>
          </a:p>
          <a:p>
            <a:pPr marL="0" indent="0">
              <a:buNone/>
              <a:tabLst>
                <a:tab pos="231775" algn="l"/>
                <a:tab pos="465138" algn="l"/>
                <a:tab pos="682625" algn="l"/>
              </a:tabLst>
            </a:pPr>
            <a:endParaRPr lang="en-US" sz="1600">
              <a:latin typeface="Courier New" panose="02070309020205020404" pitchFamily="49" charset="0"/>
            </a:endParaRPr>
          </a:p>
          <a:p>
            <a:pPr marL="0" indent="0">
              <a:buNone/>
              <a:tabLst>
                <a:tab pos="231775" algn="l"/>
                <a:tab pos="465138" algn="l"/>
                <a:tab pos="682625" algn="l"/>
              </a:tabLst>
            </a:pPr>
            <a:r>
              <a:rPr lang="en-US" sz="1600" smtClean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	&lt;</a:t>
            </a:r>
            <a:r>
              <a:rPr lang="en-US" sz="1600">
                <a:solidFill>
                  <a:srgbClr val="A31515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body </a:t>
            </a:r>
            <a:r>
              <a:rPr lang="en-US" sz="1600">
                <a:solidFill>
                  <a:srgbClr val="FF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style</a:t>
            </a:r>
            <a:r>
              <a:rPr lang="en-US" sz="1600" b="1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=</a:t>
            </a:r>
            <a:r>
              <a:rPr lang="en-US" sz="1600" b="1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"</a:t>
            </a:r>
            <a:r>
              <a:rPr lang="en-US" sz="1600" b="1">
                <a:solidFill>
                  <a:srgbClr val="A31515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background-color</a:t>
            </a:r>
            <a:r>
              <a:rPr lang="en-US" sz="1600" b="1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: </a:t>
            </a:r>
            <a:r>
              <a:rPr lang="en-US" sz="1600" b="1">
                <a:solidFill>
                  <a:srgbClr val="DE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cyan</a:t>
            </a:r>
            <a:r>
              <a:rPr lang="en-US" sz="1600" b="1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;</a:t>
            </a:r>
            <a:r>
              <a:rPr lang="en-US" sz="1600" b="1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"&gt;</a:t>
            </a:r>
            <a:r>
              <a:rPr lang="en-US" sz="1600" b="1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</a:t>
            </a:r>
          </a:p>
          <a:p>
            <a:pPr marL="0" indent="0">
              <a:buNone/>
              <a:tabLst>
                <a:tab pos="231775" algn="l"/>
                <a:tab pos="465138" algn="l"/>
                <a:tab pos="682625" algn="l"/>
              </a:tabLst>
            </a:pPr>
            <a:r>
              <a:rPr lang="en-US" sz="1600" smtClean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		&lt;</a:t>
            </a:r>
            <a:r>
              <a:rPr lang="en-US" sz="1600" smtClean="0">
                <a:solidFill>
                  <a:srgbClr val="A31515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p </a:t>
            </a:r>
            <a:r>
              <a:rPr lang="en-US" sz="1600">
                <a:solidFill>
                  <a:srgbClr val="FF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id</a:t>
            </a:r>
            <a:r>
              <a:rPr lang="en-US" sz="1600" b="1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=</a:t>
            </a:r>
            <a:r>
              <a:rPr lang="en-US" sz="1600" b="1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"cth1"&gt;</a:t>
            </a:r>
            <a:r>
              <a:rPr lang="en-US" sz="1600" b="1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</a:t>
            </a:r>
          </a:p>
          <a:p>
            <a:pPr marL="0" indent="0">
              <a:buNone/>
              <a:tabLst>
                <a:tab pos="231775" algn="l"/>
                <a:tab pos="465138" algn="l"/>
                <a:tab pos="682625" algn="l"/>
              </a:tabLst>
            </a:pPr>
            <a:r>
              <a:rPr lang="en-US" sz="1600" smtClean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			Ini </a:t>
            </a:r>
            <a:r>
              <a:rPr lang="en-US" sz="160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adalah contoh tag P tanpa diformat menggunakan CSS </a:t>
            </a:r>
          </a:p>
          <a:p>
            <a:pPr marL="0" indent="0">
              <a:buNone/>
              <a:tabLst>
                <a:tab pos="231775" algn="l"/>
                <a:tab pos="465138" algn="l"/>
                <a:tab pos="682625" algn="l"/>
              </a:tabLst>
            </a:pPr>
            <a:r>
              <a:rPr lang="en-US" sz="1600" smtClean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		&lt;/</a:t>
            </a:r>
            <a:r>
              <a:rPr lang="en-US" sz="1600" smtClean="0">
                <a:solidFill>
                  <a:srgbClr val="A31515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p</a:t>
            </a:r>
            <a:r>
              <a:rPr lang="en-US" sz="1600" smtClean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&gt;</a:t>
            </a:r>
            <a:r>
              <a:rPr lang="en-US" sz="1600" smtClean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 </a:t>
            </a:r>
            <a:endParaRPr lang="en-US" sz="1600">
              <a:solidFill>
                <a:srgbClr val="000000"/>
              </a:solidFill>
              <a:highlight>
                <a:srgbClr val="FFFFFF"/>
              </a:highlight>
              <a:latin typeface="Courier New" panose="02070309020205020404" pitchFamily="49" charset="0"/>
            </a:endParaRPr>
          </a:p>
          <a:p>
            <a:pPr marL="0" indent="0">
              <a:buNone/>
              <a:tabLst>
                <a:tab pos="231775" algn="l"/>
                <a:tab pos="465138" algn="l"/>
                <a:tab pos="682625" algn="l"/>
              </a:tabLst>
            </a:pPr>
            <a:r>
              <a:rPr lang="en-US" sz="1600" smtClean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		&lt;</a:t>
            </a:r>
            <a:r>
              <a:rPr lang="en-US" sz="1600" smtClean="0">
                <a:solidFill>
                  <a:srgbClr val="A31515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p </a:t>
            </a:r>
            <a:r>
              <a:rPr lang="en-US" sz="1600">
                <a:solidFill>
                  <a:srgbClr val="FF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id</a:t>
            </a:r>
            <a:r>
              <a:rPr lang="en-US" sz="1600" b="1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=</a:t>
            </a:r>
            <a:r>
              <a:rPr lang="en-US" sz="1600" b="1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"cth2" </a:t>
            </a:r>
            <a:r>
              <a:rPr lang="en-US" sz="1600" b="1">
                <a:solidFill>
                  <a:srgbClr val="FF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style</a:t>
            </a:r>
            <a:r>
              <a:rPr lang="en-US" sz="1600" b="1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=</a:t>
            </a:r>
            <a:r>
              <a:rPr lang="en-US" sz="1600" b="1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"</a:t>
            </a:r>
            <a:r>
              <a:rPr lang="en-US" sz="1600" b="1">
                <a:solidFill>
                  <a:srgbClr val="A31515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font-size</a:t>
            </a:r>
            <a:r>
              <a:rPr lang="en-US" sz="1600" b="1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:</a:t>
            </a:r>
            <a:r>
              <a:rPr lang="en-US" sz="1600" b="1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20pt"&gt;</a:t>
            </a:r>
            <a:r>
              <a:rPr lang="en-US" sz="1600" b="1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</a:t>
            </a:r>
          </a:p>
          <a:p>
            <a:pPr marL="0" indent="0">
              <a:buNone/>
              <a:tabLst>
                <a:tab pos="231775" algn="l"/>
                <a:tab pos="465138" algn="l"/>
                <a:tab pos="682625" algn="l"/>
              </a:tabLst>
            </a:pPr>
            <a:r>
              <a:rPr lang="sv-SE" sz="1600" smtClean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			tag </a:t>
            </a:r>
            <a:r>
              <a:rPr lang="sv-SE" sz="160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P ini di Format dengan besar font 14 point </a:t>
            </a:r>
          </a:p>
          <a:p>
            <a:pPr marL="0" indent="0">
              <a:buNone/>
              <a:tabLst>
                <a:tab pos="231775" algn="l"/>
                <a:tab pos="465138" algn="l"/>
                <a:tab pos="682625" algn="l"/>
              </a:tabLst>
            </a:pPr>
            <a:r>
              <a:rPr lang="en-US" sz="1600" smtClean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		&lt;/</a:t>
            </a:r>
            <a:r>
              <a:rPr lang="en-US" sz="1600" smtClean="0">
                <a:solidFill>
                  <a:srgbClr val="A31515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p</a:t>
            </a:r>
            <a:r>
              <a:rPr lang="en-US" sz="1600" smtClean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&gt;</a:t>
            </a:r>
            <a:r>
              <a:rPr lang="en-US" sz="1600" smtClean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 </a:t>
            </a:r>
            <a:endParaRPr lang="en-US" sz="1600">
              <a:solidFill>
                <a:srgbClr val="000000"/>
              </a:solidFill>
              <a:highlight>
                <a:srgbClr val="FFFFFF"/>
              </a:highlight>
              <a:latin typeface="Courier New" panose="02070309020205020404" pitchFamily="49" charset="0"/>
            </a:endParaRPr>
          </a:p>
          <a:p>
            <a:pPr marL="0" indent="0">
              <a:buNone/>
              <a:tabLst>
                <a:tab pos="231775" algn="l"/>
                <a:tab pos="465138" algn="l"/>
                <a:tab pos="682625" algn="l"/>
              </a:tabLst>
            </a:pPr>
            <a:r>
              <a:rPr lang="en-US" sz="1600" smtClean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		&lt;</a:t>
            </a:r>
            <a:r>
              <a:rPr lang="en-US" sz="1600" smtClean="0">
                <a:solidFill>
                  <a:srgbClr val="A31515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p </a:t>
            </a:r>
            <a:r>
              <a:rPr lang="en-US" sz="1600">
                <a:solidFill>
                  <a:srgbClr val="FF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id</a:t>
            </a:r>
            <a:r>
              <a:rPr lang="en-US" sz="1600" b="1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=</a:t>
            </a:r>
            <a:r>
              <a:rPr lang="en-US" sz="1600" b="1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"cth3" </a:t>
            </a:r>
            <a:r>
              <a:rPr lang="en-US" sz="1600" b="1">
                <a:solidFill>
                  <a:srgbClr val="FF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style</a:t>
            </a:r>
            <a:r>
              <a:rPr lang="en-US" sz="1600" b="1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=</a:t>
            </a:r>
            <a:r>
              <a:rPr lang="en-US" sz="1600" b="1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"</a:t>
            </a:r>
            <a:r>
              <a:rPr lang="en-US" sz="1600" b="1">
                <a:solidFill>
                  <a:srgbClr val="A31515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font-size</a:t>
            </a:r>
            <a:r>
              <a:rPr lang="en-US" sz="1600" b="1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:</a:t>
            </a:r>
            <a:r>
              <a:rPr lang="en-US" sz="1600" b="1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14pt</a:t>
            </a:r>
            <a:r>
              <a:rPr lang="en-US" sz="1600" b="1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; </a:t>
            </a:r>
            <a:r>
              <a:rPr lang="en-US" sz="1600" b="1">
                <a:solidFill>
                  <a:srgbClr val="A31515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color</a:t>
            </a:r>
            <a:r>
              <a:rPr lang="en-US" sz="1600" b="1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:</a:t>
            </a:r>
            <a:r>
              <a:rPr lang="en-US" sz="1600" b="1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red"&gt;</a:t>
            </a:r>
            <a:r>
              <a:rPr lang="en-US" sz="1600" b="1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</a:t>
            </a:r>
          </a:p>
          <a:p>
            <a:pPr marL="0" indent="0">
              <a:buNone/>
              <a:tabLst>
                <a:tab pos="231775" algn="l"/>
                <a:tab pos="465138" algn="l"/>
                <a:tab pos="682625" algn="l"/>
              </a:tabLst>
            </a:pPr>
            <a:r>
              <a:rPr lang="en-US" sz="1600" smtClean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			tag </a:t>
            </a:r>
            <a:r>
              <a:rPr lang="en-US" sz="160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P ini di Format dengan besar font 14 point, dan </a:t>
            </a:r>
            <a:r>
              <a:rPr lang="en-US" sz="1600" smtClean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				menggunakan warna </a:t>
            </a:r>
            <a:r>
              <a:rPr lang="en-US" sz="160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merah </a:t>
            </a:r>
          </a:p>
          <a:p>
            <a:pPr marL="0" indent="0">
              <a:buNone/>
              <a:tabLst>
                <a:tab pos="231775" algn="l"/>
                <a:tab pos="465138" algn="l"/>
                <a:tab pos="682625" algn="l"/>
              </a:tabLst>
            </a:pPr>
            <a:r>
              <a:rPr lang="en-US" sz="1600" smtClean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		&lt;/</a:t>
            </a:r>
            <a:r>
              <a:rPr lang="en-US" sz="1600">
                <a:solidFill>
                  <a:srgbClr val="A31515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p</a:t>
            </a:r>
            <a:r>
              <a:rPr lang="en-US" sz="160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&gt;</a:t>
            </a:r>
          </a:p>
          <a:p>
            <a:pPr marL="0" indent="0">
              <a:buNone/>
              <a:tabLst>
                <a:tab pos="231775" algn="l"/>
                <a:tab pos="465138" algn="l"/>
                <a:tab pos="682625" algn="l"/>
              </a:tabLst>
            </a:pPr>
            <a:r>
              <a:rPr lang="en-US" sz="1600" smtClean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	&lt;/</a:t>
            </a:r>
            <a:r>
              <a:rPr lang="en-US" sz="1600">
                <a:solidFill>
                  <a:srgbClr val="A31515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body</a:t>
            </a:r>
            <a:r>
              <a:rPr lang="en-US" sz="160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&gt;</a:t>
            </a:r>
          </a:p>
          <a:p>
            <a:pPr marL="0" indent="0">
              <a:buNone/>
              <a:tabLst>
                <a:tab pos="231775" algn="l"/>
                <a:tab pos="465138" algn="l"/>
                <a:tab pos="682625" algn="l"/>
              </a:tabLst>
            </a:pPr>
            <a:r>
              <a:rPr lang="en-US" sz="160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&lt;/</a:t>
            </a:r>
            <a:r>
              <a:rPr lang="en-US" sz="1600">
                <a:solidFill>
                  <a:srgbClr val="A31515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html</a:t>
            </a:r>
            <a:r>
              <a:rPr lang="en-US" sz="160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&gt;</a:t>
            </a:r>
            <a:endParaRPr lang="en-US" sz="160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3923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Selesai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79429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Style &amp; Inline Style Sheet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Ragam</a:t>
            </a:r>
            <a:r>
              <a:rPr lang="en-US" dirty="0" smtClean="0"/>
              <a:t> </a:t>
            </a:r>
            <a:r>
              <a:rPr lang="en-US" dirty="0" err="1" smtClean="0"/>
              <a:t>Penulisan</a:t>
            </a:r>
            <a:r>
              <a:rPr lang="en-US" dirty="0" smtClean="0"/>
              <a:t> Style </a:t>
            </a:r>
            <a:r>
              <a:rPr lang="en-US" dirty="0" err="1" smtClean="0"/>
              <a:t>pada</a:t>
            </a:r>
            <a:r>
              <a:rPr lang="en-US" dirty="0" smtClean="0"/>
              <a:t> HTML</a:t>
            </a:r>
          </a:p>
          <a:p>
            <a:r>
              <a:rPr lang="en-US" dirty="0" err="1" smtClean="0"/>
              <a:t>Ragam</a:t>
            </a:r>
            <a:r>
              <a:rPr lang="en-US" dirty="0" smtClean="0"/>
              <a:t> style </a:t>
            </a:r>
            <a:r>
              <a:rPr lang="en-US" dirty="0" err="1" smtClean="0"/>
              <a:t>untuk</a:t>
            </a:r>
            <a:r>
              <a:rPr lang="en-US" dirty="0" smtClean="0"/>
              <a:t> tag HTML</a:t>
            </a:r>
          </a:p>
          <a:p>
            <a:r>
              <a:rPr lang="en-US" dirty="0" err="1" smtClean="0"/>
              <a:t>Penulisan</a:t>
            </a:r>
            <a:r>
              <a:rPr lang="en-US" dirty="0" smtClean="0"/>
              <a:t> attribute style </a:t>
            </a:r>
            <a:r>
              <a:rPr lang="en-US" dirty="0" err="1" smtClean="0"/>
              <a:t>pada</a:t>
            </a:r>
            <a:r>
              <a:rPr lang="en-US" dirty="0" smtClean="0"/>
              <a:t> tag HTML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6160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CSS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2000" dirty="0" smtClean="0"/>
              <a:t>CSS: Salah </a:t>
            </a:r>
            <a:r>
              <a:rPr lang="en-US" sz="2000" dirty="0" err="1"/>
              <a:t>satu</a:t>
            </a:r>
            <a:r>
              <a:rPr lang="en-US" sz="2000" dirty="0"/>
              <a:t> </a:t>
            </a:r>
            <a:r>
              <a:rPr lang="en-US" sz="2000" dirty="0" err="1"/>
              <a:t>fasilitas</a:t>
            </a:r>
            <a:r>
              <a:rPr lang="en-US" sz="2000" dirty="0"/>
              <a:t> yang </a:t>
            </a:r>
            <a:r>
              <a:rPr lang="en-US" sz="2000" dirty="0" err="1"/>
              <a:t>diberikan</a:t>
            </a:r>
            <a:r>
              <a:rPr lang="en-US" sz="2000" dirty="0"/>
              <a:t> </a:t>
            </a:r>
            <a:r>
              <a:rPr lang="en-US" sz="2000" dirty="0" err="1"/>
              <a:t>untuk</a:t>
            </a:r>
            <a:r>
              <a:rPr lang="en-US" sz="2000" dirty="0"/>
              <a:t> </a:t>
            </a:r>
            <a:r>
              <a:rPr lang="en-US" sz="2000" dirty="0" smtClean="0"/>
              <a:t>setting </a:t>
            </a:r>
            <a:r>
              <a:rPr lang="en-US" sz="2000" dirty="0" err="1" smtClean="0"/>
              <a:t>terhadap</a:t>
            </a:r>
            <a:r>
              <a:rPr lang="en-US" sz="2000" dirty="0" smtClean="0"/>
              <a:t> </a:t>
            </a:r>
            <a:r>
              <a:rPr lang="en-US" sz="2000" dirty="0" err="1" smtClean="0"/>
              <a:t>dokumen</a:t>
            </a:r>
            <a:r>
              <a:rPr lang="en-US" sz="2000" dirty="0" smtClean="0"/>
              <a:t> HTML </a:t>
            </a:r>
            <a:r>
              <a:rPr lang="en-US" sz="2000" dirty="0" err="1"/>
              <a:t>sehingga</a:t>
            </a:r>
            <a:r>
              <a:rPr lang="en-US" sz="2000" dirty="0"/>
              <a:t> </a:t>
            </a:r>
            <a:r>
              <a:rPr lang="en-US" sz="2000" dirty="0" smtClean="0"/>
              <a:t> </a:t>
            </a:r>
            <a:r>
              <a:rPr lang="en-US" sz="2000" dirty="0" err="1" smtClean="0"/>
              <a:t>pengaturan</a:t>
            </a:r>
            <a:r>
              <a:rPr lang="en-US" sz="2000" dirty="0" smtClean="0"/>
              <a:t>/ </a:t>
            </a:r>
            <a:r>
              <a:rPr lang="en-US" sz="2000" dirty="0" err="1" smtClean="0"/>
              <a:t>disain</a:t>
            </a:r>
            <a:r>
              <a:rPr lang="en-US" sz="2000" dirty="0" smtClean="0"/>
              <a:t> </a:t>
            </a:r>
            <a:r>
              <a:rPr lang="en-US" sz="2000" dirty="0" err="1"/>
              <a:t>tampilan</a:t>
            </a:r>
            <a:r>
              <a:rPr lang="en-US" sz="2000" dirty="0"/>
              <a:t> </a:t>
            </a:r>
            <a:r>
              <a:rPr lang="en-US" sz="2000" dirty="0" smtClean="0"/>
              <a:t>web-page </a:t>
            </a:r>
            <a:r>
              <a:rPr lang="en-US" sz="2000" dirty="0" err="1" smtClean="0"/>
              <a:t>menjadi</a:t>
            </a:r>
            <a:r>
              <a:rPr lang="en-US" sz="2000" dirty="0" smtClean="0"/>
              <a:t> </a:t>
            </a:r>
            <a:r>
              <a:rPr lang="en-US" sz="2000" dirty="0" err="1"/>
              <a:t>lebih</a:t>
            </a:r>
            <a:r>
              <a:rPr lang="en-US" sz="2000" dirty="0"/>
              <a:t> </a:t>
            </a:r>
            <a:r>
              <a:rPr lang="en-US" sz="2000" dirty="0" err="1"/>
              <a:t>baik</a:t>
            </a:r>
            <a:r>
              <a:rPr lang="en-US" sz="2000" dirty="0" smtClean="0"/>
              <a:t>.</a:t>
            </a:r>
          </a:p>
          <a:p>
            <a:pPr algn="just"/>
            <a:endParaRPr lang="en-US" sz="2000" dirty="0" smtClean="0"/>
          </a:p>
          <a:p>
            <a:pPr algn="just"/>
            <a:r>
              <a:rPr lang="en-US" sz="2000" dirty="0" smtClean="0"/>
              <a:t>CSS: </a:t>
            </a:r>
            <a:r>
              <a:rPr lang="en-US" sz="2000" dirty="0" err="1" smtClean="0"/>
              <a:t>Suatu</a:t>
            </a:r>
            <a:r>
              <a:rPr lang="en-US" sz="2000" dirty="0" smtClean="0"/>
              <a:t> tool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bahasa</a:t>
            </a:r>
            <a:r>
              <a:rPr lang="en-US" sz="2000" dirty="0" smtClean="0"/>
              <a:t> </a:t>
            </a:r>
            <a:r>
              <a:rPr lang="en-US" sz="2000" dirty="0" err="1" smtClean="0"/>
              <a:t>desain</a:t>
            </a:r>
            <a:r>
              <a:rPr lang="en-US" sz="2000" dirty="0" smtClean="0"/>
              <a:t> web site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manajemen</a:t>
            </a:r>
            <a:r>
              <a:rPr lang="en-US" sz="2000" dirty="0" smtClean="0"/>
              <a:t> </a:t>
            </a:r>
            <a:r>
              <a:rPr lang="en-US" sz="2000" dirty="0" err="1" smtClean="0"/>
              <a:t>aplikasi</a:t>
            </a:r>
            <a:r>
              <a:rPr lang="en-US" sz="2000" dirty="0" smtClean="0"/>
              <a:t>.</a:t>
            </a:r>
          </a:p>
          <a:p>
            <a:pPr algn="just"/>
            <a:endParaRPr lang="en-US" sz="2000" dirty="0"/>
          </a:p>
          <a:p>
            <a:pPr algn="just"/>
            <a:r>
              <a:rPr lang="en-US" sz="2000" dirty="0" smtClean="0"/>
              <a:t>Sebagai </a:t>
            </a:r>
            <a:r>
              <a:rPr lang="en-US" sz="2000" dirty="0" err="1" smtClean="0"/>
              <a:t>bagian</a:t>
            </a:r>
            <a:r>
              <a:rPr lang="en-US" sz="2000" dirty="0" smtClean="0"/>
              <a:t> </a:t>
            </a:r>
            <a:r>
              <a:rPr lang="en-US" sz="2000" dirty="0" err="1" smtClean="0"/>
              <a:t>lapisan</a:t>
            </a:r>
            <a:r>
              <a:rPr lang="en-US" sz="2000" dirty="0" smtClean="0"/>
              <a:t> </a:t>
            </a:r>
            <a:r>
              <a:rPr lang="en-US" sz="2000" dirty="0" err="1" smtClean="0"/>
              <a:t>dalam</a:t>
            </a:r>
            <a:r>
              <a:rPr lang="en-US" sz="2000" dirty="0" smtClean="0"/>
              <a:t> Front-end </a:t>
            </a:r>
            <a:r>
              <a:rPr lang="en-US" sz="2000" dirty="0"/>
              <a:t>web </a:t>
            </a:r>
            <a:r>
              <a:rPr lang="en-US" sz="2000" dirty="0" smtClean="0"/>
              <a:t>development:</a:t>
            </a:r>
          </a:p>
          <a:p>
            <a:pPr lvl="1" algn="just"/>
            <a:r>
              <a:rPr lang="en-US" sz="1800" dirty="0" smtClean="0"/>
              <a:t>Document</a:t>
            </a:r>
            <a:r>
              <a:rPr lang="en-US" sz="1800" dirty="0" smtClean="0">
                <a:sym typeface="Wingdings" panose="05000000000000000000" pitchFamily="2" charset="2"/>
              </a:rPr>
              <a:t> HTML &amp; Content</a:t>
            </a:r>
            <a:r>
              <a:rPr lang="en-US" sz="1800" dirty="0" smtClean="0"/>
              <a:t>, </a:t>
            </a:r>
          </a:p>
          <a:p>
            <a:pPr lvl="1" algn="just"/>
            <a:r>
              <a:rPr lang="en-US" sz="1800" dirty="0" smtClean="0"/>
              <a:t>Presentation </a:t>
            </a:r>
            <a:r>
              <a:rPr lang="en-US" sz="1800" dirty="0" smtClean="0">
                <a:sym typeface="Wingdings" panose="05000000000000000000" pitchFamily="2" charset="2"/>
              </a:rPr>
              <a:t> CSS</a:t>
            </a:r>
            <a:r>
              <a:rPr lang="en-US" sz="1800" dirty="0" smtClean="0"/>
              <a:t>, </a:t>
            </a:r>
          </a:p>
          <a:p>
            <a:pPr lvl="1" algn="just"/>
            <a:r>
              <a:rPr lang="en-US" sz="1800" dirty="0" smtClean="0"/>
              <a:t>Behavior </a:t>
            </a:r>
            <a:r>
              <a:rPr lang="en-US" sz="1800" dirty="0" smtClean="0">
                <a:sym typeface="Wingdings" panose="05000000000000000000" pitchFamily="2" charset="2"/>
              </a:rPr>
              <a:t> </a:t>
            </a:r>
            <a:r>
              <a:rPr lang="en-US" sz="1800" dirty="0" err="1" smtClean="0">
                <a:sym typeface="Wingdings" panose="05000000000000000000" pitchFamily="2" charset="2"/>
              </a:rPr>
              <a:t>Javascript</a:t>
            </a:r>
            <a:endParaRPr lang="en-US" sz="1800" dirty="0"/>
          </a:p>
          <a:p>
            <a:pPr algn="just"/>
            <a:endParaRPr lang="en-US" sz="2000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99992" y="5575316"/>
            <a:ext cx="2801359" cy="107662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20072" y="4653136"/>
            <a:ext cx="1343025" cy="847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63401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Ragam</a:t>
            </a:r>
            <a:r>
              <a:rPr lang="en-US" dirty="0"/>
              <a:t> </a:t>
            </a:r>
            <a:r>
              <a:rPr lang="en-US" dirty="0" err="1"/>
              <a:t>Penulisan</a:t>
            </a:r>
            <a:r>
              <a:rPr lang="en-US" dirty="0"/>
              <a:t> Style </a:t>
            </a:r>
            <a:r>
              <a:rPr lang="en-US" dirty="0" err="1"/>
              <a:t>pada</a:t>
            </a:r>
            <a:r>
              <a:rPr lang="en-US" dirty="0"/>
              <a:t> HTML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Style </a:t>
            </a:r>
            <a:r>
              <a:rPr lang="en-US" dirty="0" err="1" smtClean="0"/>
              <a:t>pada</a:t>
            </a:r>
            <a:r>
              <a:rPr lang="en-US" dirty="0" smtClean="0"/>
              <a:t> HTML </a:t>
            </a:r>
            <a:r>
              <a:rPr lang="en-US" dirty="0" err="1" smtClean="0"/>
              <a:t>digunakan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mengatur</a:t>
            </a:r>
            <a:r>
              <a:rPr lang="en-US" dirty="0" smtClean="0"/>
              <a:t> </a:t>
            </a:r>
            <a:r>
              <a:rPr lang="en-US" dirty="0" err="1" smtClean="0"/>
              <a:t>tampilan</a:t>
            </a:r>
            <a:r>
              <a:rPr lang="en-US" dirty="0" smtClean="0"/>
              <a:t> tag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dokumen</a:t>
            </a:r>
            <a:r>
              <a:rPr lang="en-US" dirty="0" smtClean="0"/>
              <a:t> HTML.</a:t>
            </a:r>
          </a:p>
          <a:p>
            <a:endParaRPr lang="en-US" dirty="0"/>
          </a:p>
          <a:p>
            <a:r>
              <a:rPr lang="en-US" dirty="0" err="1" smtClean="0"/>
              <a:t>Dengan</a:t>
            </a:r>
            <a:r>
              <a:rPr lang="en-US" dirty="0" smtClean="0"/>
              <a:t> Style </a:t>
            </a:r>
            <a:r>
              <a:rPr lang="en-US" dirty="0" err="1" smtClean="0"/>
              <a:t>kita</a:t>
            </a:r>
            <a:r>
              <a:rPr lang="en-US" dirty="0" smtClean="0"/>
              <a:t> </a:t>
            </a:r>
            <a:r>
              <a:rPr lang="en-US" dirty="0" err="1" smtClean="0"/>
              <a:t>bisa</a:t>
            </a:r>
            <a:r>
              <a:rPr lang="en-US" dirty="0" smtClean="0"/>
              <a:t> </a:t>
            </a:r>
            <a:r>
              <a:rPr lang="en-US" dirty="0" err="1" smtClean="0"/>
              <a:t>melakukan</a:t>
            </a:r>
            <a:r>
              <a:rPr lang="en-US" dirty="0" smtClean="0"/>
              <a:t> setting </a:t>
            </a:r>
            <a:r>
              <a:rPr lang="en-US" dirty="0" err="1" smtClean="0"/>
              <a:t>tampilan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tag, </a:t>
            </a:r>
            <a:r>
              <a:rPr lang="en-US" dirty="0" err="1" smtClean="0"/>
              <a:t>seperti</a:t>
            </a:r>
            <a:r>
              <a:rPr lang="en-US" dirty="0" smtClean="0"/>
              <a:t>:</a:t>
            </a:r>
          </a:p>
          <a:p>
            <a:pPr lvl="1"/>
            <a:r>
              <a:rPr lang="en-US" dirty="0" err="1" smtClean="0"/>
              <a:t>Warna</a:t>
            </a:r>
            <a:endParaRPr lang="en-US" dirty="0"/>
          </a:p>
          <a:p>
            <a:pPr lvl="1"/>
            <a:r>
              <a:rPr lang="en-US" dirty="0" smtClean="0"/>
              <a:t>Font </a:t>
            </a:r>
          </a:p>
          <a:p>
            <a:pPr lvl="1"/>
            <a:r>
              <a:rPr lang="en-US" dirty="0" smtClean="0"/>
              <a:t>Border</a:t>
            </a:r>
          </a:p>
          <a:p>
            <a:pPr lvl="1"/>
            <a:r>
              <a:rPr lang="en-US" dirty="0" smtClean="0"/>
              <a:t>… </a:t>
            </a:r>
            <a:r>
              <a:rPr lang="en-US" dirty="0" err="1" smtClean="0"/>
              <a:t>dsb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8261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Ragam</a:t>
            </a:r>
            <a:r>
              <a:rPr lang="en-US" dirty="0"/>
              <a:t> </a:t>
            </a:r>
            <a:r>
              <a:rPr lang="en-US" dirty="0" err="1"/>
              <a:t>Penulisan</a:t>
            </a:r>
            <a:r>
              <a:rPr lang="en-US" dirty="0"/>
              <a:t> Style </a:t>
            </a:r>
            <a:r>
              <a:rPr lang="en-US" dirty="0" err="1"/>
              <a:t>pada</a:t>
            </a:r>
            <a:r>
              <a:rPr lang="en-US" dirty="0"/>
              <a:t> HTML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melakukan</a:t>
            </a:r>
            <a:r>
              <a:rPr lang="en-US" dirty="0" smtClean="0"/>
              <a:t> setting </a:t>
            </a:r>
            <a:r>
              <a:rPr lang="en-US" dirty="0" err="1" smtClean="0"/>
              <a:t>tampilan</a:t>
            </a:r>
            <a:r>
              <a:rPr lang="en-US" dirty="0" smtClean="0"/>
              <a:t> </a:t>
            </a:r>
            <a:r>
              <a:rPr lang="en-US" dirty="0" err="1" smtClean="0"/>
              <a:t>dokumen</a:t>
            </a:r>
            <a:r>
              <a:rPr lang="en-US" dirty="0" smtClean="0"/>
              <a:t> HTML </a:t>
            </a:r>
            <a:r>
              <a:rPr lang="en-US" dirty="0" err="1" smtClean="0"/>
              <a:t>kita</a:t>
            </a:r>
            <a:r>
              <a:rPr lang="en-US" dirty="0" smtClean="0"/>
              <a:t> </a:t>
            </a:r>
            <a:r>
              <a:rPr lang="en-US" dirty="0" err="1" smtClean="0"/>
              <a:t>perlu</a:t>
            </a:r>
            <a:r>
              <a:rPr lang="en-US" dirty="0" smtClean="0"/>
              <a:t> </a:t>
            </a:r>
            <a:r>
              <a:rPr lang="en-US" dirty="0" err="1" smtClean="0"/>
              <a:t>menuliskan</a:t>
            </a:r>
            <a:r>
              <a:rPr lang="en-US" dirty="0" smtClean="0"/>
              <a:t> </a:t>
            </a:r>
            <a:r>
              <a:rPr lang="en-US" dirty="0" err="1" smtClean="0"/>
              <a:t>nilai</a:t>
            </a:r>
            <a:r>
              <a:rPr lang="en-US" dirty="0" smtClean="0"/>
              <a:t> attribute </a:t>
            </a:r>
            <a:r>
              <a:rPr lang="en-US" dirty="0" err="1" smtClean="0"/>
              <a:t>settingan</a:t>
            </a:r>
            <a:r>
              <a:rPr lang="en-US" dirty="0" smtClean="0"/>
              <a:t> </a:t>
            </a:r>
            <a:r>
              <a:rPr lang="en-US" dirty="0" err="1" smtClean="0"/>
              <a:t>bagi</a:t>
            </a:r>
            <a:r>
              <a:rPr lang="en-US" dirty="0" smtClean="0"/>
              <a:t> </a:t>
            </a:r>
            <a:r>
              <a:rPr lang="en-US" dirty="0" err="1" smtClean="0"/>
              <a:t>dokumen</a:t>
            </a:r>
            <a:r>
              <a:rPr lang="en-US" dirty="0" smtClean="0"/>
              <a:t> HTML.</a:t>
            </a:r>
          </a:p>
          <a:p>
            <a:endParaRPr lang="en-US" dirty="0" smtClean="0"/>
          </a:p>
          <a:p>
            <a:r>
              <a:rPr lang="en-US" dirty="0" err="1" smtClean="0"/>
              <a:t>Berikut</a:t>
            </a:r>
            <a:r>
              <a:rPr lang="en-US" dirty="0" smtClean="0"/>
              <a:t> </a:t>
            </a:r>
            <a:r>
              <a:rPr lang="en-US" dirty="0" err="1" smtClean="0"/>
              <a:t>cara</a:t>
            </a:r>
            <a:r>
              <a:rPr lang="en-US" dirty="0" smtClean="0"/>
              <a:t> </a:t>
            </a:r>
            <a:r>
              <a:rPr lang="en-US" dirty="0" err="1" smtClean="0"/>
              <a:t>penulisan</a:t>
            </a:r>
            <a:r>
              <a:rPr lang="en-US" dirty="0" smtClean="0"/>
              <a:t> style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dokumen</a:t>
            </a:r>
            <a:r>
              <a:rPr lang="en-US" dirty="0" smtClean="0"/>
              <a:t> HTML:</a:t>
            </a:r>
          </a:p>
          <a:p>
            <a:pPr lvl="1"/>
            <a:r>
              <a:rPr lang="en-US" dirty="0" smtClean="0"/>
              <a:t>Inline Style Sheet</a:t>
            </a:r>
          </a:p>
          <a:p>
            <a:pPr lvl="1"/>
            <a:r>
              <a:rPr lang="en-US" dirty="0" smtClean="0"/>
              <a:t>Embedded Style Sheet</a:t>
            </a:r>
          </a:p>
          <a:p>
            <a:pPr lvl="1"/>
            <a:r>
              <a:rPr lang="en-US" dirty="0" smtClean="0"/>
              <a:t>Linked Style Sheet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42665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Ragam</a:t>
            </a:r>
            <a:r>
              <a:rPr lang="en-US" dirty="0"/>
              <a:t> </a:t>
            </a:r>
            <a:r>
              <a:rPr lang="en-US" dirty="0" err="1"/>
              <a:t>Penulisan</a:t>
            </a:r>
            <a:r>
              <a:rPr lang="en-US" dirty="0"/>
              <a:t> Style </a:t>
            </a:r>
            <a:r>
              <a:rPr lang="en-US" dirty="0" err="1"/>
              <a:t>pada</a:t>
            </a:r>
            <a:r>
              <a:rPr lang="en-US" dirty="0"/>
              <a:t> HTML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 smtClean="0"/>
              <a:t>Teknis</a:t>
            </a:r>
            <a:r>
              <a:rPr lang="en-US" dirty="0" smtClean="0"/>
              <a:t> </a:t>
            </a:r>
            <a:r>
              <a:rPr lang="en-US" dirty="0" err="1" smtClean="0"/>
              <a:t>penulisan</a:t>
            </a:r>
            <a:r>
              <a:rPr lang="en-US" dirty="0" smtClean="0"/>
              <a:t> </a:t>
            </a:r>
            <a:r>
              <a:rPr lang="en-US" dirty="0" err="1" smtClean="0"/>
              <a:t>nilai</a:t>
            </a:r>
            <a:r>
              <a:rPr lang="en-US" dirty="0" smtClean="0"/>
              <a:t> attribute setting style:</a:t>
            </a:r>
          </a:p>
          <a:p>
            <a:pPr marL="925830" lvl="1" indent="-514350">
              <a:buFont typeface="+mj-lt"/>
              <a:buAutoNum type="arabicPeriod"/>
            </a:pPr>
            <a:r>
              <a:rPr lang="en-US" dirty="0" smtClean="0"/>
              <a:t>Inline Style Sheet </a:t>
            </a:r>
            <a:r>
              <a:rPr lang="en-US" dirty="0" smtClean="0">
                <a:sym typeface="Wingdings" panose="05000000000000000000" pitchFamily="2" charset="2"/>
              </a:rPr>
              <a:t> </a:t>
            </a:r>
            <a:r>
              <a:rPr lang="en-US" dirty="0" err="1" smtClean="0">
                <a:sym typeface="Wingdings" panose="05000000000000000000" pitchFamily="2" charset="2"/>
              </a:rPr>
              <a:t>nilai</a:t>
            </a:r>
            <a:r>
              <a:rPr lang="en-US" dirty="0" smtClean="0">
                <a:sym typeface="Wingdings" panose="05000000000000000000" pitchFamily="2" charset="2"/>
              </a:rPr>
              <a:t> attribute setting </a:t>
            </a:r>
            <a:r>
              <a:rPr lang="en-US" dirty="0" err="1" smtClean="0">
                <a:sym typeface="Wingdings" panose="05000000000000000000" pitchFamily="2" charset="2"/>
              </a:rPr>
              <a:t>ditulis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err="1" smtClean="0">
                <a:sym typeface="Wingdings" panose="05000000000000000000" pitchFamily="2" charset="2"/>
              </a:rPr>
              <a:t>didalam</a:t>
            </a:r>
            <a:r>
              <a:rPr lang="en-US" dirty="0" smtClean="0">
                <a:sym typeface="Wingdings" panose="05000000000000000000" pitchFamily="2" charset="2"/>
              </a:rPr>
              <a:t> tag HTML.</a:t>
            </a:r>
          </a:p>
          <a:p>
            <a:pPr marL="925830" lvl="1" indent="-514350">
              <a:buFont typeface="+mj-lt"/>
              <a:buAutoNum type="arabicPeriod"/>
            </a:pPr>
            <a:endParaRPr lang="en-US" dirty="0" smtClean="0"/>
          </a:p>
          <a:p>
            <a:pPr marL="925830" lvl="1" indent="-514350">
              <a:buFont typeface="+mj-lt"/>
              <a:buAutoNum type="arabicPeriod"/>
            </a:pPr>
            <a:r>
              <a:rPr lang="en-US" dirty="0" smtClean="0"/>
              <a:t>Embedded Style Sheet </a:t>
            </a:r>
            <a:r>
              <a:rPr lang="en-US" dirty="0" smtClean="0">
                <a:sym typeface="Wingdings" panose="05000000000000000000" pitchFamily="2" charset="2"/>
              </a:rPr>
              <a:t> </a:t>
            </a:r>
            <a:r>
              <a:rPr lang="en-US" dirty="0" err="1" smtClean="0">
                <a:sym typeface="Wingdings" panose="05000000000000000000" pitchFamily="2" charset="2"/>
              </a:rPr>
              <a:t>nilai</a:t>
            </a:r>
            <a:r>
              <a:rPr lang="en-US" dirty="0" smtClean="0">
                <a:sym typeface="Wingdings" panose="05000000000000000000" pitchFamily="2" charset="2"/>
              </a:rPr>
              <a:t> attribute setting </a:t>
            </a:r>
            <a:r>
              <a:rPr lang="en-US" dirty="0" err="1" smtClean="0">
                <a:sym typeface="Wingdings" panose="05000000000000000000" pitchFamily="2" charset="2"/>
              </a:rPr>
              <a:t>ditulis</a:t>
            </a:r>
            <a:r>
              <a:rPr lang="en-US" dirty="0" smtClean="0">
                <a:sym typeface="Wingdings" panose="05000000000000000000" pitchFamily="2" charset="2"/>
              </a:rPr>
              <a:t> di </a:t>
            </a:r>
            <a:r>
              <a:rPr lang="en-US" dirty="0" err="1" smtClean="0">
                <a:sym typeface="Wingdings" panose="05000000000000000000" pitchFamily="2" charset="2"/>
              </a:rPr>
              <a:t>dalam</a:t>
            </a:r>
            <a:r>
              <a:rPr lang="en-US" dirty="0" smtClean="0">
                <a:sym typeface="Wingdings" panose="05000000000000000000" pitchFamily="2" charset="2"/>
              </a:rPr>
              <a:t> tag </a:t>
            </a:r>
            <a:r>
              <a:rPr lang="en-US" dirty="0" smtClean="0">
                <a:latin typeface="Consolas" panose="020B0609020204030204" pitchFamily="49" charset="0"/>
                <a:sym typeface="Wingdings" panose="05000000000000000000" pitchFamily="2" charset="2"/>
              </a:rPr>
              <a:t>&lt;style&gt; …&lt;/style&gt;</a:t>
            </a:r>
          </a:p>
          <a:p>
            <a:pPr marL="925830" lvl="1" indent="-514350">
              <a:buFont typeface="+mj-lt"/>
              <a:buAutoNum type="arabicPeriod"/>
            </a:pPr>
            <a:endParaRPr lang="en-US" dirty="0" smtClean="0"/>
          </a:p>
          <a:p>
            <a:pPr marL="925830" lvl="1" indent="-514350">
              <a:buFont typeface="+mj-lt"/>
              <a:buAutoNum type="arabicPeriod"/>
            </a:pPr>
            <a:r>
              <a:rPr lang="en-US" dirty="0" smtClean="0"/>
              <a:t>Linked Style Sheet </a:t>
            </a:r>
            <a:r>
              <a:rPr lang="en-US" dirty="0" smtClean="0">
                <a:sym typeface="Wingdings" panose="05000000000000000000" pitchFamily="2" charset="2"/>
              </a:rPr>
              <a:t> </a:t>
            </a:r>
            <a:r>
              <a:rPr lang="en-US" dirty="0" err="1" smtClean="0">
                <a:sym typeface="Wingdings" panose="05000000000000000000" pitchFamily="2" charset="2"/>
              </a:rPr>
              <a:t>nilai</a:t>
            </a:r>
            <a:r>
              <a:rPr lang="en-US" dirty="0" smtClean="0">
                <a:sym typeface="Wingdings" panose="05000000000000000000" pitchFamily="2" charset="2"/>
              </a:rPr>
              <a:t> attribute setting </a:t>
            </a:r>
            <a:r>
              <a:rPr lang="en-US" dirty="0" err="1" smtClean="0">
                <a:sym typeface="Wingdings" panose="05000000000000000000" pitchFamily="2" charset="2"/>
              </a:rPr>
              <a:t>ditulis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err="1" smtClean="0">
                <a:sym typeface="Wingdings" panose="05000000000000000000" pitchFamily="2" charset="2"/>
              </a:rPr>
              <a:t>pada</a:t>
            </a:r>
            <a:r>
              <a:rPr lang="en-US" dirty="0" smtClean="0">
                <a:sym typeface="Wingdings" panose="05000000000000000000" pitchFamily="2" charset="2"/>
              </a:rPr>
              <a:t> file </a:t>
            </a:r>
            <a:r>
              <a:rPr lang="en-US" dirty="0" err="1" smtClean="0">
                <a:sym typeface="Wingdings" panose="05000000000000000000" pitchFamily="2" charset="2"/>
              </a:rPr>
              <a:t>terpisah</a:t>
            </a:r>
            <a:r>
              <a:rPr lang="en-US" dirty="0" smtClean="0">
                <a:sym typeface="Wingdings" panose="05000000000000000000" pitchFamily="2" charset="2"/>
              </a:rPr>
              <a:t> (.</a:t>
            </a:r>
            <a:r>
              <a:rPr lang="en-US" dirty="0" err="1" smtClean="0">
                <a:sym typeface="Wingdings" panose="05000000000000000000" pitchFamily="2" charset="2"/>
              </a:rPr>
              <a:t>css</a:t>
            </a:r>
            <a:r>
              <a:rPr lang="en-US" dirty="0" smtClean="0">
                <a:sym typeface="Wingdings" panose="05000000000000000000" pitchFamily="2" charset="2"/>
              </a:rPr>
              <a:t>) </a:t>
            </a:r>
            <a:r>
              <a:rPr lang="en-US" dirty="0" err="1" smtClean="0">
                <a:sym typeface="Wingdings" panose="05000000000000000000" pitchFamily="2" charset="2"/>
              </a:rPr>
              <a:t>kemudian</a:t>
            </a:r>
            <a:r>
              <a:rPr lang="en-US" dirty="0" smtClean="0">
                <a:sym typeface="Wingdings" panose="05000000000000000000" pitchFamily="2" charset="2"/>
              </a:rPr>
              <a:t> file </a:t>
            </a:r>
            <a:r>
              <a:rPr lang="en-US" dirty="0" err="1" smtClean="0">
                <a:sym typeface="Wingdings" panose="05000000000000000000" pitchFamily="2" charset="2"/>
              </a:rPr>
              <a:t>tersebut</a:t>
            </a:r>
            <a:r>
              <a:rPr lang="en-US" dirty="0" smtClean="0">
                <a:sym typeface="Wingdings" panose="05000000000000000000" pitchFamily="2" charset="2"/>
              </a:rPr>
              <a:t> di link </a:t>
            </a:r>
            <a:r>
              <a:rPr lang="en-US" dirty="0" err="1" smtClean="0">
                <a:sym typeface="Wingdings" panose="05000000000000000000" pitchFamily="2" charset="2"/>
              </a:rPr>
              <a:t>ke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err="1" smtClean="0">
                <a:sym typeface="Wingdings" panose="05000000000000000000" pitchFamily="2" charset="2"/>
              </a:rPr>
              <a:t>dokumen</a:t>
            </a:r>
            <a:r>
              <a:rPr lang="en-US" dirty="0" smtClean="0">
                <a:sym typeface="Wingdings" panose="05000000000000000000" pitchFamily="2" charset="2"/>
              </a:rPr>
              <a:t> HTML </a:t>
            </a:r>
            <a:r>
              <a:rPr lang="en-US" dirty="0" err="1" smtClean="0">
                <a:sym typeface="Wingdings" panose="05000000000000000000" pitchFamily="2" charset="2"/>
              </a:rPr>
              <a:t>melalui</a:t>
            </a:r>
            <a:r>
              <a:rPr lang="en-US" dirty="0" smtClean="0">
                <a:sym typeface="Wingdings" panose="05000000000000000000" pitchFamily="2" charset="2"/>
              </a:rPr>
              <a:t> tag </a:t>
            </a:r>
            <a:r>
              <a:rPr lang="en-US" dirty="0" smtClean="0">
                <a:latin typeface="Consolas" panose="020B0609020204030204" pitchFamily="49" charset="0"/>
                <a:sym typeface="Wingdings" panose="05000000000000000000" pitchFamily="2" charset="2"/>
              </a:rPr>
              <a:t>&lt;link&gt;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50698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Ragam</a:t>
            </a:r>
            <a:r>
              <a:rPr lang="en-US" dirty="0"/>
              <a:t> </a:t>
            </a:r>
            <a:r>
              <a:rPr lang="en-US" dirty="0" err="1"/>
              <a:t>Penulisan</a:t>
            </a:r>
            <a:r>
              <a:rPr lang="en-US" dirty="0"/>
              <a:t> Style </a:t>
            </a:r>
            <a:r>
              <a:rPr lang="en-US" dirty="0" err="1"/>
              <a:t>pada</a:t>
            </a:r>
            <a:r>
              <a:rPr lang="en-US" dirty="0"/>
              <a:t> HTML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err="1" smtClean="0"/>
              <a:t>Urutan</a:t>
            </a:r>
            <a:r>
              <a:rPr lang="en-US" dirty="0" smtClean="0"/>
              <a:t> </a:t>
            </a:r>
            <a:r>
              <a:rPr lang="en-US" dirty="0" err="1" smtClean="0"/>
              <a:t>prioritas</a:t>
            </a:r>
            <a:r>
              <a:rPr lang="en-US" dirty="0" smtClean="0"/>
              <a:t> </a:t>
            </a:r>
            <a:r>
              <a:rPr lang="en-US" dirty="0" err="1" smtClean="0"/>
              <a:t>implementasi</a:t>
            </a:r>
            <a:r>
              <a:rPr lang="en-US" dirty="0" smtClean="0"/>
              <a:t> setting style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dokumen</a:t>
            </a:r>
            <a:r>
              <a:rPr lang="en-US" dirty="0" smtClean="0"/>
              <a:t> HTML:</a:t>
            </a:r>
          </a:p>
          <a:p>
            <a:pPr marL="925830" lvl="1" indent="-514350">
              <a:buFont typeface="+mj-lt"/>
              <a:buAutoNum type="arabicPeriod"/>
            </a:pPr>
            <a:r>
              <a:rPr lang="en-US" dirty="0" smtClean="0"/>
              <a:t>Inline Style Sheet </a:t>
            </a:r>
            <a:r>
              <a:rPr lang="en-US" dirty="0" smtClean="0">
                <a:sym typeface="Wingdings" panose="05000000000000000000" pitchFamily="2" charset="2"/>
              </a:rPr>
              <a:t> </a:t>
            </a:r>
            <a:r>
              <a:rPr lang="en-US" dirty="0" err="1" smtClean="0">
                <a:sym typeface="Wingdings" panose="05000000000000000000" pitchFamily="2" charset="2"/>
              </a:rPr>
              <a:t>prioritas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err="1" smtClean="0">
                <a:sym typeface="Wingdings" panose="05000000000000000000" pitchFamily="2" charset="2"/>
              </a:rPr>
              <a:t>tertinggi</a:t>
            </a:r>
            <a:endParaRPr lang="en-US" dirty="0" smtClean="0"/>
          </a:p>
          <a:p>
            <a:pPr marL="925830" lvl="1" indent="-514350">
              <a:buFont typeface="+mj-lt"/>
              <a:buAutoNum type="arabicPeriod"/>
            </a:pPr>
            <a:r>
              <a:rPr lang="en-US" dirty="0" smtClean="0"/>
              <a:t>Embedded Style Sheet</a:t>
            </a:r>
          </a:p>
          <a:p>
            <a:pPr marL="925830" lvl="1" indent="-514350">
              <a:buFont typeface="+mj-lt"/>
              <a:buAutoNum type="arabicPeriod"/>
            </a:pPr>
            <a:r>
              <a:rPr lang="en-US" dirty="0" smtClean="0"/>
              <a:t>Linked Style Sheet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22611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Ragam</a:t>
            </a:r>
            <a:r>
              <a:rPr lang="en-US" dirty="0"/>
              <a:t> </a:t>
            </a:r>
            <a:r>
              <a:rPr lang="en-US" dirty="0" smtClean="0"/>
              <a:t>Style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smtClean="0"/>
              <a:t>Tag </a:t>
            </a:r>
            <a:r>
              <a:rPr lang="en-US" dirty="0"/>
              <a:t>HTML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melakukan</a:t>
            </a:r>
            <a:r>
              <a:rPr lang="en-US" dirty="0" smtClean="0"/>
              <a:t> setting </a:t>
            </a:r>
            <a:r>
              <a:rPr lang="en-US" dirty="0" err="1" smtClean="0"/>
              <a:t>tampilan</a:t>
            </a:r>
            <a:r>
              <a:rPr lang="en-US" dirty="0" smtClean="0"/>
              <a:t> </a:t>
            </a:r>
            <a:r>
              <a:rPr lang="en-US" dirty="0" err="1" smtClean="0"/>
              <a:t>dokumen</a:t>
            </a:r>
            <a:r>
              <a:rPr lang="en-US" dirty="0" smtClean="0"/>
              <a:t>, </a:t>
            </a:r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garis</a:t>
            </a:r>
            <a:r>
              <a:rPr lang="en-US" dirty="0" smtClean="0"/>
              <a:t> </a:t>
            </a:r>
            <a:r>
              <a:rPr lang="en-US" dirty="0" err="1" smtClean="0"/>
              <a:t>besar</a:t>
            </a:r>
            <a:r>
              <a:rPr lang="en-US" dirty="0" smtClean="0"/>
              <a:t> </a:t>
            </a:r>
            <a:r>
              <a:rPr lang="en-US" dirty="0" err="1" smtClean="0"/>
              <a:t>terdapat</a:t>
            </a:r>
            <a:r>
              <a:rPr lang="en-US" dirty="0" smtClean="0"/>
              <a:t> </a:t>
            </a:r>
            <a:r>
              <a:rPr lang="en-US" dirty="0" err="1" smtClean="0"/>
              <a:t>beberapa</a:t>
            </a:r>
            <a:r>
              <a:rPr lang="en-US" dirty="0" smtClean="0"/>
              <a:t> </a:t>
            </a:r>
            <a:r>
              <a:rPr lang="en-US" dirty="0" err="1" smtClean="0"/>
              <a:t>hal</a:t>
            </a:r>
            <a:r>
              <a:rPr lang="en-US" dirty="0" smtClean="0"/>
              <a:t> yang </a:t>
            </a:r>
            <a:r>
              <a:rPr lang="en-US" dirty="0" err="1" smtClean="0"/>
              <a:t>dapat</a:t>
            </a:r>
            <a:r>
              <a:rPr lang="en-US" dirty="0" smtClean="0"/>
              <a:t> di setting:</a:t>
            </a:r>
          </a:p>
          <a:p>
            <a:endParaRPr lang="en-US" dirty="0" smtClean="0"/>
          </a:p>
          <a:p>
            <a:pPr lvl="2"/>
            <a:endParaRPr lang="en-US" dirty="0" smtClean="0"/>
          </a:p>
          <a:p>
            <a:pPr lvl="2"/>
            <a:endParaRPr lang="en-US" dirty="0" smtClean="0"/>
          </a:p>
          <a:p>
            <a:pPr lvl="2"/>
            <a:endParaRPr lang="en-US" dirty="0" smtClean="0"/>
          </a:p>
          <a:p>
            <a:pPr lvl="2"/>
            <a:endParaRPr lang="en-US" dirty="0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3118467"/>
              </p:ext>
            </p:extLst>
          </p:nvPr>
        </p:nvGraphicFramePr>
        <p:xfrm>
          <a:off x="1409700" y="3473232"/>
          <a:ext cx="6096000" cy="28346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1100175650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71763848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285750" lvl="2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dirty="0" smtClean="0">
                          <a:solidFill>
                            <a:schemeClr val="tx2"/>
                          </a:solidFill>
                        </a:rPr>
                        <a:t>Background</a:t>
                      </a:r>
                    </a:p>
                    <a:p>
                      <a:pPr marL="285750" lvl="2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dirty="0" smtClean="0">
                          <a:solidFill>
                            <a:schemeClr val="tx2"/>
                          </a:solidFill>
                        </a:rPr>
                        <a:t>Font</a:t>
                      </a:r>
                    </a:p>
                    <a:p>
                      <a:pPr marL="285750" lvl="2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dirty="0" smtClean="0">
                          <a:solidFill>
                            <a:schemeClr val="tx2"/>
                          </a:solidFill>
                        </a:rPr>
                        <a:t>Color</a:t>
                      </a:r>
                    </a:p>
                    <a:p>
                      <a:pPr marL="285750" lvl="2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dirty="0" smtClean="0">
                          <a:solidFill>
                            <a:schemeClr val="tx2"/>
                          </a:solidFill>
                        </a:rPr>
                        <a:t>Hyperlink</a:t>
                      </a:r>
                    </a:p>
                    <a:p>
                      <a:pPr marL="285750" lvl="2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dirty="0" smtClean="0">
                          <a:solidFill>
                            <a:schemeClr val="tx2"/>
                          </a:solidFill>
                        </a:rPr>
                        <a:t>List &amp; Marker</a:t>
                      </a:r>
                    </a:p>
                    <a:p>
                      <a:pPr marL="285750" lvl="2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dirty="0" smtClean="0">
                          <a:solidFill>
                            <a:schemeClr val="tx2"/>
                          </a:solidFill>
                        </a:rPr>
                        <a:t>Text</a:t>
                      </a:r>
                    </a:p>
                    <a:p>
                      <a:pPr marL="285750" lvl="2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dirty="0" smtClean="0">
                          <a:solidFill>
                            <a:schemeClr val="tx2"/>
                          </a:solidFill>
                        </a:rPr>
                        <a:t>Border</a:t>
                      </a:r>
                    </a:p>
                    <a:p>
                      <a:pPr marL="285750" lvl="2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dirty="0" smtClean="0">
                          <a:solidFill>
                            <a:schemeClr val="tx2"/>
                          </a:solidFill>
                        </a:rPr>
                        <a:t>Box Model</a:t>
                      </a:r>
                    </a:p>
                    <a:p>
                      <a:pPr marL="285750" lvl="2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dirty="0" smtClean="0">
                          <a:solidFill>
                            <a:schemeClr val="tx2"/>
                          </a:solidFill>
                        </a:rPr>
                        <a:t>Line Box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5750" marR="0" lvl="2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schemeClr val="tx2"/>
                          </a:solidFill>
                        </a:rPr>
                        <a:t>Column</a:t>
                      </a:r>
                    </a:p>
                    <a:p>
                      <a:pPr marL="285750" marR="0" lvl="2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sz="1800" kern="1200" dirty="0" smtClean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Table</a:t>
                      </a:r>
                    </a:p>
                    <a:p>
                      <a:pPr marL="285750" marR="0" lvl="2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sz="1800" kern="1200" dirty="0" smtClean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Transition</a:t>
                      </a:r>
                    </a:p>
                    <a:p>
                      <a:pPr marL="285750" marR="0" lvl="2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sz="1800" kern="1200" dirty="0" smtClean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Outline</a:t>
                      </a:r>
                    </a:p>
                    <a:p>
                      <a:pPr marL="285750" marR="0" lvl="2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sz="1800" kern="1200" dirty="0" smtClean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Template Layout</a:t>
                      </a:r>
                    </a:p>
                    <a:p>
                      <a:pPr marL="285750" marR="0" lvl="2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sz="1800" kern="1200" dirty="0" smtClean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Page</a:t>
                      </a:r>
                    </a:p>
                    <a:p>
                      <a:pPr marL="285750" marR="0" lvl="2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sz="1800" kern="1200" dirty="0" smtClean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Positioning</a:t>
                      </a:r>
                    </a:p>
                    <a:p>
                      <a:pPr marL="285750" marR="0" lvl="2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sz="1800" kern="1200" dirty="0" smtClean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UI</a:t>
                      </a:r>
                    </a:p>
                    <a:p>
                      <a:pPr marL="285750" marR="0" lvl="2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sz="1800" kern="1200" dirty="0" smtClean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  …</a:t>
                      </a:r>
                      <a:r>
                        <a:rPr kumimoji="0" lang="en-US" sz="1800" kern="1200" dirty="0" err="1" smtClean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dsb</a:t>
                      </a:r>
                      <a:endParaRPr kumimoji="0" lang="en-US" sz="1800" kern="1200" dirty="0" smtClean="0">
                        <a:solidFill>
                          <a:schemeClr val="tx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marR="0" lvl="2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kumimoji="0" lang="en-US" sz="1800" kern="1200" dirty="0" smtClean="0">
                        <a:solidFill>
                          <a:schemeClr val="tx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355113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869277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Penulisan</a:t>
            </a:r>
            <a:r>
              <a:rPr lang="en-US" dirty="0"/>
              <a:t> </a:t>
            </a:r>
            <a:r>
              <a:rPr lang="en-US" dirty="0" smtClean="0"/>
              <a:t>Attribute Style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smtClean="0"/>
              <a:t>Tag HTML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Penulisan</a:t>
            </a:r>
            <a:r>
              <a:rPr lang="en-US" dirty="0" smtClean="0"/>
              <a:t> inline style sheet: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err="1" smtClean="0"/>
              <a:t>Contoh</a:t>
            </a:r>
            <a:r>
              <a:rPr lang="en-US" dirty="0" smtClean="0"/>
              <a:t>: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981074" y="2653010"/>
            <a:ext cx="7629526" cy="338554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sz="1600" dirty="0" smtClean="0">
                <a:solidFill>
                  <a:srgbClr val="80D8FF"/>
                </a:solidFill>
                <a:latin typeface="Consolas" panose="020B0609020204030204" pitchFamily="49" charset="0"/>
              </a:rPr>
              <a:t>&lt;</a:t>
            </a:r>
            <a:r>
              <a:rPr lang="en-US" sz="1600" dirty="0" err="1" smtClean="0">
                <a:solidFill>
                  <a:srgbClr val="F57373"/>
                </a:solidFill>
                <a:latin typeface="Consolas" panose="020B0609020204030204" pitchFamily="49" charset="0"/>
              </a:rPr>
              <a:t>namaTag</a:t>
            </a:r>
            <a:r>
              <a:rPr lang="en-US" sz="1600" dirty="0">
                <a:solidFill>
                  <a:srgbClr val="80D8FF"/>
                </a:solidFill>
                <a:latin typeface="Consolas" panose="020B0609020204030204" pitchFamily="49" charset="0"/>
              </a:rPr>
              <a:t> </a:t>
            </a:r>
            <a:r>
              <a:rPr lang="en-US" sz="1600" dirty="0">
                <a:solidFill>
                  <a:srgbClr val="C992EA"/>
                </a:solidFill>
                <a:latin typeface="Consolas" panose="020B0609020204030204" pitchFamily="49" charset="0"/>
              </a:rPr>
              <a:t>style</a:t>
            </a:r>
            <a:r>
              <a:rPr lang="en-US" sz="1600" dirty="0" smtClean="0">
                <a:solidFill>
                  <a:srgbClr val="80D8FF"/>
                </a:solidFill>
                <a:latin typeface="Consolas" panose="020B0609020204030204" pitchFamily="49" charset="0"/>
              </a:rPr>
              <a:t>=“</a:t>
            </a:r>
            <a:r>
              <a:rPr lang="en-US" sz="1600" dirty="0" err="1" smtClean="0">
                <a:solidFill>
                  <a:schemeClr val="bg2">
                    <a:lumMod val="10000"/>
                  </a:schemeClr>
                </a:solidFill>
                <a:latin typeface="Consolas" panose="020B0609020204030204" pitchFamily="49" charset="0"/>
              </a:rPr>
              <a:t>namaAttr:nilai,nilai</a:t>
            </a:r>
            <a:r>
              <a:rPr lang="en-US" sz="1600" dirty="0" smtClean="0">
                <a:solidFill>
                  <a:schemeClr val="bg2">
                    <a:lumMod val="10000"/>
                  </a:schemeClr>
                </a:solidFill>
                <a:latin typeface="Consolas" panose="020B0609020204030204" pitchFamily="49" charset="0"/>
              </a:rPr>
              <a:t>,..; </a:t>
            </a:r>
            <a:r>
              <a:rPr lang="en-US" sz="1600" dirty="0" err="1" smtClean="0">
                <a:solidFill>
                  <a:schemeClr val="bg2">
                    <a:lumMod val="10000"/>
                  </a:schemeClr>
                </a:solidFill>
                <a:latin typeface="Consolas" panose="020B0609020204030204" pitchFamily="49" charset="0"/>
              </a:rPr>
              <a:t>namaAttr:nilai</a:t>
            </a:r>
            <a:r>
              <a:rPr lang="en-US" sz="1600" dirty="0" smtClean="0">
                <a:solidFill>
                  <a:schemeClr val="bg2">
                    <a:lumMod val="10000"/>
                  </a:schemeClr>
                </a:solidFill>
                <a:latin typeface="Consolas" panose="020B0609020204030204" pitchFamily="49" charset="0"/>
              </a:rPr>
              <a:t>,..; …</a:t>
            </a:r>
            <a:r>
              <a:rPr lang="en-US" sz="1600" dirty="0" err="1" smtClean="0">
                <a:solidFill>
                  <a:schemeClr val="bg2">
                    <a:lumMod val="10000"/>
                  </a:schemeClr>
                </a:solidFill>
                <a:latin typeface="Consolas" panose="020B0609020204030204" pitchFamily="49" charset="0"/>
              </a:rPr>
              <a:t>dst</a:t>
            </a:r>
            <a:r>
              <a:rPr lang="en-US" sz="1600" dirty="0" smtClean="0">
                <a:solidFill>
                  <a:srgbClr val="80D8FF"/>
                </a:solidFill>
                <a:latin typeface="Consolas" panose="020B0609020204030204" pitchFamily="49" charset="0"/>
              </a:rPr>
              <a:t>"&gt;</a:t>
            </a:r>
            <a:endParaRPr lang="en-US" sz="1600" b="0" dirty="0">
              <a:solidFill>
                <a:srgbClr val="EEFFFF"/>
              </a:solidFill>
              <a:effectLst/>
              <a:latin typeface="Consolas" panose="020B0609020204030204" pitchFamily="49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981074" y="4719935"/>
            <a:ext cx="7629526" cy="584775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sz="1600" dirty="0">
                <a:solidFill>
                  <a:srgbClr val="80D8FF"/>
                </a:solidFill>
                <a:latin typeface="Consolas" panose="020B0609020204030204" pitchFamily="49" charset="0"/>
              </a:rPr>
              <a:t>&lt;</a:t>
            </a:r>
            <a:r>
              <a:rPr lang="en-US" sz="1600" dirty="0">
                <a:solidFill>
                  <a:srgbClr val="F57373"/>
                </a:solidFill>
                <a:latin typeface="Consolas" panose="020B0609020204030204" pitchFamily="49" charset="0"/>
              </a:rPr>
              <a:t>div</a:t>
            </a:r>
            <a:r>
              <a:rPr lang="en-US" sz="1600" dirty="0">
                <a:solidFill>
                  <a:srgbClr val="80D8FF"/>
                </a:solidFill>
                <a:latin typeface="Consolas" panose="020B0609020204030204" pitchFamily="49" charset="0"/>
              </a:rPr>
              <a:t> </a:t>
            </a:r>
            <a:r>
              <a:rPr lang="en-US" sz="1600" dirty="0">
                <a:solidFill>
                  <a:srgbClr val="C992EA"/>
                </a:solidFill>
                <a:latin typeface="Consolas" panose="020B0609020204030204" pitchFamily="49" charset="0"/>
              </a:rPr>
              <a:t>style</a:t>
            </a:r>
            <a:r>
              <a:rPr lang="en-US" sz="1600" dirty="0">
                <a:solidFill>
                  <a:srgbClr val="80D8FF"/>
                </a:solidFill>
                <a:latin typeface="Consolas" panose="020B0609020204030204" pitchFamily="49" charset="0"/>
              </a:rPr>
              <a:t>="</a:t>
            </a:r>
            <a:r>
              <a:rPr lang="en-US" sz="1600" dirty="0">
                <a:solidFill>
                  <a:schemeClr val="bg2">
                    <a:lumMod val="10000"/>
                  </a:schemeClr>
                </a:solidFill>
                <a:latin typeface="Consolas" panose="020B0609020204030204" pitchFamily="49" charset="0"/>
              </a:rPr>
              <a:t>width:80px; height:88px; border: solid; background-image: </a:t>
            </a:r>
            <a:r>
              <a:rPr lang="en-US" sz="1600" dirty="0" err="1" smtClean="0">
                <a:solidFill>
                  <a:schemeClr val="bg2">
                    <a:lumMod val="10000"/>
                  </a:schemeClr>
                </a:solidFill>
                <a:latin typeface="Consolas" panose="020B0609020204030204" pitchFamily="49" charset="0"/>
              </a:rPr>
              <a:t>url</a:t>
            </a:r>
            <a:r>
              <a:rPr lang="en-US" sz="1600" dirty="0" smtClean="0">
                <a:solidFill>
                  <a:schemeClr val="bg2">
                    <a:lumMod val="10000"/>
                  </a:schemeClr>
                </a:solidFill>
                <a:latin typeface="Consolas" panose="020B0609020204030204" pitchFamily="49" charset="0"/>
              </a:rPr>
              <a:t>(</a:t>
            </a:r>
            <a:r>
              <a:rPr lang="en-US" sz="1600" dirty="0" err="1" smtClean="0">
                <a:solidFill>
                  <a:schemeClr val="bg2">
                    <a:lumMod val="10000"/>
                  </a:schemeClr>
                </a:solidFill>
                <a:latin typeface="Consolas" panose="020B0609020204030204" pitchFamily="49" charset="0"/>
              </a:rPr>
              <a:t>img</a:t>
            </a:r>
            <a:r>
              <a:rPr lang="en-US" sz="1600" dirty="0" smtClean="0">
                <a:solidFill>
                  <a:schemeClr val="bg2">
                    <a:lumMod val="10000"/>
                  </a:schemeClr>
                </a:solidFill>
                <a:latin typeface="Consolas" panose="020B0609020204030204" pitchFamily="49" charset="0"/>
              </a:rPr>
              <a:t>/onTheBike.jpg</a:t>
            </a:r>
            <a:r>
              <a:rPr lang="en-US" sz="1600" dirty="0">
                <a:solidFill>
                  <a:schemeClr val="bg2">
                    <a:lumMod val="10000"/>
                  </a:schemeClr>
                </a:solidFill>
                <a:latin typeface="Consolas" panose="020B0609020204030204" pitchFamily="49" charset="0"/>
              </a:rPr>
              <a:t>); </a:t>
            </a:r>
            <a:r>
              <a:rPr lang="en-US" sz="1600" dirty="0" err="1">
                <a:solidFill>
                  <a:schemeClr val="bg2">
                    <a:lumMod val="10000"/>
                  </a:schemeClr>
                </a:solidFill>
                <a:latin typeface="Consolas" panose="020B0609020204030204" pitchFamily="49" charset="0"/>
              </a:rPr>
              <a:t>background-size:contain</a:t>
            </a:r>
            <a:r>
              <a:rPr lang="en-US" sz="1600" dirty="0">
                <a:solidFill>
                  <a:schemeClr val="bg2">
                    <a:lumMod val="10000"/>
                  </a:schemeClr>
                </a:solidFill>
                <a:latin typeface="Consolas" panose="020B0609020204030204" pitchFamily="49" charset="0"/>
              </a:rPr>
              <a:t>;</a:t>
            </a:r>
            <a:r>
              <a:rPr lang="en-US" sz="1600" dirty="0">
                <a:solidFill>
                  <a:srgbClr val="80D8FF"/>
                </a:solidFill>
                <a:latin typeface="Consolas" panose="020B0609020204030204" pitchFamily="49" charset="0"/>
              </a:rPr>
              <a:t>"&gt;&lt;/</a:t>
            </a:r>
            <a:r>
              <a:rPr lang="en-US" sz="1600" dirty="0">
                <a:solidFill>
                  <a:srgbClr val="F57373"/>
                </a:solidFill>
                <a:latin typeface="Consolas" panose="020B0609020204030204" pitchFamily="49" charset="0"/>
              </a:rPr>
              <a:t>div</a:t>
            </a:r>
            <a:r>
              <a:rPr lang="en-US" sz="1600" dirty="0">
                <a:solidFill>
                  <a:srgbClr val="80D8FF"/>
                </a:solidFill>
                <a:latin typeface="Consolas" panose="020B0609020204030204" pitchFamily="49" charset="0"/>
              </a:rPr>
              <a:t>&gt;</a:t>
            </a:r>
            <a:endParaRPr lang="en-US" sz="1600" b="0" dirty="0">
              <a:solidFill>
                <a:srgbClr val="EEFFFF"/>
              </a:solidFill>
              <a:effectLst/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561563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-UPJ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-UPJ" id="{E11B32B5-4DCD-4BFE-AFF8-C7F875C2669E}" vid="{DB517ECF-2B52-4556-AAAB-CCE18EBB3B31}"/>
    </a:ext>
  </a:extLst>
</a:theme>
</file>

<file path=ppt/theme/theme2.xml><?xml version="1.0" encoding="utf-8"?>
<a:theme xmlns:a="http://schemas.openxmlformats.org/drawingml/2006/main" name="Urba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Theme-UPJ</Template>
  <TotalTime>102</TotalTime>
  <Words>498</Words>
  <Application>Microsoft Office PowerPoint</Application>
  <PresentationFormat>On-screen Show (4:3)</PresentationFormat>
  <Paragraphs>94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21" baseType="lpstr">
      <vt:lpstr>Arial</vt:lpstr>
      <vt:lpstr>Calibri</vt:lpstr>
      <vt:lpstr>Consolas</vt:lpstr>
      <vt:lpstr>Courier New</vt:lpstr>
      <vt:lpstr>Georgia</vt:lpstr>
      <vt:lpstr>Trebuchet MS</vt:lpstr>
      <vt:lpstr>Wingdings</vt:lpstr>
      <vt:lpstr>Wingdings 2</vt:lpstr>
      <vt:lpstr>Theme-UPJ</vt:lpstr>
      <vt:lpstr>Urban</vt:lpstr>
      <vt:lpstr>CSS Basic #1</vt:lpstr>
      <vt:lpstr>Style &amp; Inline Style Sheet</vt:lpstr>
      <vt:lpstr>CSS</vt:lpstr>
      <vt:lpstr>Ragam Penulisan Style pada HTML</vt:lpstr>
      <vt:lpstr>Ragam Penulisan Style pada HTML</vt:lpstr>
      <vt:lpstr>Ragam Penulisan Style pada HTML</vt:lpstr>
      <vt:lpstr>Ragam Penulisan Style pada HTML</vt:lpstr>
      <vt:lpstr>Ragam Style untuk Tag HTML</vt:lpstr>
      <vt:lpstr>Penulisan Attribute Style pada Tag HTML</vt:lpstr>
      <vt:lpstr>CSS – Inline Style Sheet</vt:lpstr>
      <vt:lpstr>Selesai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CSS Basic #1</dc:title>
  <dc:creator>Augury El Rayeb</dc:creator>
  <cp:lastModifiedBy>Augury El Rayeb</cp:lastModifiedBy>
  <cp:revision>16</cp:revision>
  <dcterms:created xsi:type="dcterms:W3CDTF">2020-10-04T03:27:19Z</dcterms:created>
  <dcterms:modified xsi:type="dcterms:W3CDTF">2020-10-07T02:01:12Z</dcterms:modified>
</cp:coreProperties>
</file>