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0FCC763-804A-4F73-8BD7-F592DE4CCE5B}">
          <p14:sldIdLst>
            <p14:sldId id="256"/>
            <p14:sldId id="257"/>
          </p14:sldIdLst>
        </p14:section>
        <p14:section name="Selection" id="{0DD3D784-7FA2-4AE3-B3B8-3EC118D59AF2}">
          <p14:sldIdLst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Repetition" id="{64DDBD1E-BDA1-44B1-B0EB-94E5FF235D9A}">
          <p14:sldIdLst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37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31F20-B00F-4A45-9C7D-B7D3C5335ED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16DF8-6C39-4D73-BD4B-722267C27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55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001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3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24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225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79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34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0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7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6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40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574DBCE-8E9A-4FC8-974F-1940D416FC3D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1DB72B5-FEC0-41E1-847A-BA8320E9A619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78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Javascript</a:t>
            </a:r>
            <a:r>
              <a:rPr lang="en-US" dirty="0"/>
              <a:t> Basic #2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Structured Control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52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Repetition</a:t>
            </a:r>
            <a:br>
              <a:rPr lang="en-US" dirty="0" smtClean="0"/>
            </a:br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Repetition </a:t>
            </a:r>
            <a:r>
              <a:rPr lang="en-US" dirty="0" err="1" smtClean="0"/>
              <a:t>dengan</a:t>
            </a:r>
            <a:r>
              <a:rPr lang="en-US" dirty="0" smtClean="0"/>
              <a:t> for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0674" y="2548012"/>
            <a:ext cx="5565229" cy="14773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n-NO" dirty="0" smtClean="0">
                <a:solidFill>
                  <a:srgbClr val="C992EA"/>
                </a:solidFill>
                <a:latin typeface="Consolas" panose="020B0609020204030204" pitchFamily="49" charset="0"/>
              </a:rPr>
              <a:t>for</a:t>
            </a:r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C992EA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0</a:t>
            </a:r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r>
              <a:rPr lang="nn-NO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nn-NO" dirty="0" smtClean="0">
                <a:solidFill>
                  <a:srgbClr val="F78C6C"/>
                </a:solidFill>
                <a:latin typeface="Consolas" panose="020B0609020204030204" pitchFamily="49" charset="0"/>
              </a:rPr>
              <a:t>&lt;5</a:t>
            </a:r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r>
              <a:rPr lang="nn-NO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nn-NO" dirty="0" smtClean="0">
                <a:solidFill>
                  <a:srgbClr val="F78C6C"/>
                </a:solidFill>
                <a:latin typeface="Consolas" panose="020B0609020204030204" pitchFamily="49" charset="0"/>
              </a:rPr>
              <a:t>++</a:t>
            </a:r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nn-NO" dirty="0">
                <a:solidFill>
                  <a:srgbClr val="80D8FF"/>
                </a:solidFill>
                <a:latin typeface="Consolas" panose="020B0609020204030204" pitchFamily="49" charset="0"/>
              </a:rPr>
              <a:t> </a:t>
            </a:r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i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+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1;</a:t>
            </a:r>
            <a:endParaRPr lang="nn-NO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document</a:t>
            </a:r>
            <a:r>
              <a:rPr lang="en-US" dirty="0" err="1">
                <a:solidFill>
                  <a:srgbClr val="80D8FF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82AAFF"/>
                </a:solidFill>
                <a:latin typeface="Consolas" panose="020B0609020204030204" pitchFamily="49" charset="0"/>
              </a:rPr>
              <a:t>write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“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loop 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ke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” + </a:t>
            </a:r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i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);</a:t>
            </a:r>
            <a:endParaRPr lang="nn-NO" dirty="0" smtClean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document</a:t>
            </a:r>
            <a:r>
              <a:rPr lang="en-US" dirty="0" err="1">
                <a:solidFill>
                  <a:srgbClr val="80D8FF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82AAFF"/>
                </a:solidFill>
                <a:latin typeface="Consolas" panose="020B0609020204030204" pitchFamily="49" charset="0"/>
              </a:rPr>
              <a:t>write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“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loop 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selesai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”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);</a:t>
            </a:r>
            <a:endParaRPr lang="nn-NO" b="0" dirty="0">
              <a:solidFill>
                <a:srgbClr val="EEFFFF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682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Repetition</a:t>
            </a:r>
            <a:br>
              <a:rPr lang="en-US" dirty="0" smtClean="0"/>
            </a:br>
            <a:r>
              <a:rPr lang="en-US" dirty="0" smtClean="0"/>
              <a:t>for/in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Repetition for/in </a:t>
            </a:r>
            <a:r>
              <a:rPr lang="en-US" dirty="0" err="1" smtClean="0"/>
              <a:t>untuk</a:t>
            </a:r>
            <a:r>
              <a:rPr lang="en-US" dirty="0" smtClean="0"/>
              <a:t> array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0674" y="2548012"/>
            <a:ext cx="6111767" cy="25853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992E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for</a:t>
            </a:r>
            <a:r>
              <a:rPr kumimoji="0" lang="nn-NO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EFFF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lang="nn-NO" dirty="0">
                <a:solidFill>
                  <a:srgbClr val="F78C6C"/>
                </a:solidFill>
                <a:latin typeface="Consolas" panose="020B0609020204030204" pitchFamily="49" charset="0"/>
              </a:rPr>
              <a:t>&lt;</a:t>
            </a:r>
            <a:r>
              <a:rPr kumimoji="0" lang="nn-NO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78C6C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indeks&gt; </a:t>
            </a:r>
            <a:r>
              <a:rPr kumimoji="0" lang="nn-NO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D8F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</a:t>
            </a:r>
            <a:r>
              <a:rPr kumimoji="0" lang="nn-NO" sz="1800" b="0" i="0" u="none" strike="noStrike" kern="1200" cap="none" spc="0" normalizeH="0" baseline="0" noProof="0" dirty="0">
                <a:ln>
                  <a:noFill/>
                </a:ln>
                <a:solidFill>
                  <a:srgbClr val="EEFFF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 </a:t>
            </a:r>
            <a:r>
              <a:rPr kumimoji="0" lang="nn-NO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78C6C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&lt;namaArray&gt;</a:t>
            </a:r>
            <a:r>
              <a:rPr kumimoji="0" lang="nn-NO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EFFF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  <a:r>
              <a:rPr kumimoji="0" lang="nn-NO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D8F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{</a:t>
            </a:r>
            <a:endParaRPr kumimoji="0" lang="nn-NO" sz="1800" b="0" i="0" u="none" strike="noStrike" kern="1200" cap="none" spc="0" normalizeH="0" baseline="0" noProof="0" dirty="0">
              <a:ln>
                <a:noFill/>
              </a:ln>
              <a:solidFill>
                <a:srgbClr val="EEFFFF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EFFF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/*….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instruksi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di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dalam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{ }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akan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jalankan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berulang-ulang</a:t>
            </a:r>
            <a:endParaRPr kumimoji="0" lang="en-US" sz="1800" b="0" i="1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</a:t>
            </a:r>
            <a:r>
              <a:rPr kumimoji="0" lang="en-US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sebanyak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jumlah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slot </a:t>
            </a:r>
            <a:r>
              <a:rPr kumimoji="0" lang="en-US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pada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array ….*/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//….</a:t>
            </a:r>
            <a:r>
              <a:rPr kumimoji="0" lang="en-US" sz="1800" b="0" i="1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800" b="1" i="1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&lt;</a:t>
            </a:r>
            <a:r>
              <a:rPr kumimoji="0" lang="en-US" sz="1800" b="1" i="1" u="none" strike="noStrike" kern="1200" cap="none" spc="0" normalizeH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indeks</a:t>
            </a:r>
            <a:r>
              <a:rPr kumimoji="0" lang="en-US" sz="1800" b="1" i="1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&gt;</a:t>
            </a:r>
            <a:r>
              <a:rPr kumimoji="0" lang="en-US" sz="1800" b="0" i="1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akan</a:t>
            </a:r>
            <a:r>
              <a:rPr kumimoji="0" lang="en-US" sz="1800" b="0" i="1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berisi</a:t>
            </a:r>
            <a:r>
              <a:rPr kumimoji="0" lang="en-US" sz="1800" b="0" i="1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nomor</a:t>
            </a:r>
            <a:r>
              <a:rPr kumimoji="0" lang="en-US" sz="1800" b="0" i="1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indeks</a:t>
            </a:r>
            <a:r>
              <a:rPr kumimoji="0" lang="en-US" sz="1800" b="0" i="1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array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baseline="0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baseline="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/*…. </a:t>
            </a:r>
            <a:r>
              <a:rPr lang="en-US" i="1" baseline="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Untuk</a:t>
            </a:r>
            <a:r>
              <a:rPr lang="en-US" i="1" baseline="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baseline="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mengakses</a:t>
            </a:r>
            <a:r>
              <a:rPr lang="en-US" i="1" baseline="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baseline="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isi</a:t>
            </a:r>
            <a:r>
              <a:rPr lang="en-US" i="1" baseline="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slot array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baseline="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bisa</a:t>
            </a:r>
            <a:r>
              <a:rPr lang="en-US" i="1" baseline="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baseline="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menggunakan</a:t>
            </a:r>
            <a:r>
              <a:rPr lang="en-US" i="1" baseline="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&lt;</a:t>
            </a:r>
            <a:r>
              <a:rPr lang="en-US" i="1" baseline="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namaArray</a:t>
            </a:r>
            <a:r>
              <a:rPr lang="en-US" i="1" baseline="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&gt;[&lt;</a:t>
            </a:r>
            <a:r>
              <a:rPr lang="en-US" i="1" baseline="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indeks</a:t>
            </a:r>
            <a:r>
              <a:rPr lang="en-US" i="1" baseline="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&gt;] */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D8F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}</a:t>
            </a:r>
            <a:endParaRPr kumimoji="0" lang="nn-NO" sz="1800" b="0" i="0" u="none" strike="noStrike" kern="1200" cap="none" spc="0" normalizeH="0" baseline="0" noProof="0" dirty="0">
              <a:ln>
                <a:noFill/>
              </a:ln>
              <a:solidFill>
                <a:srgbClr val="EEFFFF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322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Repetition</a:t>
            </a:r>
            <a:br>
              <a:rPr lang="en-US" dirty="0" smtClean="0"/>
            </a:br>
            <a:r>
              <a:rPr lang="en-US" dirty="0" smtClean="0"/>
              <a:t>for/in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repetition for/in </a:t>
            </a:r>
            <a:r>
              <a:rPr lang="en-US" dirty="0" err="1" smtClean="0"/>
              <a:t>untuk</a:t>
            </a:r>
            <a:r>
              <a:rPr lang="en-US" dirty="0" smtClean="0"/>
              <a:t> array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0674" y="2905363"/>
            <a:ext cx="5975133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varArray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[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C3E88D"/>
                </a:solidFill>
                <a:latin typeface="Consolas" panose="020B0609020204030204" pitchFamily="49" charset="0"/>
              </a:rPr>
              <a:t>Wati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",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C3E88D"/>
                </a:solidFill>
                <a:latin typeface="Consolas" panose="020B0609020204030204" pitchFamily="49" charset="0"/>
              </a:rPr>
              <a:t>Budi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",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C3E88D"/>
                </a:solidFill>
                <a:latin typeface="Consolas" panose="020B0609020204030204" pitchFamily="49" charset="0"/>
              </a:rPr>
              <a:t>Iwan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]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for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idx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in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varArray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document</a:t>
            </a:r>
            <a:r>
              <a:rPr lang="en-US" dirty="0" err="1" smtClean="0">
                <a:solidFill>
                  <a:srgbClr val="80D8FF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82AAFF"/>
                </a:solidFill>
                <a:latin typeface="Consolas" panose="020B0609020204030204" pitchFamily="49" charset="0"/>
              </a:rPr>
              <a:t>writeln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C3E88D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C3E88D"/>
                </a:solidFill>
                <a:latin typeface="Consolas" panose="020B0609020204030204" pitchFamily="49" charset="0"/>
              </a:rPr>
              <a:t>br</a:t>
            </a:r>
            <a:r>
              <a:rPr lang="en-US" dirty="0">
                <a:solidFill>
                  <a:srgbClr val="C3E88D"/>
                </a:solidFill>
                <a:latin typeface="Consolas" panose="020B0609020204030204" pitchFamily="49" charset="0"/>
              </a:rPr>
              <a:t>/&gt;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+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varArray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[</a:t>
            </a:r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idx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])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EEFFFF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99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Repetition</a:t>
            </a:r>
            <a:br>
              <a:rPr lang="en-US" dirty="0" smtClean="0"/>
            </a:br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Repetition </a:t>
            </a:r>
            <a:r>
              <a:rPr lang="en-US" dirty="0" err="1" smtClean="0"/>
              <a:t>dengan</a:t>
            </a:r>
            <a:r>
              <a:rPr lang="en-US" dirty="0" smtClean="0"/>
              <a:t> while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0674" y="2548012"/>
            <a:ext cx="5565229" cy="14773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n-NO" dirty="0" smtClean="0">
                <a:solidFill>
                  <a:srgbClr val="C992EA"/>
                </a:solidFill>
                <a:latin typeface="Consolas" panose="020B0609020204030204" pitchFamily="49" charset="0"/>
              </a:rPr>
              <a:t>while</a:t>
            </a:r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nn-NO" dirty="0" smtClean="0">
                <a:solidFill>
                  <a:srgbClr val="F78C6C"/>
                </a:solidFill>
                <a:latin typeface="Consolas" panose="020B0609020204030204" pitchFamily="49" charset="0"/>
              </a:rPr>
              <a:t>&lt;kondisi&gt;</a:t>
            </a:r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nn-NO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 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/*….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instruksi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di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dalam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{ }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ini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akan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jalankan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berulang-ulang</a:t>
            </a:r>
            <a:endParaRPr lang="en-US" i="1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selagi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kondisi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terpenuhi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….*/</a:t>
            </a:r>
          </a:p>
          <a:p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  <a:endParaRPr lang="nn-NO" b="0" dirty="0">
              <a:solidFill>
                <a:srgbClr val="EEFFFF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458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Repetition</a:t>
            </a:r>
            <a:br>
              <a:rPr lang="en-US" dirty="0" smtClean="0"/>
            </a:br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Repetition </a:t>
            </a:r>
            <a:r>
              <a:rPr lang="en-US" dirty="0" err="1" smtClean="0"/>
              <a:t>dengan</a:t>
            </a:r>
            <a:r>
              <a:rPr lang="en-US" dirty="0" smtClean="0"/>
              <a:t> while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0674" y="2548012"/>
            <a:ext cx="5565229" cy="17543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C992EA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1</a:t>
            </a:r>
            <a:endParaRPr lang="nn-NO" dirty="0" smtClean="0">
              <a:solidFill>
                <a:srgbClr val="C992EA"/>
              </a:solidFill>
              <a:latin typeface="Consolas" panose="020B0609020204030204" pitchFamily="49" charset="0"/>
            </a:endParaRPr>
          </a:p>
          <a:p>
            <a:r>
              <a:rPr lang="nn-NO" dirty="0" smtClean="0">
                <a:solidFill>
                  <a:srgbClr val="C992EA"/>
                </a:solidFill>
                <a:latin typeface="Consolas" panose="020B0609020204030204" pitchFamily="49" charset="0"/>
              </a:rPr>
              <a:t>while</a:t>
            </a:r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nn-NO" dirty="0">
                <a:solidFill>
                  <a:srgbClr val="80D8FF"/>
                </a:solidFill>
                <a:latin typeface="Consolas" panose="020B0609020204030204" pitchFamily="49" charset="0"/>
              </a:rPr>
              <a:t>&lt;</a:t>
            </a:r>
            <a:r>
              <a:rPr lang="nn-NO" dirty="0" smtClean="0">
                <a:solidFill>
                  <a:srgbClr val="F78C6C"/>
                </a:solidFill>
                <a:latin typeface="Consolas" panose="020B0609020204030204" pitchFamily="49" charset="0"/>
              </a:rPr>
              <a:t>5</a:t>
            </a:r>
            <a:r>
              <a:rPr lang="nn-NO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nn-NO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document</a:t>
            </a:r>
            <a:r>
              <a:rPr lang="en-US" dirty="0" err="1">
                <a:solidFill>
                  <a:srgbClr val="80D8FF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82AAFF"/>
                </a:solidFill>
                <a:latin typeface="Consolas" panose="020B0609020204030204" pitchFamily="49" charset="0"/>
              </a:rPr>
              <a:t>write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“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loop 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ke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-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” + 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a);</a:t>
            </a:r>
          </a:p>
          <a:p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a++;</a:t>
            </a:r>
            <a:endParaRPr lang="nn-NO" dirty="0" smtClean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document</a:t>
            </a:r>
            <a:r>
              <a:rPr lang="en-US" dirty="0" err="1">
                <a:solidFill>
                  <a:srgbClr val="80D8FF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82AAFF"/>
                </a:solidFill>
                <a:latin typeface="Consolas" panose="020B0609020204030204" pitchFamily="49" charset="0"/>
              </a:rPr>
              <a:t>write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“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loop 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selesai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”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);</a:t>
            </a:r>
            <a:endParaRPr lang="nn-NO" b="0" dirty="0">
              <a:solidFill>
                <a:srgbClr val="EEFFFF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284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4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</a:p>
          <a:p>
            <a:r>
              <a:rPr lang="en-US" dirty="0" smtClean="0"/>
              <a:t>Repetition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38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if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61695" y="2905363"/>
            <a:ext cx="6479629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C992EA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solidFill>
                  <a:srgbClr val="F78C6C"/>
                </a:solidFill>
                <a:latin typeface="Consolas" panose="020B0609020204030204" pitchFamily="49" charset="0"/>
              </a:rPr>
              <a:t>kondisi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/*….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instruksi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di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dalam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{ }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ini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akan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dijalankan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jika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kondisi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terpenuhi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….*/</a:t>
            </a:r>
            <a:endParaRPr lang="en-US" i="1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EEFFFF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76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Selection if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61695" y="2905363"/>
            <a:ext cx="6479629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3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 smtClean="0">
              <a:solidFill>
                <a:srgbClr val="C992EA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a&lt;5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 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+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EEFFFF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6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if … else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61695" y="2905363"/>
            <a:ext cx="6973615" cy="23083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C992EA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solidFill>
                  <a:srgbClr val="F78C6C"/>
                </a:solidFill>
                <a:latin typeface="Consolas" panose="020B0609020204030204" pitchFamily="49" charset="0"/>
              </a:rPr>
              <a:t>kondisi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/*….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instruksi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di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dalam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{ }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ini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akan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dijalankan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jika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kondisi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terpenuhi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….*/</a:t>
            </a:r>
            <a:endParaRPr lang="en-US" i="1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 </a:t>
            </a:r>
          </a:p>
          <a:p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else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 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/*….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instruksi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di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dalam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{ }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ini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akan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dijalankan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jika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kondisi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tidak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terpenuhi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….*/</a:t>
            </a:r>
            <a:endParaRPr lang="en-US" i="1" dirty="0" smtClean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EEFFFF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082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Selection if … else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61695" y="2905363"/>
            <a:ext cx="6479629" cy="23083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3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 smtClean="0">
              <a:solidFill>
                <a:srgbClr val="C992EA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a&lt;5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 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+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else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document</a:t>
            </a:r>
            <a:r>
              <a:rPr lang="en-US" dirty="0" err="1">
                <a:solidFill>
                  <a:srgbClr val="80D8FF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82AAFF"/>
                </a:solidFill>
                <a:latin typeface="Consolas" panose="020B0609020204030204" pitchFamily="49" charset="0"/>
              </a:rPr>
              <a:t>write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“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Nilai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adalah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5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”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endParaRPr lang="en-US" b="0" dirty="0">
              <a:solidFill>
                <a:srgbClr val="EEFFFF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629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if … else if … else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0674" y="2548012"/>
            <a:ext cx="7467602" cy="36933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C992EA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&lt;kondisi_1&gt;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/*….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instruksi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di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dalam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{ }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ini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akan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dijalankan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jika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kondisi_1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terpenuhi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….*/</a:t>
            </a:r>
            <a:endParaRPr lang="en-US" i="1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 </a:t>
            </a:r>
          </a:p>
          <a:p>
            <a:r>
              <a:rPr lang="en-US" dirty="0">
                <a:solidFill>
                  <a:srgbClr val="C992EA"/>
                </a:solidFill>
                <a:latin typeface="Consolas" panose="020B0609020204030204" pitchFamily="49" charset="0"/>
              </a:rPr>
              <a:t>e</a:t>
            </a:r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lse if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&lt;kondisi_2&gt;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  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/*….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instruksi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di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dalam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{ }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ini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akan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dijalankan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jika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kondisi_2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terpenuhi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….*/</a:t>
            </a:r>
            <a:endParaRPr lang="en-US" i="1" dirty="0" smtClean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else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/*….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instruksi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di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dalam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{ }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ini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akan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dijalankan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jika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kondisi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tidak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ada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kondisi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yang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terpenuhi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….*/</a:t>
            </a:r>
            <a:endParaRPr lang="en-US" i="1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037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Selection if … else if … else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61695" y="2905363"/>
            <a:ext cx="6479629" cy="28623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3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 smtClean="0">
              <a:solidFill>
                <a:srgbClr val="C992EA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a&lt;5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 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+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>
                <a:solidFill>
                  <a:srgbClr val="C992EA"/>
                </a:solidFill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a=5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document</a:t>
            </a:r>
            <a:r>
              <a:rPr lang="en-US" dirty="0" err="1">
                <a:solidFill>
                  <a:srgbClr val="80D8FF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82AAFF"/>
                </a:solidFill>
                <a:latin typeface="Consolas" panose="020B0609020204030204" pitchFamily="49" charset="0"/>
              </a:rPr>
              <a:t>write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“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Nilai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adalah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5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”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  <a:endParaRPr lang="en-US" dirty="0" smtClean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C992EA"/>
                </a:solidFill>
                <a:latin typeface="Consolas" panose="020B0609020204030204" pitchFamily="49" charset="0"/>
              </a:rPr>
              <a:t>else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document</a:t>
            </a:r>
            <a:r>
              <a:rPr lang="en-US" dirty="0" err="1">
                <a:solidFill>
                  <a:srgbClr val="80D8FF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82AAFF"/>
                </a:solidFill>
                <a:latin typeface="Consolas" panose="020B0609020204030204" pitchFamily="49" charset="0"/>
              </a:rPr>
              <a:t>write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“</a:t>
            </a:r>
            <a:r>
              <a:rPr lang="en-US" dirty="0" err="1">
                <a:solidFill>
                  <a:srgbClr val="EEFFFF"/>
                </a:solidFill>
                <a:latin typeface="Consolas" panose="020B0609020204030204" pitchFamily="49" charset="0"/>
              </a:rPr>
              <a:t>Nilai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lebih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EEFFFF"/>
                </a:solidFill>
                <a:latin typeface="Consolas" panose="020B0609020204030204" pitchFamily="49" charset="0"/>
              </a:rPr>
              <a:t>besar</a:t>
            </a:r>
            <a:r>
              <a:rPr lang="en-US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5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”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540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Repetition</a:t>
            </a:r>
            <a:br>
              <a:rPr lang="en-US" dirty="0" smtClean="0"/>
            </a:br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Repetition </a:t>
            </a:r>
            <a:r>
              <a:rPr lang="en-US" dirty="0" err="1" smtClean="0"/>
              <a:t>dengan</a:t>
            </a:r>
            <a:r>
              <a:rPr lang="en-US" dirty="0" smtClean="0"/>
              <a:t> for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0674" y="2548012"/>
            <a:ext cx="5565229" cy="14773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n-NO" dirty="0" smtClean="0">
                <a:solidFill>
                  <a:srgbClr val="C992EA"/>
                </a:solidFill>
                <a:latin typeface="Consolas" panose="020B0609020204030204" pitchFamily="49" charset="0"/>
              </a:rPr>
              <a:t>for</a:t>
            </a:r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F78C6C"/>
                </a:solidFill>
                <a:latin typeface="Consolas" panose="020B0609020204030204" pitchFamily="49" charset="0"/>
              </a:rPr>
              <a:t>inisialisasi</a:t>
            </a:r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r>
              <a:rPr lang="nn-NO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nn-NO" dirty="0">
                <a:solidFill>
                  <a:srgbClr val="F78C6C"/>
                </a:solidFill>
                <a:latin typeface="Consolas" panose="020B0609020204030204" pitchFamily="49" charset="0"/>
              </a:rPr>
              <a:t>&lt;</a:t>
            </a:r>
            <a:r>
              <a:rPr lang="nn-NO" dirty="0" smtClean="0">
                <a:solidFill>
                  <a:srgbClr val="F78C6C"/>
                </a:solidFill>
                <a:latin typeface="Consolas" panose="020B0609020204030204" pitchFamily="49" charset="0"/>
              </a:rPr>
              <a:t>kondisi&gt;</a:t>
            </a:r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r>
              <a:rPr lang="nn-NO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nn-NO" dirty="0" smtClean="0">
                <a:solidFill>
                  <a:srgbClr val="F78C6C"/>
                </a:solidFill>
                <a:latin typeface="Consolas" panose="020B0609020204030204" pitchFamily="49" charset="0"/>
              </a:rPr>
              <a:t>iterasi</a:t>
            </a:r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)</a:t>
            </a:r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{</a:t>
            </a:r>
            <a:endParaRPr lang="nn-NO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r>
              <a:rPr lang="nn-NO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 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/*….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instruksi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di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dalam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{ }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ini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akan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jalankan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berulang-ulang</a:t>
            </a:r>
            <a:endParaRPr lang="en-US" i="1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selagi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kondisi</a:t>
            </a:r>
            <a:r>
              <a:rPr lang="en-US" i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92D050"/>
                </a:solidFill>
                <a:latin typeface="Consolas" panose="020B0609020204030204" pitchFamily="49" charset="0"/>
              </a:rPr>
              <a:t>terpenuhi</a:t>
            </a:r>
            <a:r>
              <a:rPr lang="en-US" i="1" dirty="0">
                <a:solidFill>
                  <a:srgbClr val="92D050"/>
                </a:solidFill>
                <a:latin typeface="Consolas" panose="020B0609020204030204" pitchFamily="49" charset="0"/>
              </a:rPr>
              <a:t> ….*/</a:t>
            </a:r>
          </a:p>
          <a:p>
            <a:r>
              <a:rPr lang="nn-NO" dirty="0" smtClean="0">
                <a:solidFill>
                  <a:srgbClr val="80D8FF"/>
                </a:solidFill>
                <a:latin typeface="Consolas" panose="020B0609020204030204" pitchFamily="49" charset="0"/>
              </a:rPr>
              <a:t>}</a:t>
            </a:r>
            <a:endParaRPr lang="nn-NO" b="0" dirty="0">
              <a:solidFill>
                <a:srgbClr val="EEFFFF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420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369</TotalTime>
  <Words>470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Consolas</vt:lpstr>
      <vt:lpstr>Georgia</vt:lpstr>
      <vt:lpstr>Trebuchet MS</vt:lpstr>
      <vt:lpstr>Wingdings 2</vt:lpstr>
      <vt:lpstr>Theme-UPJ</vt:lpstr>
      <vt:lpstr>Javascript Basic #2</vt:lpstr>
      <vt:lpstr>Structured Control</vt:lpstr>
      <vt:lpstr>Selection</vt:lpstr>
      <vt:lpstr>Selection</vt:lpstr>
      <vt:lpstr>Selection</vt:lpstr>
      <vt:lpstr>Selection</vt:lpstr>
      <vt:lpstr>Selection</vt:lpstr>
      <vt:lpstr>Selection</vt:lpstr>
      <vt:lpstr>Repetition for</vt:lpstr>
      <vt:lpstr>Repetition for</vt:lpstr>
      <vt:lpstr>Repetition for/in</vt:lpstr>
      <vt:lpstr>Repetition for/in</vt:lpstr>
      <vt:lpstr>Repetition while</vt:lpstr>
      <vt:lpstr>Repetition while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Basic #2</dc:title>
  <dc:creator>Augury El Rayeb</dc:creator>
  <cp:lastModifiedBy>Augury El Rayeb</cp:lastModifiedBy>
  <cp:revision>15</cp:revision>
  <dcterms:created xsi:type="dcterms:W3CDTF">2020-09-09T09:29:06Z</dcterms:created>
  <dcterms:modified xsi:type="dcterms:W3CDTF">2020-09-09T15:39:00Z</dcterms:modified>
</cp:coreProperties>
</file>