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64" r:id="rId3"/>
    <p:sldId id="257" r:id="rId4"/>
    <p:sldId id="259" r:id="rId5"/>
    <p:sldId id="261" r:id="rId6"/>
    <p:sldId id="260" r:id="rId7"/>
    <p:sldId id="262" r:id="rId8"/>
    <p:sldId id="263" r:id="rId9"/>
    <p:sldId id="265" r:id="rId10"/>
    <p:sldId id="266" r:id="rId11"/>
    <p:sldId id="267" r:id="rId12"/>
    <p:sldId id="268" r:id="rId13"/>
    <p:sldId id="258" r:id="rId1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29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21DB8E-47F5-4E1E-8BA5-1DAFAAD0197D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3C2C33-66FC-4A25-A1BF-B77A3F180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971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AA6ED8F-29CB-43CD-BB2A-DAB5BB5A04E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F9BA3556-5658-4488-861B-BEA15F8FA71C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76227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ED8F-29CB-43CD-BB2A-DAB5BB5A04E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3556-5658-4488-861B-BEA15F8FA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455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ED8F-29CB-43CD-BB2A-DAB5BB5A04E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3556-5658-4488-861B-BEA15F8FA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5085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ED8F-29CB-43CD-BB2A-DAB5BB5A04E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09600" y="2272"/>
            <a:ext cx="762000" cy="365760"/>
          </a:xfrm>
        </p:spPr>
        <p:txBody>
          <a:bodyPr/>
          <a:lstStyle/>
          <a:p>
            <a:fld id="{F9BA3556-5658-4488-861B-BEA15F8FA71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987424" y="-31739"/>
            <a:ext cx="8121080" cy="604763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>
                <a:solidFill>
                  <a:schemeClr val="bg1"/>
                </a:solidFill>
              </a:rPr>
              <a:t>Augury El Rayeb, </a:t>
            </a:r>
            <a:r>
              <a:rPr lang="en-US" sz="1200" dirty="0" err="1" smtClean="0">
                <a:solidFill>
                  <a:schemeClr val="bg1"/>
                </a:solidFill>
              </a:rPr>
              <a:t>S.Kom</a:t>
            </a:r>
            <a:r>
              <a:rPr lang="en-US" sz="1200" dirty="0" smtClean="0">
                <a:solidFill>
                  <a:schemeClr val="bg1"/>
                </a:solidFill>
              </a:rPr>
              <a:t>., MMSI.</a:t>
            </a:r>
          </a:p>
          <a:p>
            <a:pPr marL="0" marR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 smtClean="0">
                <a:solidFill>
                  <a:schemeClr val="bg1"/>
                </a:solidFill>
              </a:rPr>
              <a:t>Pengolahan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Informasi</a:t>
            </a:r>
            <a:r>
              <a:rPr lang="en-US" sz="1200" dirty="0" smtClean="0">
                <a:solidFill>
                  <a:schemeClr val="bg1"/>
                </a:solidFill>
              </a:rPr>
              <a:t> </a:t>
            </a:r>
            <a:r>
              <a:rPr lang="en-US" sz="1200" dirty="0" err="1" smtClean="0">
                <a:solidFill>
                  <a:schemeClr val="bg1"/>
                </a:solidFill>
              </a:rPr>
              <a:t>Berbasis</a:t>
            </a:r>
            <a:r>
              <a:rPr lang="en-US" sz="1200" dirty="0" smtClean="0">
                <a:solidFill>
                  <a:schemeClr val="bg1"/>
                </a:solidFill>
              </a:rPr>
              <a:t> Bahasa </a:t>
            </a:r>
            <a:r>
              <a:rPr lang="en-US" sz="1200" dirty="0" err="1" smtClean="0">
                <a:solidFill>
                  <a:schemeClr val="bg1"/>
                </a:solidFill>
              </a:rPr>
              <a:t>Pemrograman</a:t>
            </a:r>
            <a:r>
              <a:rPr lang="en-US" sz="1200" dirty="0" smtClean="0">
                <a:solidFill>
                  <a:schemeClr val="bg1"/>
                </a:solidFill>
              </a:rPr>
              <a:t> Script</a:t>
            </a:r>
            <a:r>
              <a:rPr lang="en-US" sz="1200" baseline="0" dirty="0" smtClean="0">
                <a:solidFill>
                  <a:schemeClr val="bg1"/>
                </a:solidFill>
              </a:rPr>
              <a:t> | INS207</a:t>
            </a:r>
            <a:endParaRPr lang="id-ID" sz="12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249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ED8F-29CB-43CD-BB2A-DAB5BB5A04E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3556-5658-4488-861B-BEA15F8FA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7602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ED8F-29CB-43CD-BB2A-DAB5BB5A04E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3556-5658-4488-861B-BEA15F8FA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663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AA6ED8F-29CB-43CD-BB2A-DAB5BB5A04E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9BA3556-5658-4488-861B-BEA15F8FA71C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485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AA6ED8F-29CB-43CD-BB2A-DAB5BB5A04E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F9BA3556-5658-4488-861B-BEA15F8FA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54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ED8F-29CB-43CD-BB2A-DAB5BB5A04E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3556-5658-4488-861B-BEA15F8FA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441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ED8F-29CB-43CD-BB2A-DAB5BB5A04E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3556-5658-4488-861B-BEA15F8FA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231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6ED8F-29CB-43CD-BB2A-DAB5BB5A04E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A3556-5658-4488-861B-BEA15F8FA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2729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AA6ED8F-29CB-43CD-BB2A-DAB5BB5A04E6}" type="datetimeFigureOut">
              <a:rPr lang="en-US" smtClean="0"/>
              <a:t>9/29/2020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F9BA3556-5658-4488-861B-BEA15F8FA71C}" type="slidenum">
              <a:rPr lang="en-US" smtClean="0"/>
              <a:t>‹#›</a:t>
            </a:fld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670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Javascript</a:t>
            </a:r>
            <a:r>
              <a:rPr lang="en-US" dirty="0" smtClean="0"/>
              <a:t> Basic #2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Ragam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By: Augury El Rayeb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58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Ragam</a:t>
            </a:r>
            <a:r>
              <a:rPr lang="en-US" sz="3200" dirty="0" smtClean="0"/>
              <a:t> </a:t>
            </a:r>
            <a:r>
              <a:rPr lang="en-US" sz="3200" dirty="0" err="1" smtClean="0"/>
              <a:t>Variabel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err="1" smtClean="0"/>
              <a:t>Menambah</a:t>
            </a:r>
            <a:r>
              <a:rPr lang="en-US" sz="3200" dirty="0" smtClean="0"/>
              <a:t> </a:t>
            </a:r>
            <a:r>
              <a:rPr lang="en-US" sz="3200" dirty="0" err="1" smtClean="0"/>
              <a:t>Nilai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Slot </a:t>
            </a:r>
            <a:r>
              <a:rPr lang="en-US" sz="3200" dirty="0" err="1" smtClean="0"/>
              <a:t>Baru</a:t>
            </a:r>
            <a:r>
              <a:rPr lang="en-US" sz="3200" dirty="0" smtClean="0"/>
              <a:t> </a:t>
            </a:r>
            <a:r>
              <a:rPr lang="en-US" sz="3200" dirty="0" err="1" smtClean="0"/>
              <a:t>pada</a:t>
            </a:r>
            <a:r>
              <a:rPr lang="en-US" sz="3200" dirty="0" smtClean="0"/>
              <a:t> Array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Misal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array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kapasistas</a:t>
            </a:r>
            <a:r>
              <a:rPr lang="en-US" dirty="0" smtClean="0"/>
              <a:t> </a:t>
            </a:r>
            <a:r>
              <a:rPr lang="en-US" dirty="0" err="1" smtClean="0"/>
              <a:t>tampung</a:t>
            </a:r>
            <a:r>
              <a:rPr lang="en-US" dirty="0" smtClean="0"/>
              <a:t> 3 slot </a:t>
            </a:r>
            <a:r>
              <a:rPr lang="en-US" dirty="0" err="1" smtClean="0"/>
              <a:t>nilai</a:t>
            </a:r>
            <a:r>
              <a:rPr lang="en-US" dirty="0" smtClean="0"/>
              <a:t>,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menambahkan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slot ke-4 (index 3).</a:t>
            </a:r>
          </a:p>
          <a:p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 :</a:t>
            </a:r>
          </a:p>
          <a:p>
            <a:pPr marL="667512" lvl="2" indent="0">
              <a:buNone/>
            </a:pPr>
            <a:endParaRPr lang="en-US" dirty="0" smtClean="0"/>
          </a:p>
          <a:p>
            <a:pPr marL="667512" lvl="2" indent="0">
              <a:buNone/>
            </a:pPr>
            <a:endParaRPr lang="en-US" dirty="0" smtClean="0"/>
          </a:p>
          <a:p>
            <a:pPr marL="667512" lvl="2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marL="704088" lvl="2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32793" y="4245769"/>
            <a:ext cx="7596352" cy="206210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667512" lvl="2" indent="0">
              <a:buNone/>
            </a:pPr>
            <a:r>
              <a:rPr lang="en-US" dirty="0" err="1">
                <a:solidFill>
                  <a:srgbClr val="C992EA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latin typeface="Consolas" panose="020B0609020204030204" pitchFamily="49" charset="0"/>
              </a:rPr>
              <a:t> 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</a:rPr>
              <a:t>varArray</a:t>
            </a:r>
            <a:r>
              <a:rPr lang="en-US" sz="2000" dirty="0" smtClean="0">
                <a:solidFill>
                  <a:srgbClr val="80D8FF"/>
                </a:solidFill>
                <a:latin typeface="Consolas" panose="020B0609020204030204" pitchFamily="49" charset="0"/>
              </a:rPr>
              <a:t>=</a:t>
            </a:r>
            <a:r>
              <a:rPr lang="en-US" dirty="0" smtClean="0">
                <a:latin typeface="Consolas" panose="020B0609020204030204" pitchFamily="49" charset="0"/>
              </a:rPr>
              <a:t>[</a:t>
            </a:r>
            <a:r>
              <a:rPr lang="en-US" dirty="0">
                <a:solidFill>
                  <a:srgbClr val="F78C6C"/>
                </a:solidFill>
                <a:latin typeface="Consolas" panose="020B0609020204030204" pitchFamily="49" charset="0"/>
              </a:rPr>
              <a:t>20</a:t>
            </a:r>
            <a:r>
              <a:rPr lang="en-US" dirty="0" smtClean="0">
                <a:latin typeface="Consolas" panose="020B0609020204030204" pitchFamily="49" charset="0"/>
              </a:rPr>
              <a:t>, 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25, “Hello”</a:t>
            </a:r>
            <a:r>
              <a:rPr lang="en-US" dirty="0" smtClean="0">
                <a:latin typeface="Consolas" panose="020B0609020204030204" pitchFamily="49" charset="0"/>
              </a:rPr>
              <a:t>]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; </a:t>
            </a:r>
          </a:p>
          <a:p>
            <a:pPr marL="667512" lvl="2" indent="0">
              <a:buNone/>
            </a:pPr>
            <a:r>
              <a:rPr lang="en-US" dirty="0" err="1" smtClean="0">
                <a:solidFill>
                  <a:schemeClr val="accent1"/>
                </a:solidFill>
                <a:latin typeface="Consolas" panose="020B0609020204030204" pitchFamily="49" charset="0"/>
              </a:rPr>
              <a:t>varArray.push</a:t>
            </a:r>
            <a:r>
              <a:rPr lang="en-US" dirty="0" smtClean="0">
                <a:solidFill>
                  <a:schemeClr val="accent1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F78C6C"/>
                </a:solidFill>
                <a:latin typeface="Consolas" panose="020B0609020204030204" pitchFamily="49" charset="0"/>
              </a:rPr>
              <a:t>true</a:t>
            </a:r>
            <a:r>
              <a:rPr lang="en-US" dirty="0" smtClean="0">
                <a:solidFill>
                  <a:schemeClr val="accent1"/>
                </a:solidFill>
                <a:latin typeface="Consolas" panose="020B0609020204030204" pitchFamily="49" charset="0"/>
              </a:rPr>
              <a:t>);</a:t>
            </a:r>
            <a:endParaRPr lang="en-US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667512" lvl="2" indent="0">
              <a:buNone/>
            </a:pPr>
            <a:r>
              <a:rPr lang="en-US" dirty="0" err="1" smtClean="0">
                <a:solidFill>
                  <a:schemeClr val="accent1"/>
                </a:solidFill>
                <a:latin typeface="Consolas" panose="020B0609020204030204" pitchFamily="49" charset="0"/>
              </a:rPr>
              <a:t>document.write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F78C6C"/>
                </a:solidFill>
                <a:latin typeface="Consolas" panose="020B0609020204030204" pitchFamily="49" charset="0"/>
              </a:rPr>
              <a:t>“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Array </a:t>
            </a:r>
            <a:r>
              <a:rPr lang="en-US" dirty="0">
                <a:solidFill>
                  <a:srgbClr val="F78C6C"/>
                </a:solidFill>
                <a:latin typeface="Consolas" panose="020B0609020204030204" pitchFamily="49" charset="0"/>
              </a:rPr>
              <a:t>index 0= ”</a:t>
            </a:r>
            <a:r>
              <a:rPr lang="en-US" dirty="0" smtClean="0">
                <a:solidFill>
                  <a:schemeClr val="accent1"/>
                </a:solidFill>
                <a:latin typeface="Consolas" panose="020B0609020204030204" pitchFamily="49" charset="0"/>
              </a:rPr>
              <a:t> + </a:t>
            </a:r>
            <a:r>
              <a:rPr lang="en-US" dirty="0" err="1" smtClean="0">
                <a:solidFill>
                  <a:schemeClr val="accent1"/>
                </a:solidFill>
                <a:latin typeface="Consolas" panose="020B0609020204030204" pitchFamily="49" charset="0"/>
              </a:rPr>
              <a:t>varArray</a:t>
            </a:r>
            <a:r>
              <a:rPr lang="en-US" dirty="0" smtClean="0">
                <a:latin typeface="Consolas" panose="020B0609020204030204" pitchFamily="49" charset="0"/>
              </a:rPr>
              <a:t>[0]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);</a:t>
            </a:r>
          </a:p>
          <a:p>
            <a:pPr marL="667512" lvl="2" indent="0">
              <a:buNone/>
            </a:pP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</a:rPr>
              <a:t>document.write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F78C6C"/>
                </a:solidFill>
                <a:latin typeface="Consolas" panose="020B0609020204030204" pitchFamily="49" charset="0"/>
              </a:rPr>
              <a:t>“Array index 1= ”</a:t>
            </a:r>
            <a:r>
              <a:rPr lang="en-US" dirty="0" smtClean="0">
                <a:solidFill>
                  <a:schemeClr val="accent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</a:rPr>
              <a:t>+ </a:t>
            </a:r>
            <a:r>
              <a:rPr lang="en-US" dirty="0" err="1" smtClean="0">
                <a:solidFill>
                  <a:schemeClr val="accent1"/>
                </a:solidFill>
                <a:latin typeface="Consolas" panose="020B0609020204030204" pitchFamily="49" charset="0"/>
              </a:rPr>
              <a:t>varArray</a:t>
            </a:r>
            <a:r>
              <a:rPr lang="en-US" dirty="0" smtClean="0">
                <a:latin typeface="Consolas" panose="020B0609020204030204" pitchFamily="49" charset="0"/>
              </a:rPr>
              <a:t>[1]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);</a:t>
            </a:r>
          </a:p>
          <a:p>
            <a:pPr marL="667512" lvl="2" indent="0">
              <a:buNone/>
            </a:pP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</a:rPr>
              <a:t>document.write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F78C6C"/>
                </a:solidFill>
                <a:latin typeface="Consolas" panose="020B0609020204030204" pitchFamily="49" charset="0"/>
              </a:rPr>
              <a:t>“Array index 2= ”</a:t>
            </a:r>
            <a:r>
              <a:rPr lang="en-US" dirty="0" smtClean="0">
                <a:solidFill>
                  <a:schemeClr val="accent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</a:rPr>
              <a:t>+ </a:t>
            </a:r>
            <a:r>
              <a:rPr lang="en-US" dirty="0" err="1" smtClean="0">
                <a:solidFill>
                  <a:schemeClr val="accent1"/>
                </a:solidFill>
                <a:latin typeface="Consolas" panose="020B0609020204030204" pitchFamily="49" charset="0"/>
              </a:rPr>
              <a:t>varArray</a:t>
            </a:r>
            <a:r>
              <a:rPr lang="en-US" dirty="0" smtClean="0">
                <a:latin typeface="Consolas" panose="020B0609020204030204" pitchFamily="49" charset="0"/>
              </a:rPr>
              <a:t>[2]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); 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</a:rPr>
              <a:t>document.write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F78C6C"/>
                </a:solidFill>
                <a:latin typeface="Consolas" panose="020B0609020204030204" pitchFamily="49" charset="0"/>
              </a:rPr>
              <a:t>“Array index 2= ”</a:t>
            </a:r>
            <a:r>
              <a:rPr lang="en-US" dirty="0" smtClean="0">
                <a:solidFill>
                  <a:schemeClr val="accent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</a:rPr>
              <a:t>+ </a:t>
            </a:r>
            <a:r>
              <a:rPr lang="en-US" dirty="0" err="1" smtClean="0">
                <a:solidFill>
                  <a:schemeClr val="accent1"/>
                </a:solidFill>
                <a:latin typeface="Consolas" panose="020B0609020204030204" pitchFamily="49" charset="0"/>
              </a:rPr>
              <a:t>varArray</a:t>
            </a:r>
            <a:r>
              <a:rPr lang="en-US" dirty="0" smtClean="0">
                <a:latin typeface="Consolas" panose="020B0609020204030204" pitchFamily="49" charset="0"/>
              </a:rPr>
              <a:t>[3]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);</a:t>
            </a:r>
          </a:p>
          <a:p>
            <a:pPr marL="667512" lvl="2" indent="0">
              <a:buNone/>
            </a:pPr>
            <a:endParaRPr lang="en-US" dirty="0">
              <a:solidFill>
                <a:srgbClr val="EEFFFF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617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Ragam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Array sebagai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Variabel</a:t>
            </a:r>
            <a:r>
              <a:rPr lang="en-US" dirty="0" smtClean="0"/>
              <a:t> array </a:t>
            </a:r>
            <a:r>
              <a:rPr lang="en-US" dirty="0" err="1" smtClean="0"/>
              <a:t>sebenarnya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object.</a:t>
            </a:r>
          </a:p>
          <a:p>
            <a:endParaRPr lang="en-US" dirty="0" smtClean="0"/>
          </a:p>
          <a:p>
            <a:r>
              <a:rPr lang="en-US" dirty="0" smtClean="0"/>
              <a:t>Array </a:t>
            </a:r>
            <a:r>
              <a:rPr lang="en-US" dirty="0" err="1" smtClean="0"/>
              <a:t>memiliki</a:t>
            </a:r>
            <a:r>
              <a:rPr lang="en-US" dirty="0" smtClean="0"/>
              <a:t> properties </a:t>
            </a:r>
            <a:r>
              <a:rPr lang="en-US" dirty="0" err="1" smtClean="0"/>
              <a:t>dan</a:t>
            </a:r>
            <a:r>
              <a:rPr lang="en-US" dirty="0" smtClean="0"/>
              <a:t> method </a:t>
            </a:r>
            <a:r>
              <a:rPr lang="en-US" dirty="0" err="1" smtClean="0"/>
              <a:t>sebagaimana</a:t>
            </a:r>
            <a:r>
              <a:rPr lang="en-US" dirty="0" smtClean="0"/>
              <a:t> </a:t>
            </a:r>
            <a:r>
              <a:rPr lang="en-US" dirty="0" err="1" smtClean="0"/>
              <a:t>layaknya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object.</a:t>
            </a:r>
          </a:p>
          <a:p>
            <a:endParaRPr lang="en-US" dirty="0" smtClean="0"/>
          </a:p>
          <a:p>
            <a:r>
              <a:rPr lang="en-US" dirty="0" smtClean="0"/>
              <a:t>Properties yang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array:</a:t>
            </a:r>
          </a:p>
          <a:p>
            <a:pPr lvl="1"/>
            <a:r>
              <a:rPr lang="en-US" dirty="0" smtClean="0"/>
              <a:t>length</a:t>
            </a:r>
          </a:p>
          <a:p>
            <a:pPr lvl="1"/>
            <a:r>
              <a:rPr lang="en-US" dirty="0" smtClean="0"/>
              <a:t>… </a:t>
            </a:r>
            <a:r>
              <a:rPr lang="en-US" dirty="0" err="1" smtClean="0"/>
              <a:t>dsb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Method yang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array:</a:t>
            </a:r>
          </a:p>
          <a:p>
            <a:pPr lvl="1"/>
            <a:r>
              <a:rPr lang="en-US" dirty="0" smtClean="0"/>
              <a:t>sort()</a:t>
            </a:r>
          </a:p>
          <a:p>
            <a:pPr lvl="1"/>
            <a:r>
              <a:rPr lang="en-US" dirty="0" smtClean="0"/>
              <a:t>reverse()</a:t>
            </a:r>
          </a:p>
          <a:p>
            <a:pPr lvl="1"/>
            <a:r>
              <a:rPr lang="en-US" dirty="0" smtClean="0"/>
              <a:t>… </a:t>
            </a:r>
            <a:r>
              <a:rPr lang="en-US" dirty="0" err="1" smtClean="0"/>
              <a:t>dsb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58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Ragam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Array sebagai 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marL="667512" lvl="2" indent="0">
              <a:buNone/>
            </a:pPr>
            <a:endParaRPr lang="en-US" dirty="0" smtClean="0"/>
          </a:p>
          <a:p>
            <a:pPr marL="667512" lvl="2" indent="0">
              <a:buNone/>
            </a:pPr>
            <a:endParaRPr lang="en-US" dirty="0" smtClean="0"/>
          </a:p>
          <a:p>
            <a:pPr marL="667512" lvl="2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marL="704088" lvl="2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3420" y="2728670"/>
            <a:ext cx="8797159" cy="320087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-246888"/>
            <a:r>
              <a:rPr lang="en-US" dirty="0" err="1">
                <a:solidFill>
                  <a:srgbClr val="C992EA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latin typeface="Consolas" panose="020B0609020204030204" pitchFamily="49" charset="0"/>
              </a:rPr>
              <a:t> 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</a:rPr>
              <a:t>varArray</a:t>
            </a:r>
            <a:r>
              <a:rPr lang="en-US" sz="2000" dirty="0" smtClean="0">
                <a:solidFill>
                  <a:srgbClr val="80D8FF"/>
                </a:solidFill>
                <a:latin typeface="Consolas" panose="020B0609020204030204" pitchFamily="49" charset="0"/>
              </a:rPr>
              <a:t>=</a:t>
            </a:r>
            <a:r>
              <a:rPr lang="en-US" dirty="0" smtClean="0">
                <a:latin typeface="Consolas" panose="020B0609020204030204" pitchFamily="49" charset="0"/>
              </a:rPr>
              <a:t>[</a:t>
            </a:r>
            <a:r>
              <a:rPr lang="en-US" dirty="0">
                <a:solidFill>
                  <a:srgbClr val="F78C6C"/>
                </a:solidFill>
                <a:latin typeface="Consolas" panose="020B0609020204030204" pitchFamily="49" charset="0"/>
              </a:rPr>
              <a:t>20</a:t>
            </a:r>
            <a:r>
              <a:rPr lang="en-US" dirty="0" smtClean="0">
                <a:latin typeface="Consolas" panose="020B0609020204030204" pitchFamily="49" charset="0"/>
              </a:rPr>
              <a:t>, 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25, 15, 30</a:t>
            </a:r>
            <a:r>
              <a:rPr lang="en-US" dirty="0" smtClean="0">
                <a:latin typeface="Consolas" panose="020B0609020204030204" pitchFamily="49" charset="0"/>
              </a:rPr>
              <a:t>]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;</a:t>
            </a:r>
          </a:p>
          <a:p>
            <a:pPr indent="-246888"/>
            <a:r>
              <a:rPr lang="en-US" dirty="0" err="1">
                <a:solidFill>
                  <a:srgbClr val="C992EA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latin typeface="Consolas" panose="020B0609020204030204" pitchFamily="49" charset="0"/>
              </a:rPr>
              <a:t> </a:t>
            </a:r>
            <a:r>
              <a:rPr lang="en-US" dirty="0" err="1" smtClean="0">
                <a:solidFill>
                  <a:schemeClr val="accent1"/>
                </a:solidFill>
                <a:latin typeface="Consolas" panose="020B0609020204030204" pitchFamily="49" charset="0"/>
              </a:rPr>
              <a:t>panjangArray</a:t>
            </a:r>
            <a:r>
              <a:rPr lang="en-US" sz="2000" dirty="0" smtClean="0">
                <a:solidFill>
                  <a:srgbClr val="80D8FF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chemeClr val="accent1"/>
                </a:solidFill>
                <a:latin typeface="Consolas" panose="020B0609020204030204" pitchFamily="49" charset="0"/>
              </a:rPr>
              <a:t>varArray</a:t>
            </a:r>
            <a:r>
              <a:rPr lang="en-US" dirty="0" err="1" smtClean="0"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length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EEFFFF"/>
              </a:solidFill>
              <a:latin typeface="Consolas" panose="020B0609020204030204" pitchFamily="49" charset="0"/>
            </a:endParaRPr>
          </a:p>
          <a:p>
            <a:pPr indent="-246888"/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</a:rPr>
              <a:t>document.write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(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“</a:t>
            </a:r>
            <a:r>
              <a:rPr lang="en-US" dirty="0" err="1" smtClean="0">
                <a:solidFill>
                  <a:srgbClr val="F78C6C"/>
                </a:solidFill>
                <a:latin typeface="Consolas" panose="020B0609020204030204" pitchFamily="49" charset="0"/>
              </a:rPr>
              <a:t>Jumlah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 slot array </a:t>
            </a:r>
            <a:r>
              <a:rPr lang="en-US" dirty="0">
                <a:solidFill>
                  <a:srgbClr val="F78C6C"/>
                </a:solidFill>
                <a:latin typeface="Consolas" panose="020B0609020204030204" pitchFamily="49" charset="0"/>
              </a:rPr>
              <a:t>= ”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</a:rPr>
              <a:t> + </a:t>
            </a:r>
            <a:r>
              <a:rPr lang="en-US" dirty="0" err="1" smtClean="0">
                <a:solidFill>
                  <a:schemeClr val="accent1"/>
                </a:solidFill>
                <a:latin typeface="Consolas" panose="020B0609020204030204" pitchFamily="49" charset="0"/>
              </a:rPr>
              <a:t>panjangArray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);</a:t>
            </a:r>
          </a:p>
          <a:p>
            <a:pPr indent="-246888"/>
            <a:endParaRPr lang="en-US" dirty="0" smtClean="0">
              <a:solidFill>
                <a:srgbClr val="EEFFFF"/>
              </a:solidFill>
              <a:latin typeface="Consolas" panose="020B0609020204030204" pitchFamily="49" charset="0"/>
            </a:endParaRPr>
          </a:p>
          <a:p>
            <a:pPr indent="-246888"/>
            <a:endParaRPr lang="en-US" dirty="0">
              <a:solidFill>
                <a:srgbClr val="EEFFFF"/>
              </a:solidFill>
              <a:latin typeface="Consolas" panose="020B0609020204030204" pitchFamily="49" charset="0"/>
            </a:endParaRPr>
          </a:p>
          <a:p>
            <a:pPr indent="-246888"/>
            <a:r>
              <a:rPr lang="en-US" dirty="0" err="1" smtClean="0">
                <a:solidFill>
                  <a:schemeClr val="accent1"/>
                </a:solidFill>
                <a:latin typeface="Consolas" panose="020B0609020204030204" pitchFamily="49" charset="0"/>
              </a:rPr>
              <a:t>varArray.</a:t>
            </a:r>
            <a:r>
              <a:rPr lang="en-US" dirty="0" err="1">
                <a:solidFill>
                  <a:schemeClr val="bg1"/>
                </a:solidFill>
                <a:latin typeface="Consolas" panose="020B0609020204030204" pitchFamily="49" charset="0"/>
              </a:rPr>
              <a:t>sort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()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;</a:t>
            </a:r>
          </a:p>
          <a:p>
            <a:pPr indent="-246888"/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</a:rPr>
              <a:t>document.write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F78C6C"/>
                </a:solidFill>
                <a:latin typeface="Consolas" panose="020B0609020204030204" pitchFamily="49" charset="0"/>
              </a:rPr>
              <a:t>“Array </a:t>
            </a:r>
            <a:r>
              <a:rPr lang="en-US" dirty="0" err="1" smtClean="0">
                <a:solidFill>
                  <a:srgbClr val="F78C6C"/>
                </a:solidFill>
                <a:latin typeface="Consolas" panose="020B0609020204030204" pitchFamily="49" charset="0"/>
              </a:rPr>
              <a:t>urutan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F78C6C"/>
                </a:solidFill>
                <a:latin typeface="Consolas" panose="020B0609020204030204" pitchFamily="49" charset="0"/>
              </a:rPr>
              <a:t>asc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 = ”</a:t>
            </a:r>
            <a:r>
              <a:rPr lang="en-US" dirty="0" smtClean="0">
                <a:solidFill>
                  <a:schemeClr val="accent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</a:rPr>
              <a:t>+ </a:t>
            </a:r>
            <a:r>
              <a:rPr lang="en-US" dirty="0" err="1" smtClean="0">
                <a:solidFill>
                  <a:schemeClr val="accent1"/>
                </a:solidFill>
                <a:latin typeface="Consolas" panose="020B0609020204030204" pitchFamily="49" charset="0"/>
              </a:rPr>
              <a:t>varArray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);</a:t>
            </a:r>
          </a:p>
          <a:p>
            <a:pPr indent="-246888"/>
            <a:endParaRPr lang="en-US" dirty="0">
              <a:solidFill>
                <a:srgbClr val="80D8FF"/>
              </a:solidFill>
              <a:latin typeface="Consolas" panose="020B0609020204030204" pitchFamily="49" charset="0"/>
            </a:endParaRPr>
          </a:p>
          <a:p>
            <a:pPr indent="-246888"/>
            <a:r>
              <a:rPr lang="en-US" dirty="0" err="1" smtClean="0">
                <a:solidFill>
                  <a:schemeClr val="accent1"/>
                </a:solidFill>
                <a:latin typeface="Consolas" panose="020B0609020204030204" pitchFamily="49" charset="0"/>
              </a:rPr>
              <a:t>varArray.</a:t>
            </a:r>
            <a:r>
              <a:rPr lang="en-US" dirty="0" err="1" smtClean="0">
                <a:solidFill>
                  <a:schemeClr val="bg1"/>
                </a:solidFill>
                <a:latin typeface="Consolas" panose="020B0609020204030204" pitchFamily="49" charset="0"/>
              </a:rPr>
              <a:t>reverse</a:t>
            </a:r>
            <a:r>
              <a:rPr lang="en-US" dirty="0" smtClean="0">
                <a:solidFill>
                  <a:schemeClr val="bg1"/>
                </a:solidFill>
                <a:latin typeface="Consolas" panose="020B0609020204030204" pitchFamily="49" charset="0"/>
              </a:rPr>
              <a:t>()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80D8FF"/>
              </a:solidFill>
              <a:latin typeface="Consolas" panose="020B0609020204030204" pitchFamily="49" charset="0"/>
            </a:endParaRPr>
          </a:p>
          <a:p>
            <a:pPr indent="-246888"/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</a:rPr>
              <a:t>document.write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F78C6C"/>
                </a:solidFill>
                <a:latin typeface="Consolas" panose="020B0609020204030204" pitchFamily="49" charset="0"/>
              </a:rPr>
              <a:t>“Array </a:t>
            </a:r>
            <a:r>
              <a:rPr lang="en-US" dirty="0" err="1">
                <a:solidFill>
                  <a:srgbClr val="F78C6C"/>
                </a:solidFill>
                <a:latin typeface="Consolas" panose="020B0609020204030204" pitchFamily="49" charset="0"/>
              </a:rPr>
              <a:t>urutan</a:t>
            </a:r>
            <a:r>
              <a:rPr lang="en-US" dirty="0">
                <a:solidFill>
                  <a:srgbClr val="F78C6C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F78C6C"/>
                </a:solidFill>
                <a:latin typeface="Consolas" panose="020B0609020204030204" pitchFamily="49" charset="0"/>
              </a:rPr>
              <a:t>desc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F78C6C"/>
                </a:solidFill>
                <a:latin typeface="Consolas" panose="020B0609020204030204" pitchFamily="49" charset="0"/>
              </a:rPr>
              <a:t>= ”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</a:rPr>
              <a:t> + 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</a:rPr>
              <a:t>varArray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);</a:t>
            </a:r>
          </a:p>
          <a:p>
            <a:pPr indent="-246888"/>
            <a:endParaRPr lang="en-US" dirty="0">
              <a:solidFill>
                <a:schemeClr val="bg1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606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Selesai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99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Ragam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Variabel</a:t>
            </a:r>
            <a:r>
              <a:rPr lang="en-US" dirty="0" smtClean="0"/>
              <a:t> Native</a:t>
            </a:r>
          </a:p>
          <a:p>
            <a:r>
              <a:rPr lang="en-US" dirty="0" err="1" smtClean="0"/>
              <a:t>Variabel</a:t>
            </a:r>
            <a:r>
              <a:rPr lang="en-US" dirty="0" smtClean="0"/>
              <a:t> Array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36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Ragam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Mendefisnikan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Native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penulisan</a:t>
            </a:r>
            <a:r>
              <a:rPr lang="en-US" dirty="0" smtClean="0"/>
              <a:t> </a:t>
            </a:r>
            <a:r>
              <a:rPr lang="en-US" dirty="0" err="1" smtClean="0"/>
              <a:t>mendefinisikan</a:t>
            </a:r>
            <a:r>
              <a:rPr lang="en-US" dirty="0" smtClean="0"/>
              <a:t> variable:</a:t>
            </a:r>
          </a:p>
          <a:p>
            <a:pPr marL="667512" lvl="2" indent="0">
              <a:buNone/>
            </a:pPr>
            <a:r>
              <a:rPr lang="en-US" dirty="0" err="1">
                <a:solidFill>
                  <a:srgbClr val="C992EA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latin typeface="Consolas" panose="020B0609020204030204" pitchFamily="49" charset="0"/>
              </a:rPr>
              <a:t> </a:t>
            </a:r>
            <a:r>
              <a:rPr lang="en-US" dirty="0" err="1" smtClean="0">
                <a:latin typeface="Consolas" panose="020B0609020204030204" pitchFamily="49" charset="0"/>
              </a:rPr>
              <a:t>namaVar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;</a:t>
            </a:r>
            <a:endParaRPr lang="en-US" dirty="0" smtClean="0">
              <a:solidFill>
                <a:srgbClr val="EEFFFF"/>
              </a:solidFill>
              <a:latin typeface="Consolas" panose="020B0609020204030204" pitchFamily="49" charset="0"/>
            </a:endParaRPr>
          </a:p>
          <a:p>
            <a:pPr marL="667512" lvl="2" indent="0">
              <a:buNone/>
            </a:pPr>
            <a:r>
              <a:rPr lang="en-US" dirty="0" err="1" smtClean="0">
                <a:solidFill>
                  <a:srgbClr val="C992EA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solidFill>
                  <a:srgbClr val="EEFFFF"/>
                </a:solidFill>
                <a:latin typeface="Consolas" panose="020B0609020204030204" pitchFamily="49" charset="0"/>
              </a:rPr>
              <a:t> </a:t>
            </a:r>
            <a:r>
              <a:rPr lang="en-US" dirty="0" err="1" smtClean="0">
                <a:latin typeface="Consolas" panose="020B0609020204030204" pitchFamily="49" charset="0"/>
              </a:rPr>
              <a:t>namaVar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=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99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EEFFFF"/>
              </a:solidFill>
              <a:latin typeface="Consolas" panose="020B0609020204030204" pitchFamily="49" charset="0"/>
            </a:endParaRPr>
          </a:p>
          <a:p>
            <a:pPr marL="667512" lvl="2" indent="0">
              <a:buNone/>
            </a:pPr>
            <a:endParaRPr lang="en-US" dirty="0"/>
          </a:p>
          <a:p>
            <a:r>
              <a:rPr lang="en-US" dirty="0" err="1" smtClean="0"/>
              <a:t>Keterangan</a:t>
            </a:r>
            <a:r>
              <a:rPr lang="en-US" dirty="0" smtClean="0"/>
              <a:t>:</a:t>
            </a:r>
          </a:p>
          <a:p>
            <a:pPr lvl="2"/>
            <a:r>
              <a:rPr lang="en-US" dirty="0" err="1" smtClean="0"/>
              <a:t>Dimulai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keyword </a:t>
            </a:r>
            <a:r>
              <a:rPr lang="en-US" dirty="0" err="1">
                <a:solidFill>
                  <a:srgbClr val="C992EA"/>
                </a:solidFill>
                <a:latin typeface="Consolas" panose="020B0609020204030204" pitchFamily="49" charset="0"/>
              </a:rPr>
              <a:t>var</a:t>
            </a:r>
            <a:endParaRPr lang="en-US" sz="1800" dirty="0">
              <a:solidFill>
                <a:srgbClr val="C992EA"/>
              </a:solidFill>
              <a:latin typeface="Consolas" panose="020B0609020204030204" pitchFamily="49" charset="0"/>
            </a:endParaRPr>
          </a:p>
          <a:p>
            <a:pPr lvl="2"/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diisi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.</a:t>
            </a:r>
          </a:p>
          <a:p>
            <a:pPr lvl="2"/>
            <a:r>
              <a:rPr lang="en-US" dirty="0" err="1">
                <a:latin typeface="Consolas" panose="020B0609020204030204" pitchFamily="49" charset="0"/>
              </a:rPr>
              <a:t>namaVar</a:t>
            </a: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/>
              <a:t> </a:t>
            </a:r>
            <a:r>
              <a:rPr lang="en-US" dirty="0" err="1" smtClean="0"/>
              <a:t>dimulai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angka</a:t>
            </a:r>
            <a:r>
              <a:rPr lang="en-US" dirty="0" smtClean="0"/>
              <a:t> (</a:t>
            </a:r>
            <a:r>
              <a:rPr lang="en-US" dirty="0" err="1" smtClean="0"/>
              <a:t>sebaiknya</a:t>
            </a:r>
            <a:r>
              <a:rPr lang="en-US" dirty="0" smtClean="0"/>
              <a:t> </a:t>
            </a:r>
            <a:r>
              <a:rPr lang="en-US" dirty="0" err="1" smtClean="0"/>
              <a:t>huruf</a:t>
            </a:r>
            <a:r>
              <a:rPr lang="en-US" dirty="0" smtClean="0"/>
              <a:t>).</a:t>
            </a:r>
            <a:endParaRPr lang="en-US" dirty="0" smtClean="0">
              <a:latin typeface="Consolas" panose="020B0609020204030204" pitchFamily="49" charset="0"/>
            </a:endParaRPr>
          </a:p>
          <a:p>
            <a:pPr lvl="2"/>
            <a:r>
              <a:rPr lang="en-US" dirty="0" err="1" smtClean="0">
                <a:latin typeface="Consolas" panose="020B0609020204030204" pitchFamily="49" charset="0"/>
              </a:rPr>
              <a:t>namaVar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  <a:r>
              <a:rPr lang="en-US" dirty="0" err="1" smtClean="0"/>
              <a:t>disarankan</a:t>
            </a:r>
            <a:r>
              <a:rPr lang="en-US" dirty="0" smtClean="0"/>
              <a:t> </a:t>
            </a:r>
            <a:r>
              <a:rPr lang="en-US" dirty="0" err="1" smtClean="0"/>
              <a:t>dimulai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huruf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.</a:t>
            </a:r>
          </a:p>
          <a:p>
            <a:pPr lvl="2"/>
            <a:r>
              <a:rPr lang="en-US" dirty="0" err="1" smtClean="0"/>
              <a:t>Variabel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javascript</a:t>
            </a:r>
            <a:r>
              <a:rPr lang="en-US" dirty="0" smtClean="0"/>
              <a:t> </a:t>
            </a:r>
            <a:r>
              <a:rPr lang="en-US" dirty="0" err="1" smtClean="0"/>
              <a:t>sifatnya</a:t>
            </a:r>
            <a:r>
              <a:rPr lang="en-US" dirty="0" smtClean="0"/>
              <a:t> </a:t>
            </a:r>
            <a:r>
              <a:rPr lang="en-US" b="1" dirty="0" smtClean="0"/>
              <a:t>dynamic type</a:t>
            </a:r>
            <a:r>
              <a:rPr lang="en-US" dirty="0" smtClean="0"/>
              <a:t>, </a:t>
            </a:r>
            <a:r>
              <a:rPr lang="en-US" dirty="0" err="1" smtClean="0"/>
              <a:t>artinya</a:t>
            </a:r>
            <a:r>
              <a:rPr lang="en-US" dirty="0" smtClean="0"/>
              <a:t>;</a:t>
            </a:r>
          </a:p>
          <a:p>
            <a:pPr lvl="3"/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diisi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angka</a:t>
            </a:r>
            <a:r>
              <a:rPr lang="en-US" dirty="0" smtClean="0"/>
              <a:t>, </a:t>
            </a:r>
            <a:r>
              <a:rPr lang="en-US" dirty="0" err="1" smtClean="0"/>
              <a:t>huruf</a:t>
            </a:r>
            <a:r>
              <a:rPr lang="en-US" dirty="0" smtClean="0"/>
              <a:t>, string, Boolean, </a:t>
            </a:r>
            <a:r>
              <a:rPr lang="en-US" dirty="0" err="1" smtClean="0"/>
              <a:t>dsb</a:t>
            </a:r>
            <a:r>
              <a:rPr lang="en-US" dirty="0" smtClean="0"/>
              <a:t>. </a:t>
            </a:r>
          </a:p>
          <a:p>
            <a:pPr lvl="3"/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ditampung</a:t>
            </a:r>
            <a:r>
              <a:rPr lang="en-US" dirty="0" smtClean="0"/>
              <a:t> variable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diubah</a:t>
            </a:r>
            <a:r>
              <a:rPr lang="en-US" dirty="0" smtClean="0"/>
              <a:t> </a:t>
            </a:r>
            <a:r>
              <a:rPr lang="en-US" dirty="0" err="1" smtClean="0"/>
              <a:t>kapan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 </a:t>
            </a:r>
            <a:r>
              <a:rPr lang="en-US" dirty="0" err="1" smtClean="0"/>
              <a:t>pengisian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.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5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Ragam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Mendefisnikan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Native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lvl="2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45475" y="2754584"/>
            <a:ext cx="6647793" cy="224676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109728" indent="0">
              <a:buNone/>
            </a:pPr>
            <a:r>
              <a:rPr lang="en-US" sz="2000" dirty="0" smtClean="0">
                <a:solidFill>
                  <a:srgbClr val="80D8FF"/>
                </a:solidFill>
                <a:latin typeface="Consolas" panose="020B0609020204030204" pitchFamily="49" charset="0"/>
              </a:rPr>
              <a:t>  </a:t>
            </a:r>
            <a:r>
              <a:rPr lang="en-US" sz="2000" dirty="0">
                <a:solidFill>
                  <a:srgbClr val="80D8FF"/>
                </a:solidFill>
                <a:latin typeface="Consolas" panose="020B0609020204030204" pitchFamily="49" charset="0"/>
              </a:rPr>
              <a:t>&lt;</a:t>
            </a:r>
            <a:r>
              <a:rPr lang="en-US" sz="2000" dirty="0">
                <a:solidFill>
                  <a:srgbClr val="F57373"/>
                </a:solidFill>
                <a:latin typeface="Consolas" panose="020B0609020204030204" pitchFamily="49" charset="0"/>
              </a:rPr>
              <a:t>script</a:t>
            </a:r>
            <a:r>
              <a:rPr lang="en-US" sz="2000" dirty="0">
                <a:solidFill>
                  <a:srgbClr val="80D8FF"/>
                </a:solidFill>
                <a:latin typeface="Consolas" panose="020B0609020204030204" pitchFamily="49" charset="0"/>
              </a:rPr>
              <a:t>&gt;</a:t>
            </a:r>
            <a:endParaRPr lang="en-US" sz="2000" dirty="0">
              <a:solidFill>
                <a:srgbClr val="EEFFFF"/>
              </a:solidFill>
              <a:latin typeface="Consolas" panose="020B0609020204030204" pitchFamily="49" charset="0"/>
            </a:endParaRPr>
          </a:p>
          <a:p>
            <a:pPr marL="109728" indent="0">
              <a:buNone/>
            </a:pPr>
            <a:r>
              <a:rPr lang="en-US" sz="2000" dirty="0">
                <a:solidFill>
                  <a:srgbClr val="EEFFFF"/>
                </a:solidFill>
                <a:latin typeface="Consolas" panose="020B0609020204030204" pitchFamily="49" charset="0"/>
              </a:rPr>
              <a:t>    </a:t>
            </a:r>
            <a:r>
              <a:rPr lang="en-US" sz="2000" dirty="0" err="1">
                <a:solidFill>
                  <a:srgbClr val="C992EA"/>
                </a:solidFill>
                <a:latin typeface="Consolas" panose="020B0609020204030204" pitchFamily="49" charset="0"/>
              </a:rPr>
              <a:t>var</a:t>
            </a:r>
            <a:r>
              <a:rPr lang="en-US" sz="2000" dirty="0">
                <a:latin typeface="Consolas" panose="020B0609020204030204" pitchFamily="49" charset="0"/>
              </a:rPr>
              <a:t> </a:t>
            </a:r>
            <a:r>
              <a:rPr lang="en-US" sz="2000" dirty="0" err="1" smtClean="0">
                <a:solidFill>
                  <a:schemeClr val="accent1"/>
                </a:solidFill>
                <a:latin typeface="Consolas" panose="020B0609020204030204" pitchFamily="49" charset="0"/>
              </a:rPr>
              <a:t>namaPengguna</a:t>
            </a:r>
            <a:r>
              <a:rPr lang="en-US" sz="2000" dirty="0" smtClean="0">
                <a:solidFill>
                  <a:srgbClr val="80D8FF"/>
                </a:solidFill>
                <a:latin typeface="Consolas" panose="020B0609020204030204" pitchFamily="49" charset="0"/>
              </a:rPr>
              <a:t>;</a:t>
            </a:r>
            <a:endParaRPr lang="en-US" sz="2000" dirty="0">
              <a:solidFill>
                <a:srgbClr val="EEFFFF"/>
              </a:solidFill>
              <a:latin typeface="Consolas" panose="020B0609020204030204" pitchFamily="49" charset="0"/>
            </a:endParaRPr>
          </a:p>
          <a:p>
            <a:pPr marL="667512" lvl="2" indent="0">
              <a:buNone/>
            </a:pPr>
            <a:r>
              <a:rPr lang="en-US" sz="2000" dirty="0" err="1" smtClean="0">
                <a:solidFill>
                  <a:srgbClr val="C992EA"/>
                </a:solidFill>
                <a:latin typeface="Consolas" panose="020B0609020204030204" pitchFamily="49" charset="0"/>
              </a:rPr>
              <a:t>var</a:t>
            </a:r>
            <a:r>
              <a:rPr lang="en-US" sz="2000" dirty="0">
                <a:solidFill>
                  <a:srgbClr val="EEFFFF"/>
                </a:solidFill>
                <a:latin typeface="Consolas" panose="020B0609020204030204" pitchFamily="49" charset="0"/>
              </a:rPr>
              <a:t> </a:t>
            </a:r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</a:rPr>
              <a:t>x</a:t>
            </a:r>
            <a:r>
              <a:rPr lang="en-US" sz="2000" dirty="0">
                <a:solidFill>
                  <a:srgbClr val="80D8FF"/>
                </a:solidFill>
                <a:latin typeface="Consolas" panose="020B0609020204030204" pitchFamily="49" charset="0"/>
              </a:rPr>
              <a:t>=</a:t>
            </a:r>
            <a:r>
              <a:rPr lang="en-US" sz="2000" dirty="0">
                <a:solidFill>
                  <a:srgbClr val="F78C6C"/>
                </a:solidFill>
                <a:latin typeface="Consolas" panose="020B0609020204030204" pitchFamily="49" charset="0"/>
              </a:rPr>
              <a:t>5</a:t>
            </a:r>
            <a:r>
              <a:rPr lang="en-US" sz="2000" dirty="0">
                <a:solidFill>
                  <a:srgbClr val="80D8FF"/>
                </a:solidFill>
                <a:latin typeface="Consolas" panose="020B0609020204030204" pitchFamily="49" charset="0"/>
              </a:rPr>
              <a:t>;</a:t>
            </a:r>
          </a:p>
          <a:p>
            <a:pPr marL="667512" lvl="2" indent="0">
              <a:buNone/>
            </a:pPr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</a:rPr>
              <a:t>x</a:t>
            </a:r>
            <a:r>
              <a:rPr lang="en-US" sz="2000" dirty="0">
                <a:solidFill>
                  <a:srgbClr val="80D8FF"/>
                </a:solidFill>
                <a:latin typeface="Consolas" panose="020B0609020204030204" pitchFamily="49" charset="0"/>
              </a:rPr>
              <a:t>=</a:t>
            </a:r>
            <a:r>
              <a:rPr lang="en-US" sz="2000" dirty="0">
                <a:solidFill>
                  <a:srgbClr val="F78C6C"/>
                </a:solidFill>
                <a:latin typeface="Consolas" panose="020B0609020204030204" pitchFamily="49" charset="0"/>
              </a:rPr>
              <a:t>“Hello”</a:t>
            </a:r>
            <a:r>
              <a:rPr lang="en-US" sz="2000" dirty="0">
                <a:solidFill>
                  <a:srgbClr val="80D8FF"/>
                </a:solidFill>
                <a:latin typeface="Consolas" panose="020B0609020204030204" pitchFamily="49" charset="0"/>
              </a:rPr>
              <a:t>;</a:t>
            </a:r>
          </a:p>
          <a:p>
            <a:pPr marL="667512" lvl="2" indent="0">
              <a:buNone/>
            </a:pPr>
            <a:r>
              <a:rPr lang="en-US" sz="2000" smtClean="0">
                <a:solidFill>
                  <a:schemeClr val="accent1"/>
                </a:solidFill>
                <a:latin typeface="Consolas" panose="020B0609020204030204" pitchFamily="49" charset="0"/>
              </a:rPr>
              <a:t>namaPengguna</a:t>
            </a:r>
            <a:r>
              <a:rPr lang="en-US" sz="2000" smtClean="0">
                <a:solidFill>
                  <a:srgbClr val="80D8FF"/>
                </a:solidFill>
                <a:latin typeface="Consolas" panose="020B0609020204030204" pitchFamily="49" charset="0"/>
              </a:rPr>
              <a:t>=</a:t>
            </a:r>
            <a:r>
              <a:rPr lang="en-US" sz="2000" smtClean="0">
                <a:solidFill>
                  <a:srgbClr val="F78C6C"/>
                </a:solidFill>
                <a:latin typeface="Consolas" panose="020B0609020204030204" pitchFamily="49" charset="0"/>
              </a:rPr>
              <a:t>“</a:t>
            </a:r>
            <a:r>
              <a:rPr lang="en-US" sz="2000" dirty="0">
                <a:solidFill>
                  <a:srgbClr val="F78C6C"/>
                </a:solidFill>
                <a:latin typeface="Consolas" panose="020B0609020204030204" pitchFamily="49" charset="0"/>
              </a:rPr>
              <a:t>Augury”</a:t>
            </a:r>
            <a:r>
              <a:rPr lang="en-US" sz="2000" dirty="0">
                <a:solidFill>
                  <a:srgbClr val="80D8FF"/>
                </a:solidFill>
                <a:latin typeface="Consolas" panose="020B0609020204030204" pitchFamily="49" charset="0"/>
              </a:rPr>
              <a:t>;</a:t>
            </a:r>
          </a:p>
          <a:p>
            <a:pPr marL="667512" lvl="2" indent="0">
              <a:buNone/>
            </a:pPr>
            <a:r>
              <a:rPr lang="en-US" sz="2000" dirty="0" err="1">
                <a:solidFill>
                  <a:schemeClr val="accent1"/>
                </a:solidFill>
                <a:latin typeface="Consolas" panose="020B0609020204030204" pitchFamily="49" charset="0"/>
              </a:rPr>
              <a:t>document.write</a:t>
            </a:r>
            <a:r>
              <a:rPr lang="en-US" sz="2000" dirty="0" smtClean="0">
                <a:latin typeface="Consolas" panose="020B0609020204030204" pitchFamily="49" charset="0"/>
              </a:rPr>
              <a:t>(</a:t>
            </a:r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</a:rPr>
              <a:t>x</a:t>
            </a:r>
            <a:r>
              <a:rPr lang="en-US" sz="2000" dirty="0" smtClean="0">
                <a:latin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</a:rPr>
              <a:t>+ “ “ + </a:t>
            </a:r>
            <a:r>
              <a:rPr lang="en-US" sz="2000" dirty="0" err="1" smtClean="0">
                <a:solidFill>
                  <a:schemeClr val="accent1"/>
                </a:solidFill>
                <a:latin typeface="Consolas" panose="020B0609020204030204" pitchFamily="49" charset="0"/>
              </a:rPr>
              <a:t>nama</a:t>
            </a:r>
            <a:r>
              <a:rPr lang="en-US" sz="2000" dirty="0" err="1">
                <a:solidFill>
                  <a:schemeClr val="accent1"/>
                </a:solidFill>
                <a:latin typeface="Consolas" panose="020B0609020204030204" pitchFamily="49" charset="0"/>
              </a:rPr>
              <a:t>Pengguna</a:t>
            </a:r>
            <a:r>
              <a:rPr lang="en-US" sz="2000" dirty="0" smtClean="0">
                <a:latin typeface="Consolas" panose="020B0609020204030204" pitchFamily="49" charset="0"/>
              </a:rPr>
              <a:t>);</a:t>
            </a:r>
            <a:endParaRPr lang="en-US" sz="2000" dirty="0">
              <a:solidFill>
                <a:srgbClr val="80D8FF"/>
              </a:solidFill>
              <a:latin typeface="Consolas" panose="020B0609020204030204" pitchFamily="49" charset="0"/>
            </a:endParaRPr>
          </a:p>
          <a:p>
            <a:pPr marL="109728" indent="0">
              <a:buNone/>
            </a:pPr>
            <a:r>
              <a:rPr lang="en-US" sz="2000" dirty="0">
                <a:solidFill>
                  <a:srgbClr val="80D8FF"/>
                </a:solidFill>
                <a:latin typeface="Consolas" panose="020B0609020204030204" pitchFamily="49" charset="0"/>
              </a:rPr>
              <a:t>  &lt;/</a:t>
            </a:r>
            <a:r>
              <a:rPr lang="en-US" sz="2000" dirty="0">
                <a:solidFill>
                  <a:srgbClr val="F57373"/>
                </a:solidFill>
                <a:latin typeface="Consolas" panose="020B0609020204030204" pitchFamily="49" charset="0"/>
              </a:rPr>
              <a:t>script</a:t>
            </a:r>
            <a:r>
              <a:rPr lang="en-US" sz="2000" dirty="0">
                <a:solidFill>
                  <a:srgbClr val="80D8FF"/>
                </a:solidFill>
                <a:latin typeface="Consolas" panose="020B0609020204030204" pitchFamily="49" charset="0"/>
              </a:rPr>
              <a:t>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81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Ragam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Mendefisnikan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Native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lvl="2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45475" y="2754584"/>
            <a:ext cx="6647793" cy="224676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109728" indent="0">
              <a:buNone/>
            </a:pPr>
            <a:r>
              <a:rPr lang="en-US" sz="2000" dirty="0" smtClean="0">
                <a:solidFill>
                  <a:srgbClr val="80D8FF"/>
                </a:solidFill>
                <a:latin typeface="Consolas" panose="020B0609020204030204" pitchFamily="49" charset="0"/>
              </a:rPr>
              <a:t>  </a:t>
            </a:r>
            <a:r>
              <a:rPr lang="en-US" sz="2000" dirty="0">
                <a:solidFill>
                  <a:srgbClr val="80D8FF"/>
                </a:solidFill>
                <a:latin typeface="Consolas" panose="020B0609020204030204" pitchFamily="49" charset="0"/>
              </a:rPr>
              <a:t>&lt;</a:t>
            </a:r>
            <a:r>
              <a:rPr lang="en-US" sz="2000" dirty="0">
                <a:solidFill>
                  <a:srgbClr val="F57373"/>
                </a:solidFill>
                <a:latin typeface="Consolas" panose="020B0609020204030204" pitchFamily="49" charset="0"/>
              </a:rPr>
              <a:t>script</a:t>
            </a:r>
            <a:r>
              <a:rPr lang="en-US" sz="2000" dirty="0">
                <a:solidFill>
                  <a:srgbClr val="80D8FF"/>
                </a:solidFill>
                <a:latin typeface="Consolas" panose="020B0609020204030204" pitchFamily="49" charset="0"/>
              </a:rPr>
              <a:t>&gt;</a:t>
            </a:r>
            <a:endParaRPr lang="en-US" sz="2000" dirty="0">
              <a:solidFill>
                <a:srgbClr val="EEFFFF"/>
              </a:solidFill>
              <a:latin typeface="Consolas" panose="020B0609020204030204" pitchFamily="49" charset="0"/>
            </a:endParaRPr>
          </a:p>
          <a:p>
            <a:pPr marL="109728" indent="0">
              <a:buNone/>
            </a:pPr>
            <a:r>
              <a:rPr lang="en-US" sz="2000" dirty="0">
                <a:solidFill>
                  <a:srgbClr val="EEFFFF"/>
                </a:solidFill>
                <a:latin typeface="Consolas" panose="020B0609020204030204" pitchFamily="49" charset="0"/>
              </a:rPr>
              <a:t>    </a:t>
            </a:r>
            <a:r>
              <a:rPr lang="en-US" sz="2000" dirty="0" err="1">
                <a:solidFill>
                  <a:srgbClr val="C992EA"/>
                </a:solidFill>
                <a:latin typeface="Consolas" panose="020B0609020204030204" pitchFamily="49" charset="0"/>
              </a:rPr>
              <a:t>var</a:t>
            </a:r>
            <a:r>
              <a:rPr lang="en-US" sz="2000" dirty="0">
                <a:latin typeface="Consolas" panose="020B0609020204030204" pitchFamily="49" charset="0"/>
              </a:rPr>
              <a:t> </a:t>
            </a:r>
            <a:r>
              <a:rPr lang="en-US" sz="2000" dirty="0" smtClean="0">
                <a:solidFill>
                  <a:schemeClr val="accent1"/>
                </a:solidFill>
                <a:latin typeface="Consolas" panose="020B0609020204030204" pitchFamily="49" charset="0"/>
              </a:rPr>
              <a:t>y</a:t>
            </a:r>
            <a:r>
              <a:rPr lang="en-US" sz="2000" dirty="0" smtClean="0">
                <a:solidFill>
                  <a:srgbClr val="80D8FF"/>
                </a:solidFill>
                <a:latin typeface="Consolas" panose="020B0609020204030204" pitchFamily="49" charset="0"/>
              </a:rPr>
              <a:t>=</a:t>
            </a:r>
            <a:r>
              <a:rPr lang="en-US" sz="2000" dirty="0" smtClean="0">
                <a:solidFill>
                  <a:srgbClr val="F78C6C"/>
                </a:solidFill>
                <a:latin typeface="Consolas" panose="020B0609020204030204" pitchFamily="49" charset="0"/>
              </a:rPr>
              <a:t>8</a:t>
            </a:r>
            <a:r>
              <a:rPr lang="en-US" sz="2000" dirty="0" smtClean="0">
                <a:solidFill>
                  <a:srgbClr val="80D8FF"/>
                </a:solidFill>
                <a:latin typeface="Consolas" panose="020B0609020204030204" pitchFamily="49" charset="0"/>
              </a:rPr>
              <a:t>;</a:t>
            </a:r>
            <a:endParaRPr lang="en-US" sz="2000" dirty="0">
              <a:solidFill>
                <a:srgbClr val="EEFFFF"/>
              </a:solidFill>
              <a:latin typeface="Consolas" panose="020B0609020204030204" pitchFamily="49" charset="0"/>
            </a:endParaRPr>
          </a:p>
          <a:p>
            <a:pPr marL="667512" lvl="2" indent="0">
              <a:buNone/>
            </a:pPr>
            <a:r>
              <a:rPr lang="en-US" sz="2000" dirty="0" err="1" smtClean="0">
                <a:solidFill>
                  <a:srgbClr val="C992EA"/>
                </a:solidFill>
                <a:latin typeface="Consolas" panose="020B0609020204030204" pitchFamily="49" charset="0"/>
              </a:rPr>
              <a:t>var</a:t>
            </a:r>
            <a:r>
              <a:rPr lang="en-US" sz="2000" dirty="0">
                <a:solidFill>
                  <a:srgbClr val="EEFFFF"/>
                </a:solidFill>
                <a:latin typeface="Consolas" panose="020B0609020204030204" pitchFamily="49" charset="0"/>
              </a:rPr>
              <a:t> </a:t>
            </a:r>
            <a:r>
              <a:rPr lang="en-US" sz="2000" dirty="0" smtClean="0">
                <a:solidFill>
                  <a:schemeClr val="accent1"/>
                </a:solidFill>
                <a:latin typeface="Consolas" panose="020B0609020204030204" pitchFamily="49" charset="0"/>
              </a:rPr>
              <a:t>x</a:t>
            </a:r>
            <a:r>
              <a:rPr lang="en-US" sz="2000" dirty="0" smtClean="0">
                <a:solidFill>
                  <a:srgbClr val="80D8FF"/>
                </a:solidFill>
                <a:latin typeface="Consolas" panose="020B0609020204030204" pitchFamily="49" charset="0"/>
              </a:rPr>
              <a:t>=</a:t>
            </a:r>
            <a:r>
              <a:rPr lang="en-US" sz="2000" dirty="0" smtClean="0">
                <a:solidFill>
                  <a:srgbClr val="F78C6C"/>
                </a:solidFill>
                <a:latin typeface="Consolas" panose="020B0609020204030204" pitchFamily="49" charset="0"/>
              </a:rPr>
              <a:t>23</a:t>
            </a:r>
            <a:r>
              <a:rPr lang="en-US" sz="2000" dirty="0" smtClean="0">
                <a:solidFill>
                  <a:srgbClr val="80D8FF"/>
                </a:solidFill>
                <a:latin typeface="Consolas" panose="020B0609020204030204" pitchFamily="49" charset="0"/>
              </a:rPr>
              <a:t>;</a:t>
            </a:r>
          </a:p>
          <a:p>
            <a:pPr marL="667512" lvl="2" indent="0">
              <a:buNone/>
            </a:pPr>
            <a:r>
              <a:rPr lang="en-US" sz="2000" dirty="0" err="1">
                <a:solidFill>
                  <a:srgbClr val="C992EA"/>
                </a:solidFill>
                <a:latin typeface="Consolas" panose="020B0609020204030204" pitchFamily="49" charset="0"/>
              </a:rPr>
              <a:t>var</a:t>
            </a:r>
            <a:r>
              <a:rPr lang="en-US" sz="2000" dirty="0">
                <a:solidFill>
                  <a:srgbClr val="EEFFFF"/>
                </a:solidFill>
                <a:latin typeface="Consolas" panose="020B0609020204030204" pitchFamily="49" charset="0"/>
              </a:rPr>
              <a:t> </a:t>
            </a:r>
            <a:r>
              <a:rPr lang="en-US" sz="2000" dirty="0">
                <a:solidFill>
                  <a:schemeClr val="accent1"/>
                </a:solidFill>
                <a:latin typeface="Consolas" panose="020B0609020204030204" pitchFamily="49" charset="0"/>
              </a:rPr>
              <a:t>z</a:t>
            </a:r>
            <a:r>
              <a:rPr lang="en-US" sz="2000" dirty="0" smtClean="0">
                <a:solidFill>
                  <a:srgbClr val="80D8FF"/>
                </a:solidFill>
                <a:latin typeface="Consolas" panose="020B0609020204030204" pitchFamily="49" charset="0"/>
              </a:rPr>
              <a:t>;</a:t>
            </a:r>
          </a:p>
          <a:p>
            <a:pPr marL="667512" lvl="2" indent="0">
              <a:buNone/>
            </a:pPr>
            <a:r>
              <a:rPr lang="en-US" sz="2000" dirty="0" smtClean="0">
                <a:solidFill>
                  <a:schemeClr val="accent1"/>
                </a:solidFill>
                <a:latin typeface="Consolas" panose="020B0609020204030204" pitchFamily="49" charset="0"/>
              </a:rPr>
              <a:t>z</a:t>
            </a:r>
            <a:r>
              <a:rPr lang="en-US" sz="2000" dirty="0" smtClean="0">
                <a:solidFill>
                  <a:srgbClr val="80D8FF"/>
                </a:solidFill>
                <a:latin typeface="Consolas" panose="020B0609020204030204" pitchFamily="49" charset="0"/>
              </a:rPr>
              <a:t>=</a:t>
            </a:r>
            <a:r>
              <a:rPr lang="en-US" sz="2000" dirty="0" err="1" smtClean="0">
                <a:solidFill>
                  <a:schemeClr val="accent1"/>
                </a:solidFill>
                <a:latin typeface="Consolas" panose="020B0609020204030204" pitchFamily="49" charset="0"/>
              </a:rPr>
              <a:t>x+y</a:t>
            </a:r>
            <a:r>
              <a:rPr lang="en-US" sz="2000" dirty="0" smtClean="0">
                <a:solidFill>
                  <a:srgbClr val="80D8FF"/>
                </a:solidFill>
                <a:latin typeface="Consolas" panose="020B0609020204030204" pitchFamily="49" charset="0"/>
              </a:rPr>
              <a:t>;</a:t>
            </a:r>
            <a:endParaRPr lang="en-US" sz="2000" dirty="0">
              <a:solidFill>
                <a:srgbClr val="80D8FF"/>
              </a:solidFill>
              <a:latin typeface="Consolas" panose="020B0609020204030204" pitchFamily="49" charset="0"/>
            </a:endParaRPr>
          </a:p>
          <a:p>
            <a:pPr marL="667512" lvl="2" indent="0">
              <a:buNone/>
            </a:pPr>
            <a:r>
              <a:rPr lang="en-US" sz="2000" dirty="0" err="1">
                <a:solidFill>
                  <a:schemeClr val="accent1"/>
                </a:solidFill>
                <a:latin typeface="Consolas" panose="020B0609020204030204" pitchFamily="49" charset="0"/>
              </a:rPr>
              <a:t>document.write</a:t>
            </a:r>
            <a:r>
              <a:rPr lang="en-US" sz="2000" dirty="0" smtClean="0">
                <a:latin typeface="Consolas" panose="020B0609020204030204" pitchFamily="49" charset="0"/>
              </a:rPr>
              <a:t>(“</a:t>
            </a:r>
            <a:r>
              <a:rPr lang="en-US" sz="2000" dirty="0" err="1" smtClean="0">
                <a:solidFill>
                  <a:schemeClr val="accent1"/>
                </a:solidFill>
                <a:latin typeface="Consolas" panose="020B0609020204030204" pitchFamily="49" charset="0"/>
              </a:rPr>
              <a:t>Nilai</a:t>
            </a:r>
            <a:r>
              <a:rPr lang="en-US" sz="2000" dirty="0" smtClean="0">
                <a:solidFill>
                  <a:schemeClr val="accent1"/>
                </a:solidFill>
                <a:latin typeface="Consolas" panose="020B0609020204030204" pitchFamily="49" charset="0"/>
              </a:rPr>
              <a:t> z= </a:t>
            </a:r>
            <a:r>
              <a:rPr lang="en-US" sz="2000" dirty="0">
                <a:latin typeface="Consolas" panose="020B0609020204030204" pitchFamily="49" charset="0"/>
              </a:rPr>
              <a:t>“</a:t>
            </a:r>
            <a:r>
              <a:rPr lang="en-US" sz="2000" dirty="0" smtClean="0">
                <a:latin typeface="Consolas" panose="020B0609020204030204" pitchFamily="49" charset="0"/>
              </a:rPr>
              <a:t> </a:t>
            </a:r>
            <a:r>
              <a:rPr lang="en-US" sz="2000" dirty="0">
                <a:latin typeface="Consolas" panose="020B0609020204030204" pitchFamily="49" charset="0"/>
              </a:rPr>
              <a:t>+ </a:t>
            </a:r>
            <a:r>
              <a:rPr lang="en-US" sz="2000" dirty="0" smtClean="0">
                <a:solidFill>
                  <a:schemeClr val="accent1"/>
                </a:solidFill>
                <a:latin typeface="Consolas" panose="020B0609020204030204" pitchFamily="49" charset="0"/>
              </a:rPr>
              <a:t>z</a:t>
            </a:r>
            <a:r>
              <a:rPr lang="en-US" sz="2000" dirty="0" smtClean="0">
                <a:latin typeface="Consolas" panose="020B0609020204030204" pitchFamily="49" charset="0"/>
              </a:rPr>
              <a:t>);</a:t>
            </a:r>
            <a:endParaRPr lang="en-US" sz="2000" dirty="0">
              <a:solidFill>
                <a:srgbClr val="80D8FF"/>
              </a:solidFill>
              <a:latin typeface="Consolas" panose="020B0609020204030204" pitchFamily="49" charset="0"/>
            </a:endParaRPr>
          </a:p>
          <a:p>
            <a:pPr marL="109728" indent="0">
              <a:buNone/>
            </a:pPr>
            <a:r>
              <a:rPr lang="en-US" sz="2000" dirty="0">
                <a:solidFill>
                  <a:srgbClr val="80D8FF"/>
                </a:solidFill>
                <a:latin typeface="Consolas" panose="020B0609020204030204" pitchFamily="49" charset="0"/>
              </a:rPr>
              <a:t>  &lt;/</a:t>
            </a:r>
            <a:r>
              <a:rPr lang="en-US" sz="2000" dirty="0">
                <a:solidFill>
                  <a:srgbClr val="F57373"/>
                </a:solidFill>
                <a:latin typeface="Consolas" panose="020B0609020204030204" pitchFamily="49" charset="0"/>
              </a:rPr>
              <a:t>script</a:t>
            </a:r>
            <a:r>
              <a:rPr lang="en-US" sz="2000" dirty="0">
                <a:solidFill>
                  <a:srgbClr val="80D8FF"/>
                </a:solidFill>
                <a:latin typeface="Consolas" panose="020B0609020204030204" pitchFamily="49" charset="0"/>
              </a:rPr>
              <a:t>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75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Ragam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Variabel</a:t>
            </a:r>
            <a:r>
              <a:rPr lang="en-US" dirty="0" smtClean="0"/>
              <a:t>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Mendefinisikan</a:t>
            </a:r>
            <a:r>
              <a:rPr lang="en-US" dirty="0" smtClean="0"/>
              <a:t> variable array:</a:t>
            </a:r>
          </a:p>
          <a:p>
            <a:pPr marL="667512" lvl="2" indent="0">
              <a:buNone/>
            </a:pPr>
            <a:endParaRPr lang="en-US" dirty="0" smtClean="0"/>
          </a:p>
          <a:p>
            <a:pPr marL="667512" lvl="2" indent="0">
              <a:buNone/>
            </a:pPr>
            <a:endParaRPr lang="en-US" dirty="0" smtClean="0"/>
          </a:p>
          <a:p>
            <a:pPr marL="667512" lvl="2" indent="0">
              <a:buNone/>
            </a:pPr>
            <a:endParaRPr lang="en-US" dirty="0" smtClean="0"/>
          </a:p>
          <a:p>
            <a:pPr marL="667512" lvl="2" indent="0">
              <a:buNone/>
            </a:pPr>
            <a:endParaRPr lang="en-US" dirty="0" smtClean="0"/>
          </a:p>
          <a:p>
            <a:pPr marL="667512" lvl="2" indent="0">
              <a:buNone/>
            </a:pPr>
            <a:endParaRPr lang="en-US" dirty="0" smtClean="0"/>
          </a:p>
          <a:p>
            <a:pPr marL="667512" lvl="2" indent="0">
              <a:buNone/>
            </a:pPr>
            <a:endParaRPr lang="en-US" dirty="0"/>
          </a:p>
          <a:p>
            <a:r>
              <a:rPr lang="en-US" dirty="0" err="1" smtClean="0"/>
              <a:t>Mengakses</a:t>
            </a:r>
            <a:r>
              <a:rPr lang="en-US" dirty="0" smtClean="0"/>
              <a:t> array: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marL="704088" lvl="2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090448" y="2567335"/>
            <a:ext cx="7596352" cy="2031325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667512" lvl="2" indent="0">
              <a:buNone/>
            </a:pPr>
            <a:r>
              <a:rPr lang="en-US" dirty="0" err="1">
                <a:solidFill>
                  <a:srgbClr val="C992EA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latin typeface="Consolas" panose="020B0609020204030204" pitchFamily="49" charset="0"/>
              </a:rPr>
              <a:t> 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</a:rPr>
              <a:t>varArray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latin typeface="Consolas" panose="020B0609020204030204" pitchFamily="49" charset="0"/>
              </a:rPr>
              <a:t>[]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; </a:t>
            </a:r>
            <a:r>
              <a:rPr lang="en-US" dirty="0" smtClean="0">
                <a:solidFill>
                  <a:srgbClr val="92D050"/>
                </a:solidFill>
                <a:latin typeface="Consolas" panose="020B0609020204030204" pitchFamily="49" charset="0"/>
              </a:rPr>
              <a:t>//</a:t>
            </a:r>
            <a:r>
              <a:rPr lang="en-US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membuat</a:t>
            </a:r>
            <a:r>
              <a:rPr lang="en-US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92D050"/>
                </a:solidFill>
                <a:latin typeface="Consolas" panose="020B0609020204030204" pitchFamily="49" charset="0"/>
              </a:rPr>
              <a:t>array </a:t>
            </a:r>
            <a:r>
              <a:rPr lang="en-US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kosong</a:t>
            </a:r>
            <a:endParaRPr lang="en-US" dirty="0" smtClean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667512" lvl="2" indent="0">
              <a:buNone/>
            </a:pPr>
            <a:endParaRPr lang="en-US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667512" lvl="2"/>
            <a:r>
              <a:rPr lang="en-US" dirty="0" err="1">
                <a:solidFill>
                  <a:srgbClr val="C992EA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latin typeface="Consolas" panose="020B0609020204030204" pitchFamily="49" charset="0"/>
              </a:rPr>
              <a:t> 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</a:rPr>
              <a:t>varArray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= new Array</a:t>
            </a:r>
            <a:r>
              <a:rPr lang="en-US" dirty="0" smtClean="0">
                <a:latin typeface="Consolas" panose="020B0609020204030204" pitchFamily="49" charset="0"/>
              </a:rPr>
              <a:t>(5)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; </a:t>
            </a:r>
            <a:r>
              <a:rPr lang="en-US" dirty="0" smtClean="0">
                <a:solidFill>
                  <a:srgbClr val="92D050"/>
                </a:solidFill>
                <a:latin typeface="Consolas" panose="020B0609020204030204" pitchFamily="49" charset="0"/>
              </a:rPr>
              <a:t>//</a:t>
            </a:r>
            <a:r>
              <a:rPr lang="en-US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membuat</a:t>
            </a:r>
            <a:r>
              <a:rPr lang="en-US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92D050"/>
                </a:solidFill>
                <a:latin typeface="Consolas" panose="020B0609020204030204" pitchFamily="49" charset="0"/>
              </a:rPr>
              <a:t>array </a:t>
            </a:r>
            <a:r>
              <a:rPr lang="en-US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kosong</a:t>
            </a:r>
            <a:r>
              <a:rPr lang="en-US" dirty="0" smtClean="0">
                <a:solidFill>
                  <a:srgbClr val="92D05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dengan</a:t>
            </a:r>
            <a:r>
              <a:rPr lang="en-US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kapasitas</a:t>
            </a:r>
            <a:r>
              <a:rPr lang="en-US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tampung</a:t>
            </a:r>
            <a:r>
              <a:rPr lang="en-US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5 slot </a:t>
            </a:r>
            <a:r>
              <a:rPr lang="en-US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nilai</a:t>
            </a:r>
            <a:endParaRPr lang="en-US" dirty="0" smtClean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667512" lvl="2"/>
            <a:endParaRPr lang="en-US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667512" lvl="2" indent="0">
              <a:buNone/>
            </a:pPr>
            <a:r>
              <a:rPr lang="en-US" dirty="0" err="1" smtClean="0">
                <a:solidFill>
                  <a:srgbClr val="C992EA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solidFill>
                  <a:srgbClr val="EEFFFF"/>
                </a:solidFill>
                <a:latin typeface="Consolas" panose="020B0609020204030204" pitchFamily="49" charset="0"/>
              </a:rPr>
              <a:t> 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</a:rPr>
              <a:t>daftaraNama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=</a:t>
            </a:r>
            <a:r>
              <a:rPr lang="en-US" dirty="0">
                <a:latin typeface="Consolas" panose="020B0609020204030204" pitchFamily="49" charset="0"/>
              </a:rPr>
              <a:t>[</a:t>
            </a:r>
            <a:r>
              <a:rPr lang="en-US" dirty="0">
                <a:solidFill>
                  <a:srgbClr val="F78C6C"/>
                </a:solidFill>
                <a:latin typeface="Consolas" panose="020B0609020204030204" pitchFamily="49" charset="0"/>
              </a:rPr>
              <a:t>“Budi”, “</a:t>
            </a:r>
            <a:r>
              <a:rPr lang="en-US" dirty="0" err="1">
                <a:solidFill>
                  <a:srgbClr val="F78C6C"/>
                </a:solidFill>
                <a:latin typeface="Consolas" panose="020B0609020204030204" pitchFamily="49" charset="0"/>
              </a:rPr>
              <a:t>Iwan</a:t>
            </a:r>
            <a:r>
              <a:rPr lang="en-US" dirty="0">
                <a:solidFill>
                  <a:srgbClr val="F78C6C"/>
                </a:solidFill>
                <a:latin typeface="Consolas" panose="020B0609020204030204" pitchFamily="49" charset="0"/>
              </a:rPr>
              <a:t>”, “</a:t>
            </a:r>
            <a:r>
              <a:rPr lang="en-US" dirty="0" err="1">
                <a:solidFill>
                  <a:srgbClr val="F78C6C"/>
                </a:solidFill>
                <a:latin typeface="Consolas" panose="020B0609020204030204" pitchFamily="49" charset="0"/>
              </a:rPr>
              <a:t>Wati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”</a:t>
            </a:r>
            <a:r>
              <a:rPr lang="en-US" dirty="0" smtClean="0">
                <a:latin typeface="Consolas" panose="020B0609020204030204" pitchFamily="49" charset="0"/>
              </a:rPr>
              <a:t>]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92D050"/>
                </a:solidFill>
                <a:latin typeface="Consolas" panose="020B0609020204030204" pitchFamily="49" charset="0"/>
              </a:rPr>
              <a:t> //</a:t>
            </a:r>
            <a:r>
              <a:rPr lang="en-US" dirty="0" err="1">
                <a:solidFill>
                  <a:srgbClr val="92D050"/>
                </a:solidFill>
                <a:latin typeface="Consolas" panose="020B0609020204030204" pitchFamily="49" charset="0"/>
              </a:rPr>
              <a:t>membuat</a:t>
            </a:r>
            <a:r>
              <a:rPr lang="en-US" dirty="0">
                <a:solidFill>
                  <a:srgbClr val="92D050"/>
                </a:solidFill>
                <a:latin typeface="Consolas" panose="020B0609020204030204" pitchFamily="49" charset="0"/>
              </a:rPr>
              <a:t> array </a:t>
            </a:r>
            <a:r>
              <a:rPr lang="en-US" dirty="0" smtClean="0">
                <a:solidFill>
                  <a:srgbClr val="92D050"/>
                </a:solidFill>
                <a:latin typeface="Consolas" panose="020B0609020204030204" pitchFamily="49" charset="0"/>
              </a:rPr>
              <a:t>yang </a:t>
            </a:r>
            <a:r>
              <a:rPr lang="en-US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sudah</a:t>
            </a:r>
            <a:r>
              <a:rPr lang="en-US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terisi</a:t>
            </a:r>
            <a:r>
              <a:rPr lang="en-US" dirty="0" smtClean="0">
                <a:solidFill>
                  <a:srgbClr val="92D05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92D050"/>
                </a:solidFill>
                <a:latin typeface="Consolas" panose="020B0609020204030204" pitchFamily="49" charset="0"/>
              </a:rPr>
              <a:t>nilai</a:t>
            </a:r>
            <a:endParaRPr lang="en-US" dirty="0">
              <a:solidFill>
                <a:srgbClr val="EEFFFF"/>
              </a:solidFill>
              <a:latin typeface="Consolas" panose="020B06090202040302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0448" y="5491906"/>
            <a:ext cx="6963104" cy="101566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667512" lvl="2" indent="0">
              <a:buNone/>
            </a:pPr>
            <a:endParaRPr lang="en-US" sz="2000" dirty="0" smtClean="0">
              <a:solidFill>
                <a:srgbClr val="80D8FF"/>
              </a:solidFill>
              <a:latin typeface="Consolas" panose="020B0609020204030204" pitchFamily="49" charset="0"/>
            </a:endParaRPr>
          </a:p>
          <a:p>
            <a:pPr marL="667512" lvl="2" indent="0">
              <a:buNone/>
            </a:pPr>
            <a:r>
              <a:rPr lang="en-US" sz="2000" dirty="0" err="1" smtClean="0">
                <a:solidFill>
                  <a:schemeClr val="accent1"/>
                </a:solidFill>
                <a:latin typeface="Consolas" panose="020B0609020204030204" pitchFamily="49" charset="0"/>
              </a:rPr>
              <a:t>varArray</a:t>
            </a:r>
            <a:r>
              <a:rPr lang="en-US" sz="2000" dirty="0" smtClean="0">
                <a:latin typeface="Consolas" panose="020B0609020204030204" pitchFamily="49" charset="0"/>
              </a:rPr>
              <a:t>[</a:t>
            </a:r>
            <a:r>
              <a:rPr lang="en-US" sz="2000" dirty="0" err="1" smtClean="0">
                <a:latin typeface="Consolas" panose="020B0609020204030204" pitchFamily="49" charset="0"/>
              </a:rPr>
              <a:t>noIndex</a:t>
            </a:r>
            <a:r>
              <a:rPr lang="en-US" sz="2000" dirty="0" smtClean="0">
                <a:latin typeface="Consolas" panose="020B0609020204030204" pitchFamily="49" charset="0"/>
              </a:rPr>
              <a:t>]</a:t>
            </a:r>
            <a:r>
              <a:rPr lang="en-US" sz="2000" dirty="0" smtClean="0">
                <a:solidFill>
                  <a:srgbClr val="80D8FF"/>
                </a:solidFill>
                <a:latin typeface="Consolas" panose="020B0609020204030204" pitchFamily="49" charset="0"/>
              </a:rPr>
              <a:t>;</a:t>
            </a:r>
          </a:p>
          <a:p>
            <a:pPr marL="667512" lvl="2" indent="0">
              <a:buNone/>
            </a:pPr>
            <a:endParaRPr lang="en-US" sz="2000" dirty="0">
              <a:solidFill>
                <a:srgbClr val="EEFFFF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57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Ragam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Variabel</a:t>
            </a:r>
            <a:r>
              <a:rPr lang="en-US" dirty="0" smtClean="0"/>
              <a:t>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mengisi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array:</a:t>
            </a:r>
          </a:p>
          <a:p>
            <a:pPr marL="667512" lvl="2" indent="0">
              <a:buNone/>
            </a:pPr>
            <a:endParaRPr lang="en-US" dirty="0" smtClean="0"/>
          </a:p>
          <a:p>
            <a:pPr marL="667512" lvl="2" indent="0">
              <a:buNone/>
            </a:pPr>
            <a:endParaRPr lang="en-US" dirty="0" smtClean="0"/>
          </a:p>
          <a:p>
            <a:pPr marL="667512" lvl="2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marL="704088" lvl="2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90448" y="2839348"/>
            <a:ext cx="6963104" cy="206210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667512" lvl="2" indent="0">
              <a:buNone/>
            </a:pPr>
            <a:r>
              <a:rPr lang="en-US" dirty="0" err="1">
                <a:solidFill>
                  <a:srgbClr val="C992EA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latin typeface="Consolas" panose="020B0609020204030204" pitchFamily="49" charset="0"/>
              </a:rPr>
              <a:t> 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</a:rPr>
              <a:t>varArray</a:t>
            </a:r>
            <a:r>
              <a:rPr lang="en-US" sz="2000" dirty="0" smtClean="0">
                <a:solidFill>
                  <a:srgbClr val="80D8FF"/>
                </a:solidFill>
                <a:latin typeface="Consolas" panose="020B0609020204030204" pitchFamily="49" charset="0"/>
              </a:rPr>
              <a:t>=</a:t>
            </a:r>
            <a:r>
              <a:rPr lang="en-US" dirty="0" smtClean="0">
                <a:latin typeface="Consolas" panose="020B0609020204030204" pitchFamily="49" charset="0"/>
              </a:rPr>
              <a:t>[]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; </a:t>
            </a:r>
            <a:endParaRPr lang="en-US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667512" lvl="2" indent="0">
              <a:buNone/>
            </a:pP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</a:rPr>
              <a:t>varArray</a:t>
            </a:r>
            <a:r>
              <a:rPr lang="en-US" dirty="0" smtClean="0">
                <a:latin typeface="Consolas" panose="020B0609020204030204" pitchFamily="49" charset="0"/>
              </a:rPr>
              <a:t>[0]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=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20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;</a:t>
            </a:r>
          </a:p>
          <a:p>
            <a:pPr marL="667512" lvl="2" indent="0">
              <a:buNone/>
            </a:pPr>
            <a:r>
              <a:rPr lang="en-US" dirty="0" err="1" smtClean="0">
                <a:solidFill>
                  <a:schemeClr val="accent1"/>
                </a:solidFill>
                <a:latin typeface="Consolas" panose="020B0609020204030204" pitchFamily="49" charset="0"/>
              </a:rPr>
              <a:t>varArray</a:t>
            </a:r>
            <a:r>
              <a:rPr lang="en-US" dirty="0" smtClean="0">
                <a:latin typeface="Consolas" panose="020B0609020204030204" pitchFamily="49" charset="0"/>
              </a:rPr>
              <a:t>[1]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=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25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;</a:t>
            </a:r>
          </a:p>
          <a:p>
            <a:pPr marL="667512" lvl="2" indent="0">
              <a:buNone/>
            </a:pPr>
            <a:r>
              <a:rPr lang="en-US" dirty="0" err="1" smtClean="0">
                <a:solidFill>
                  <a:schemeClr val="accent1"/>
                </a:solidFill>
                <a:latin typeface="Consolas" panose="020B0609020204030204" pitchFamily="49" charset="0"/>
              </a:rPr>
              <a:t>varArray</a:t>
            </a:r>
            <a:r>
              <a:rPr lang="en-US" dirty="0" smtClean="0">
                <a:latin typeface="Consolas" panose="020B0609020204030204" pitchFamily="49" charset="0"/>
              </a:rPr>
              <a:t>[2]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=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30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;</a:t>
            </a:r>
          </a:p>
          <a:p>
            <a:pPr marL="667512" lvl="2" indent="0">
              <a:buNone/>
            </a:pPr>
            <a:r>
              <a:rPr lang="en-US" dirty="0" err="1" smtClean="0">
                <a:solidFill>
                  <a:schemeClr val="accent1"/>
                </a:solidFill>
                <a:latin typeface="Consolas" panose="020B0609020204030204" pitchFamily="49" charset="0"/>
              </a:rPr>
              <a:t>varArray</a:t>
            </a:r>
            <a:r>
              <a:rPr lang="en-US" dirty="0" smtClean="0">
                <a:latin typeface="Consolas" panose="020B0609020204030204" pitchFamily="49" charset="0"/>
              </a:rPr>
              <a:t>[3]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=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35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;</a:t>
            </a:r>
          </a:p>
          <a:p>
            <a:pPr marL="667512" lvl="2" indent="0">
              <a:buNone/>
            </a:pPr>
            <a:endParaRPr lang="en-US" dirty="0" smtClean="0">
              <a:solidFill>
                <a:srgbClr val="80D8FF"/>
              </a:solidFill>
              <a:latin typeface="Consolas" panose="020B0609020204030204" pitchFamily="49" charset="0"/>
            </a:endParaRPr>
          </a:p>
          <a:p>
            <a:pPr marL="667512" lvl="2" indent="0">
              <a:buNone/>
            </a:pPr>
            <a:endParaRPr lang="en-US" dirty="0">
              <a:solidFill>
                <a:srgbClr val="EEFFFF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76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Ragam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Variabel</a:t>
            </a:r>
            <a:r>
              <a:rPr lang="en-US" dirty="0" smtClean="0"/>
              <a:t>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menampilkan</a:t>
            </a:r>
            <a:r>
              <a:rPr lang="en-US" dirty="0" smtClean="0"/>
              <a:t> </a:t>
            </a:r>
            <a:r>
              <a:rPr lang="en-US" dirty="0" err="1" smtClean="0"/>
              <a:t>isi</a:t>
            </a:r>
            <a:r>
              <a:rPr lang="en-US" dirty="0" smtClean="0"/>
              <a:t> array:</a:t>
            </a:r>
          </a:p>
          <a:p>
            <a:pPr marL="667512" lvl="2" indent="0">
              <a:buNone/>
            </a:pPr>
            <a:endParaRPr lang="en-US" dirty="0" smtClean="0"/>
          </a:p>
          <a:p>
            <a:pPr marL="667512" lvl="2" indent="0">
              <a:buNone/>
            </a:pPr>
            <a:endParaRPr lang="en-US" dirty="0" smtClean="0"/>
          </a:p>
          <a:p>
            <a:pPr marL="667512" lvl="2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marL="704088" lvl="2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90448" y="2807817"/>
            <a:ext cx="7596352" cy="181588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667512" lvl="2" indent="0">
              <a:buNone/>
            </a:pPr>
            <a:r>
              <a:rPr lang="en-US" dirty="0" err="1">
                <a:solidFill>
                  <a:srgbClr val="C992EA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latin typeface="Consolas" panose="020B0609020204030204" pitchFamily="49" charset="0"/>
              </a:rPr>
              <a:t> 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</a:rPr>
              <a:t>varArray</a:t>
            </a:r>
            <a:r>
              <a:rPr lang="en-US" sz="2000" dirty="0" smtClean="0">
                <a:solidFill>
                  <a:srgbClr val="80D8FF"/>
                </a:solidFill>
                <a:latin typeface="Consolas" panose="020B0609020204030204" pitchFamily="49" charset="0"/>
              </a:rPr>
              <a:t>=</a:t>
            </a:r>
            <a:r>
              <a:rPr lang="en-US" dirty="0" smtClean="0">
                <a:latin typeface="Consolas" panose="020B0609020204030204" pitchFamily="49" charset="0"/>
              </a:rPr>
              <a:t>[</a:t>
            </a:r>
            <a:r>
              <a:rPr lang="en-US" dirty="0">
                <a:solidFill>
                  <a:srgbClr val="F78C6C"/>
                </a:solidFill>
                <a:latin typeface="Consolas" panose="020B0609020204030204" pitchFamily="49" charset="0"/>
              </a:rPr>
              <a:t>20</a:t>
            </a:r>
            <a:r>
              <a:rPr lang="en-US" dirty="0" smtClean="0">
                <a:latin typeface="Consolas" panose="020B0609020204030204" pitchFamily="49" charset="0"/>
              </a:rPr>
              <a:t>, 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25, 30, 35</a:t>
            </a:r>
            <a:r>
              <a:rPr lang="en-US" dirty="0" smtClean="0">
                <a:latin typeface="Consolas" panose="020B0609020204030204" pitchFamily="49" charset="0"/>
              </a:rPr>
              <a:t>]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; </a:t>
            </a:r>
            <a:endParaRPr lang="en-US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667512" lvl="2" indent="0">
              <a:buNone/>
            </a:pPr>
            <a:r>
              <a:rPr lang="en-US" dirty="0" err="1" smtClean="0">
                <a:solidFill>
                  <a:schemeClr val="accent1"/>
                </a:solidFill>
                <a:latin typeface="Consolas" panose="020B0609020204030204" pitchFamily="49" charset="0"/>
              </a:rPr>
              <a:t>document.write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F78C6C"/>
                </a:solidFill>
                <a:latin typeface="Consolas" panose="020B0609020204030204" pitchFamily="49" charset="0"/>
              </a:rPr>
              <a:t>“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Array </a:t>
            </a:r>
            <a:r>
              <a:rPr lang="en-US" dirty="0">
                <a:solidFill>
                  <a:srgbClr val="F78C6C"/>
                </a:solidFill>
                <a:latin typeface="Consolas" panose="020B0609020204030204" pitchFamily="49" charset="0"/>
              </a:rPr>
              <a:t>index 0= ”</a:t>
            </a:r>
            <a:r>
              <a:rPr lang="en-US" dirty="0" smtClean="0">
                <a:solidFill>
                  <a:schemeClr val="accent1"/>
                </a:solidFill>
                <a:latin typeface="Consolas" panose="020B0609020204030204" pitchFamily="49" charset="0"/>
              </a:rPr>
              <a:t> + </a:t>
            </a:r>
            <a:r>
              <a:rPr lang="en-US" dirty="0" err="1" smtClean="0">
                <a:solidFill>
                  <a:schemeClr val="accent1"/>
                </a:solidFill>
                <a:latin typeface="Consolas" panose="020B0609020204030204" pitchFamily="49" charset="0"/>
              </a:rPr>
              <a:t>varArray</a:t>
            </a:r>
            <a:r>
              <a:rPr lang="en-US" dirty="0" smtClean="0">
                <a:latin typeface="Consolas" panose="020B0609020204030204" pitchFamily="49" charset="0"/>
              </a:rPr>
              <a:t>[0]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);</a:t>
            </a:r>
          </a:p>
          <a:p>
            <a:pPr marL="667512" lvl="2" indent="0">
              <a:buNone/>
            </a:pP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</a:rPr>
              <a:t>document.write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F78C6C"/>
                </a:solidFill>
                <a:latin typeface="Consolas" panose="020B0609020204030204" pitchFamily="49" charset="0"/>
              </a:rPr>
              <a:t>“Array index 1= ”</a:t>
            </a:r>
            <a:r>
              <a:rPr lang="en-US" dirty="0" smtClean="0">
                <a:solidFill>
                  <a:schemeClr val="accent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</a:rPr>
              <a:t>+ </a:t>
            </a:r>
            <a:r>
              <a:rPr lang="en-US" dirty="0" err="1" smtClean="0">
                <a:solidFill>
                  <a:schemeClr val="accent1"/>
                </a:solidFill>
                <a:latin typeface="Consolas" panose="020B0609020204030204" pitchFamily="49" charset="0"/>
              </a:rPr>
              <a:t>varArray</a:t>
            </a:r>
            <a:r>
              <a:rPr lang="en-US" dirty="0" smtClean="0">
                <a:latin typeface="Consolas" panose="020B0609020204030204" pitchFamily="49" charset="0"/>
              </a:rPr>
              <a:t>[1]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);</a:t>
            </a:r>
          </a:p>
          <a:p>
            <a:pPr marL="667512" lvl="2" indent="0">
              <a:buNone/>
            </a:pP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</a:rPr>
              <a:t>document.write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F78C6C"/>
                </a:solidFill>
                <a:latin typeface="Consolas" panose="020B0609020204030204" pitchFamily="49" charset="0"/>
              </a:rPr>
              <a:t>“Array index 2= ”</a:t>
            </a:r>
            <a:r>
              <a:rPr lang="en-US" dirty="0" smtClean="0">
                <a:solidFill>
                  <a:schemeClr val="accent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</a:rPr>
              <a:t>+ </a:t>
            </a:r>
            <a:r>
              <a:rPr lang="en-US" dirty="0" err="1" smtClean="0">
                <a:solidFill>
                  <a:schemeClr val="accent1"/>
                </a:solidFill>
                <a:latin typeface="Consolas" panose="020B0609020204030204" pitchFamily="49" charset="0"/>
              </a:rPr>
              <a:t>varArray</a:t>
            </a:r>
            <a:r>
              <a:rPr lang="en-US" dirty="0" smtClean="0">
                <a:latin typeface="Consolas" panose="020B0609020204030204" pitchFamily="49" charset="0"/>
              </a:rPr>
              <a:t>[2]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); 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</a:rPr>
              <a:t>document.write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F78C6C"/>
                </a:solidFill>
                <a:latin typeface="Consolas" panose="020B0609020204030204" pitchFamily="49" charset="0"/>
              </a:rPr>
              <a:t>“Array index 2= ”</a:t>
            </a:r>
            <a:r>
              <a:rPr lang="en-US" dirty="0" smtClean="0">
                <a:solidFill>
                  <a:schemeClr val="accent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</a:rPr>
              <a:t>+ </a:t>
            </a:r>
            <a:r>
              <a:rPr lang="en-US" dirty="0" err="1" smtClean="0">
                <a:solidFill>
                  <a:schemeClr val="accent1"/>
                </a:solidFill>
                <a:latin typeface="Consolas" panose="020B0609020204030204" pitchFamily="49" charset="0"/>
              </a:rPr>
              <a:t>varArray</a:t>
            </a:r>
            <a:r>
              <a:rPr lang="en-US" dirty="0" smtClean="0">
                <a:latin typeface="Consolas" panose="020B0609020204030204" pitchFamily="49" charset="0"/>
              </a:rPr>
              <a:t>[3]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);</a:t>
            </a:r>
          </a:p>
          <a:p>
            <a:pPr marL="667512" lvl="2" indent="0">
              <a:buNone/>
            </a:pPr>
            <a:endParaRPr lang="en-US" dirty="0">
              <a:solidFill>
                <a:srgbClr val="EEFFFF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363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Ragam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Array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Beragam</a:t>
            </a:r>
            <a:r>
              <a:rPr lang="en-US" dirty="0" smtClean="0"/>
              <a:t> Type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Nilai</a:t>
            </a:r>
            <a:r>
              <a:rPr lang="en-US" dirty="0" smtClean="0"/>
              <a:t> yang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diisi</a:t>
            </a:r>
            <a:r>
              <a:rPr lang="en-US" dirty="0" smtClean="0"/>
              <a:t> array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kombinasi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beragam</a:t>
            </a:r>
            <a:r>
              <a:rPr lang="en-US" dirty="0" smtClean="0"/>
              <a:t> </a:t>
            </a:r>
            <a:r>
              <a:rPr lang="en-US" dirty="0" err="1" smtClean="0"/>
              <a:t>tipe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Contoh</a:t>
            </a:r>
            <a:r>
              <a:rPr lang="en-US" dirty="0" smtClean="0"/>
              <a:t>:</a:t>
            </a:r>
          </a:p>
          <a:p>
            <a:pPr marL="667512" lvl="2" indent="0">
              <a:buNone/>
            </a:pPr>
            <a:endParaRPr lang="en-US" dirty="0" smtClean="0"/>
          </a:p>
          <a:p>
            <a:pPr marL="667512" lvl="2" indent="0">
              <a:buNone/>
            </a:pPr>
            <a:endParaRPr lang="en-US" dirty="0" smtClean="0"/>
          </a:p>
          <a:p>
            <a:pPr marL="667512" lvl="2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marL="704088" lvl="2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90448" y="4105692"/>
            <a:ext cx="7596352" cy="181588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marL="667512" lvl="2" indent="0">
              <a:buNone/>
            </a:pPr>
            <a:r>
              <a:rPr lang="en-US" dirty="0" err="1">
                <a:solidFill>
                  <a:srgbClr val="C992EA"/>
                </a:solidFill>
                <a:latin typeface="Consolas" panose="020B0609020204030204" pitchFamily="49" charset="0"/>
              </a:rPr>
              <a:t>var</a:t>
            </a:r>
            <a:r>
              <a:rPr lang="en-US" dirty="0">
                <a:latin typeface="Consolas" panose="020B0609020204030204" pitchFamily="49" charset="0"/>
              </a:rPr>
              <a:t> 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</a:rPr>
              <a:t>varArray</a:t>
            </a:r>
            <a:r>
              <a:rPr lang="en-US" sz="2000" dirty="0" smtClean="0">
                <a:solidFill>
                  <a:srgbClr val="80D8FF"/>
                </a:solidFill>
                <a:latin typeface="Consolas" panose="020B0609020204030204" pitchFamily="49" charset="0"/>
              </a:rPr>
              <a:t>=</a:t>
            </a:r>
            <a:r>
              <a:rPr lang="en-US" dirty="0" smtClean="0">
                <a:latin typeface="Consolas" panose="020B0609020204030204" pitchFamily="49" charset="0"/>
              </a:rPr>
              <a:t>[</a:t>
            </a:r>
            <a:r>
              <a:rPr lang="en-US" dirty="0">
                <a:solidFill>
                  <a:srgbClr val="F78C6C"/>
                </a:solidFill>
                <a:latin typeface="Consolas" panose="020B0609020204030204" pitchFamily="49" charset="0"/>
              </a:rPr>
              <a:t>20</a:t>
            </a:r>
            <a:r>
              <a:rPr lang="en-US" dirty="0" smtClean="0">
                <a:latin typeface="Consolas" panose="020B0609020204030204" pitchFamily="49" charset="0"/>
              </a:rPr>
              <a:t>, 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25, “Hello”, true</a:t>
            </a:r>
            <a:r>
              <a:rPr lang="en-US" dirty="0" smtClean="0">
                <a:latin typeface="Consolas" panose="020B0609020204030204" pitchFamily="49" charset="0"/>
              </a:rPr>
              <a:t>]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; </a:t>
            </a:r>
            <a:endParaRPr lang="en-US" dirty="0">
              <a:solidFill>
                <a:srgbClr val="92D050"/>
              </a:solidFill>
              <a:latin typeface="Consolas" panose="020B0609020204030204" pitchFamily="49" charset="0"/>
            </a:endParaRPr>
          </a:p>
          <a:p>
            <a:pPr marL="667512" lvl="2" indent="0">
              <a:buNone/>
            </a:pPr>
            <a:r>
              <a:rPr lang="en-US" dirty="0" err="1" smtClean="0">
                <a:solidFill>
                  <a:schemeClr val="accent1"/>
                </a:solidFill>
                <a:latin typeface="Consolas" panose="020B0609020204030204" pitchFamily="49" charset="0"/>
              </a:rPr>
              <a:t>document.write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F78C6C"/>
                </a:solidFill>
                <a:latin typeface="Consolas" panose="020B0609020204030204" pitchFamily="49" charset="0"/>
              </a:rPr>
              <a:t>“</a:t>
            </a:r>
            <a:r>
              <a:rPr lang="en-US" dirty="0" smtClean="0">
                <a:solidFill>
                  <a:srgbClr val="F78C6C"/>
                </a:solidFill>
                <a:latin typeface="Consolas" panose="020B0609020204030204" pitchFamily="49" charset="0"/>
              </a:rPr>
              <a:t>Array </a:t>
            </a:r>
            <a:r>
              <a:rPr lang="en-US" dirty="0">
                <a:solidFill>
                  <a:srgbClr val="F78C6C"/>
                </a:solidFill>
                <a:latin typeface="Consolas" panose="020B0609020204030204" pitchFamily="49" charset="0"/>
              </a:rPr>
              <a:t>index 0= ”</a:t>
            </a:r>
            <a:r>
              <a:rPr lang="en-US" dirty="0" smtClean="0">
                <a:solidFill>
                  <a:schemeClr val="accent1"/>
                </a:solidFill>
                <a:latin typeface="Consolas" panose="020B0609020204030204" pitchFamily="49" charset="0"/>
              </a:rPr>
              <a:t> + </a:t>
            </a:r>
            <a:r>
              <a:rPr lang="en-US" dirty="0" err="1" smtClean="0">
                <a:solidFill>
                  <a:schemeClr val="accent1"/>
                </a:solidFill>
                <a:latin typeface="Consolas" panose="020B0609020204030204" pitchFamily="49" charset="0"/>
              </a:rPr>
              <a:t>varArray</a:t>
            </a:r>
            <a:r>
              <a:rPr lang="en-US" dirty="0" smtClean="0">
                <a:latin typeface="Consolas" panose="020B0609020204030204" pitchFamily="49" charset="0"/>
              </a:rPr>
              <a:t>[0]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);</a:t>
            </a:r>
          </a:p>
          <a:p>
            <a:pPr marL="667512" lvl="2" indent="0">
              <a:buNone/>
            </a:pP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</a:rPr>
              <a:t>document.write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F78C6C"/>
                </a:solidFill>
                <a:latin typeface="Consolas" panose="020B0609020204030204" pitchFamily="49" charset="0"/>
              </a:rPr>
              <a:t>“Array index 1= ”</a:t>
            </a:r>
            <a:r>
              <a:rPr lang="en-US" dirty="0" smtClean="0">
                <a:solidFill>
                  <a:schemeClr val="accent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</a:rPr>
              <a:t>+ </a:t>
            </a:r>
            <a:r>
              <a:rPr lang="en-US" dirty="0" err="1" smtClean="0">
                <a:solidFill>
                  <a:schemeClr val="accent1"/>
                </a:solidFill>
                <a:latin typeface="Consolas" panose="020B0609020204030204" pitchFamily="49" charset="0"/>
              </a:rPr>
              <a:t>varArray</a:t>
            </a:r>
            <a:r>
              <a:rPr lang="en-US" dirty="0" smtClean="0">
                <a:latin typeface="Consolas" panose="020B0609020204030204" pitchFamily="49" charset="0"/>
              </a:rPr>
              <a:t>[1]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);</a:t>
            </a:r>
          </a:p>
          <a:p>
            <a:pPr marL="667512" lvl="2" indent="0">
              <a:buNone/>
            </a:pP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</a:rPr>
              <a:t>document.write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F78C6C"/>
                </a:solidFill>
                <a:latin typeface="Consolas" panose="020B0609020204030204" pitchFamily="49" charset="0"/>
              </a:rPr>
              <a:t>“Array index 2= ”</a:t>
            </a:r>
            <a:r>
              <a:rPr lang="en-US" dirty="0" smtClean="0">
                <a:solidFill>
                  <a:schemeClr val="accent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</a:rPr>
              <a:t>+ </a:t>
            </a:r>
            <a:r>
              <a:rPr lang="en-US" dirty="0" err="1" smtClean="0">
                <a:solidFill>
                  <a:schemeClr val="accent1"/>
                </a:solidFill>
                <a:latin typeface="Consolas" panose="020B0609020204030204" pitchFamily="49" charset="0"/>
              </a:rPr>
              <a:t>varArray</a:t>
            </a:r>
            <a:r>
              <a:rPr lang="en-US" dirty="0" smtClean="0">
                <a:latin typeface="Consolas" panose="020B0609020204030204" pitchFamily="49" charset="0"/>
              </a:rPr>
              <a:t>[2]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); </a:t>
            </a:r>
            <a:r>
              <a:rPr lang="en-US" dirty="0" err="1">
                <a:solidFill>
                  <a:schemeClr val="accent1"/>
                </a:solidFill>
                <a:latin typeface="Consolas" panose="020B0609020204030204" pitchFamily="49" charset="0"/>
              </a:rPr>
              <a:t>document.write</a:t>
            </a:r>
            <a:r>
              <a:rPr lang="en-US" dirty="0">
                <a:solidFill>
                  <a:srgbClr val="80D8FF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F78C6C"/>
                </a:solidFill>
                <a:latin typeface="Consolas" panose="020B0609020204030204" pitchFamily="49" charset="0"/>
              </a:rPr>
              <a:t>“Array index 2= ”</a:t>
            </a:r>
            <a:r>
              <a:rPr lang="en-US" dirty="0" smtClean="0">
                <a:solidFill>
                  <a:schemeClr val="accent1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chemeClr val="accent1"/>
                </a:solidFill>
                <a:latin typeface="Consolas" panose="020B0609020204030204" pitchFamily="49" charset="0"/>
              </a:rPr>
              <a:t>+ </a:t>
            </a:r>
            <a:r>
              <a:rPr lang="en-US" dirty="0" err="1" smtClean="0">
                <a:solidFill>
                  <a:schemeClr val="accent1"/>
                </a:solidFill>
                <a:latin typeface="Consolas" panose="020B0609020204030204" pitchFamily="49" charset="0"/>
              </a:rPr>
              <a:t>varArray</a:t>
            </a:r>
            <a:r>
              <a:rPr lang="en-US" dirty="0" smtClean="0">
                <a:latin typeface="Consolas" panose="020B0609020204030204" pitchFamily="49" charset="0"/>
              </a:rPr>
              <a:t>[3]</a:t>
            </a:r>
            <a:r>
              <a:rPr lang="en-US" dirty="0" smtClean="0">
                <a:solidFill>
                  <a:srgbClr val="80D8FF"/>
                </a:solidFill>
                <a:latin typeface="Consolas" panose="020B0609020204030204" pitchFamily="49" charset="0"/>
              </a:rPr>
              <a:t>);</a:t>
            </a:r>
          </a:p>
          <a:p>
            <a:pPr marL="667512" lvl="2" indent="0">
              <a:buNone/>
            </a:pPr>
            <a:endParaRPr lang="en-US" dirty="0">
              <a:solidFill>
                <a:srgbClr val="EEFFFF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056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-UPJ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-UPJ" id="{3A4EB860-FBD5-492B-B1F5-105163DA9472}" vid="{5EAFCC1A-FC16-42A2-A3DF-A488BCD489C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Theme-UPJ</Template>
  <TotalTime>315</TotalTime>
  <Words>606</Words>
  <Application>Microsoft Office PowerPoint</Application>
  <PresentationFormat>On-screen Show (4:3)</PresentationFormat>
  <Paragraphs>172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Calibri</vt:lpstr>
      <vt:lpstr>Consolas</vt:lpstr>
      <vt:lpstr>Georgia</vt:lpstr>
      <vt:lpstr>Trebuchet MS</vt:lpstr>
      <vt:lpstr>Wingdings 2</vt:lpstr>
      <vt:lpstr>Theme-UPJ</vt:lpstr>
      <vt:lpstr>Javascript Basic #2</vt:lpstr>
      <vt:lpstr>Ragam Variabel</vt:lpstr>
      <vt:lpstr>Ragam Variabel Mendefisnikan Variabel Native</vt:lpstr>
      <vt:lpstr>Ragam Variabel Mendefisnikan Variabel Native</vt:lpstr>
      <vt:lpstr>Ragam Variabel Mendefisnikan Variabel Native</vt:lpstr>
      <vt:lpstr>Ragam Variabel Variabel Array</vt:lpstr>
      <vt:lpstr>Ragam Variabel Variabel Array</vt:lpstr>
      <vt:lpstr>Ragam Variabel Variabel Array</vt:lpstr>
      <vt:lpstr>Ragam Variabel Array dengan Nilai Beragam Type</vt:lpstr>
      <vt:lpstr>Ragam Variabel Menambah Nilai pada Slot Baru pada Array</vt:lpstr>
      <vt:lpstr>Ragam Variabel Array sebagai Object</vt:lpstr>
      <vt:lpstr>Ragam Variabel Array sebagai Object</vt:lpstr>
      <vt:lpstr>Selesai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Javascript Basic #2</dc:title>
  <dc:creator>Augury El Rayeb</dc:creator>
  <cp:lastModifiedBy>Augury El Rayeb</cp:lastModifiedBy>
  <cp:revision>23</cp:revision>
  <dcterms:created xsi:type="dcterms:W3CDTF">2020-09-09T06:41:26Z</dcterms:created>
  <dcterms:modified xsi:type="dcterms:W3CDTF">2020-09-29T06:08:21Z</dcterms:modified>
</cp:coreProperties>
</file>