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65" r:id="rId14"/>
    <p:sldId id="264" r:id="rId15"/>
    <p:sldId id="263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317D25-DCB7-4A46-93D1-A4D02C592171}">
          <p14:sldIdLst>
            <p14:sldId id="256"/>
            <p14:sldId id="257"/>
          </p14:sldIdLst>
        </p14:section>
        <p14:section name="Tentang Semantic Elements" id="{B0CCE5EF-6090-4EAA-B89E-833EDA5D0528}">
          <p14:sldIdLst>
            <p14:sldId id="258"/>
            <p14:sldId id="259"/>
          </p14:sldIdLst>
        </p14:section>
        <p14:section name="Layout &amp; element semantic HTML" id="{A73F4221-59C4-409B-9F59-3A23AFD9A55A}">
          <p14:sldIdLst>
            <p14:sldId id="260"/>
            <p14:sldId id="261"/>
            <p14:sldId id="262"/>
            <p14:sldId id="266"/>
            <p14:sldId id="267"/>
            <p14:sldId id="268"/>
            <p14:sldId id="269"/>
            <p14:sldId id="270"/>
            <p14:sldId id="265"/>
            <p14:sldId id="264"/>
            <p14:sldId id="263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6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1F811-5954-40E9-9D4B-8AE3BC378BD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7F6F3-3EBF-418E-B270-E1D35FB8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15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baseline="0" dirty="0" smtClean="0"/>
              <a:t>HTML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</a:t>
            </a:r>
            <a:r>
              <a:rPr lang="en-US" baseline="0" dirty="0" smtClean="0"/>
              <a:t>-sensitive,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disarankan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penulisannya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memperhatikan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huruf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kecil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kedepannya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6F3-3EBF-418E-B270-E1D35FB8B1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87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baseline="0" dirty="0" smtClean="0"/>
              <a:t>HTML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</a:t>
            </a:r>
            <a:r>
              <a:rPr lang="en-US" baseline="0" dirty="0" smtClean="0"/>
              <a:t>-sensitive,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disarankan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penulisannya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memperhatikan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huruf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kecil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kedepannya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6F3-3EBF-418E-B270-E1D35FB8B1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47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95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5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41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7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54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10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0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4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4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87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64CEDA-BADA-4E95-8B62-6A98532166CD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3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Berbasis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HTML Basic</a:t>
            </a:r>
          </a:p>
          <a:p>
            <a:r>
              <a:rPr lang="en-MY" i="1" dirty="0"/>
              <a:t>HTML 5 Semantic elements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</a:t>
            </a:r>
            <a:r>
              <a:rPr lang="en-US" dirty="0" err="1" smtClean="0"/>
              <a:t>nav</a:t>
            </a:r>
            <a:r>
              <a:rPr lang="en-US" dirty="0" smtClean="0"/>
              <a:t>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3200" dirty="0" err="1" smtClean="0"/>
              <a:t>Contoh</a:t>
            </a:r>
            <a:r>
              <a:rPr lang="en-US" sz="3200" dirty="0" smtClean="0"/>
              <a:t>: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5840" y="2891552"/>
            <a:ext cx="7541260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A62A2A"/>
                </a:solidFill>
                <a:latin typeface="Consolas" panose="020B0609020204030204" pitchFamily="49" charset="0"/>
              </a:rPr>
              <a:t>nav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="/intro/"&gt;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Intro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|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="/</a:t>
            </a:r>
            <a:r>
              <a:rPr lang="en-US" dirty="0" err="1" smtClean="0">
                <a:solidFill>
                  <a:srgbClr val="0000CE"/>
                </a:solidFill>
                <a:latin typeface="Consolas" panose="020B0609020204030204" pitchFamily="49" charset="0"/>
              </a:rPr>
              <a:t>Produk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/"&gt;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Produk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|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="/</a:t>
            </a:r>
            <a:r>
              <a:rPr lang="en-US" dirty="0" err="1" smtClean="0">
                <a:solidFill>
                  <a:srgbClr val="0000CE"/>
                </a:solidFill>
                <a:latin typeface="Consolas" panose="020B0609020204030204" pitchFamily="49" charset="0"/>
              </a:rPr>
              <a:t>dukungan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/"&gt;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Dukungan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&amp; Download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|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="/</a:t>
            </a:r>
            <a:r>
              <a:rPr lang="en-US" dirty="0" err="1" smtClean="0">
                <a:solidFill>
                  <a:srgbClr val="0000CE"/>
                </a:solidFill>
                <a:latin typeface="Consolas" panose="020B0609020204030204" pitchFamily="49" charset="0"/>
              </a:rPr>
              <a:t>tentang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/"&gt;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Tentang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Kami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 err="1">
                <a:solidFill>
                  <a:srgbClr val="A62A2A"/>
                </a:solidFill>
                <a:latin typeface="Consolas" panose="020B0609020204030204" pitchFamily="49" charset="0"/>
              </a:rPr>
              <a:t>nav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27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&lt;main&gt;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&lt;main&gt; </a:t>
            </a:r>
            <a:r>
              <a:rPr lang="en-US" dirty="0" smtClean="0"/>
              <a:t>element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(main)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.</a:t>
            </a:r>
          </a:p>
          <a:p>
            <a:pPr>
              <a:buClr>
                <a:srgbClr val="4F81BD"/>
              </a:buClr>
            </a:pPr>
            <a:endParaRPr lang="en-US" dirty="0" smtClean="0"/>
          </a:p>
          <a:p>
            <a:pPr lvl="0">
              <a:buClr>
                <a:srgbClr val="4F81BD"/>
              </a:buClr>
            </a:pPr>
            <a:r>
              <a:rPr lang="en-US" sz="2900" dirty="0">
                <a:solidFill>
                  <a:srgbClr val="4F81BD"/>
                </a:solidFill>
                <a:latin typeface="Verdana" panose="020B0604030504040204" pitchFamily="34" charset="0"/>
              </a:rPr>
              <a:t>&lt;main&gt; </a:t>
            </a:r>
            <a:r>
              <a:rPr lang="en-US" dirty="0">
                <a:solidFill>
                  <a:prstClr val="black"/>
                </a:solidFill>
              </a:rPr>
              <a:t>element </a:t>
            </a:r>
            <a:r>
              <a:rPr lang="en-US" dirty="0" err="1" smtClean="0">
                <a:solidFill>
                  <a:prstClr val="black"/>
                </a:solidFill>
              </a:rPr>
              <a:t>berbeda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dengan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sz="2900" dirty="0">
                <a:solidFill>
                  <a:srgbClr val="4F81BD"/>
                </a:solidFill>
                <a:latin typeface="Verdana" panose="020B0604030504040204" pitchFamily="34" charset="0"/>
              </a:rPr>
              <a:t>&lt;</a:t>
            </a: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body&gt;</a:t>
            </a:r>
            <a:r>
              <a:rPr lang="en-US" dirty="0" smtClean="0">
                <a:solidFill>
                  <a:prstClr val="black"/>
                </a:solidFill>
              </a:rPr>
              <a:t> element, </a:t>
            </a:r>
            <a:r>
              <a:rPr lang="en-US" dirty="0">
                <a:solidFill>
                  <a:srgbClr val="4F81BD"/>
                </a:solidFill>
                <a:latin typeface="Verdana" panose="020B0604030504040204" pitchFamily="34" charset="0"/>
              </a:rPr>
              <a:t>&lt;main&gt; </a:t>
            </a:r>
            <a:r>
              <a:rPr lang="en-US" dirty="0" smtClean="0">
                <a:solidFill>
                  <a:prstClr val="black"/>
                </a:solidFill>
              </a:rPr>
              <a:t>sebagai </a:t>
            </a:r>
            <a:r>
              <a:rPr lang="en-US" dirty="0" err="1" smtClean="0">
                <a:solidFill>
                  <a:prstClr val="black"/>
                </a:solidFill>
              </a:rPr>
              <a:t>representasi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konten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utama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dari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srgbClr val="4F81BD"/>
                </a:solidFill>
                <a:latin typeface="Verdana" panose="020B0604030504040204" pitchFamily="34" charset="0"/>
              </a:rPr>
              <a:t>&lt;body</a:t>
            </a:r>
            <a:r>
              <a:rPr lang="en-US" dirty="0" smtClean="0">
                <a:solidFill>
                  <a:srgbClr val="4F81BD"/>
                </a:solidFill>
                <a:latin typeface="Verdana" panose="020B0604030504040204" pitchFamily="34" charset="0"/>
              </a:rPr>
              <a:t>&gt;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  <a:p>
            <a:pPr>
              <a:buClr>
                <a:srgbClr val="4F81BD"/>
              </a:buClr>
            </a:pPr>
            <a:endParaRPr lang="en-US" sz="3200" dirty="0" smtClean="0"/>
          </a:p>
          <a:p>
            <a:pPr lvl="0">
              <a:buClr>
                <a:srgbClr val="4F81BD"/>
              </a:buClr>
            </a:pPr>
            <a:r>
              <a:rPr lang="en-US" dirty="0" err="1" smtClean="0">
                <a:solidFill>
                  <a:prstClr val="black"/>
                </a:solidFill>
              </a:rPr>
              <a:t>Catatan</a:t>
            </a:r>
            <a:r>
              <a:rPr lang="en-US" dirty="0" smtClean="0">
                <a:solidFill>
                  <a:prstClr val="black"/>
                </a:solidFill>
              </a:rPr>
              <a:t>: </a:t>
            </a: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&lt;main</a:t>
            </a:r>
            <a:r>
              <a:rPr lang="en-US" sz="2900" dirty="0">
                <a:solidFill>
                  <a:srgbClr val="4F81BD"/>
                </a:solidFill>
                <a:latin typeface="Verdana" panose="020B0604030504040204" pitchFamily="34" charset="0"/>
              </a:rPr>
              <a:t>&gt; </a:t>
            </a:r>
            <a:r>
              <a:rPr lang="en-US" dirty="0" smtClean="0">
                <a:solidFill>
                  <a:prstClr val="black"/>
                </a:solidFill>
              </a:rPr>
              <a:t>element </a:t>
            </a:r>
            <a:r>
              <a:rPr lang="en-US" dirty="0" err="1" smtClean="0">
                <a:solidFill>
                  <a:prstClr val="black"/>
                </a:solidFill>
              </a:rPr>
              <a:t>hanya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boleh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ada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satu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dalam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satu</a:t>
            </a:r>
            <a:r>
              <a:rPr lang="en-US" dirty="0">
                <a:solidFill>
                  <a:prstClr val="black"/>
                </a:solidFill>
              </a:rPr>
              <a:t> file HTML.</a:t>
            </a:r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2513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&lt;main&gt;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3200" dirty="0" err="1" smtClean="0"/>
              <a:t>Contoh</a:t>
            </a:r>
            <a:r>
              <a:rPr lang="en-US" sz="3200" dirty="0" smtClean="0"/>
              <a:t>: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5840" y="2891552"/>
            <a:ext cx="7541260" cy="34163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main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Intro HTML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Hypertext Markup Language (HTML) 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....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HTML Layout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HTML has several elements or tags, the ....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/main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/body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546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&lt;section&gt;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546564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4F81BD"/>
              </a:buClr>
            </a:pPr>
            <a:r>
              <a:rPr lang="en-US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</a:t>
            </a:r>
            <a:r>
              <a:rPr lang="en-US" dirty="0">
                <a:solidFill>
                  <a:srgbClr val="4F81BD"/>
                </a:solidFill>
                <a:latin typeface="Verdana" panose="020B0604030504040204" pitchFamily="34" charset="0"/>
              </a:rPr>
              <a:t>section&gt;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tematik</a:t>
            </a:r>
            <a:r>
              <a:rPr lang="en-US" dirty="0"/>
              <a:t> yang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tipikal</a:t>
            </a:r>
            <a:r>
              <a:rPr lang="en-US" dirty="0"/>
              <a:t>/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/heading</a:t>
            </a:r>
            <a:r>
              <a:rPr lang="en-US" dirty="0" smtClean="0"/>
              <a:t>.</a:t>
            </a:r>
          </a:p>
          <a:p>
            <a:pPr>
              <a:buClr>
                <a:srgbClr val="4F81BD"/>
              </a:buClr>
            </a:pPr>
            <a:endParaRPr lang="en-US" dirty="0"/>
          </a:p>
          <a:p>
            <a:pPr>
              <a:buClr>
                <a:srgbClr val="4F81BD"/>
              </a:buClr>
            </a:pP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</a:t>
            </a:r>
            <a:r>
              <a:rPr lang="en-US" sz="2900" dirty="0">
                <a:solidFill>
                  <a:srgbClr val="4F81BD"/>
                </a:solidFill>
                <a:latin typeface="Verdana" panose="020B0604030504040204" pitchFamily="34" charset="0"/>
              </a:rPr>
              <a:t>section&gt; </a:t>
            </a:r>
            <a:r>
              <a:rPr lang="en-US" dirty="0" err="1" smtClean="0">
                <a:solidFill>
                  <a:prstClr val="black"/>
                </a:solidFill>
              </a:rPr>
              <a:t>adalah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bagian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dari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suatu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konten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induk</a:t>
            </a:r>
            <a:r>
              <a:rPr lang="en-US" dirty="0" smtClean="0">
                <a:solidFill>
                  <a:prstClr val="black"/>
                </a:solidFill>
              </a:rPr>
              <a:t>/</a:t>
            </a:r>
            <a:r>
              <a:rPr lang="en-US" dirty="0" err="1" smtClean="0">
                <a:solidFill>
                  <a:prstClr val="black"/>
                </a:solidFill>
              </a:rPr>
              <a:t>dokumen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artinya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memiliki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keterkaitan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atau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kelanjutan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dari</a:t>
            </a:r>
            <a:r>
              <a:rPr lang="en-US" dirty="0">
                <a:solidFill>
                  <a:prstClr val="black"/>
                </a:solidFill>
              </a:rPr>
              <a:t>/</a:t>
            </a:r>
            <a:r>
              <a:rPr lang="en-US" dirty="0" err="1">
                <a:solidFill>
                  <a:prstClr val="black"/>
                </a:solidFill>
              </a:rPr>
              <a:t>ke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konten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lain.</a:t>
            </a:r>
          </a:p>
          <a:p>
            <a:pPr lvl="0">
              <a:buClr>
                <a:srgbClr val="4F81BD"/>
              </a:buClr>
            </a:pPr>
            <a:endParaRPr lang="en-US" dirty="0">
              <a:solidFill>
                <a:prstClr val="black"/>
              </a:solidFill>
            </a:endParaRPr>
          </a:p>
          <a:p>
            <a:pPr>
              <a:buClr>
                <a:srgbClr val="4F81BD"/>
              </a:buClr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i="1" dirty="0" smtClean="0"/>
              <a:t>home page </a:t>
            </a:r>
            <a:r>
              <a:rPr lang="en-US" dirty="0" err="1" smtClean="0"/>
              <a:t>normalnya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section:</a:t>
            </a:r>
          </a:p>
          <a:p>
            <a:pPr lvl="1">
              <a:buClr>
                <a:srgbClr val="4F81BD"/>
              </a:buClr>
            </a:pPr>
            <a:r>
              <a:rPr lang="en-US" i="1" dirty="0" smtClean="0"/>
              <a:t>Section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i="1" dirty="0" smtClean="0"/>
              <a:t>introduction</a:t>
            </a:r>
          </a:p>
          <a:p>
            <a:pPr lvl="1">
              <a:buClr>
                <a:srgbClr val="4F81BD"/>
              </a:buClr>
            </a:pPr>
            <a:r>
              <a:rPr lang="en-US" i="1" dirty="0" smtClean="0"/>
              <a:t>Section </a:t>
            </a:r>
            <a:r>
              <a:rPr lang="en-US" dirty="0" err="1" smtClean="0"/>
              <a:t>untuk</a:t>
            </a:r>
            <a:r>
              <a:rPr lang="en-US" i="1" dirty="0" smtClean="0"/>
              <a:t> content</a:t>
            </a:r>
          </a:p>
          <a:p>
            <a:pPr lvl="1">
              <a:buClr>
                <a:srgbClr val="4F81BD"/>
              </a:buClr>
            </a:pPr>
            <a:r>
              <a:rPr lang="en-US" i="1" dirty="0" smtClean="0"/>
              <a:t>Section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i="1" dirty="0" smtClean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2291810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&lt;section&gt;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2900" dirty="0" err="1" smtClean="0">
                <a:latin typeface="Verdana" panose="020B0604030504040204" pitchFamily="34" charset="0"/>
              </a:rPr>
              <a:t>Contoh</a:t>
            </a:r>
            <a:r>
              <a:rPr lang="en-US" sz="2900" dirty="0" smtClean="0">
                <a:latin typeface="Verdana" panose="020B0604030504040204" pitchFamily="34" charset="0"/>
              </a:rPr>
              <a:t>:</a:t>
            </a:r>
            <a:endParaRPr lang="en-US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5840" y="2891552"/>
            <a:ext cx="7541260" cy="34163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main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WWF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World Wide Fund for Nature (WWF) is....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WHO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World Health Organization (WHO) is the ....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/main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/body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86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&lt;article&gt;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4F81BD"/>
              </a:buClr>
            </a:pP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&lt;article&gt;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,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focus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tipikal</a:t>
            </a:r>
            <a:r>
              <a:rPr lang="en-US" dirty="0"/>
              <a:t>/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/heading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Clr>
                <a:srgbClr val="4F81BD"/>
              </a:buClr>
            </a:pPr>
            <a:endParaRPr lang="en-US" dirty="0"/>
          </a:p>
          <a:p>
            <a:pPr>
              <a:buClr>
                <a:srgbClr val="4F81BD"/>
              </a:buClr>
            </a:pP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>
                <a:solidFill>
                  <a:srgbClr val="4F81BD"/>
                </a:solidFill>
                <a:latin typeface="Verdana" panose="020B0604030504040204" pitchFamily="34" charset="0"/>
              </a:rPr>
              <a:t>&lt;article&gt;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keterkaitan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kelanjutan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/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lain</a:t>
            </a:r>
            <a:endParaRPr lang="en-US" dirty="0" smtClean="0"/>
          </a:p>
          <a:p>
            <a:pPr>
              <a:buClr>
                <a:srgbClr val="4F81BD"/>
              </a:buClr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Clr>
                <a:srgbClr val="4F81BD"/>
              </a:buClr>
            </a:pPr>
            <a:r>
              <a:rPr lang="en-US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&lt;article</a:t>
            </a:r>
            <a:r>
              <a:rPr lang="en-US" dirty="0">
                <a:solidFill>
                  <a:srgbClr val="4F81BD"/>
                </a:solidFill>
                <a:latin typeface="Verdana" panose="020B0604030504040204" pitchFamily="34" charset="0"/>
              </a:rPr>
              <a:t>&gt;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:</a:t>
            </a:r>
          </a:p>
          <a:p>
            <a:pPr lvl="1">
              <a:buClr>
                <a:srgbClr val="4F81BD"/>
              </a:buClr>
            </a:pPr>
            <a:r>
              <a:rPr lang="en-US" i="1" dirty="0" smtClean="0"/>
              <a:t>Forum post</a:t>
            </a:r>
          </a:p>
          <a:p>
            <a:pPr lvl="1">
              <a:buClr>
                <a:srgbClr val="4F81BD"/>
              </a:buClr>
            </a:pPr>
            <a:r>
              <a:rPr lang="en-US" i="1" dirty="0" smtClean="0"/>
              <a:t>Blog post</a:t>
            </a:r>
          </a:p>
          <a:p>
            <a:pPr lvl="1">
              <a:buClr>
                <a:srgbClr val="4F81BD"/>
              </a:buClr>
            </a:pP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kabar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83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/>
              <a:t>&lt;article&gt;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2900" dirty="0" err="1" smtClean="0">
                <a:latin typeface="Verdana" panose="020B0604030504040204" pitchFamily="34" charset="0"/>
              </a:rPr>
              <a:t>Contoh</a:t>
            </a:r>
            <a:r>
              <a:rPr lang="en-US" sz="2900" dirty="0" smtClean="0">
                <a:latin typeface="Verdana" panose="020B0604030504040204" pitchFamily="34" charset="0"/>
              </a:rPr>
              <a:t>:</a:t>
            </a:r>
            <a:endParaRPr lang="en-US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5840" y="2891552"/>
            <a:ext cx="7541260" cy="34163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main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article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WWF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The World Wide Fund for Nature (WWF) is....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/article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article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WHO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   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World Health Organization (WHO) is the ....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/article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/main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/body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07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&lt;article</a:t>
            </a:r>
            <a:r>
              <a:rPr lang="en-US" dirty="0" smtClean="0"/>
              <a:t>&gt; vs &lt;section&gt;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&lt;section&gt;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tematik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induk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kelanjutan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/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smtClean="0"/>
              <a:t>lain.</a:t>
            </a:r>
            <a:endParaRPr lang="en-US" dirty="0"/>
          </a:p>
          <a:p>
            <a:endParaRPr lang="en-US" dirty="0" smtClean="0"/>
          </a:p>
          <a:p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>
                <a:solidFill>
                  <a:srgbClr val="4F81BD"/>
                </a:solidFill>
                <a:latin typeface="Verdana" panose="020B0604030504040204" pitchFamily="34" charset="0"/>
              </a:rPr>
              <a:t>&lt;article&gt;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kelanjutan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/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lain</a:t>
            </a:r>
          </a:p>
          <a:p>
            <a:endParaRPr lang="en-US" dirty="0" smtClean="0"/>
          </a:p>
          <a:p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>
                <a:solidFill>
                  <a:srgbClr val="4F81BD"/>
                </a:solidFill>
                <a:latin typeface="Verdana" panose="020B0604030504040204" pitchFamily="34" charset="0"/>
              </a:rPr>
              <a:t>&lt;section&gt;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yang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>
                <a:solidFill>
                  <a:srgbClr val="4F81BD"/>
                </a:solidFill>
                <a:latin typeface="Verdana" panose="020B0604030504040204" pitchFamily="34" charset="0"/>
              </a:rPr>
              <a:t>&lt;article&gt; 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26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&lt;article</a:t>
            </a:r>
            <a:r>
              <a:rPr lang="en-US" dirty="0" smtClean="0"/>
              <a:t>&gt; Nesting in &lt;section&gt;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4F81BD"/>
                </a:solidFill>
                <a:latin typeface="Verdana" panose="020B0604030504040204" pitchFamily="34" charset="0"/>
              </a:rPr>
              <a:t>&lt;article&gt; </a:t>
            </a:r>
            <a:r>
              <a:rPr lang="en-US" sz="2000" dirty="0" smtClean="0"/>
              <a:t>nesting in </a:t>
            </a:r>
            <a:r>
              <a:rPr lang="en-US" sz="20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&lt;section&gt;</a:t>
            </a:r>
            <a:r>
              <a:rPr lang="en-US" sz="2000" dirty="0" smtClean="0"/>
              <a:t>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article di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section.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section yang </a:t>
            </a:r>
            <a:r>
              <a:rPr lang="en-US" sz="2000" dirty="0" err="1" smtClean="0"/>
              <a:t>didalamnya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konten</a:t>
            </a:r>
            <a:r>
              <a:rPr lang="en-US" sz="2000" dirty="0" smtClean="0"/>
              <a:t> </a:t>
            </a:r>
            <a:r>
              <a:rPr lang="en-US" sz="2000" dirty="0" err="1" smtClean="0"/>
              <a:t>independen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4F81BD"/>
                </a:solidFill>
                <a:latin typeface="Verdana" panose="020B0604030504040204" pitchFamily="34" charset="0"/>
              </a:rPr>
              <a:t>&lt;article&gt; </a:t>
            </a:r>
            <a:r>
              <a:rPr lang="en-US" sz="2000" dirty="0" smtClean="0"/>
              <a:t>di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4F81BD"/>
                </a:solidFill>
                <a:latin typeface="Verdana" panose="020B0604030504040204" pitchFamily="34" charset="0"/>
              </a:rPr>
              <a:t>&lt;section&gt;</a:t>
            </a:r>
            <a:r>
              <a:rPr lang="en-US" sz="2000" dirty="0"/>
              <a:t> </a:t>
            </a:r>
          </a:p>
          <a:p>
            <a:endParaRPr lang="en-US" sz="2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3520487" y="3941594"/>
            <a:ext cx="2103026" cy="2659938"/>
            <a:chOff x="5165282" y="3166894"/>
            <a:chExt cx="2103026" cy="2659938"/>
          </a:xfrm>
        </p:grpSpPr>
        <p:sp>
          <p:nvSpPr>
            <p:cNvPr id="15" name="Rectangle 14"/>
            <p:cNvSpPr/>
            <p:nvPr/>
          </p:nvSpPr>
          <p:spPr>
            <a:xfrm>
              <a:off x="5165282" y="3166894"/>
              <a:ext cx="2103026" cy="2972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&lt;header&gt;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65282" y="3462530"/>
              <a:ext cx="2103026" cy="29471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</a:t>
              </a:r>
              <a:r>
                <a:rPr lang="en-US" sz="1200" dirty="0" err="1" smtClean="0">
                  <a:latin typeface="Consolas" panose="020B0609020204030204" pitchFamily="49" charset="0"/>
                </a:rPr>
                <a:t>nav</a:t>
              </a:r>
              <a:r>
                <a:rPr lang="en-US" sz="1200" dirty="0" smtClean="0">
                  <a:latin typeface="Consolas" panose="020B0609020204030204" pitchFamily="49" charset="0"/>
                </a:rPr>
                <a:t>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165282" y="3756724"/>
              <a:ext cx="2103026" cy="16327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&lt;main&gt;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226665" y="4029758"/>
              <a:ext cx="1137536" cy="11162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&lt;section&gt;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285009" y="428930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&lt;article&gt;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22545" y="4028763"/>
              <a:ext cx="787147" cy="111719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&lt;aside&gt;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165282" y="5389510"/>
              <a:ext cx="2103026" cy="4373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&lt;footer&gt;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285009" y="456709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&lt;article&gt;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85009" y="4839738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&lt;article&gt;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9443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&lt;section&gt; </a:t>
            </a:r>
            <a:r>
              <a:rPr lang="en-US" dirty="0" smtClean="0"/>
              <a:t>Nesting in </a:t>
            </a:r>
            <a:r>
              <a:rPr lang="en-US" dirty="0"/>
              <a:t>&lt;article&gt;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4F81BD"/>
                </a:solidFill>
                <a:latin typeface="Verdana" panose="020B0604030504040204" pitchFamily="34" charset="0"/>
              </a:rPr>
              <a:t>&lt;section&gt; </a:t>
            </a:r>
            <a:r>
              <a:rPr lang="en-US" sz="2000" dirty="0" smtClean="0"/>
              <a:t>nesting in </a:t>
            </a:r>
            <a:r>
              <a:rPr lang="en-US" sz="2000" dirty="0">
                <a:solidFill>
                  <a:srgbClr val="4F81BD"/>
                </a:solidFill>
                <a:latin typeface="Verdana" panose="020B0604030504040204" pitchFamily="34" charset="0"/>
              </a:rPr>
              <a:t>&lt;article&gt; </a:t>
            </a:r>
            <a:r>
              <a:rPr lang="en-US" sz="2000" dirty="0" err="1" smtClean="0"/>
              <a:t>artinya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section di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article.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article yang </a:t>
            </a:r>
            <a:r>
              <a:rPr lang="en-US" sz="2000" dirty="0" err="1" smtClean="0"/>
              <a:t>didalamnya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berupa</a:t>
            </a:r>
            <a:r>
              <a:rPr lang="en-US" sz="2000" dirty="0" smtClean="0"/>
              <a:t> </a:t>
            </a:r>
            <a:r>
              <a:rPr lang="en-US" sz="2000" dirty="0" err="1" smtClean="0"/>
              <a:t>konten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4F81BD"/>
                </a:solidFill>
                <a:latin typeface="Verdana" panose="020B0604030504040204" pitchFamily="34" charset="0"/>
              </a:rPr>
              <a:t>&lt;section&gt; </a:t>
            </a:r>
            <a:r>
              <a:rPr lang="en-US" sz="2000" dirty="0" smtClean="0"/>
              <a:t>di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>
                <a:solidFill>
                  <a:srgbClr val="4F81BD"/>
                </a:solidFill>
                <a:latin typeface="Verdana" panose="020B0604030504040204" pitchFamily="34" charset="0"/>
              </a:rPr>
              <a:t>&lt;article&gt;</a:t>
            </a:r>
            <a:endParaRPr lang="en-US" sz="2000" dirty="0"/>
          </a:p>
          <a:p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3520487" y="3979694"/>
            <a:ext cx="2103026" cy="2659938"/>
            <a:chOff x="5165282" y="3166894"/>
            <a:chExt cx="2103026" cy="2659938"/>
          </a:xfrm>
        </p:grpSpPr>
        <p:sp>
          <p:nvSpPr>
            <p:cNvPr id="5" name="Rectangle 4"/>
            <p:cNvSpPr/>
            <p:nvPr/>
          </p:nvSpPr>
          <p:spPr>
            <a:xfrm>
              <a:off x="5165282" y="3166894"/>
              <a:ext cx="2103026" cy="2972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&lt;header&gt;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165282" y="3462530"/>
              <a:ext cx="2103026" cy="29471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</a:t>
              </a:r>
              <a:r>
                <a:rPr lang="en-US" sz="1200" dirty="0" err="1" smtClean="0">
                  <a:latin typeface="Consolas" panose="020B0609020204030204" pitchFamily="49" charset="0"/>
                </a:rPr>
                <a:t>nav</a:t>
              </a:r>
              <a:r>
                <a:rPr lang="en-US" sz="1200" dirty="0" smtClean="0">
                  <a:latin typeface="Consolas" panose="020B0609020204030204" pitchFamily="49" charset="0"/>
                </a:rPr>
                <a:t>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165282" y="3756724"/>
              <a:ext cx="2103026" cy="16327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&lt;main&gt;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226665" y="4029758"/>
              <a:ext cx="1137536" cy="11162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&lt;article&gt;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285009" y="428930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&lt;section&gt;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22545" y="4028763"/>
              <a:ext cx="787147" cy="111719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&lt;aside&gt;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65282" y="5389510"/>
              <a:ext cx="2103026" cy="4373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&lt;footer&gt;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285009" y="456709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&lt;section&gt;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85009" y="4839738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&lt;section&gt;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2636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Semantic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Tentang</a:t>
            </a:r>
            <a:r>
              <a:rPr lang="en-US" dirty="0" smtClean="0"/>
              <a:t> Semantic Elements</a:t>
            </a:r>
          </a:p>
          <a:p>
            <a:r>
              <a:rPr lang="en-US" dirty="0" smtClean="0"/>
              <a:t>Layout </a:t>
            </a:r>
            <a:r>
              <a:rPr lang="en-US" dirty="0" err="1" smtClean="0"/>
              <a:t>dan</a:t>
            </a:r>
            <a:r>
              <a:rPr lang="en-US" dirty="0" smtClean="0"/>
              <a:t> Element Semantic HTML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&lt;aside&gt;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&lt;aside&gt; </a:t>
            </a:r>
            <a:r>
              <a:rPr lang="en-US" dirty="0" smtClean="0"/>
              <a:t>element </a:t>
            </a:r>
            <a:r>
              <a:rPr lang="en-US" dirty="0" err="1" smtClean="0"/>
              <a:t>berisikan</a:t>
            </a:r>
            <a:r>
              <a:rPr lang="en-US" dirty="0" smtClean="0"/>
              <a:t>/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smtClean="0"/>
              <a:t>inti/</a:t>
            </a:r>
            <a:r>
              <a:rPr lang="en-US" dirty="0" err="1" smtClean="0"/>
              <a:t>induk</a:t>
            </a:r>
            <a:r>
              <a:rPr lang="en-US" dirty="0" smtClean="0"/>
              <a:t> (</a:t>
            </a:r>
            <a:r>
              <a:rPr lang="en-US" dirty="0" err="1"/>
              <a:t>seperti</a:t>
            </a:r>
            <a:r>
              <a:rPr lang="en-US" dirty="0"/>
              <a:t> sidebar</a:t>
            </a:r>
            <a:r>
              <a:rPr lang="en-US" dirty="0" smtClean="0"/>
              <a:t>).</a:t>
            </a:r>
            <a:endParaRPr lang="en-US" dirty="0" smtClean="0"/>
          </a:p>
          <a:p>
            <a:pPr>
              <a:buClr>
                <a:srgbClr val="4F81BD"/>
              </a:buClr>
            </a:pPr>
            <a:endParaRPr lang="en-US" dirty="0" smtClean="0"/>
          </a:p>
          <a:p>
            <a:pPr>
              <a:buClr>
                <a:srgbClr val="4F81BD"/>
              </a:buClr>
            </a:pPr>
            <a:r>
              <a:rPr lang="en-US" sz="2900" dirty="0">
                <a:solidFill>
                  <a:srgbClr val="4F81BD"/>
                </a:solidFill>
                <a:latin typeface="Verdana" panose="020B0604030504040204" pitchFamily="34" charset="0"/>
              </a:rPr>
              <a:t>&lt;footer&gt; </a:t>
            </a:r>
            <a:r>
              <a:rPr lang="en-US" dirty="0"/>
              <a:t>element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.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  <a:p>
            <a:pPr>
              <a:buClr>
                <a:srgbClr val="4F81BD"/>
              </a:buClr>
            </a:pP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&lt;footer&gt;</a:t>
            </a:r>
            <a:r>
              <a:rPr lang="en-US" dirty="0" smtClean="0"/>
              <a:t>.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1306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&lt;aside&gt;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3200" dirty="0" err="1" smtClean="0"/>
              <a:t>Contoh</a:t>
            </a:r>
            <a:r>
              <a:rPr lang="en-US" sz="3200" dirty="0" smtClean="0"/>
              <a:t>: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56421" y="3228529"/>
            <a:ext cx="7431157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Mengunjungi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Tangkuban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Perahu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aside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h4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Tangkuban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Perahu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h4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Tangkuban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perahu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adalah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gunung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legenda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Bandung.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/aside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46990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&lt;footer&gt;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&lt;footer&gt; </a:t>
            </a:r>
            <a:r>
              <a:rPr lang="en-US" dirty="0" smtClean="0"/>
              <a:t>element </a:t>
            </a:r>
            <a:r>
              <a:rPr lang="en-US" dirty="0" err="1" smtClean="0"/>
              <a:t>berisikan</a:t>
            </a:r>
            <a:r>
              <a:rPr lang="en-US" dirty="0" smtClean="0"/>
              <a:t> footer/</a:t>
            </a:r>
            <a:r>
              <a:rPr lang="en-US" dirty="0" err="1" smtClean="0"/>
              <a:t>catatan</a:t>
            </a:r>
            <a:r>
              <a:rPr lang="en-US" dirty="0" smtClean="0"/>
              <a:t> kaki,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.</a:t>
            </a:r>
          </a:p>
          <a:p>
            <a:pPr>
              <a:buClr>
                <a:srgbClr val="4F81BD"/>
              </a:buClr>
            </a:pPr>
            <a:endParaRPr lang="en-US" dirty="0" smtClean="0"/>
          </a:p>
          <a:p>
            <a:pPr>
              <a:buClr>
                <a:srgbClr val="4F81BD"/>
              </a:buClr>
            </a:pPr>
            <a:r>
              <a:rPr lang="en-US" sz="2900" dirty="0">
                <a:solidFill>
                  <a:srgbClr val="4F81BD"/>
                </a:solidFill>
                <a:latin typeface="Verdana" panose="020B0604030504040204" pitchFamily="34" charset="0"/>
              </a:rPr>
              <a:t>&lt;footer&gt; </a:t>
            </a:r>
            <a:r>
              <a:rPr lang="en-US" dirty="0"/>
              <a:t>element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terkait</a:t>
            </a:r>
            <a:r>
              <a:rPr lang="en-US" dirty="0" smtClean="0"/>
              <a:t>.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  <a:p>
            <a:pPr>
              <a:buClr>
                <a:srgbClr val="4F81BD"/>
              </a:buClr>
            </a:pP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&lt;footer&gt;</a:t>
            </a:r>
            <a:r>
              <a:rPr lang="en-US" dirty="0" smtClean="0"/>
              <a:t>.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981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&lt;footer&gt;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3200" dirty="0" err="1" smtClean="0"/>
              <a:t>Contoh</a:t>
            </a:r>
            <a:r>
              <a:rPr lang="en-US" sz="3200" dirty="0" smtClean="0"/>
              <a:t>: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8600" y="3117398"/>
            <a:ext cx="868680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footer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Posted by: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Hege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Refsnes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Contact: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mailto:saya@mail.com"&gt;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saya@email.com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/footer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4659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6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Semantic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i="1" dirty="0" smtClean="0"/>
              <a:t>meaning words </a:t>
            </a:r>
            <a:r>
              <a:rPr lang="en-US" dirty="0" smtClean="0"/>
              <a:t>(</a:t>
            </a:r>
            <a:r>
              <a:rPr lang="en-US" dirty="0" err="1" smtClean="0"/>
              <a:t>arti</a:t>
            </a:r>
            <a:r>
              <a:rPr lang="en-US" dirty="0" smtClean="0"/>
              <a:t> kata), </a:t>
            </a:r>
            <a:r>
              <a:rPr lang="en-US" dirty="0" err="1" smtClean="0"/>
              <a:t>dalam</a:t>
            </a:r>
            <a:r>
              <a:rPr lang="en-US" dirty="0" smtClean="0"/>
              <a:t> HTML element semantic-</a:t>
            </a:r>
            <a:r>
              <a:rPr lang="en-US" dirty="0" err="1" smtClean="0"/>
              <a:t>nya</a:t>
            </a:r>
            <a:r>
              <a:rPr lang="en-US" dirty="0" smtClean="0"/>
              <a:t> 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element/tag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Semantic elements: elements/tags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/</a:t>
            </a:r>
            <a:r>
              <a:rPr lang="en-US" dirty="0" err="1" smtClean="0"/>
              <a:t>makna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Elements/tag semantic HTML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72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Elements/tag semantic HTML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&lt;form&gt;: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form</a:t>
            </a:r>
          </a:p>
          <a:p>
            <a:pPr lvl="2"/>
            <a:r>
              <a:rPr lang="en-US" dirty="0" smtClean="0"/>
              <a:t>&lt;</a:t>
            </a:r>
            <a:r>
              <a:rPr lang="en-US" dirty="0"/>
              <a:t>table&gt;: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endParaRPr lang="en-US" dirty="0" smtClean="0"/>
          </a:p>
          <a:p>
            <a:pPr lvl="2"/>
            <a:r>
              <a:rPr lang="en-US" dirty="0" smtClean="0"/>
              <a:t>&lt;article&gt;: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endParaRPr lang="en-US" dirty="0" smtClean="0"/>
          </a:p>
          <a:p>
            <a:pPr lvl="2"/>
            <a:r>
              <a:rPr lang="en-US" dirty="0" smtClean="0"/>
              <a:t>… </a:t>
            </a:r>
            <a:r>
              <a:rPr lang="en-US" dirty="0" err="1" smtClean="0"/>
              <a:t>dsb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44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HTML5 Layout </a:t>
            </a:r>
            <a:r>
              <a:rPr lang="en-US" dirty="0"/>
              <a:t>&amp; </a:t>
            </a:r>
            <a:r>
              <a:rPr lang="en-US" dirty="0" smtClean="0"/>
              <a:t>Semantic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Layout </a:t>
            </a:r>
            <a:r>
              <a:rPr lang="en-US" dirty="0" err="1" smtClean="0"/>
              <a:t>umum</a:t>
            </a:r>
            <a:r>
              <a:rPr lang="en-US" dirty="0" smtClean="0"/>
              <a:t> HTML5 </a:t>
            </a:r>
            <a:r>
              <a:rPr lang="en-US" dirty="0" err="1" smtClean="0"/>
              <a:t>dengan</a:t>
            </a:r>
            <a:r>
              <a:rPr lang="en-US" dirty="0" smtClean="0"/>
              <a:t> semantic </a:t>
            </a:r>
            <a:r>
              <a:rPr lang="en-US" dirty="0" err="1" smtClean="0"/>
              <a:t>elementnya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33" y="3166894"/>
            <a:ext cx="2186605" cy="2659938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506802" y="3166894"/>
            <a:ext cx="1930110" cy="2659938"/>
            <a:chOff x="4215514" y="3166894"/>
            <a:chExt cx="1930110" cy="2659938"/>
          </a:xfrm>
        </p:grpSpPr>
        <p:sp>
          <p:nvSpPr>
            <p:cNvPr id="4" name="Rectangle 3"/>
            <p:cNvSpPr/>
            <p:nvPr/>
          </p:nvSpPr>
          <p:spPr>
            <a:xfrm>
              <a:off x="4215514" y="3166894"/>
              <a:ext cx="1930110" cy="29563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&lt;header&gt;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15514" y="3460891"/>
              <a:ext cx="1930110" cy="295834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</a:t>
              </a:r>
              <a:r>
                <a:rPr lang="en-US" sz="1200" dirty="0" err="1" smtClean="0">
                  <a:latin typeface="Consolas" panose="020B0609020204030204" pitchFamily="49" charset="0"/>
                </a:rPr>
                <a:t>nav</a:t>
              </a:r>
              <a:r>
                <a:rPr lang="en-US" sz="1200" dirty="0" smtClean="0">
                  <a:latin typeface="Consolas" panose="020B0609020204030204" pitchFamily="49" charset="0"/>
                </a:rPr>
                <a:t>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215514" y="3756527"/>
              <a:ext cx="1930110" cy="163462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&lt;main&gt;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282189" y="4181863"/>
              <a:ext cx="954099" cy="4604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&lt;article&gt;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282189" y="4706815"/>
              <a:ext cx="954099" cy="43154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&lt;section&gt;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307391" y="4181863"/>
              <a:ext cx="773756" cy="9564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&lt;aside&gt;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215514" y="5389510"/>
              <a:ext cx="1930110" cy="4373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&lt;footer&gt;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578401" y="3166894"/>
            <a:ext cx="2103026" cy="2659938"/>
            <a:chOff x="5165282" y="3166894"/>
            <a:chExt cx="2103026" cy="2659938"/>
          </a:xfrm>
        </p:grpSpPr>
        <p:sp>
          <p:nvSpPr>
            <p:cNvPr id="18" name="Rectangle 17"/>
            <p:cNvSpPr/>
            <p:nvPr/>
          </p:nvSpPr>
          <p:spPr>
            <a:xfrm>
              <a:off x="5165282" y="3166894"/>
              <a:ext cx="2103026" cy="2972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&lt;header&gt;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165282" y="3462530"/>
              <a:ext cx="2103026" cy="29471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</a:t>
              </a:r>
              <a:r>
                <a:rPr lang="en-US" sz="1200" dirty="0" err="1" smtClean="0">
                  <a:latin typeface="Consolas" panose="020B0609020204030204" pitchFamily="49" charset="0"/>
                </a:rPr>
                <a:t>nav</a:t>
              </a:r>
              <a:r>
                <a:rPr lang="en-US" sz="1200" dirty="0" smtClean="0">
                  <a:latin typeface="Consolas" panose="020B0609020204030204" pitchFamily="49" charset="0"/>
                </a:rPr>
                <a:t>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165282" y="3756724"/>
              <a:ext cx="2103026" cy="16327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&lt;main&gt;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226665" y="4029758"/>
              <a:ext cx="1137536" cy="11162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&lt;article&gt;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285009" y="428930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&lt;section&gt;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422545" y="4028763"/>
              <a:ext cx="787147" cy="111719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&lt;aside&gt;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165282" y="5389510"/>
              <a:ext cx="2103026" cy="4373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&lt;footer&gt;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285009" y="456709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&lt;section&gt;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85009" y="4839738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&lt;section&gt;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795041" y="3166894"/>
            <a:ext cx="2103026" cy="2659938"/>
            <a:chOff x="5165282" y="3166894"/>
            <a:chExt cx="2103026" cy="2659938"/>
          </a:xfrm>
        </p:grpSpPr>
        <p:sp>
          <p:nvSpPr>
            <p:cNvPr id="29" name="Rectangle 28"/>
            <p:cNvSpPr/>
            <p:nvPr/>
          </p:nvSpPr>
          <p:spPr>
            <a:xfrm>
              <a:off x="5165282" y="3166894"/>
              <a:ext cx="2103026" cy="2972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&lt;header&gt;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165282" y="3462530"/>
              <a:ext cx="2103026" cy="29471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</a:t>
              </a:r>
              <a:r>
                <a:rPr lang="en-US" sz="1200" dirty="0" err="1" smtClean="0">
                  <a:latin typeface="Consolas" panose="020B0609020204030204" pitchFamily="49" charset="0"/>
                </a:rPr>
                <a:t>nav</a:t>
              </a:r>
              <a:r>
                <a:rPr lang="en-US" sz="1200" dirty="0" smtClean="0">
                  <a:latin typeface="Consolas" panose="020B0609020204030204" pitchFamily="49" charset="0"/>
                </a:rPr>
                <a:t>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65282" y="3756724"/>
              <a:ext cx="2103026" cy="163278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&lt;main&gt;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226665" y="4029758"/>
              <a:ext cx="1137536" cy="111620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&lt;section&gt;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285009" y="428930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&lt;article&gt;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422545" y="4028763"/>
              <a:ext cx="787147" cy="111719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&lt;aside&gt;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165282" y="5389510"/>
              <a:ext cx="2103026" cy="43732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&lt;footer&gt;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285009" y="4567094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Consolas" panose="020B0609020204030204" pitchFamily="49" charset="0"/>
                </a:rPr>
                <a:t>&lt;article&gt;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285009" y="4839738"/>
              <a:ext cx="1016000" cy="24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latin typeface="Consolas" panose="020B0609020204030204" pitchFamily="49" charset="0"/>
                </a:rPr>
                <a:t>&lt;article&gt;</a:t>
              </a:r>
              <a:endParaRPr lang="en-US" sz="1200" dirty="0">
                <a:latin typeface="Consolas" panose="020B060902020403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3589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HTML5 Layout </a:t>
            </a:r>
            <a:r>
              <a:rPr lang="en-US" dirty="0"/>
              <a:t>&amp; </a:t>
            </a:r>
            <a:r>
              <a:rPr lang="en-US" dirty="0" smtClean="0"/>
              <a:t>Semantic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 HTML layout semantic elements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&lt;header&gt;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</a:t>
            </a:r>
            <a:r>
              <a:rPr lang="en-US" dirty="0" err="1">
                <a:latin typeface="Verdana" panose="020B0604030504040204" pitchFamily="34" charset="0"/>
              </a:rPr>
              <a:t>nav</a:t>
            </a:r>
            <a:r>
              <a:rPr lang="en-US" dirty="0">
                <a:latin typeface="Verdana" panose="020B0604030504040204" pitchFamily="34" charset="0"/>
              </a:rPr>
              <a:t>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&lt;main&gt;</a:t>
            </a:r>
          </a:p>
          <a:p>
            <a:pPr lvl="2"/>
            <a:r>
              <a:rPr lang="en-US" dirty="0" smtClean="0">
                <a:latin typeface="Verdana" panose="020B0604030504040204" pitchFamily="34" charset="0"/>
              </a:rPr>
              <a:t>&lt;</a:t>
            </a:r>
            <a:r>
              <a:rPr lang="en-US" dirty="0">
                <a:latin typeface="Verdana" panose="020B0604030504040204" pitchFamily="34" charset="0"/>
              </a:rPr>
              <a:t>article&gt;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&lt;section&gt;</a:t>
            </a:r>
          </a:p>
          <a:p>
            <a:pPr lvl="2"/>
            <a:r>
              <a:rPr lang="en-US" dirty="0" smtClean="0">
                <a:latin typeface="Verdana" panose="020B0604030504040204" pitchFamily="34" charset="0"/>
              </a:rPr>
              <a:t>&lt;</a:t>
            </a:r>
            <a:r>
              <a:rPr lang="en-US" dirty="0">
                <a:latin typeface="Verdana" panose="020B0604030504040204" pitchFamily="34" charset="0"/>
              </a:rPr>
              <a:t>aside&gt;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&lt;footer&gt;</a:t>
            </a:r>
          </a:p>
          <a:p>
            <a:pPr lvl="2"/>
            <a:r>
              <a:rPr lang="en-US" dirty="0" smtClean="0">
                <a:latin typeface="Verdana" panose="020B0604030504040204" pitchFamily="34" charset="0"/>
              </a:rPr>
              <a:t>&lt;</a:t>
            </a:r>
            <a:r>
              <a:rPr lang="en-US" dirty="0">
                <a:latin typeface="Verdana" panose="020B0604030504040204" pitchFamily="34" charset="0"/>
              </a:rPr>
              <a:t>details&gt;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</a:t>
            </a:r>
            <a:r>
              <a:rPr lang="en-US" dirty="0" err="1">
                <a:latin typeface="Verdana" panose="020B0604030504040204" pitchFamily="34" charset="0"/>
              </a:rPr>
              <a:t>figcaption</a:t>
            </a:r>
            <a:r>
              <a:rPr lang="en-US" dirty="0">
                <a:latin typeface="Verdana" panose="020B0604030504040204" pitchFamily="34" charset="0"/>
              </a:rPr>
              <a:t>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&lt;figure&gt;</a:t>
            </a:r>
          </a:p>
          <a:p>
            <a:pPr lvl="2"/>
            <a:r>
              <a:rPr lang="en-US" dirty="0" smtClean="0">
                <a:latin typeface="Verdana" panose="020B0604030504040204" pitchFamily="34" charset="0"/>
              </a:rPr>
              <a:t>&lt;</a:t>
            </a:r>
            <a:r>
              <a:rPr lang="en-US" dirty="0">
                <a:latin typeface="Verdana" panose="020B0604030504040204" pitchFamily="34" charset="0"/>
              </a:rPr>
              <a:t>mark&gt;</a:t>
            </a:r>
          </a:p>
          <a:p>
            <a:pPr lvl="2"/>
            <a:r>
              <a:rPr lang="en-US" dirty="0" smtClean="0">
                <a:latin typeface="Verdana" panose="020B0604030504040204" pitchFamily="34" charset="0"/>
              </a:rPr>
              <a:t>&lt;</a:t>
            </a:r>
            <a:r>
              <a:rPr lang="en-US" dirty="0">
                <a:latin typeface="Verdana" panose="020B0604030504040204" pitchFamily="34" charset="0"/>
              </a:rPr>
              <a:t>summary&gt;</a:t>
            </a:r>
          </a:p>
          <a:p>
            <a:pPr lvl="2"/>
            <a:r>
              <a:rPr lang="en-US" dirty="0">
                <a:latin typeface="Verdana" panose="020B0604030504040204" pitchFamily="34" charset="0"/>
              </a:rPr>
              <a:t>&lt;time&gt;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29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&lt;header&gt;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&lt;header&gt; </a:t>
            </a:r>
            <a:r>
              <a:rPr lang="en-US" dirty="0" smtClean="0"/>
              <a:t>element </a:t>
            </a:r>
            <a:r>
              <a:rPr lang="en-US" dirty="0" err="1" smtClean="0"/>
              <a:t>berisikan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headline/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, section </a:t>
            </a:r>
            <a:r>
              <a:rPr lang="en-US" dirty="0" err="1" smtClean="0"/>
              <a:t>dan</a:t>
            </a:r>
            <a:r>
              <a:rPr lang="en-US" dirty="0" smtClean="0"/>
              <a:t> article.</a:t>
            </a:r>
          </a:p>
          <a:p>
            <a:pPr>
              <a:buClr>
                <a:srgbClr val="4F81BD"/>
              </a:buClr>
            </a:pPr>
            <a:endParaRPr lang="en-US" dirty="0" smtClean="0"/>
          </a:p>
          <a:p>
            <a:pPr>
              <a:buClr>
                <a:srgbClr val="4F81BD"/>
              </a:buClr>
            </a:pP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3200" dirty="0" err="1" smtClean="0"/>
              <a:t>dokumen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memiliki</a:t>
            </a:r>
            <a:r>
              <a:rPr lang="en-US" sz="3200" dirty="0" smtClean="0"/>
              <a:t> </a:t>
            </a:r>
            <a:r>
              <a:rPr lang="en-US" sz="3200" dirty="0" err="1" smtClean="0"/>
              <a:t>lebih</a:t>
            </a:r>
            <a:r>
              <a:rPr lang="en-US" sz="3200" dirty="0" smtClean="0"/>
              <a:t> </a:t>
            </a:r>
            <a:r>
              <a:rPr lang="en-US" sz="3200" dirty="0" err="1" smtClean="0"/>
              <a:t>dari</a:t>
            </a:r>
            <a:r>
              <a:rPr lang="en-US" sz="3200" dirty="0" smtClean="0"/>
              <a:t> </a:t>
            </a:r>
            <a:r>
              <a:rPr lang="en-US" sz="3200" dirty="0" err="1" smtClean="0"/>
              <a:t>satu</a:t>
            </a:r>
            <a:r>
              <a:rPr lang="en-US" sz="3200" dirty="0" smtClean="0"/>
              <a:t> </a:t>
            </a: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</a:t>
            </a:r>
            <a:r>
              <a:rPr lang="en-US" sz="2900" dirty="0">
                <a:solidFill>
                  <a:srgbClr val="4F81BD"/>
                </a:solidFill>
                <a:latin typeface="Verdana" panose="020B0604030504040204" pitchFamily="34" charset="0"/>
              </a:rPr>
              <a:t>header</a:t>
            </a: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&gt;</a:t>
            </a:r>
            <a:r>
              <a:rPr lang="en-US" dirty="0" smtClean="0"/>
              <a:t>.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14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&lt;header&gt;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3200" dirty="0" err="1" smtClean="0"/>
              <a:t>Contoh</a:t>
            </a:r>
            <a:r>
              <a:rPr lang="en-US" sz="3200" dirty="0" smtClean="0"/>
              <a:t>: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05840" y="2891552"/>
            <a:ext cx="7541260" cy="258532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article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header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What Does WWF Do?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WWF's mission: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header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WWF's mission is to stop the degradation of our planet's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natural environment, and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build a future in which humans live in harmony with nature.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/article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2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HTML5 </a:t>
            </a:r>
            <a:r>
              <a:rPr lang="en-US" dirty="0" smtClean="0"/>
              <a:t>&lt;</a:t>
            </a:r>
            <a:r>
              <a:rPr lang="en-US" dirty="0" err="1" smtClean="0"/>
              <a:t>nav</a:t>
            </a:r>
            <a:r>
              <a:rPr lang="en-US" dirty="0" smtClean="0"/>
              <a:t>&gt;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/>
              </a:buClr>
            </a:pP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</a:t>
            </a:r>
            <a:r>
              <a:rPr lang="en-US" sz="2900" dirty="0" err="1" smtClean="0">
                <a:solidFill>
                  <a:srgbClr val="4F81BD"/>
                </a:solidFill>
                <a:latin typeface="Verdana" panose="020B0604030504040204" pitchFamily="34" charset="0"/>
              </a:rPr>
              <a:t>nav</a:t>
            </a: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&gt; </a:t>
            </a:r>
            <a:r>
              <a:rPr lang="en-US" dirty="0" smtClean="0"/>
              <a:t>element </a:t>
            </a:r>
            <a:r>
              <a:rPr lang="en-US" dirty="0" err="1" smtClean="0"/>
              <a:t>berisi</a:t>
            </a:r>
            <a:r>
              <a:rPr lang="en-US" dirty="0" smtClean="0"/>
              <a:t> link </a:t>
            </a:r>
            <a:r>
              <a:rPr lang="en-US" dirty="0" err="1" smtClean="0"/>
              <a:t>navigasi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.</a:t>
            </a:r>
          </a:p>
          <a:p>
            <a:pPr>
              <a:buClr>
                <a:srgbClr val="4F81BD"/>
              </a:buClr>
            </a:pPr>
            <a:endParaRPr lang="en-US" dirty="0" smtClean="0"/>
          </a:p>
          <a:p>
            <a:pPr>
              <a:buClr>
                <a:srgbClr val="4F81BD"/>
              </a:buClr>
            </a:pPr>
            <a:r>
              <a:rPr lang="en-US" sz="3200" dirty="0" smtClean="0"/>
              <a:t>Link yang </a:t>
            </a:r>
            <a:r>
              <a:rPr lang="en-US" sz="3200" dirty="0" err="1" smtClean="0"/>
              <a:t>ada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>
                <a:solidFill>
                  <a:srgbClr val="4F81BD"/>
                </a:solidFill>
                <a:latin typeface="Verdana" panose="020B0604030504040204" pitchFamily="34" charset="0"/>
              </a:rPr>
              <a:t>&lt;</a:t>
            </a:r>
            <a:r>
              <a:rPr lang="en-US" sz="3200" dirty="0" err="1">
                <a:solidFill>
                  <a:srgbClr val="4F81BD"/>
                </a:solidFill>
                <a:latin typeface="Verdana" panose="020B0604030504040204" pitchFamily="34" charset="0"/>
              </a:rPr>
              <a:t>nav</a:t>
            </a:r>
            <a:r>
              <a:rPr lang="en-US" sz="3200" dirty="0">
                <a:solidFill>
                  <a:srgbClr val="4F81BD"/>
                </a:solidFill>
                <a:latin typeface="Verdana" panose="020B0604030504040204" pitchFamily="34" charset="0"/>
              </a:rPr>
              <a:t>&gt;</a:t>
            </a:r>
            <a:r>
              <a:rPr lang="en-US" sz="3200" dirty="0" smtClean="0"/>
              <a:t>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merupakan</a:t>
            </a:r>
            <a:r>
              <a:rPr lang="en-US" sz="3200" dirty="0" smtClean="0"/>
              <a:t> link </a:t>
            </a:r>
            <a:r>
              <a:rPr lang="en-US" sz="3200" dirty="0" err="1" smtClean="0"/>
              <a:t>utama</a:t>
            </a:r>
            <a:r>
              <a:rPr lang="en-US" sz="3200" dirty="0" smtClean="0"/>
              <a:t> </a:t>
            </a:r>
            <a:r>
              <a:rPr lang="en-US" sz="3200" dirty="0" err="1" smtClean="0"/>
              <a:t>saja</a:t>
            </a:r>
            <a:r>
              <a:rPr lang="en-US" sz="3200" dirty="0" smtClean="0"/>
              <a:t> (</a:t>
            </a:r>
            <a:r>
              <a:rPr lang="en-US" sz="3200" dirty="0" err="1" smtClean="0"/>
              <a:t>semacam</a:t>
            </a:r>
            <a:r>
              <a:rPr lang="en-US" sz="3200" dirty="0" smtClean="0"/>
              <a:t> menu). </a:t>
            </a:r>
          </a:p>
          <a:p>
            <a:pPr>
              <a:buClr>
                <a:srgbClr val="4F81BD"/>
              </a:buClr>
            </a:pPr>
            <a:endParaRPr lang="en-US" sz="3200" dirty="0" smtClean="0"/>
          </a:p>
          <a:p>
            <a:pPr>
              <a:buClr>
                <a:srgbClr val="4F81BD"/>
              </a:buClr>
            </a:pPr>
            <a:r>
              <a:rPr lang="en-US" sz="3200" dirty="0" err="1" smtClean="0"/>
              <a:t>Catatan</a:t>
            </a:r>
            <a:r>
              <a:rPr lang="en-US" sz="3200" dirty="0" smtClean="0"/>
              <a:t>: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semua</a:t>
            </a:r>
            <a:r>
              <a:rPr lang="en-US" sz="3200" dirty="0" smtClean="0"/>
              <a:t> link </a:t>
            </a:r>
            <a:r>
              <a:rPr lang="en-US" sz="3200" dirty="0" err="1" smtClean="0"/>
              <a:t>ditulis</a:t>
            </a:r>
            <a:r>
              <a:rPr lang="en-US" sz="3200" dirty="0" smtClean="0"/>
              <a:t> di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&lt;</a:t>
            </a:r>
            <a:r>
              <a:rPr lang="en-US" sz="2900" dirty="0" err="1" smtClean="0">
                <a:solidFill>
                  <a:srgbClr val="4F81BD"/>
                </a:solidFill>
                <a:latin typeface="Verdana" panose="020B0604030504040204" pitchFamily="34" charset="0"/>
              </a:rPr>
              <a:t>nav</a:t>
            </a:r>
            <a:r>
              <a:rPr lang="en-US" sz="2900" dirty="0" smtClean="0">
                <a:solidFill>
                  <a:srgbClr val="4F81BD"/>
                </a:solidFill>
                <a:latin typeface="Verdana" panose="020B0604030504040204" pitchFamily="34" charset="0"/>
              </a:rPr>
              <a:t>&gt;</a:t>
            </a:r>
            <a:r>
              <a:rPr lang="en-US" dirty="0" smtClean="0"/>
              <a:t>.</a:t>
            </a:r>
            <a:endParaRPr lang="en-US" dirty="0"/>
          </a:p>
          <a:p>
            <a:pPr>
              <a:buClr>
                <a:srgbClr val="4F81BD"/>
              </a:buClr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1254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567</TotalTime>
  <Words>1276</Words>
  <Application>Microsoft Office PowerPoint</Application>
  <PresentationFormat>On-screen Show (4:3)</PresentationFormat>
  <Paragraphs>217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Calibri</vt:lpstr>
      <vt:lpstr>Consolas</vt:lpstr>
      <vt:lpstr>Georgia</vt:lpstr>
      <vt:lpstr>Trebuchet MS</vt:lpstr>
      <vt:lpstr>Verdana</vt:lpstr>
      <vt:lpstr>Wingdings 2</vt:lpstr>
      <vt:lpstr>Theme-UPJ</vt:lpstr>
      <vt:lpstr>Pengolahan Informasi Berbasis Bahasa Pemrograman Script</vt:lpstr>
      <vt:lpstr>HTML Semantic Elements</vt:lpstr>
      <vt:lpstr>Semantic Elements</vt:lpstr>
      <vt:lpstr>Semantic Elements</vt:lpstr>
      <vt:lpstr>HTML5 Layout &amp; Semantic Elements</vt:lpstr>
      <vt:lpstr>HTML5 Layout &amp; Semantic Elements</vt:lpstr>
      <vt:lpstr>HTML5 &lt;header&gt; Element</vt:lpstr>
      <vt:lpstr>HTML5 &lt;header&gt; Element</vt:lpstr>
      <vt:lpstr>HTML5 &lt;nav&gt; Element</vt:lpstr>
      <vt:lpstr>HTML5 &lt;nav&gt; Element</vt:lpstr>
      <vt:lpstr>HTML5 &lt;main&gt; Element</vt:lpstr>
      <vt:lpstr>HTML5 &lt;main&gt; Element</vt:lpstr>
      <vt:lpstr>HTML5 &lt;section&gt; Element</vt:lpstr>
      <vt:lpstr>HTML5 &lt;section&gt; Element</vt:lpstr>
      <vt:lpstr>HTML5 &lt;article&gt; Element</vt:lpstr>
      <vt:lpstr>HTML5 &lt;article&gt; Element</vt:lpstr>
      <vt:lpstr>&lt;article&gt; vs &lt;section&gt;</vt:lpstr>
      <vt:lpstr>&lt;article&gt; Nesting in &lt;section&gt;</vt:lpstr>
      <vt:lpstr>&lt;section&gt; Nesting in &lt;article&gt;</vt:lpstr>
      <vt:lpstr>HTML5 &lt;aside&gt; Element</vt:lpstr>
      <vt:lpstr>HTML5 &lt;aside&gt; Element</vt:lpstr>
      <vt:lpstr>HTML5 &lt;footer&gt; Element</vt:lpstr>
      <vt:lpstr>HTML5 &lt;footer&gt; Element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Augury El Rayeb</dc:creator>
  <cp:lastModifiedBy>Augury El Rayeb</cp:lastModifiedBy>
  <cp:revision>47</cp:revision>
  <dcterms:created xsi:type="dcterms:W3CDTF">2020-09-08T04:50:14Z</dcterms:created>
  <dcterms:modified xsi:type="dcterms:W3CDTF">2020-09-11T11:09:43Z</dcterms:modified>
</cp:coreProperties>
</file>