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63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317D25-DCB7-4A46-93D1-A4D02C592171}">
          <p14:sldIdLst>
            <p14:sldId id="256"/>
            <p14:sldId id="257"/>
          </p14:sldIdLst>
        </p14:section>
        <p14:section name="Coding Convention" id="{B0CCE5EF-6090-4EAA-B89E-833EDA5D0528}">
          <p14:sldIdLst>
            <p14:sldId id="258"/>
            <p14:sldId id="259"/>
            <p14:sldId id="260"/>
            <p14:sldId id="261"/>
            <p14:sldId id="262"/>
            <p14:sldId id="264"/>
            <p14:sldId id="266"/>
            <p14:sldId id="265"/>
            <p14:sldId id="267"/>
            <p14:sldId id="268"/>
            <p14:sldId id="269"/>
            <p14:sldId id="270"/>
          </p14:sldIdLst>
        </p14:section>
        <p14:section name="HTML Comments" id="{721B97BE-3196-4EDA-84C6-DD72608F766E}">
          <p14:sldIdLst>
            <p14:sldId id="263"/>
          </p14:sldIdLst>
        </p14:section>
        <p14:section name="Penggunaan/Loading Stylesheet" id="{D524CFCD-935E-4CCB-B7A3-86AAA6D14278}">
          <p14:sldIdLst>
            <p14:sldId id="271"/>
            <p14:sldId id="273"/>
            <p14:sldId id="272"/>
          </p14:sldIdLst>
        </p14:section>
        <p14:section name="Penggunaan/Loading Javascript" id="{477AA0AB-78B0-43E6-8B10-EFC34227A51C}">
          <p14:sldIdLst>
            <p14:sldId id="274"/>
            <p14:sldId id="275"/>
            <p14:sldId id="276"/>
          </p14:sldIdLst>
        </p14:section>
        <p14:section name="HTML Basic Layout Code" id="{99A795D7-5A83-4E99-9A1B-42E8104B2E8A}">
          <p14:sldIdLst>
            <p14:sldId id="277"/>
          </p14:sldIdLst>
        </p14:section>
        <p14:section name="Selesai" id="{3EA87A2A-AE1F-4F15-B0EB-D0062A31D9E1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F811-5954-40E9-9D4B-8AE3BC378BD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7F6F3-3EBF-418E-B270-E1D35FB8B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15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baseline="0" dirty="0" smtClean="0"/>
              <a:t>HTML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cas</a:t>
            </a:r>
            <a:r>
              <a:rPr lang="en-US" baseline="0" dirty="0" smtClean="0"/>
              <a:t>-sensitive,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disarankan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penulisannya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memperhatikan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huruf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 agar </a:t>
            </a:r>
            <a:r>
              <a:rPr lang="en-US" baseline="0" dirty="0" err="1" smtClean="0"/>
              <a:t>kedepannya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7F6F3-3EBF-418E-B270-E1D35FB8B1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87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95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5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41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7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54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0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7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45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4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87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3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HTML Basic &amp; Layout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img</a:t>
            </a:r>
            <a:r>
              <a:rPr lang="en-US" dirty="0" smtClean="0"/>
              <a:t> attribute (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b="1" dirty="0" smtClean="0"/>
              <a:t>alt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berikan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alt sebagai </a:t>
            </a:r>
            <a:r>
              <a:rPr lang="en-US" dirty="0" err="1" smtClean="0"/>
              <a:t>teks</a:t>
            </a:r>
            <a:r>
              <a:rPr lang="en-US" dirty="0" smtClean="0"/>
              <a:t> alternative </a:t>
            </a:r>
            <a:r>
              <a:rPr lang="en-US" dirty="0" err="1" smtClean="0"/>
              <a:t>pada</a:t>
            </a:r>
            <a:r>
              <a:rPr lang="en-US" dirty="0" smtClean="0"/>
              <a:t> tag </a:t>
            </a:r>
            <a:r>
              <a:rPr lang="en-US" dirty="0" err="1" smtClean="0"/>
              <a:t>img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0638" y="3574197"/>
            <a:ext cx="854272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A62A2A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="html5.gif"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alt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="HTML5"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style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="width:128px;height:128px"&gt;</a:t>
            </a:r>
            <a:endParaRPr lang="en-US" dirty="0"/>
          </a:p>
        </p:txBody>
      </p:sp>
      <p:pic>
        <p:nvPicPr>
          <p:cNvPr id="6" name="Picture 5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91751" y="2920124"/>
            <a:ext cx="620806" cy="531824"/>
          </a:xfrm>
          <a:prstGeom prst="rect">
            <a:avLst/>
          </a:prstGeom>
        </p:spPr>
      </p:pic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4091751" y="4601135"/>
            <a:ext cx="620806" cy="5318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80130" y="5333983"/>
            <a:ext cx="28440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A62A2A"/>
                </a:solidFill>
                <a:latin typeface="Consolas" panose="020B0609020204030204" pitchFamily="49" charset="0"/>
              </a:rPr>
              <a:t>img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="html5.gif"&gt;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167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Lines &amp; Indentation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(</a:t>
            </a:r>
            <a:r>
              <a:rPr lang="en-US" b="1" dirty="0" smtClean="0"/>
              <a:t>blank line</a:t>
            </a:r>
            <a:r>
              <a:rPr lang="en-US" dirty="0" smtClean="0"/>
              <a:t>),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(</a:t>
            </a:r>
            <a:r>
              <a:rPr lang="en-US" dirty="0" err="1" smtClean="0"/>
              <a:t>untuk</a:t>
            </a:r>
            <a:r>
              <a:rPr lang="en-US" dirty="0" smtClean="0"/>
              <a:t> readability </a:t>
            </a:r>
            <a:r>
              <a:rPr lang="en-US" dirty="0" err="1" smtClean="0"/>
              <a:t>tampilan</a:t>
            </a:r>
            <a:r>
              <a:rPr lang="en-US" dirty="0" smtClean="0"/>
              <a:t>).</a:t>
            </a:r>
          </a:p>
          <a:p>
            <a:r>
              <a:rPr lang="en-US" dirty="0" err="1"/>
              <a:t>G</a:t>
            </a:r>
            <a:r>
              <a:rPr lang="en-US" dirty="0" err="1" smtClean="0"/>
              <a:t>unakan</a:t>
            </a:r>
            <a:r>
              <a:rPr lang="en-US" dirty="0" smtClean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 smtClean="0"/>
              <a:t>spasi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smtClean="0"/>
              <a:t>indentation</a:t>
            </a:r>
            <a:r>
              <a:rPr lang="en-US" dirty="0" smtClean="0"/>
              <a:t>,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Tab 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79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Lines &amp; Indentation – </a:t>
            </a:r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455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Famous Cities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h2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Tokyo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/h2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b="1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Tokyo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 the capital of Japan, the center of the Greater Tokyo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Area, and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the most populous metropolitan area in the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world.</a:t>
            </a:r>
          </a:p>
          <a:p>
            <a:pPr marL="402336" lvl="1" indent="0">
              <a:buNone/>
            </a:pP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It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is the seat of the Japanese government and the Imperial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Palace, and 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the home of the Japanese Imperial Family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pic>
        <p:nvPicPr>
          <p:cNvPr id="4" name="Picture 3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5575" y="1637600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19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Lines &amp; </a:t>
            </a:r>
            <a:r>
              <a:rPr lang="en-US" dirty="0"/>
              <a:t>Indentation – </a:t>
            </a:r>
            <a:r>
              <a:rPr lang="en-US" dirty="0" err="1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455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Famous Cities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h2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Tokyo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/h2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667512" lvl="2" indent="0">
              <a:buNone/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Tokyo is the capital of Japan, the center of the Greater Tokyo Area,</a:t>
            </a:r>
          </a:p>
          <a:p>
            <a:pPr marL="667512" lvl="2" indent="0">
              <a:buNone/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and the most populous metropolitan area in the world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It is the seat of the Japanese government and the Imperial Palace,</a:t>
            </a:r>
          </a:p>
          <a:p>
            <a:pPr marL="667512" lvl="2" indent="0">
              <a:buNone/>
            </a:pP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and the home of the Japanese Imperial Family.</a:t>
            </a:r>
          </a:p>
          <a:p>
            <a:pPr marL="402336" lvl="1" indent="0">
              <a:buNone/>
            </a:pP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pic>
        <p:nvPicPr>
          <p:cNvPr id="5" name="Picture 4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7235785" y="1677224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85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Blank Lines &amp; </a:t>
            </a:r>
            <a:r>
              <a:rPr lang="en-US" dirty="0"/>
              <a:t>Indentation – </a:t>
            </a:r>
            <a:r>
              <a:rPr lang="en-US" dirty="0" err="1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83658"/>
            <a:ext cx="3488499" cy="26163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Famous Cities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&lt;</a:t>
            </a:r>
            <a:r>
              <a:rPr lang="en-US" sz="1800" dirty="0" err="1">
                <a:solidFill>
                  <a:srgbClr val="A62A2A"/>
                </a:solidFill>
                <a:latin typeface="Consolas" panose="020B0609020204030204" pitchFamily="49" charset="0"/>
              </a:rPr>
              <a:t>ol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li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London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/li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li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Paris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/li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li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Tokyo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>
                <a:solidFill>
                  <a:srgbClr val="A62A2A"/>
                </a:solidFill>
                <a:latin typeface="Consolas" panose="020B0609020204030204" pitchFamily="49" charset="0"/>
              </a:rPr>
              <a:t>/li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err="1">
                <a:solidFill>
                  <a:srgbClr val="A62A2A"/>
                </a:solidFill>
                <a:latin typeface="Consolas" panose="020B0609020204030204" pitchFamily="49" charset="0"/>
              </a:rPr>
              <a:t>ol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68716" y="2129425"/>
            <a:ext cx="3924139" cy="46283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Georgia"/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Font typeface="Georgia"/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h1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Font typeface="Georgia"/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Famous Cities</a:t>
            </a:r>
          </a:p>
          <a:p>
            <a:pPr marL="109728" indent="0">
              <a:buFont typeface="Georgia"/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/h1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Font typeface="Georgia"/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&lt;</a:t>
            </a:r>
            <a:r>
              <a:rPr lang="en-US" sz="1800" dirty="0" err="1" smtClean="0">
                <a:solidFill>
                  <a:srgbClr val="A62A2A"/>
                </a:solidFill>
                <a:latin typeface="Consolas" panose="020B0609020204030204" pitchFamily="49" charset="0"/>
              </a:rPr>
              <a:t>ol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	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		London</a:t>
            </a:r>
          </a:p>
          <a:p>
            <a:pPr marL="402336" lvl="1" indent="0">
              <a:buFont typeface="Georgia"/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	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Paris</a:t>
            </a:r>
          </a:p>
          <a:p>
            <a:pPr marL="402336" lvl="1" indent="0">
              <a:buFont typeface="Georgia"/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	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	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Tokyo</a:t>
            </a:r>
          </a:p>
          <a:p>
            <a:pPr marL="402336" lvl="1" indent="0">
              <a:buFont typeface="Georgia"/>
              <a:buNone/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/li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402336" lvl="1" indent="0">
              <a:buFont typeface="Georgia"/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	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err="1" smtClean="0">
                <a:solidFill>
                  <a:srgbClr val="A62A2A"/>
                </a:solidFill>
                <a:latin typeface="Consolas" panose="020B0609020204030204" pitchFamily="49" charset="0"/>
              </a:rPr>
              <a:t>ol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Font typeface="Georgia"/>
              <a:buNone/>
            </a:pP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18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/body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1800" dirty="0"/>
          </a:p>
        </p:txBody>
      </p:sp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8835" y="2515980"/>
            <a:ext cx="620806" cy="531824"/>
          </a:xfrm>
          <a:prstGeom prst="rect">
            <a:avLst/>
          </a:prstGeom>
        </p:spPr>
      </p:pic>
      <p:pic>
        <p:nvPicPr>
          <p:cNvPr id="8" name="Picture 7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7548935" y="1861761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7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Comments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baris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Comment multi </a:t>
            </a:r>
            <a:r>
              <a:rPr lang="en-US" dirty="0" err="1" smtClean="0"/>
              <a:t>baris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9922" y="2726830"/>
            <a:ext cx="38571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&lt;!‐‐ </a:t>
            </a:r>
            <a:r>
              <a:rPr lang="en-US" dirty="0" err="1" smtClean="0">
                <a:solidFill>
                  <a:srgbClr val="008100"/>
                </a:solidFill>
                <a:latin typeface="Consolas" panose="020B0609020204030204" pitchFamily="49" charset="0"/>
              </a:rPr>
              <a:t>ini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8100"/>
                </a:solidFill>
                <a:latin typeface="Consolas" panose="020B0609020204030204" pitchFamily="49" charset="0"/>
              </a:rPr>
              <a:t>hanyalah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comment </a:t>
            </a:r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‐‐&gt;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271392" y="4418216"/>
            <a:ext cx="620664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&lt;!‐‐</a:t>
            </a:r>
          </a:p>
          <a:p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8100"/>
                </a:solidFill>
                <a:latin typeface="Consolas" panose="020B0609020204030204" pitchFamily="49" charset="0"/>
              </a:rPr>
              <a:t>ini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8100"/>
                </a:solidFill>
                <a:latin typeface="Consolas" panose="020B0609020204030204" pitchFamily="49" charset="0"/>
              </a:rPr>
              <a:t>hanyalah</a:t>
            </a:r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comment, </a:t>
            </a:r>
            <a:r>
              <a:rPr lang="en-US" dirty="0" err="1" smtClean="0">
                <a:solidFill>
                  <a:srgbClr val="008100"/>
                </a:solidFill>
                <a:latin typeface="Consolas" panose="020B0609020204030204" pitchFamily="49" charset="0"/>
              </a:rPr>
              <a:t>ini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8100"/>
                </a:solidFill>
                <a:latin typeface="Consolas" panose="020B0609020204030204" pitchFamily="49" charset="0"/>
              </a:rPr>
              <a:t>hanyalah</a:t>
            </a:r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 comment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.</a:t>
            </a:r>
            <a:endParaRPr lang="en-US" dirty="0">
              <a:solidFill>
                <a:srgbClr val="0081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8100"/>
                </a:solidFill>
                <a:latin typeface="Consolas" panose="020B0609020204030204" pitchFamily="49" charset="0"/>
              </a:rPr>
              <a:t>ini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8100"/>
                </a:solidFill>
                <a:latin typeface="Consolas" panose="020B0609020204030204" pitchFamily="49" charset="0"/>
              </a:rPr>
              <a:t>hanyalah</a:t>
            </a:r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comment, </a:t>
            </a:r>
            <a:r>
              <a:rPr lang="en-US" dirty="0" err="1">
                <a:solidFill>
                  <a:srgbClr val="008100"/>
                </a:solidFill>
                <a:latin typeface="Consolas" panose="020B0609020204030204" pitchFamily="49" charset="0"/>
              </a:rPr>
              <a:t>ini</a:t>
            </a:r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8100"/>
                </a:solidFill>
                <a:latin typeface="Consolas" panose="020B0609020204030204" pitchFamily="49" charset="0"/>
              </a:rPr>
              <a:t>hanyalah</a:t>
            </a:r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100"/>
                </a:solidFill>
                <a:latin typeface="Consolas" panose="020B0609020204030204" pitchFamily="49" charset="0"/>
              </a:rPr>
              <a:t>comment.</a:t>
            </a:r>
            <a:endParaRPr lang="en-US" dirty="0">
              <a:solidFill>
                <a:srgbClr val="0081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8100"/>
                </a:solidFill>
                <a:latin typeface="Consolas" panose="020B0609020204030204" pitchFamily="49" charset="0"/>
              </a:rPr>
              <a:t>‐‐&gt;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2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/Loading Style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Metode/cara </a:t>
            </a:r>
            <a:r>
              <a:rPr lang="pt-BR" dirty="0"/>
              <a:t>penulisan CSS atribut, yaitu: </a:t>
            </a:r>
          </a:p>
          <a:p>
            <a:pPr lvl="1"/>
            <a:r>
              <a:rPr lang="en-US" dirty="0"/>
              <a:t>Linked Style Sheet </a:t>
            </a:r>
          </a:p>
          <a:p>
            <a:pPr marL="704088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ditulis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file </a:t>
            </a:r>
            <a:r>
              <a:rPr lang="en-US" dirty="0" err="1">
                <a:sym typeface="Wingdings" panose="05000000000000000000" pitchFamily="2" charset="2"/>
              </a:rPr>
              <a:t>terpisah</a:t>
            </a:r>
            <a:r>
              <a:rPr lang="en-US" dirty="0">
                <a:sym typeface="Wingdings" panose="05000000000000000000" pitchFamily="2" charset="2"/>
              </a:rPr>
              <a:t> (.</a:t>
            </a:r>
            <a:r>
              <a:rPr lang="en-US" dirty="0" err="1">
                <a:sym typeface="Wingdings" panose="05000000000000000000" pitchFamily="2" charset="2"/>
              </a:rPr>
              <a:t>css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lvl="1"/>
            <a:r>
              <a:rPr lang="en-US" dirty="0"/>
              <a:t>Embedded Style Sheet</a:t>
            </a:r>
          </a:p>
          <a:p>
            <a:pPr marL="704088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ditulis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tag style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file HTML</a:t>
            </a:r>
            <a:endParaRPr lang="en-US" dirty="0"/>
          </a:p>
          <a:p>
            <a:pPr lvl="1"/>
            <a:r>
              <a:rPr lang="en-US" dirty="0" smtClean="0"/>
              <a:t>Inline </a:t>
            </a:r>
            <a:r>
              <a:rPr lang="en-US" dirty="0"/>
              <a:t>Style Sheet </a:t>
            </a:r>
          </a:p>
          <a:p>
            <a:pPr marL="676656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ditulis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tag </a:t>
            </a:r>
            <a:r>
              <a:rPr lang="en-US" dirty="0" smtClean="0">
                <a:sym typeface="Wingdings" panose="05000000000000000000" pitchFamily="2" charset="2"/>
              </a:rPr>
              <a:t>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317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/Loading Style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area Tag head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linked </a:t>
            </a:r>
            <a:r>
              <a:rPr lang="en-US" dirty="0" err="1" smtClean="0"/>
              <a:t>ke</a:t>
            </a:r>
            <a:r>
              <a:rPr lang="en-US" dirty="0" smtClean="0"/>
              <a:t> file </a:t>
            </a:r>
            <a:r>
              <a:rPr lang="en-US" dirty="0" err="1" smtClean="0"/>
              <a:t>css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embedded/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HTML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4021" y="3143413"/>
            <a:ext cx="57306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link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rel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="stylesheet"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="styles.css"&gt;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34021" y="4713022"/>
            <a:ext cx="699578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style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A62A2A"/>
                </a:solidFill>
                <a:latin typeface="Consolas" panose="020B0609020204030204" pitchFamily="49" charset="0"/>
              </a:rPr>
              <a:t>p.intro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font‐family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Verdana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font‐size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16em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/style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Line Callout 1 (No Border) 5"/>
          <p:cNvSpPr/>
          <p:nvPr/>
        </p:nvSpPr>
        <p:spPr>
          <a:xfrm>
            <a:off x="6162806" y="1943136"/>
            <a:ext cx="2780778" cy="987954"/>
          </a:xfrm>
          <a:prstGeom prst="callout1">
            <a:avLst>
              <a:gd name="adj1" fmla="val 18750"/>
              <a:gd name="adj2" fmla="val -8333"/>
              <a:gd name="adj3" fmla="val 131518"/>
              <a:gd name="adj4" fmla="val -297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style sheet </a:t>
            </a:r>
            <a:r>
              <a:rPr lang="en-US" dirty="0" err="1" smtClean="0"/>
              <a:t>ada</a:t>
            </a:r>
            <a:r>
              <a:rPr lang="en-US" dirty="0" smtClean="0"/>
              <a:t> di file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7" name="Line Callout 1 (No Border) 6"/>
          <p:cNvSpPr/>
          <p:nvPr/>
        </p:nvSpPr>
        <p:spPr>
          <a:xfrm>
            <a:off x="4694129" y="5774271"/>
            <a:ext cx="2780778" cy="987954"/>
          </a:xfrm>
          <a:prstGeom prst="callout1">
            <a:avLst>
              <a:gd name="adj1" fmla="val 18750"/>
              <a:gd name="adj2" fmla="val -8333"/>
              <a:gd name="adj3" fmla="val -40913"/>
              <a:gd name="adj4" fmla="val -770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Definisi</a:t>
            </a:r>
            <a:r>
              <a:rPr lang="en-US" dirty="0" smtClean="0"/>
              <a:t> style sheet </a:t>
            </a:r>
            <a:r>
              <a:rPr lang="en-US" dirty="0" err="1" smtClean="0"/>
              <a:t>ditulis</a:t>
            </a:r>
            <a:r>
              <a:rPr lang="en-US" dirty="0" smtClean="0"/>
              <a:t> di </a:t>
            </a:r>
            <a:r>
              <a:rPr lang="en-US" dirty="0" err="1" smtClean="0"/>
              <a:t>antara</a:t>
            </a:r>
            <a:r>
              <a:rPr lang="en-US" dirty="0" smtClean="0"/>
              <a:t> Tag style.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02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Penggunaan</a:t>
            </a:r>
            <a:r>
              <a:rPr lang="en-US" dirty="0" smtClean="0"/>
              <a:t>/Loading Style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Tag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style sheet</a:t>
            </a:r>
          </a:p>
          <a:p>
            <a:pPr lvl="1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inline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334021" y="3059587"/>
            <a:ext cx="7352779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spcBef>
                <a:spcPts val="300"/>
              </a:spcBef>
              <a:buClr>
                <a:srgbClr val="9BBB59"/>
              </a:buClr>
              <a:tabLst>
                <a:tab pos="231775" algn="l"/>
                <a:tab pos="465138" algn="l"/>
                <a:tab pos="682625" algn="l"/>
              </a:tabLst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b="1" dirty="0" smtClean="0">
                <a:solidFill>
                  <a:srgbClr val="FF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style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 smtClean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font-size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b="1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14pt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 </a:t>
            </a:r>
            <a:r>
              <a:rPr lang="en-US" b="1" dirty="0" err="1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color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red</a:t>
            </a:r>
            <a:r>
              <a:rPr lang="en-US" b="1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"&gt;</a:t>
            </a:r>
            <a:r>
              <a:rPr lang="en-US" b="1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tag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ini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di Format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dengan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besar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font 14 point,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menggunakan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warna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merah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</a:t>
            </a:r>
            <a:endParaRPr lang="en-US" sz="2000" dirty="0">
              <a:solidFill>
                <a:srgbClr val="0000CE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45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/Loading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Metode/cara </a:t>
            </a:r>
            <a:r>
              <a:rPr lang="pt-BR" dirty="0"/>
              <a:t>penulisan </a:t>
            </a:r>
            <a:r>
              <a:rPr lang="pt-BR" dirty="0" smtClean="0"/>
              <a:t>javascript di HTML, </a:t>
            </a:r>
            <a:r>
              <a:rPr lang="pt-BR" dirty="0"/>
              <a:t>yaitu: </a:t>
            </a:r>
          </a:p>
          <a:p>
            <a:pPr lvl="1"/>
            <a:r>
              <a:rPr lang="en-US" dirty="0" smtClean="0"/>
              <a:t>Linked</a:t>
            </a:r>
            <a:endParaRPr lang="en-US" dirty="0"/>
          </a:p>
          <a:p>
            <a:pPr marL="704088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Kode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javascript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ditulis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pada</a:t>
            </a:r>
            <a:r>
              <a:rPr lang="en-US" dirty="0">
                <a:sym typeface="Wingdings" panose="05000000000000000000" pitchFamily="2" charset="2"/>
              </a:rPr>
              <a:t> file </a:t>
            </a:r>
            <a:r>
              <a:rPr lang="en-US" dirty="0" err="1">
                <a:sym typeface="Wingdings" panose="05000000000000000000" pitchFamily="2" charset="2"/>
              </a:rPr>
              <a:t>terpisah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(.</a:t>
            </a:r>
            <a:r>
              <a:rPr lang="en-US" dirty="0" err="1" smtClean="0">
                <a:sym typeface="Wingdings" panose="05000000000000000000" pitchFamily="2" charset="2"/>
              </a:rPr>
              <a:t>js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  <a:endParaRPr lang="en-US" dirty="0"/>
          </a:p>
          <a:p>
            <a:pPr lvl="1"/>
            <a:r>
              <a:rPr lang="en-US" dirty="0" smtClean="0"/>
              <a:t>Embedded</a:t>
            </a:r>
            <a:endParaRPr lang="en-US" dirty="0"/>
          </a:p>
          <a:p>
            <a:pPr marL="704088" lvl="2" indent="0">
              <a:buNone/>
            </a:pP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Kode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javascript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ditulis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di </a:t>
            </a:r>
            <a:r>
              <a:rPr lang="en-US" dirty="0" err="1">
                <a:sym typeface="Wingdings" panose="05000000000000000000" pitchFamily="2" charset="2"/>
              </a:rPr>
              <a:t>dalam</a:t>
            </a:r>
            <a:r>
              <a:rPr lang="en-US" dirty="0">
                <a:sym typeface="Wingdings" panose="05000000000000000000" pitchFamily="2" charset="2"/>
              </a:rPr>
              <a:t> tag </a:t>
            </a:r>
            <a:r>
              <a:rPr lang="en-US" dirty="0" smtClean="0">
                <a:sym typeface="Wingdings" panose="05000000000000000000" pitchFamily="2" charset="2"/>
              </a:rPr>
              <a:t>script </a:t>
            </a:r>
            <a:r>
              <a:rPr lang="en-US" dirty="0" err="1" smtClean="0">
                <a:sym typeface="Wingdings" panose="05000000000000000000" pitchFamily="2" charset="2"/>
              </a:rPr>
              <a:t>pada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file 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Basic &amp;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Coding Convention</a:t>
            </a:r>
          </a:p>
          <a:p>
            <a:pPr lvl="1"/>
            <a:r>
              <a:rPr lang="en-US" dirty="0" smtClean="0"/>
              <a:t>HTML Comments</a:t>
            </a:r>
          </a:p>
          <a:p>
            <a:pPr lvl="1"/>
            <a:r>
              <a:rPr lang="en-US" dirty="0" err="1" smtClean="0"/>
              <a:t>Penggunaan</a:t>
            </a:r>
            <a:r>
              <a:rPr lang="en-US" dirty="0" smtClean="0"/>
              <a:t> Stylesheet</a:t>
            </a:r>
          </a:p>
          <a:p>
            <a:pPr lvl="1"/>
            <a:r>
              <a:rPr lang="en-US" dirty="0" smtClean="0"/>
              <a:t>Loading </a:t>
            </a:r>
            <a:r>
              <a:rPr lang="en-US" dirty="0" err="1" smtClean="0"/>
              <a:t>javascript</a:t>
            </a:r>
            <a:r>
              <a:rPr lang="en-US" dirty="0" smtClean="0"/>
              <a:t> di HTML</a:t>
            </a:r>
            <a:endParaRPr lang="en-US" dirty="0"/>
          </a:p>
          <a:p>
            <a:r>
              <a:rPr lang="en-US" dirty="0" smtClean="0"/>
              <a:t>HTML Basic Layout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4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/Loading </a:t>
            </a:r>
            <a:r>
              <a:rPr lang="en-US" dirty="0" err="1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Linked (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area Tag head):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Embedded: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9341" y="2664200"/>
            <a:ext cx="34772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script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src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="myscript.js"&gt;</a:t>
            </a:r>
            <a:endParaRPr lang="en-US" sz="2800" dirty="0"/>
          </a:p>
        </p:txBody>
      </p:sp>
      <p:sp>
        <p:nvSpPr>
          <p:cNvPr id="5" name="Line Callout 1 (No Border) 4"/>
          <p:cNvSpPr/>
          <p:nvPr/>
        </p:nvSpPr>
        <p:spPr>
          <a:xfrm>
            <a:off x="5496142" y="3117738"/>
            <a:ext cx="2780778" cy="987954"/>
          </a:xfrm>
          <a:prstGeom prst="callout1">
            <a:avLst>
              <a:gd name="adj1" fmla="val 18750"/>
              <a:gd name="adj2" fmla="val -8333"/>
              <a:gd name="adj3" fmla="val -15556"/>
              <a:gd name="adj4" fmla="val -46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Kode</a:t>
            </a:r>
            <a:r>
              <a:rPr lang="en-US" dirty="0" smtClean="0"/>
              <a:t> program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file </a:t>
            </a:r>
            <a:r>
              <a:rPr lang="en-US" dirty="0" err="1" smtClean="0"/>
              <a:t>ini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9341" y="4943937"/>
            <a:ext cx="4416594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script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 smtClean="0"/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0000CE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 smtClean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(“Hello World");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script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Line Callout 1 (No Border) 6"/>
          <p:cNvSpPr/>
          <p:nvPr/>
        </p:nvSpPr>
        <p:spPr>
          <a:xfrm>
            <a:off x="6676108" y="4943937"/>
            <a:ext cx="1603935" cy="987954"/>
          </a:xfrm>
          <a:prstGeom prst="callout1">
            <a:avLst>
              <a:gd name="adj1" fmla="val 18750"/>
              <a:gd name="adj2" fmla="val -8333"/>
              <a:gd name="adj3" fmla="val 37695"/>
              <a:gd name="adj4" fmla="val -50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Kode</a:t>
            </a:r>
            <a:r>
              <a:rPr lang="en-US" dirty="0" smtClean="0"/>
              <a:t> program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23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Penggunaan</a:t>
            </a:r>
            <a:r>
              <a:rPr lang="en-US" dirty="0"/>
              <a:t>/Loading </a:t>
            </a:r>
            <a:r>
              <a:rPr lang="en-US" dirty="0" err="1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Inline (</a:t>
            </a:r>
            <a:r>
              <a:rPr lang="en-US" dirty="0" err="1" smtClean="0"/>
              <a:t>ditulis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Tag head sebagai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attribute event </a:t>
            </a:r>
            <a:r>
              <a:rPr lang="en-US" dirty="0" err="1" smtClean="0"/>
              <a:t>dari</a:t>
            </a:r>
            <a:r>
              <a:rPr lang="en-US" dirty="0" smtClean="0"/>
              <a:t> Tag):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5357" y="3182362"/>
            <a:ext cx="6570468" cy="2862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script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function</a:t>
            </a:r>
            <a:r>
              <a:rPr lang="en-US" dirty="0" smtClean="0">
                <a:solidFill>
                  <a:srgbClr val="1F497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1F497D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tampil</a:t>
            </a:r>
            <a:r>
              <a:rPr lang="en-US" dirty="0" smtClean="0">
                <a:solidFill>
                  <a:srgbClr val="1F497D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 </a:t>
            </a:r>
            <a:r>
              <a:rPr lang="en-US" dirty="0">
                <a:solidFill>
                  <a:srgbClr val="1F497D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CE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(“Hello World");</a:t>
            </a:r>
          </a:p>
          <a:p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}</a:t>
            </a:r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script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endParaRPr lang="en-US" dirty="0" smtClean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button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onclick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=“</a:t>
            </a:r>
            <a:r>
              <a:rPr lang="en-US" dirty="0" err="1">
                <a:solidFill>
                  <a:srgbClr val="0000CE"/>
                </a:solidFill>
                <a:latin typeface="Consolas" panose="020B0609020204030204" pitchFamily="49" charset="0"/>
              </a:rPr>
              <a:t>tampil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();"</a:t>
            </a:r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Click Me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/button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Line Callout 1 (No Border) 7"/>
          <p:cNvSpPr/>
          <p:nvPr/>
        </p:nvSpPr>
        <p:spPr>
          <a:xfrm>
            <a:off x="5213996" y="5662489"/>
            <a:ext cx="2989986" cy="987954"/>
          </a:xfrm>
          <a:prstGeom prst="callout1">
            <a:avLst>
              <a:gd name="adj1" fmla="val 18750"/>
              <a:gd name="adj2" fmla="val -8333"/>
              <a:gd name="adj3" fmla="val -15556"/>
              <a:gd name="adj4" fmla="val -464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Kode</a:t>
            </a:r>
            <a:r>
              <a:rPr lang="en-US" dirty="0" smtClean="0"/>
              <a:t> program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inline di </a:t>
            </a:r>
            <a:r>
              <a:rPr lang="en-US" dirty="0" err="1" smtClean="0"/>
              <a:t>dalam</a:t>
            </a:r>
            <a:r>
              <a:rPr lang="en-US" dirty="0" smtClean="0"/>
              <a:t> 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15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Basic Layout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674" y="1943136"/>
            <a:ext cx="8229600" cy="43251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&lt;!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DOCTYPE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 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1800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meta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 </a:t>
            </a:r>
            <a:r>
              <a:rPr lang="en-US" sz="1800" dirty="0">
                <a:solidFill>
                  <a:srgbClr val="FF0000"/>
                </a:solidFill>
                <a:latin typeface="Consolas" panose="020B0609020204030204" pitchFamily="49" charset="0"/>
              </a:rPr>
              <a:t>charset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="UTF-8"</a:t>
            </a:r>
            <a:r>
              <a:rPr lang="en-US" sz="18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1800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EEFFFF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 smtClean="0">
                <a:solidFill>
                  <a:srgbClr val="A62A2A"/>
                </a:solidFill>
                <a:latin typeface="Consolas" panose="020B0609020204030204" pitchFamily="49" charset="0"/>
              </a:rPr>
              <a:t>title&gt;</a:t>
            </a:r>
            <a:r>
              <a:rPr lang="en-US" sz="2000" dirty="0" smtClean="0">
                <a:latin typeface="Consolas" panose="020B0609020204030204" pitchFamily="49" charset="0"/>
              </a:rPr>
              <a:t>Document</a:t>
            </a:r>
            <a:r>
              <a:rPr lang="en-US" sz="20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title</a:t>
            </a:r>
            <a:r>
              <a:rPr lang="en-US" sz="20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head</a:t>
            </a:r>
            <a:r>
              <a:rPr lang="en-US" sz="20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r>
              <a:rPr lang="en-US" sz="20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sz="20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    </a:t>
            </a:r>
          </a:p>
          <a:p>
            <a:pPr marL="109728" indent="0">
              <a:buNone/>
            </a:pPr>
            <a:r>
              <a:rPr lang="en-US" sz="20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body</a:t>
            </a:r>
            <a:r>
              <a:rPr lang="en-US" sz="20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sz="2000" dirty="0">
                <a:solidFill>
                  <a:srgbClr val="A62A2A"/>
                </a:solidFill>
                <a:latin typeface="Consolas" panose="020B0609020204030204" pitchFamily="49" charset="0"/>
              </a:rPr>
              <a:t>html</a:t>
            </a:r>
            <a:r>
              <a:rPr lang="en-US" sz="20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7521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6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&lt;!DOCTYPE html&gt;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Tag Document </a:t>
            </a:r>
            <a:r>
              <a:rPr lang="en-US" dirty="0" smtClean="0"/>
              <a:t>Type di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/file html</a:t>
            </a:r>
            <a:endParaRPr lang="en-US" dirty="0" smtClean="0"/>
          </a:p>
          <a:p>
            <a:endParaRPr lang="en-US" dirty="0"/>
          </a:p>
          <a:p>
            <a:pPr marL="923544" lvl="3" indent="0">
              <a:buNone/>
            </a:pPr>
            <a:r>
              <a:rPr lang="en-US" sz="2400" dirty="0">
                <a:solidFill>
                  <a:srgbClr val="0000CE"/>
                </a:solidFill>
                <a:latin typeface="Consolas" panose="020B0609020204030204" pitchFamily="49" charset="0"/>
              </a:rPr>
              <a:t>&lt;!</a:t>
            </a:r>
            <a:r>
              <a:rPr lang="en-US" sz="2400" dirty="0">
                <a:solidFill>
                  <a:srgbClr val="A62A2A"/>
                </a:solidFill>
                <a:latin typeface="Consolas" panose="020B0609020204030204" pitchFamily="49" charset="0"/>
              </a:rPr>
              <a:t>DOCTYPE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</a:rPr>
              <a:t>html</a:t>
            </a:r>
            <a:r>
              <a:rPr lang="en-US" sz="2400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400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dirty="0" err="1" smtClean="0"/>
              <a:t>Disarankan</a:t>
            </a:r>
            <a:r>
              <a:rPr lang="en-US" dirty="0" smtClean="0"/>
              <a:t> </a:t>
            </a:r>
            <a:r>
              <a:rPr lang="en-US" dirty="0" err="1" smtClean="0"/>
              <a:t>ditulis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/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smtClean="0"/>
              <a:t>–</a:t>
            </a:r>
            <a:r>
              <a:rPr lang="en-US" dirty="0" err="1" smtClean="0"/>
              <a:t>nya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2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Penilisan</a:t>
            </a:r>
            <a:r>
              <a:rPr lang="en-US" dirty="0" smtClean="0"/>
              <a:t> Tag (lower case)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(lower case)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tag.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310" y="4891810"/>
            <a:ext cx="352058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tabLst>
                <a:tab pos="538163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Teks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pragraph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pPr lvl="0"/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61573" y="2955808"/>
            <a:ext cx="315029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 smtClean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Teks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pragraph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32680" y="4891810"/>
            <a:ext cx="3325663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  <a:p>
            <a:pPr>
              <a:tabLst>
                <a:tab pos="538163" algn="l"/>
              </a:tabLs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Teks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pragraph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lvl="0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CE"/>
              </a:solidFill>
              <a:latin typeface="Consolas" panose="020B0609020204030204" pitchFamily="49" charset="0"/>
            </a:endParaRPr>
          </a:p>
        </p:txBody>
      </p:sp>
      <p:pic>
        <p:nvPicPr>
          <p:cNvPr id="11" name="Picture 10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74706" y="3151561"/>
            <a:ext cx="620806" cy="531824"/>
          </a:xfrm>
          <a:prstGeom prst="rect">
            <a:avLst/>
          </a:prstGeom>
        </p:spPr>
      </p:pic>
      <p:pic>
        <p:nvPicPr>
          <p:cNvPr id="12" name="Picture 11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3854883" y="5087563"/>
            <a:ext cx="620806" cy="531824"/>
          </a:xfrm>
          <a:prstGeom prst="rect">
            <a:avLst/>
          </a:prstGeom>
        </p:spPr>
      </p:pic>
      <p:pic>
        <p:nvPicPr>
          <p:cNvPr id="13" name="Picture 12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8204931" y="5114363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53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Tag </a:t>
            </a:r>
            <a:r>
              <a:rPr lang="en-US" dirty="0" err="1" smtClean="0"/>
              <a:t>dengan</a:t>
            </a:r>
            <a:r>
              <a:rPr lang="en-US" dirty="0" smtClean="0"/>
              <a:t> Tag </a:t>
            </a:r>
            <a:r>
              <a:rPr lang="en-US" dirty="0" err="1" smtClean="0"/>
              <a:t>penutup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lupa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menyertakan</a:t>
            </a:r>
            <a:r>
              <a:rPr lang="en-US" dirty="0" smtClean="0"/>
              <a:t> Tag </a:t>
            </a:r>
            <a:r>
              <a:rPr lang="en-US" dirty="0" err="1" smtClean="0"/>
              <a:t>penutup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Tag yang </a:t>
            </a:r>
            <a:r>
              <a:rPr lang="en-US" dirty="0" err="1" smtClean="0"/>
              <a:t>dibuat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73682" y="5067919"/>
            <a:ext cx="356365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This is a paragraph.</a:t>
            </a:r>
          </a:p>
          <a:p>
            <a:pPr lvl="1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This is a paragraph.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373682" y="3247614"/>
            <a:ext cx="416490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This is a paragraph.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pPr lvl="1"/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This is a paragraph.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b="1" dirty="0">
                <a:solidFill>
                  <a:srgbClr val="A62A2A"/>
                </a:solidFill>
                <a:latin typeface="Consolas" panose="020B0609020204030204" pitchFamily="49" charset="0"/>
              </a:rPr>
              <a:t>/p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</a:p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/section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pic>
        <p:nvPicPr>
          <p:cNvPr id="6" name="Picture 5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81484" y="3464711"/>
            <a:ext cx="620806" cy="531824"/>
          </a:xfrm>
          <a:prstGeom prst="rect">
            <a:avLst/>
          </a:prstGeom>
        </p:spPr>
      </p:pic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6060678" y="5402171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44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single Tag,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/ di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33231" y="3190293"/>
            <a:ext cx="322395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meta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charset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="utf‐8"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/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33231" y="4943937"/>
            <a:ext cx="297068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meta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charset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="utf‐8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"&gt;</a:t>
            </a:r>
            <a:endParaRPr lang="en-US" sz="2800" dirty="0"/>
          </a:p>
        </p:txBody>
      </p:sp>
      <p:pic>
        <p:nvPicPr>
          <p:cNvPr id="6" name="Picture 5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80383" y="3027801"/>
            <a:ext cx="620806" cy="531824"/>
          </a:xfrm>
          <a:prstGeom prst="rect">
            <a:avLst/>
          </a:prstGeom>
        </p:spPr>
      </p:pic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5669980" y="4965261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7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Nama attribute </a:t>
            </a:r>
            <a:r>
              <a:rPr lang="en-US" dirty="0" err="1" smtClean="0"/>
              <a:t>pada</a:t>
            </a:r>
            <a:r>
              <a:rPr lang="en-US" dirty="0" smtClean="0"/>
              <a:t> Tag (lower case)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Tag.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00218" y="3165241"/>
            <a:ext cx="246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div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="menu"&gt;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00218" y="4756678"/>
            <a:ext cx="246413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div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="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menu"&gt;</a:t>
            </a:r>
            <a:endParaRPr lang="en-US" dirty="0"/>
          </a:p>
        </p:txBody>
      </p:sp>
      <p:pic>
        <p:nvPicPr>
          <p:cNvPr id="6" name="Picture 5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39872" y="3002749"/>
            <a:ext cx="620806" cy="531824"/>
          </a:xfrm>
          <a:prstGeom prst="rect">
            <a:avLst/>
          </a:prstGeom>
        </p:spPr>
      </p:pic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5410153" y="4756678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2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attribute </a:t>
            </a:r>
            <a:r>
              <a:rPr lang="en-US" dirty="0" err="1" smtClean="0"/>
              <a:t>pada</a:t>
            </a:r>
            <a:r>
              <a:rPr lang="en-US" dirty="0" smtClean="0"/>
              <a:t> Tag (</a:t>
            </a:r>
            <a:r>
              <a:rPr lang="en-US" dirty="0" err="1" smtClean="0"/>
              <a:t>gunakan</a:t>
            </a:r>
            <a:r>
              <a:rPr lang="en-US" dirty="0" smtClean="0"/>
              <a:t> “”)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Tag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quote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penulisannya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00218" y="3165241"/>
            <a:ext cx="38571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table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</a:t>
            </a:r>
            <a:r>
              <a:rPr lang="en-US" b="1" dirty="0" smtClean="0">
                <a:solidFill>
                  <a:srgbClr val="0000CE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table striped</a:t>
            </a:r>
            <a:r>
              <a:rPr lang="en-US" b="1" dirty="0">
                <a:solidFill>
                  <a:srgbClr val="0000CE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00218" y="4409520"/>
            <a:ext cx="36038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table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=table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striped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  <p:pic>
        <p:nvPicPr>
          <p:cNvPr id="6" name="Picture 5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7767" y="3002749"/>
            <a:ext cx="620806" cy="531824"/>
          </a:xfrm>
          <a:prstGeom prst="rect">
            <a:avLst/>
          </a:prstGeom>
        </p:spPr>
      </p:pic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6457364" y="4409520"/>
            <a:ext cx="620806" cy="5318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00218" y="5320925"/>
            <a:ext cx="284404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table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=striped&gt;</a:t>
            </a:r>
            <a:endParaRPr lang="en-US" dirty="0"/>
          </a:p>
        </p:txBody>
      </p:sp>
      <p:pic>
        <p:nvPicPr>
          <p:cNvPr id="9" name="Picture 8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5836558" y="5320925"/>
            <a:ext cx="620806" cy="531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5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attribute (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spasi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spasi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=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Tag.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83603" y="3549748"/>
            <a:ext cx="5376793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link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rel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="stylesheet"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="styles.css"&gt;</a:t>
            </a:r>
            <a:endParaRPr lang="en-US" dirty="0"/>
          </a:p>
        </p:txBody>
      </p:sp>
      <p:pic>
        <p:nvPicPr>
          <p:cNvPr id="6" name="Picture 5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91751" y="2920124"/>
            <a:ext cx="620806" cy="531824"/>
          </a:xfrm>
          <a:prstGeom prst="rect">
            <a:avLst/>
          </a:prstGeom>
        </p:spPr>
      </p:pic>
      <p:pic>
        <p:nvPicPr>
          <p:cNvPr id="7" name="Picture 6" descr="Facebook like button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4091751" y="4601135"/>
            <a:ext cx="620806" cy="53182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883602" y="5172583"/>
            <a:ext cx="563006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A62A2A"/>
                </a:solidFill>
                <a:latin typeface="Consolas" panose="020B0609020204030204" pitchFamily="49" charset="0"/>
              </a:rPr>
              <a:t>link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rel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 "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stylesheet"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href</a:t>
            </a:r>
            <a:r>
              <a:rPr lang="en-US" dirty="0" smtClean="0">
                <a:solidFill>
                  <a:srgbClr val="0000CE"/>
                </a:solidFill>
                <a:latin typeface="Consolas" panose="020B0609020204030204" pitchFamily="49" charset="0"/>
              </a:rPr>
              <a:t>= "</a:t>
            </a:r>
            <a:r>
              <a:rPr lang="en-US" dirty="0">
                <a:solidFill>
                  <a:srgbClr val="0000CE"/>
                </a:solidFill>
                <a:latin typeface="Consolas" panose="020B0609020204030204" pitchFamily="49" charset="0"/>
              </a:rPr>
              <a:t>styles.css"&gt;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490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547</TotalTime>
  <Words>1030</Words>
  <Application>Microsoft Office PowerPoint</Application>
  <PresentationFormat>On-screen Show (4:3)</PresentationFormat>
  <Paragraphs>192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Consolas</vt:lpstr>
      <vt:lpstr>Courier New</vt:lpstr>
      <vt:lpstr>Georgia</vt:lpstr>
      <vt:lpstr>Trebuchet MS</vt:lpstr>
      <vt:lpstr>Wingdings</vt:lpstr>
      <vt:lpstr>Wingdings 2</vt:lpstr>
      <vt:lpstr>Theme-UPJ</vt:lpstr>
      <vt:lpstr>Pengolahan Informasi Berbasis Bahasa Pemrograman Script</vt:lpstr>
      <vt:lpstr>HTML Basic &amp; Layout</vt:lpstr>
      <vt:lpstr>Mulai dengan &lt;!DOCTYPE html&gt;</vt:lpstr>
      <vt:lpstr>Penilisan Tag (lower case)</vt:lpstr>
      <vt:lpstr>Tag dengan Tag penutup</vt:lpstr>
      <vt:lpstr>Single Tag</vt:lpstr>
      <vt:lpstr>Nama attribute pada Tag (lower case)</vt:lpstr>
      <vt:lpstr>Nilai attribute pada Tag (gunakan “”)</vt:lpstr>
      <vt:lpstr>Nilai attribute (jangan ada spasi)</vt:lpstr>
      <vt:lpstr>img attribute (selalu tambahkan alt)</vt:lpstr>
      <vt:lpstr>Blank Lines &amp; Indentation</vt:lpstr>
      <vt:lpstr>Blank Lines &amp; Indentation – Contoh</vt:lpstr>
      <vt:lpstr>Blank Lines &amp; Indentation – Contoh</vt:lpstr>
      <vt:lpstr>Blank Lines &amp; Indentation – Contoh</vt:lpstr>
      <vt:lpstr>HTML Comments</vt:lpstr>
      <vt:lpstr>Penggunaan/Loading Style Sheet</vt:lpstr>
      <vt:lpstr>Penggunaan/Loading Style Sheet</vt:lpstr>
      <vt:lpstr>Penggunaan/Loading Style Sheet</vt:lpstr>
      <vt:lpstr>Penggunaan/Loading Javascript</vt:lpstr>
      <vt:lpstr>Penggunaan/Loading Javascript</vt:lpstr>
      <vt:lpstr>Penggunaan/Loading Javascript</vt:lpstr>
      <vt:lpstr>HTML Basic Layout Code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Augury El Rayeb</dc:creator>
  <cp:lastModifiedBy>Augury El Rayeb</cp:lastModifiedBy>
  <cp:revision>33</cp:revision>
  <dcterms:created xsi:type="dcterms:W3CDTF">2020-09-08T04:50:14Z</dcterms:created>
  <dcterms:modified xsi:type="dcterms:W3CDTF">2020-09-08T15:11:36Z</dcterms:modified>
</cp:coreProperties>
</file>