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48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1F116-0AC8-4B64-9D2D-C9971B181613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751CE-2E70-4709-875D-C566AA711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77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63E4B3C-EC0C-45CE-827E-EB89775C8A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smtClean="0"/>
              <a:t>By: Augury El Rayeb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7BF8B3E-AEC9-467C-92C2-E5ECCB0AA5C5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381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4B3C-EC0C-45CE-827E-EB89775C8A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8B3E-AEC9-467C-92C2-E5ECCB0A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26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4B3C-EC0C-45CE-827E-EB89775C8A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8B3E-AEC9-467C-92C2-E5ECCB0A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11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 smtClean="0"/>
              <a:t>By: Augury El Rayeb</a:t>
            </a:r>
            <a:endParaRPr lang="id-ID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15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bg1"/>
                </a:solidFill>
              </a:rPr>
              <a:t>Pengolahan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Informasi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Berbasis</a:t>
            </a:r>
            <a:r>
              <a:rPr lang="en-US" sz="1200" dirty="0" smtClean="0">
                <a:solidFill>
                  <a:schemeClr val="bg1"/>
                </a:solidFill>
              </a:rPr>
              <a:t> Bahasa 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Script</a:t>
            </a:r>
            <a:r>
              <a:rPr lang="en-US" sz="1200" baseline="0" dirty="0" smtClean="0">
                <a:solidFill>
                  <a:schemeClr val="bg1"/>
                </a:solidFill>
              </a:rPr>
              <a:t> | INS207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54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0297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349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2161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418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1167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52289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4B3C-EC0C-45CE-827E-EB89775C8A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E7BF8B3E-AEC9-467C-92C2-E5ECCB0AA5C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bg1"/>
                </a:solidFill>
              </a:rPr>
              <a:t>Pengolahan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Informasi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Berbasis</a:t>
            </a:r>
            <a:r>
              <a:rPr lang="en-US" sz="1200" dirty="0" smtClean="0">
                <a:solidFill>
                  <a:schemeClr val="bg1"/>
                </a:solidFill>
              </a:rPr>
              <a:t> Bahasa 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Script</a:t>
            </a:r>
            <a:r>
              <a:rPr lang="en-US" sz="1200" baseline="0" dirty="0" smtClean="0">
                <a:solidFill>
                  <a:schemeClr val="bg1"/>
                </a:solidFill>
              </a:rPr>
              <a:t> | INS207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832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2918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6986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4479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4B3C-EC0C-45CE-827E-EB89775C8A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8B3E-AEC9-467C-92C2-E5ECCB0A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04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4B3C-EC0C-45CE-827E-EB89775C8A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8B3E-AEC9-467C-92C2-E5ECCB0A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6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3E4B3C-EC0C-45CE-827E-EB89775C8A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BF8B3E-AEC9-467C-92C2-E5ECCB0AA5C5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30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63E4B3C-EC0C-45CE-827E-EB89775C8A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7BF8B3E-AEC9-467C-92C2-E5ECCB0A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2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4B3C-EC0C-45CE-827E-EB89775C8A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8B3E-AEC9-467C-92C2-E5ECCB0A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18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4B3C-EC0C-45CE-827E-EB89775C8A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8B3E-AEC9-467C-92C2-E5ECCB0A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83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4B3C-EC0C-45CE-827E-EB89775C8A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8B3E-AEC9-467C-92C2-E5ECCB0A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79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63E4B3C-EC0C-45CE-827E-EB89775C8A9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7BF8B3E-AEC9-467C-92C2-E5ECCB0AA5C5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3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0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Pengolahan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Berbasis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Bahasa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Pemrograman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Script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Mekanisme</a:t>
            </a:r>
            <a:r>
              <a:rPr lang="en-US" dirty="0" smtClean="0"/>
              <a:t> &amp; </a:t>
            </a:r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Web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546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</a:t>
            </a:r>
          </a:p>
          <a:p>
            <a:r>
              <a:rPr lang="en-US" dirty="0" smtClean="0"/>
              <a:t>Client Side Programming</a:t>
            </a:r>
          </a:p>
          <a:p>
            <a:r>
              <a:rPr lang="en-US" dirty="0" smtClean="0"/>
              <a:t>Server Side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421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 </a:t>
            </a:r>
            <a:r>
              <a:rPr lang="en-US" dirty="0" smtClean="0">
                <a:sym typeface="Wingdings" panose="05000000000000000000" pitchFamily="2" charset="2"/>
              </a:rPr>
              <a:t> Hypertext Markup Language.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Adalah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dokumen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standar</a:t>
            </a:r>
            <a:r>
              <a:rPr lang="en-US" dirty="0" smtClean="0">
                <a:sym typeface="Wingdings" panose="05000000000000000000" pitchFamily="2" charset="2"/>
              </a:rPr>
              <a:t> Webpage yang </a:t>
            </a:r>
            <a:r>
              <a:rPr lang="en-US" dirty="0" err="1" smtClean="0">
                <a:sym typeface="Wingdings" panose="05000000000000000000" pitchFamily="2" charset="2"/>
              </a:rPr>
              <a:t>ditetapkan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oleh</a:t>
            </a:r>
            <a:r>
              <a:rPr lang="en-US" dirty="0" smtClean="0">
                <a:sym typeface="Wingdings" panose="05000000000000000000" pitchFamily="2" charset="2"/>
              </a:rPr>
              <a:t> W3C (World Wide Web Consortium.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Biasanya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dikombinasikan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dengan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penggunaan</a:t>
            </a:r>
            <a:r>
              <a:rPr lang="en-US" dirty="0" smtClean="0">
                <a:sym typeface="Wingdings" panose="05000000000000000000" pitchFamily="2" charset="2"/>
              </a:rPr>
              <a:t>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CSS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Javascript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Server side programming (</a:t>
            </a:r>
            <a:r>
              <a:rPr lang="en-US" dirty="0" err="1" smtClean="0">
                <a:sym typeface="Wingdings" panose="05000000000000000000" pitchFamily="2" charset="2"/>
              </a:rPr>
              <a:t>spt</a:t>
            </a:r>
            <a:r>
              <a:rPr lang="en-US" dirty="0" smtClean="0">
                <a:sym typeface="Wingdings" panose="05000000000000000000" pitchFamily="2" charset="2"/>
              </a:rPr>
              <a:t>: PHP, ASP, </a:t>
            </a:r>
            <a:r>
              <a:rPr lang="en-US" dirty="0" err="1" smtClean="0">
                <a:sym typeface="Wingdings" panose="05000000000000000000" pitchFamily="2" charset="2"/>
              </a:rPr>
              <a:t>dsb</a:t>
            </a:r>
            <a:r>
              <a:rPr lang="en-US" dirty="0" smtClean="0">
                <a:sym typeface="Wingdings" panose="05000000000000000000" pitchFamily="2" charset="2"/>
              </a:rPr>
              <a:t>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285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Side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yang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client (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browser sebagai client).</a:t>
            </a:r>
          </a:p>
          <a:p>
            <a:r>
              <a:rPr lang="en-US" dirty="0" smtClean="0"/>
              <a:t>Bahasa </a:t>
            </a:r>
            <a:r>
              <a:rPr lang="en-US" dirty="0" err="1" smtClean="0"/>
              <a:t>pemrograman</a:t>
            </a:r>
            <a:r>
              <a:rPr lang="en-US" dirty="0" smtClean="0"/>
              <a:t> yang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b="1" dirty="0" err="1" smtClean="0"/>
              <a:t>javascript</a:t>
            </a:r>
            <a:endParaRPr lang="en-US" dirty="0" smtClean="0"/>
          </a:p>
          <a:p>
            <a:r>
              <a:rPr lang="en-US" dirty="0" err="1" smtClean="0"/>
              <a:t>Kode</a:t>
            </a:r>
            <a:r>
              <a:rPr lang="en-US" dirty="0" smtClean="0"/>
              <a:t> program </a:t>
            </a:r>
            <a:r>
              <a:rPr lang="en-US" dirty="0" err="1" smtClean="0"/>
              <a:t>diterjemahkan</a:t>
            </a:r>
            <a:r>
              <a:rPr lang="en-US" dirty="0" smtClean="0"/>
              <a:t> (interpret) </a:t>
            </a:r>
            <a:r>
              <a:rPr lang="en-US" dirty="0" err="1" smtClean="0"/>
              <a:t>oleh</a:t>
            </a:r>
            <a:r>
              <a:rPr lang="en-US" dirty="0" smtClean="0"/>
              <a:t> engine yang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browser.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54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181"/>
            <a:ext cx="8229600" cy="1066800"/>
          </a:xfrm>
        </p:spPr>
        <p:txBody>
          <a:bodyPr/>
          <a:lstStyle/>
          <a:p>
            <a:r>
              <a:rPr lang="en-US" dirty="0" smtClean="0"/>
              <a:t>Client Side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4463"/>
            <a:ext cx="8229600" cy="4325112"/>
          </a:xfrm>
        </p:spPr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Web browser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543038" y="3093916"/>
            <a:ext cx="8026601" cy="3360981"/>
            <a:chOff x="543038" y="3093916"/>
            <a:chExt cx="8026601" cy="3360981"/>
          </a:xfrm>
        </p:grpSpPr>
        <p:sp>
          <p:nvSpPr>
            <p:cNvPr id="4" name="Rounded Rectangle 3"/>
            <p:cNvSpPr/>
            <p:nvPr/>
          </p:nvSpPr>
          <p:spPr>
            <a:xfrm>
              <a:off x="6894030" y="4124199"/>
              <a:ext cx="1675609" cy="866694"/>
            </a:xfrm>
            <a:prstGeom prst="roundRect">
              <a:avLst/>
            </a:prstGeom>
            <a:ln w="76200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Machine Code</a:t>
              </a:r>
              <a:endParaRPr lang="en-US" b="1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543038" y="4124199"/>
              <a:ext cx="1675496" cy="866635"/>
            </a:xfrm>
            <a:prstGeom prst="roundRect">
              <a:avLst/>
            </a:prstGeom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/>
                <a:t>Kode</a:t>
              </a:r>
              <a:r>
                <a:rPr lang="en-US" sz="1600" dirty="0" smtClean="0"/>
                <a:t> </a:t>
              </a:r>
              <a:r>
                <a:rPr lang="en-US" sz="1600" dirty="0" err="1" smtClean="0"/>
                <a:t>Javascript</a:t>
              </a:r>
              <a:r>
                <a:rPr lang="en-US" sz="1600" dirty="0" smtClean="0"/>
                <a:t> (JS)</a:t>
              </a:r>
              <a:endParaRPr lang="en-US" sz="1600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3255498" y="3093916"/>
              <a:ext cx="2601567" cy="2388906"/>
              <a:chOff x="3073676" y="2381877"/>
              <a:chExt cx="2601567" cy="2388906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3073676" y="2892287"/>
                <a:ext cx="2601567" cy="1878496"/>
              </a:xfrm>
              <a:prstGeom prst="roundRect">
                <a:avLst/>
              </a:prstGeom>
              <a:ln w="76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475376" y="2381877"/>
                <a:ext cx="17956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/>
                  <a:t>Web Browser</a:t>
                </a:r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677479" y="3220278"/>
                <a:ext cx="1391478" cy="1222513"/>
              </a:xfrm>
              <a:prstGeom prst="ellipse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JS Engine</a:t>
                </a:r>
                <a:endParaRPr lang="en-US" sz="1600" dirty="0"/>
              </a:p>
            </p:txBody>
          </p:sp>
        </p:grpSp>
        <p:cxnSp>
          <p:nvCxnSpPr>
            <p:cNvPr id="10" name="Straight Arrow Connector 9"/>
            <p:cNvCxnSpPr>
              <a:stCxn id="5" idx="3"/>
              <a:endCxn id="7" idx="1"/>
            </p:cNvCxnSpPr>
            <p:nvPr/>
          </p:nvCxnSpPr>
          <p:spPr>
            <a:xfrm flipV="1">
              <a:off x="2218534" y="4543574"/>
              <a:ext cx="1036964" cy="13943"/>
            </a:xfrm>
            <a:prstGeom prst="straightConnector1">
              <a:avLst/>
            </a:prstGeom>
            <a:ln w="19050"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7" idx="3"/>
              <a:endCxn id="4" idx="1"/>
            </p:cNvCxnSpPr>
            <p:nvPr/>
          </p:nvCxnSpPr>
          <p:spPr>
            <a:xfrm>
              <a:off x="5857065" y="4543574"/>
              <a:ext cx="1036965" cy="13972"/>
            </a:xfrm>
            <a:prstGeom prst="straightConnector1">
              <a:avLst/>
            </a:prstGeom>
            <a:ln w="19050"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3269497" y="5623900"/>
              <a:ext cx="2587568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Browser</a:t>
              </a:r>
            </a:p>
            <a:p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Edge JS Engine </a:t>
              </a: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 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chakra </a:t>
              </a:r>
              <a:endParaRPr lang="en-US" sz="12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Firefox JS Engine </a:t>
              </a: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 </a:t>
              </a:r>
              <a:r>
                <a:rPr lang="en-US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spidermonkey</a:t>
              </a:r>
              <a:endParaRPr lang="en-US" sz="12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Chrome JS Engine </a:t>
              </a: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 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V8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448936" y="2111034"/>
            <a:ext cx="1951614" cy="580457"/>
            <a:chOff x="391536" y="2658043"/>
            <a:chExt cx="1951614" cy="580457"/>
          </a:xfrm>
        </p:grpSpPr>
        <p:pic>
          <p:nvPicPr>
            <p:cNvPr id="13" name="Content Placeholder 11" descr="User Person Generic · Free vector graphic on Pixabay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536" y="2677093"/>
              <a:ext cx="303003" cy="466157"/>
            </a:xfrm>
            <a:prstGeom prst="rect">
              <a:avLst/>
            </a:prstGeom>
          </p:spPr>
        </p:pic>
        <p:sp>
          <p:nvSpPr>
            <p:cNvPr id="14" name="Rounded Rectangle 13"/>
            <p:cNvSpPr/>
            <p:nvPr/>
          </p:nvSpPr>
          <p:spPr>
            <a:xfrm>
              <a:off x="1309650" y="2658043"/>
              <a:ext cx="1033500" cy="580457"/>
            </a:xfrm>
            <a:prstGeom prst="roundRect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Web Browser</a:t>
              </a:r>
              <a:endParaRPr lang="en-US" sz="1600" dirty="0"/>
            </a:p>
          </p:txBody>
        </p:sp>
        <p:cxnSp>
          <p:nvCxnSpPr>
            <p:cNvPr id="15" name="Straight Arrow Connector 14"/>
            <p:cNvCxnSpPr>
              <a:stCxn id="13" idx="3"/>
              <a:endCxn id="14" idx="1"/>
            </p:cNvCxnSpPr>
            <p:nvPr/>
          </p:nvCxnSpPr>
          <p:spPr>
            <a:xfrm>
              <a:off x="694539" y="2910172"/>
              <a:ext cx="615111" cy="38100"/>
            </a:xfrm>
            <a:prstGeom prst="straightConnector1">
              <a:avLst/>
            </a:prstGeom>
            <a:ln w="19050">
              <a:prstDash val="lg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4780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Side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yang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server web (</a:t>
            </a:r>
            <a:r>
              <a:rPr lang="en-US" dirty="0" err="1" smtClean="0"/>
              <a:t>contoh</a:t>
            </a:r>
            <a:r>
              <a:rPr lang="en-US" dirty="0" smtClean="0"/>
              <a:t> server: PHP Server </a:t>
            </a:r>
            <a:r>
              <a:rPr lang="en-US" dirty="0" err="1" smtClean="0"/>
              <a:t>dan</a:t>
            </a:r>
            <a:r>
              <a:rPr lang="en-US" dirty="0" smtClean="0"/>
              <a:t> IIS server).</a:t>
            </a:r>
          </a:p>
          <a:p>
            <a:r>
              <a:rPr lang="en-US" dirty="0" smtClean="0"/>
              <a:t>Bahasa </a:t>
            </a:r>
            <a:r>
              <a:rPr lang="en-US" dirty="0" err="1" smtClean="0"/>
              <a:t>pemrograman</a:t>
            </a:r>
            <a:r>
              <a:rPr lang="en-US" dirty="0" smtClean="0"/>
              <a:t> yang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PHP </a:t>
            </a:r>
            <a:r>
              <a:rPr lang="en-US" dirty="0" err="1" smtClean="0"/>
              <a:t>dan</a:t>
            </a:r>
            <a:r>
              <a:rPr lang="en-US" dirty="0" smtClean="0"/>
              <a:t> ASP.</a:t>
            </a:r>
          </a:p>
          <a:p>
            <a:r>
              <a:rPr lang="en-US" dirty="0" err="1" smtClean="0"/>
              <a:t>Kode</a:t>
            </a:r>
            <a:r>
              <a:rPr lang="en-US" dirty="0" smtClean="0"/>
              <a:t> program </a:t>
            </a:r>
            <a:r>
              <a:rPr lang="en-US" dirty="0" err="1" smtClean="0"/>
              <a:t>diterjemahkan</a:t>
            </a:r>
            <a:r>
              <a:rPr lang="en-US" dirty="0" smtClean="0"/>
              <a:t> (interpret) </a:t>
            </a:r>
            <a:r>
              <a:rPr lang="en-US" dirty="0" err="1" smtClean="0"/>
              <a:t>oleh</a:t>
            </a:r>
            <a:r>
              <a:rPr lang="en-US" dirty="0" smtClean="0"/>
              <a:t> engine yang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server web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579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3312"/>
            <a:ext cx="8229600" cy="1066800"/>
          </a:xfrm>
        </p:spPr>
        <p:txBody>
          <a:bodyPr/>
          <a:lstStyle/>
          <a:p>
            <a:r>
              <a:rPr lang="en-US" dirty="0"/>
              <a:t>Server Side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9736"/>
            <a:ext cx="8229600" cy="4325112"/>
          </a:xfrm>
        </p:spPr>
        <p:txBody>
          <a:bodyPr/>
          <a:lstStyle/>
          <a:p>
            <a:r>
              <a:rPr lang="en-US" dirty="0" smtClean="0"/>
              <a:t>Server side program (PHP/ASP) </a:t>
            </a:r>
            <a:r>
              <a:rPr lang="en-US" dirty="0" err="1" smtClean="0"/>
              <a:t>pada</a:t>
            </a:r>
            <a:r>
              <a:rPr lang="en-US" dirty="0" smtClean="0"/>
              <a:t> web server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371600" y="2647951"/>
            <a:ext cx="2773018" cy="351845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 Browser Client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" name="Content Placeholder 11" descr="User Person Generic · Free vector graphic on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362893"/>
            <a:ext cx="526774" cy="810420"/>
          </a:xfrm>
          <a:prstGeom prst="rect">
            <a:avLst/>
          </a:prstGeom>
        </p:spPr>
      </p:pic>
      <p:sp>
        <p:nvSpPr>
          <p:cNvPr id="19" name="Rounded Rectangle 18"/>
          <p:cNvSpPr/>
          <p:nvPr/>
        </p:nvSpPr>
        <p:spPr>
          <a:xfrm>
            <a:off x="1592747" y="3164855"/>
            <a:ext cx="2305878" cy="1192695"/>
          </a:xfrm>
          <a:prstGeom prst="round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Web</a:t>
            </a:r>
          </a:p>
          <a:p>
            <a:pPr algn="ctr"/>
            <a:r>
              <a:rPr lang="en-US" b="1" dirty="0" smtClean="0"/>
              <a:t>Application</a:t>
            </a:r>
            <a:endParaRPr lang="en-US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5218042" y="3164854"/>
            <a:ext cx="2305878" cy="1192695"/>
          </a:xfrm>
          <a:prstGeom prst="roundRect">
            <a:avLst/>
          </a:prstGeom>
          <a:ln w="762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Web Server</a:t>
            </a:r>
            <a:endParaRPr lang="en-US" b="1" dirty="0"/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3898625" y="3761202"/>
            <a:ext cx="1319417" cy="1"/>
          </a:xfrm>
          <a:prstGeom prst="straightConnector1">
            <a:avLst/>
          </a:prstGeom>
          <a:ln w="19050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8" idx="3"/>
            <a:endCxn id="19" idx="1"/>
          </p:cNvCxnSpPr>
          <p:nvPr/>
        </p:nvCxnSpPr>
        <p:spPr>
          <a:xfrm flipV="1">
            <a:off x="983974" y="3761203"/>
            <a:ext cx="608773" cy="6900"/>
          </a:xfrm>
          <a:prstGeom prst="straightConnector1">
            <a:avLst/>
          </a:prstGeom>
          <a:ln w="19050">
            <a:prstDash val="lg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691270" y="2647951"/>
            <a:ext cx="3588026" cy="351845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Server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8" name="Picture 27" descr="Public Domain Clip Art Image | Database symbol | ID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8245" y="4488643"/>
            <a:ext cx="935036" cy="1298118"/>
          </a:xfrm>
          <a:prstGeom prst="rect">
            <a:avLst/>
          </a:prstGeom>
        </p:spPr>
      </p:pic>
      <p:cxnSp>
        <p:nvCxnSpPr>
          <p:cNvPr id="29" name="Straight Arrow Connector 28"/>
          <p:cNvCxnSpPr>
            <a:stCxn id="21" idx="2"/>
            <a:endCxn id="28" idx="1"/>
          </p:cNvCxnSpPr>
          <p:nvPr/>
        </p:nvCxnSpPr>
        <p:spPr>
          <a:xfrm>
            <a:off x="6370981" y="4357549"/>
            <a:ext cx="787264" cy="780153"/>
          </a:xfrm>
          <a:prstGeom prst="straightConnector1">
            <a:avLst/>
          </a:prstGeom>
          <a:ln w="19050">
            <a:prstDash val="lg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182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Selesai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63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A3AE424F-DD68-4923-81B4-748FA1F852C4}" vid="{B59A5C2D-3816-4839-868F-92A1445AB918}"/>
    </a:ext>
  </a:extLst>
</a:theme>
</file>

<file path=ppt/theme/theme2.xml><?xml version="1.0" encoding="utf-8"?>
<a:theme xmlns:a="http://schemas.openxmlformats.org/drawingml/2006/main" name="1_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6F0A17CD-FFC7-41E8-85E0-4ED9DA3F75E5}" vid="{F1C002A2-BB83-48B7-A6A6-D49148FA33E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29</TotalTime>
  <Words>204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Georgia</vt:lpstr>
      <vt:lpstr>Trebuchet MS</vt:lpstr>
      <vt:lpstr>Wingdings</vt:lpstr>
      <vt:lpstr>Wingdings 2</vt:lpstr>
      <vt:lpstr>Theme-UPJ</vt:lpstr>
      <vt:lpstr>1_Theme-upj</vt:lpstr>
      <vt:lpstr>Pengolahan Informasi Berbasis Bahasa Pemrograman Script</vt:lpstr>
      <vt:lpstr>PowerPoint Presentation</vt:lpstr>
      <vt:lpstr>HTML</vt:lpstr>
      <vt:lpstr>Client Side Programming</vt:lpstr>
      <vt:lpstr>Client Side Programming</vt:lpstr>
      <vt:lpstr>Server Side Programming</vt:lpstr>
      <vt:lpstr>Server Side Programming</vt:lpstr>
      <vt:lpstr>Selesai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Pengolahan Informasi Berbasis Bahasa Pemrograman Script</dc:title>
  <dc:creator>Augury El Rayeb</dc:creator>
  <cp:lastModifiedBy>Augury El Rayeb</cp:lastModifiedBy>
  <cp:revision>7</cp:revision>
  <dcterms:created xsi:type="dcterms:W3CDTF">2020-09-07T07:50:21Z</dcterms:created>
  <dcterms:modified xsi:type="dcterms:W3CDTF">2020-09-08T05:01:54Z</dcterms:modified>
</cp:coreProperties>
</file>