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0"/>
  </p:notesMasterIdLst>
  <p:sldIdLst>
    <p:sldId id="256" r:id="rId2"/>
    <p:sldId id="268" r:id="rId3"/>
    <p:sldId id="337" r:id="rId4"/>
    <p:sldId id="331" r:id="rId5"/>
    <p:sldId id="330" r:id="rId6"/>
    <p:sldId id="336" r:id="rId7"/>
    <p:sldId id="350" r:id="rId8"/>
    <p:sldId id="349" r:id="rId9"/>
    <p:sldId id="352" r:id="rId10"/>
    <p:sldId id="353" r:id="rId11"/>
    <p:sldId id="355" r:id="rId12"/>
    <p:sldId id="306" r:id="rId13"/>
    <p:sldId id="356" r:id="rId14"/>
    <p:sldId id="357" r:id="rId15"/>
    <p:sldId id="358" r:id="rId16"/>
    <p:sldId id="359" r:id="rId17"/>
    <p:sldId id="258" r:id="rId18"/>
    <p:sldId id="294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126E002-7DA5-46C4-B502-67A4AC5B9AFC}">
          <p14:sldIdLst>
            <p14:sldId id="256"/>
            <p14:sldId id="268"/>
          </p14:sldIdLst>
        </p14:section>
        <p14:section name="Intent" id="{63FCC09C-A182-4153-8103-00AB5174A1B5}">
          <p14:sldIdLst>
            <p14:sldId id="337"/>
            <p14:sldId id="331"/>
            <p14:sldId id="330"/>
          </p14:sldIdLst>
        </p14:section>
        <p14:section name="Pembuatan Fragment" id="{B6D7571F-81E8-4E79-8A63-AD2F3761D306}">
          <p14:sldIdLst>
            <p14:sldId id="336"/>
            <p14:sldId id="350"/>
            <p14:sldId id="349"/>
            <p14:sldId id="352"/>
          </p14:sldIdLst>
        </p14:section>
        <p14:section name="Memasukkan Fragment ke layout activity_main" id="{6E711B13-DCC0-4650-A8D2-AE1363FBB5A4}">
          <p14:sldIdLst>
            <p14:sldId id="353"/>
            <p14:sldId id="355"/>
          </p14:sldIdLst>
        </p14:section>
        <p14:section name="Komunikasi Fragment - MainActivity" id="{F95BD033-87A1-4B9E-952B-FAFCE9405E6B}">
          <p14:sldIdLst>
            <p14:sldId id="306"/>
            <p14:sldId id="356"/>
            <p14:sldId id="357"/>
            <p14:sldId id="358"/>
            <p14:sldId id="359"/>
          </p14:sldIdLst>
        </p14:section>
        <p14:section name="Selesai" id="{0FB37F84-BE46-4DAF-AAF7-3C1E2AB8DCD5}">
          <p14:sldIdLst>
            <p14:sldId id="258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9" autoAdjust="0"/>
    <p:restoredTop sz="89408" autoAdjust="0"/>
  </p:normalViewPr>
  <p:slideViewPr>
    <p:cSldViewPr>
      <p:cViewPr varScale="1">
        <p:scale>
          <a:sx n="70" d="100"/>
          <a:sy n="70" d="100"/>
        </p:scale>
        <p:origin x="93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Augury El Rayeb, </a:t>
            </a:r>
            <a:r>
              <a:rPr lang="en-US" sz="1200" dirty="0" err="1">
                <a:solidFill>
                  <a:schemeClr val="bg1"/>
                </a:solidFill>
              </a:rPr>
              <a:t>S.Kom</a:t>
            </a:r>
            <a:r>
              <a:rPr lang="en-US" sz="1200" dirty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Mobile Device Programming Technology (Android Studio)</a:t>
            </a:r>
            <a:r>
              <a:rPr lang="en-US" sz="1200" baseline="0" dirty="0">
                <a:solidFill>
                  <a:schemeClr val="bg1"/>
                </a:solidFill>
              </a:rPr>
              <a:t> | INS205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17/12/2020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MDPxN8FgXM&amp;list=PL6gx4Cwl9DGBsvRxJJOzG4r4k_zLKrnxl&amp;index=9" TargetMode="External"/><Relationship Id="rId2" Type="http://schemas.openxmlformats.org/officeDocument/2006/relationships/hyperlink" Target="https://developer.android.com/training/basics/firstapp/starting-activit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utorialspoint.com/android/android_event_handling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Mobile Programming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221088"/>
            <a:ext cx="5987008" cy="1752600"/>
          </a:xfrm>
        </p:spPr>
        <p:txBody>
          <a:bodyPr/>
          <a:lstStyle/>
          <a:p>
            <a:r>
              <a:rPr lang="en-US" dirty="0"/>
              <a:t>Fragments</a:t>
            </a:r>
            <a:endParaRPr lang="id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D041E3-B161-4B75-B638-F5A1A072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970112" cy="457200"/>
          </a:xfrm>
        </p:spPr>
        <p:txBody>
          <a:bodyPr/>
          <a:lstStyle/>
          <a:p>
            <a:r>
              <a:rPr lang="en-US" dirty="0"/>
              <a:t>By: Augury El Rayeb, </a:t>
            </a:r>
            <a:r>
              <a:rPr lang="en-US" dirty="0" err="1"/>
              <a:t>S.Kom</a:t>
            </a:r>
            <a:r>
              <a:rPr lang="en-US" dirty="0"/>
              <a:t>., MMSI.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D86DE2-3100-4FC2-8A02-1DED29134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Memasukkan</a:t>
            </a:r>
            <a:r>
              <a:rPr lang="en-US" dirty="0"/>
              <a:t> Fragment </a:t>
            </a:r>
            <a:r>
              <a:rPr lang="en-US" dirty="0" err="1"/>
              <a:t>ke</a:t>
            </a:r>
            <a:r>
              <a:rPr lang="en-US" dirty="0"/>
              <a:t> layout </a:t>
            </a:r>
            <a:r>
              <a:rPr lang="en-US" dirty="0" err="1"/>
              <a:t>activity_main</a:t>
            </a:r>
            <a:r>
              <a:rPr lang="en-US" dirty="0"/>
              <a:t> (by design view)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31BE47-2737-44F7-9127-76EBBA6CB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000" dirty="0"/>
              <a:t>Pada </a:t>
            </a:r>
            <a:r>
              <a:rPr lang="en-ID" sz="2000" dirty="0" err="1"/>
              <a:t>tampilan</a:t>
            </a:r>
            <a:r>
              <a:rPr lang="en-ID" sz="2000" dirty="0"/>
              <a:t> design layout </a:t>
            </a:r>
            <a:r>
              <a:rPr lang="en-ID" sz="2000" dirty="0" err="1"/>
              <a:t>activity_main</a:t>
            </a:r>
            <a:r>
              <a:rPr lang="en-ID" sz="2000" dirty="0"/>
              <a:t> </a:t>
            </a:r>
            <a:r>
              <a:rPr lang="en-ID" sz="2000" dirty="0" err="1"/>
              <a:t>masukkan</a:t>
            </a:r>
            <a:r>
              <a:rPr lang="en-ID" sz="2000" dirty="0"/>
              <a:t> widget Fragment.</a:t>
            </a:r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r>
              <a:rPr lang="en-ID" sz="2000" dirty="0" err="1"/>
              <a:t>Tambahkan</a:t>
            </a:r>
            <a:r>
              <a:rPr lang="en-ID" sz="2000" dirty="0"/>
              <a:t> </a:t>
            </a:r>
            <a:r>
              <a:rPr lang="en-ID" sz="2000" dirty="0" err="1"/>
              <a:t>atribut</a:t>
            </a:r>
            <a:r>
              <a:rPr lang="en-ID" sz="2000" dirty="0"/>
              <a:t> layout pada tag &lt;fragment ….</a:t>
            </a:r>
          </a:p>
          <a:p>
            <a:endParaRPr lang="en-ID" sz="2000" dirty="0"/>
          </a:p>
          <a:p>
            <a:endParaRPr lang="en-ID" sz="2000" dirty="0"/>
          </a:p>
          <a:p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lakukan</a:t>
            </a:r>
            <a:r>
              <a:rPr lang="en-ID" sz="2000" dirty="0"/>
              <a:t> </a:t>
            </a:r>
            <a:r>
              <a:rPr lang="en-ID" sz="2000" dirty="0" err="1"/>
              <a:t>hal</a:t>
            </a:r>
            <a:r>
              <a:rPr lang="en-ID" sz="2000" dirty="0"/>
              <a:t> </a:t>
            </a:r>
            <a:r>
              <a:rPr lang="en-ID" sz="2000" dirty="0" err="1"/>
              <a:t>berikut</a:t>
            </a:r>
            <a:r>
              <a:rPr lang="en-ID" sz="2000" dirty="0"/>
              <a:t>:</a:t>
            </a:r>
          </a:p>
          <a:p>
            <a:endParaRPr lang="en-ID" sz="2000" dirty="0"/>
          </a:p>
          <a:p>
            <a:endParaRPr lang="en-ID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C33609-6EAA-4BEF-AA20-8AB5B0603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692296"/>
            <a:ext cx="2232248" cy="120258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8B2075A-B2AE-4943-923F-AF311E6ED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043" y="2692296"/>
            <a:ext cx="5832650" cy="12619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B313373-548D-46A5-B553-559BF217D7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700" y="5371516"/>
            <a:ext cx="2232248" cy="144186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86E9407-5255-41B4-92A5-5C2E0F49EB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2325" y="5548714"/>
            <a:ext cx="5832650" cy="1264662"/>
          </a:xfrm>
          <a:prstGeom prst="rect">
            <a:avLst/>
          </a:prstGeom>
        </p:spPr>
      </p:pic>
      <p:sp>
        <p:nvSpPr>
          <p:cNvPr id="18" name="Line Callout 1 8">
            <a:extLst>
              <a:ext uri="{FF2B5EF4-FFF2-40B4-BE49-F238E27FC236}">
                <a16:creationId xmlns:a16="http://schemas.microsoft.com/office/drawing/2014/main" id="{7781981B-177E-4086-81C4-0BF9FCC96E66}"/>
              </a:ext>
            </a:extLst>
          </p:cNvPr>
          <p:cNvSpPr/>
          <p:nvPr/>
        </p:nvSpPr>
        <p:spPr>
          <a:xfrm>
            <a:off x="7822043" y="4980453"/>
            <a:ext cx="1060548" cy="484296"/>
          </a:xfrm>
          <a:prstGeom prst="borderCallout1">
            <a:avLst>
              <a:gd name="adj1" fmla="val 74162"/>
              <a:gd name="adj2" fmla="val -3479"/>
              <a:gd name="adj3" fmla="val 270347"/>
              <a:gd name="adj4" fmla="val -5689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Tekan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Pick Layout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90D761E-95E8-4524-8B4F-DAF6ADA7E1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600" y="4391592"/>
            <a:ext cx="4334480" cy="50489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" name="Line Callout 1 8">
            <a:extLst>
              <a:ext uri="{FF2B5EF4-FFF2-40B4-BE49-F238E27FC236}">
                <a16:creationId xmlns:a16="http://schemas.microsoft.com/office/drawing/2014/main" id="{4778E6D5-BE2C-4DC2-B1D6-4BE86DD39A28}"/>
              </a:ext>
            </a:extLst>
          </p:cNvPr>
          <p:cNvSpPr/>
          <p:nvPr/>
        </p:nvSpPr>
        <p:spPr>
          <a:xfrm>
            <a:off x="5508104" y="4496157"/>
            <a:ext cx="1368152" cy="484296"/>
          </a:xfrm>
          <a:prstGeom prst="borderCallout1">
            <a:avLst>
              <a:gd name="adj1" fmla="val 74162"/>
              <a:gd name="adj2" fmla="val -3479"/>
              <a:gd name="adj3" fmla="val 36386"/>
              <a:gd name="adj4" fmla="val -8249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layout fragment</a:t>
            </a:r>
          </a:p>
        </p:txBody>
      </p:sp>
    </p:spTree>
    <p:extLst>
      <p:ext uri="{BB962C8B-B14F-4D97-AF65-F5344CB8AC3E}">
        <p14:creationId xmlns:p14="http://schemas.microsoft.com/office/powerpoint/2010/main" val="168689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D86DE2-3100-4FC2-8A02-1DED29134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Memasukkan</a:t>
            </a:r>
            <a:r>
              <a:rPr lang="en-US" dirty="0"/>
              <a:t> Fragment </a:t>
            </a:r>
            <a:r>
              <a:rPr lang="en-US" dirty="0" err="1"/>
              <a:t>ke</a:t>
            </a:r>
            <a:r>
              <a:rPr lang="en-US" dirty="0"/>
              <a:t> layout </a:t>
            </a:r>
            <a:r>
              <a:rPr lang="en-US" dirty="0" err="1"/>
              <a:t>activity_main</a:t>
            </a:r>
            <a:r>
              <a:rPr lang="en-US" dirty="0"/>
              <a:t> (Alt: by Code View)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31BE47-2737-44F7-9127-76EBBA6CB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10200"/>
          </a:xfrm>
        </p:spPr>
        <p:txBody>
          <a:bodyPr>
            <a:normAutofit fontScale="92500" lnSpcReduction="10000"/>
          </a:bodyPr>
          <a:lstStyle/>
          <a:p>
            <a:r>
              <a:rPr lang="en-ID" sz="2000" dirty="0"/>
              <a:t>Pada </a:t>
            </a:r>
            <a:r>
              <a:rPr lang="en-ID" sz="2000" dirty="0" err="1"/>
              <a:t>tampilan</a:t>
            </a:r>
            <a:r>
              <a:rPr lang="en-ID" sz="2000" dirty="0"/>
              <a:t> code, layout </a:t>
            </a:r>
            <a:r>
              <a:rPr lang="en-ID" sz="2000" dirty="0" err="1"/>
              <a:t>activity_main</a:t>
            </a:r>
            <a:r>
              <a:rPr lang="en-ID" sz="2000" dirty="0"/>
              <a:t> buat tag fragment.</a:t>
            </a:r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r>
              <a:rPr lang="en-ID" sz="2000" dirty="0" err="1"/>
              <a:t>Selanjutnya</a:t>
            </a:r>
            <a:r>
              <a:rPr lang="en-ID" sz="2000" dirty="0"/>
              <a:t> </a:t>
            </a:r>
            <a:r>
              <a:rPr lang="en-ID" sz="2000" dirty="0" err="1"/>
              <a:t>bisa</a:t>
            </a:r>
            <a:r>
              <a:rPr lang="en-ID" sz="2000" dirty="0"/>
              <a:t> setting </a:t>
            </a:r>
            <a:r>
              <a:rPr lang="en-ID" sz="2000" dirty="0" err="1"/>
              <a:t>posisi</a:t>
            </a:r>
            <a:r>
              <a:rPr lang="en-ID" sz="2000" dirty="0"/>
              <a:t> dan </a:t>
            </a:r>
            <a:r>
              <a:rPr lang="en-ID" sz="2000" dirty="0" err="1"/>
              <a:t>ukuran</a:t>
            </a:r>
            <a:r>
              <a:rPr lang="en-ID" sz="2000" dirty="0"/>
              <a:t> fragment pada design view layout.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2849D9-6935-4981-B32A-E201A1D34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416" y="2325550"/>
            <a:ext cx="6658904" cy="308653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Line Callout 1 8">
            <a:extLst>
              <a:ext uri="{FF2B5EF4-FFF2-40B4-BE49-F238E27FC236}">
                <a16:creationId xmlns:a16="http://schemas.microsoft.com/office/drawing/2014/main" id="{7781981B-177E-4086-81C4-0BF9FCC96E66}"/>
              </a:ext>
            </a:extLst>
          </p:cNvPr>
          <p:cNvSpPr/>
          <p:nvPr/>
        </p:nvSpPr>
        <p:spPr>
          <a:xfrm>
            <a:off x="5460188" y="5308880"/>
            <a:ext cx="1440160" cy="484296"/>
          </a:xfrm>
          <a:prstGeom prst="borderCallout1">
            <a:avLst>
              <a:gd name="adj1" fmla="val 96639"/>
              <a:gd name="adj2" fmla="val -1211"/>
              <a:gd name="adj3" fmla="val 10001"/>
              <a:gd name="adj4" fmla="val -6454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layout fragment</a:t>
            </a:r>
          </a:p>
        </p:txBody>
      </p:sp>
      <p:sp>
        <p:nvSpPr>
          <p:cNvPr id="8" name="Line Callout 1 8">
            <a:extLst>
              <a:ext uri="{FF2B5EF4-FFF2-40B4-BE49-F238E27FC236}">
                <a16:creationId xmlns:a16="http://schemas.microsoft.com/office/drawing/2014/main" id="{A3397E69-3A81-4EAD-8224-151B14C3FF88}"/>
              </a:ext>
            </a:extLst>
          </p:cNvPr>
          <p:cNvSpPr/>
          <p:nvPr/>
        </p:nvSpPr>
        <p:spPr>
          <a:xfrm>
            <a:off x="7582856" y="3896536"/>
            <a:ext cx="1440160" cy="484296"/>
          </a:xfrm>
          <a:prstGeom prst="borderCallout1">
            <a:avLst>
              <a:gd name="adj1" fmla="val 96639"/>
              <a:gd name="adj2" fmla="val 300"/>
              <a:gd name="adj3" fmla="val 230279"/>
              <a:gd name="adj4" fmla="val -7890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class fragment</a:t>
            </a:r>
          </a:p>
        </p:txBody>
      </p:sp>
    </p:spTree>
    <p:extLst>
      <p:ext uri="{BB962C8B-B14F-4D97-AF65-F5344CB8AC3E}">
        <p14:creationId xmlns:p14="http://schemas.microsoft.com/office/powerpoint/2010/main" val="266329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63272" cy="1066800"/>
          </a:xfrm>
        </p:spPr>
        <p:txBody>
          <a:bodyPr>
            <a:normAutofit fontScale="90000"/>
          </a:bodyPr>
          <a:lstStyle/>
          <a:p>
            <a:r>
              <a:rPr lang="en-US" sz="3600" dirty="0" err="1"/>
              <a:t>Komunikasi</a:t>
            </a:r>
            <a:r>
              <a:rPr lang="en-US" sz="3600" dirty="0"/>
              <a:t> Fragment – Parent (</a:t>
            </a:r>
            <a:r>
              <a:rPr lang="en-US" sz="3600" dirty="0" err="1"/>
              <a:t>MainActivity</a:t>
            </a:r>
            <a:r>
              <a:rPr lang="en-US" sz="3600" dirty="0"/>
              <a:t>)</a:t>
            </a:r>
            <a:br>
              <a:rPr lang="en-US" dirty="0"/>
            </a:br>
            <a:r>
              <a:rPr lang="en-US" sz="2700" b="1" dirty="0"/>
              <a:t>Interface</a:t>
            </a:r>
            <a:r>
              <a:rPr lang="en-US" sz="2700" dirty="0"/>
              <a:t> </a:t>
            </a:r>
            <a:r>
              <a:rPr lang="en-US" sz="2700" dirty="0" err="1"/>
              <a:t>untuk</a:t>
            </a:r>
            <a:r>
              <a:rPr lang="en-US" sz="2700" dirty="0"/>
              <a:t> listener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5202896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b="1" i="1" dirty="0"/>
              <a:t>interface</a:t>
            </a:r>
            <a:r>
              <a:rPr lang="en-US" sz="2000" dirty="0"/>
              <a:t> pada class fragment dan </a:t>
            </a:r>
            <a:r>
              <a:rPr lang="en-US" sz="2000" b="1" i="1" dirty="0"/>
              <a:t>object member </a:t>
            </a:r>
            <a:r>
              <a:rPr lang="en-US" sz="2000" b="1" i="1" dirty="0" err="1"/>
              <a:t>untuk</a:t>
            </a:r>
            <a:r>
              <a:rPr lang="en-US" sz="2000" b="1" i="1" dirty="0"/>
              <a:t> interface</a:t>
            </a:r>
            <a:r>
              <a:rPr lang="en-US" sz="2000" dirty="0"/>
              <a:t>:</a:t>
            </a:r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0CB45D-D882-4F9F-995B-892FC8373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708920"/>
            <a:ext cx="5792008" cy="218152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Line Callout 1 8"/>
          <p:cNvSpPr/>
          <p:nvPr/>
        </p:nvSpPr>
        <p:spPr>
          <a:xfrm>
            <a:off x="7092280" y="3615674"/>
            <a:ext cx="1450504" cy="432048"/>
          </a:xfrm>
          <a:prstGeom prst="borderCallout1">
            <a:avLst>
              <a:gd name="adj1" fmla="val 18751"/>
              <a:gd name="adj2" fmla="val -1765"/>
              <a:gd name="adj3" fmla="val 142339"/>
              <a:gd name="adj4" fmla="val -15827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interface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utk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listener</a:t>
            </a:r>
          </a:p>
        </p:txBody>
      </p:sp>
      <p:sp>
        <p:nvSpPr>
          <p:cNvPr id="12" name="Line Callout 1 8">
            <a:extLst>
              <a:ext uri="{FF2B5EF4-FFF2-40B4-BE49-F238E27FC236}">
                <a16:creationId xmlns:a16="http://schemas.microsoft.com/office/drawing/2014/main" id="{E615716D-B25B-4F09-BB99-8B31FA74A9FE}"/>
              </a:ext>
            </a:extLst>
          </p:cNvPr>
          <p:cNvSpPr/>
          <p:nvPr/>
        </p:nvSpPr>
        <p:spPr>
          <a:xfrm>
            <a:off x="7105399" y="3004146"/>
            <a:ext cx="1450504" cy="432048"/>
          </a:xfrm>
          <a:prstGeom prst="borderCallout1">
            <a:avLst>
              <a:gd name="adj1" fmla="val 18751"/>
              <a:gd name="adj2" fmla="val -1765"/>
              <a:gd name="adj3" fmla="val 172245"/>
              <a:gd name="adj4" fmla="val -1541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object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utk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listener</a:t>
            </a:r>
          </a:p>
        </p:txBody>
      </p:sp>
      <p:sp>
        <p:nvSpPr>
          <p:cNvPr id="13" name="Line Callout 1 8">
            <a:extLst>
              <a:ext uri="{FF2B5EF4-FFF2-40B4-BE49-F238E27FC236}">
                <a16:creationId xmlns:a16="http://schemas.microsoft.com/office/drawing/2014/main" id="{9B603F38-AADA-4C7A-98A3-6A81217D0B0E}"/>
              </a:ext>
            </a:extLst>
          </p:cNvPr>
          <p:cNvSpPr/>
          <p:nvPr/>
        </p:nvSpPr>
        <p:spPr>
          <a:xfrm>
            <a:off x="3419872" y="5085184"/>
            <a:ext cx="2170584" cy="576064"/>
          </a:xfrm>
          <a:prstGeom prst="borderCallout1">
            <a:avLst>
              <a:gd name="adj1" fmla="val 18751"/>
              <a:gd name="adj2" fmla="val -1765"/>
              <a:gd name="adj3" fmla="val -84833"/>
              <a:gd name="adj4" fmla="val -1721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method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yg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override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pada parent</a:t>
            </a:r>
          </a:p>
        </p:txBody>
      </p:sp>
      <p:sp>
        <p:nvSpPr>
          <p:cNvPr id="14" name="Line Callout 1 8">
            <a:extLst>
              <a:ext uri="{FF2B5EF4-FFF2-40B4-BE49-F238E27FC236}">
                <a16:creationId xmlns:a16="http://schemas.microsoft.com/office/drawing/2014/main" id="{014696FF-3168-4015-AF20-BE49DB473CCE}"/>
              </a:ext>
            </a:extLst>
          </p:cNvPr>
          <p:cNvSpPr/>
          <p:nvPr/>
        </p:nvSpPr>
        <p:spPr>
          <a:xfrm>
            <a:off x="6682327" y="4785236"/>
            <a:ext cx="1949388" cy="774806"/>
          </a:xfrm>
          <a:prstGeom prst="borderCallout1">
            <a:avLst>
              <a:gd name="adj1" fmla="val 18751"/>
              <a:gd name="adj2" fmla="val -1765"/>
              <a:gd name="adj3" fmla="val -21712"/>
              <a:gd name="adj4" fmla="val -9965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Parameter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data yang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dikirim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komunikasi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27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63272" cy="1066800"/>
          </a:xfrm>
        </p:spPr>
        <p:txBody>
          <a:bodyPr>
            <a:normAutofit fontScale="90000"/>
          </a:bodyPr>
          <a:lstStyle/>
          <a:p>
            <a:r>
              <a:rPr lang="en-US" sz="3600" dirty="0" err="1"/>
              <a:t>Komunikasi</a:t>
            </a:r>
            <a:r>
              <a:rPr lang="en-US" sz="3600" dirty="0"/>
              <a:t> Fragment – Parent (</a:t>
            </a:r>
            <a:r>
              <a:rPr lang="en-US" sz="3600" dirty="0" err="1"/>
              <a:t>MainActivity</a:t>
            </a:r>
            <a:r>
              <a:rPr lang="en-US" sz="3600" dirty="0"/>
              <a:t>)</a:t>
            </a:r>
            <a:br>
              <a:rPr lang="en-US" dirty="0"/>
            </a:br>
            <a:r>
              <a:rPr lang="en-US" sz="2700" dirty="0"/>
              <a:t>override method </a:t>
            </a:r>
            <a:r>
              <a:rPr lang="en-US" sz="2700" b="1" dirty="0" err="1"/>
              <a:t>onAttach</a:t>
            </a:r>
            <a:r>
              <a:rPr lang="en-US" sz="2700" b="1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5202896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2000" dirty="0"/>
              <a:t>Override method </a:t>
            </a:r>
            <a:r>
              <a:rPr lang="en-US" sz="2000" b="1" i="1" dirty="0" err="1"/>
              <a:t>onAttach</a:t>
            </a:r>
            <a:r>
              <a:rPr lang="en-US" sz="2000" b="1" i="1" dirty="0"/>
              <a:t>()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mengkoneksikan</a:t>
            </a:r>
            <a:r>
              <a:rPr lang="en-US" sz="2000" dirty="0"/>
              <a:t> </a:t>
            </a:r>
            <a:r>
              <a:rPr lang="en-US" sz="2000" b="1" i="1" dirty="0"/>
              <a:t>object </a:t>
            </a:r>
            <a:r>
              <a:rPr lang="en-US" sz="2000" b="1" i="1" dirty="0" err="1"/>
              <a:t>utk</a:t>
            </a:r>
            <a:r>
              <a:rPr lang="en-US" sz="2000" b="1" i="1" dirty="0"/>
              <a:t> listener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b="1" i="1" dirty="0"/>
              <a:t>parent</a:t>
            </a:r>
            <a:r>
              <a:rPr lang="en-US" sz="2000" dirty="0"/>
              <a:t> dan </a:t>
            </a:r>
            <a:r>
              <a:rPr lang="en-US" sz="2000" dirty="0" err="1"/>
              <a:t>memastikan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fragment di </a:t>
            </a:r>
            <a:r>
              <a:rPr lang="en-US" sz="2000" i="1" dirty="0"/>
              <a:t>attach</a:t>
            </a:r>
            <a:r>
              <a:rPr lang="en-US" sz="2000" dirty="0"/>
              <a:t> (</a:t>
            </a:r>
            <a:r>
              <a:rPr lang="en-US" sz="2000" dirty="0" err="1"/>
              <a:t>dipasangkan</a:t>
            </a:r>
            <a:r>
              <a:rPr lang="en-US" sz="2000" dirty="0"/>
              <a:t>) pada </a:t>
            </a:r>
            <a:r>
              <a:rPr lang="en-US" sz="2000" i="1" dirty="0"/>
              <a:t>parent</a:t>
            </a:r>
            <a:r>
              <a:rPr lang="en-US" sz="2000" dirty="0"/>
              <a:t>, </a:t>
            </a:r>
            <a:r>
              <a:rPr lang="en-US" sz="2000" dirty="0" err="1"/>
              <a:t>maka</a:t>
            </a:r>
            <a:r>
              <a:rPr lang="en-US" sz="2000" dirty="0"/>
              <a:t> parent </a:t>
            </a:r>
            <a:r>
              <a:rPr lang="en-US" sz="2000" dirty="0" err="1"/>
              <a:t>harus</a:t>
            </a:r>
            <a:r>
              <a:rPr lang="en-US" sz="2000" dirty="0"/>
              <a:t> implements </a:t>
            </a:r>
            <a:r>
              <a:rPr lang="en-US" sz="2000" b="1" i="1" dirty="0"/>
              <a:t>interface</a:t>
            </a:r>
            <a:r>
              <a:rPr lang="en-US" sz="2000" dirty="0"/>
              <a:t> yang </a:t>
            </a:r>
            <a:r>
              <a:rPr lang="en-US" sz="2000" dirty="0" err="1"/>
              <a:t>ditetapkan</a:t>
            </a:r>
            <a:r>
              <a:rPr lang="en-US" sz="2000" dirty="0"/>
              <a:t> pada fragment</a:t>
            </a:r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C456FB-E54B-4F7A-82CE-77E3D2CDC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837" y="3441779"/>
            <a:ext cx="5325218" cy="243874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Line Callout 1 8"/>
          <p:cNvSpPr/>
          <p:nvPr/>
        </p:nvSpPr>
        <p:spPr>
          <a:xfrm>
            <a:off x="6240055" y="5624036"/>
            <a:ext cx="1800200" cy="1008112"/>
          </a:xfrm>
          <a:prstGeom prst="borderCallout1">
            <a:avLst>
              <a:gd name="adj1" fmla="val 18751"/>
              <a:gd name="adj2" fmla="val -1765"/>
              <a:gd name="adj3" fmla="val -24938"/>
              <a:gd name="adj4" fmla="val -6731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Menampilkan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error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bahwa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class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mengimplementasikan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interface</a:t>
            </a:r>
          </a:p>
        </p:txBody>
      </p:sp>
      <p:sp>
        <p:nvSpPr>
          <p:cNvPr id="12" name="Line Callout 1 8">
            <a:extLst>
              <a:ext uri="{FF2B5EF4-FFF2-40B4-BE49-F238E27FC236}">
                <a16:creationId xmlns:a16="http://schemas.microsoft.com/office/drawing/2014/main" id="{E615716D-B25B-4F09-BB99-8B31FA74A9FE}"/>
              </a:ext>
            </a:extLst>
          </p:cNvPr>
          <p:cNvSpPr/>
          <p:nvPr/>
        </p:nvSpPr>
        <p:spPr>
          <a:xfrm>
            <a:off x="6943939" y="4312910"/>
            <a:ext cx="1755031" cy="770456"/>
          </a:xfrm>
          <a:prstGeom prst="borderCallout1">
            <a:avLst>
              <a:gd name="adj1" fmla="val 18751"/>
              <a:gd name="adj2" fmla="val -1765"/>
              <a:gd name="adj3" fmla="val 55987"/>
              <a:gd name="adj4" fmla="val -8729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object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utk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listener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terkoneksi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parent</a:t>
            </a:r>
          </a:p>
        </p:txBody>
      </p:sp>
      <p:sp>
        <p:nvSpPr>
          <p:cNvPr id="15" name="Line Callout 1 8">
            <a:extLst>
              <a:ext uri="{FF2B5EF4-FFF2-40B4-BE49-F238E27FC236}">
                <a16:creationId xmlns:a16="http://schemas.microsoft.com/office/drawing/2014/main" id="{0AD4B1BA-9594-4D5D-A6D7-D9836AB77DB7}"/>
              </a:ext>
            </a:extLst>
          </p:cNvPr>
          <p:cNvSpPr/>
          <p:nvPr/>
        </p:nvSpPr>
        <p:spPr>
          <a:xfrm>
            <a:off x="6727914" y="3441779"/>
            <a:ext cx="1755031" cy="696478"/>
          </a:xfrm>
          <a:prstGeom prst="borderCallout1">
            <a:avLst>
              <a:gd name="adj1" fmla="val 18751"/>
              <a:gd name="adj2" fmla="val -1765"/>
              <a:gd name="adj3" fmla="val 183450"/>
              <a:gd name="adj4" fmla="val -21924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object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utk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listener</a:t>
            </a:r>
          </a:p>
        </p:txBody>
      </p:sp>
    </p:spTree>
    <p:extLst>
      <p:ext uri="{BB962C8B-B14F-4D97-AF65-F5344CB8AC3E}">
        <p14:creationId xmlns:p14="http://schemas.microsoft.com/office/powerpoint/2010/main" val="318208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63272" cy="1066800"/>
          </a:xfrm>
        </p:spPr>
        <p:txBody>
          <a:bodyPr>
            <a:normAutofit fontScale="90000"/>
          </a:bodyPr>
          <a:lstStyle/>
          <a:p>
            <a:r>
              <a:rPr lang="en-US" sz="3600" dirty="0" err="1"/>
              <a:t>Komunikasi</a:t>
            </a:r>
            <a:r>
              <a:rPr lang="en-US" sz="3600" dirty="0"/>
              <a:t> Fragment – Parent (</a:t>
            </a:r>
            <a:r>
              <a:rPr lang="en-US" sz="3600" dirty="0" err="1"/>
              <a:t>MainActivity</a:t>
            </a:r>
            <a:r>
              <a:rPr lang="en-US" sz="3600" dirty="0"/>
              <a:t>)</a:t>
            </a:r>
            <a:br>
              <a:rPr lang="en-US" dirty="0"/>
            </a:br>
            <a:r>
              <a:rPr lang="en-US" sz="2700" dirty="0"/>
              <a:t>override method </a:t>
            </a:r>
            <a:r>
              <a:rPr lang="en-US" sz="2700" b="1" dirty="0" err="1"/>
              <a:t>onDetach</a:t>
            </a:r>
            <a:r>
              <a:rPr lang="en-US" sz="2700" b="1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5202896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2000" dirty="0"/>
              <a:t>Override method </a:t>
            </a:r>
            <a:r>
              <a:rPr lang="en-US" sz="2000" b="1" i="1" dirty="0" err="1"/>
              <a:t>onDetach</a:t>
            </a:r>
            <a:r>
              <a:rPr lang="en-US" sz="2000" b="1" i="1" dirty="0"/>
              <a:t>()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melepas</a:t>
            </a:r>
            <a:r>
              <a:rPr lang="en-US" sz="2000" dirty="0"/>
              <a:t> object </a:t>
            </a:r>
            <a:r>
              <a:rPr lang="en-US" sz="2000" dirty="0" err="1"/>
              <a:t>utk</a:t>
            </a:r>
            <a:r>
              <a:rPr lang="en-US" sz="2000" dirty="0"/>
              <a:t> listener </a:t>
            </a:r>
            <a:r>
              <a:rPr lang="en-US" sz="2000" dirty="0" err="1"/>
              <a:t>dari</a:t>
            </a:r>
            <a:r>
              <a:rPr lang="en-US" sz="2000" dirty="0"/>
              <a:t> parent:</a:t>
            </a: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  <a:p>
            <a:pPr algn="just">
              <a:lnSpc>
                <a:spcPct val="110000"/>
              </a:lnSpc>
            </a:pPr>
            <a:endParaRPr lang="en-US" sz="22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AAD4A5-63F6-4749-B725-B399AFB7D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3240510"/>
            <a:ext cx="2724530" cy="128605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Line Callout 1 8">
            <a:extLst>
              <a:ext uri="{FF2B5EF4-FFF2-40B4-BE49-F238E27FC236}">
                <a16:creationId xmlns:a16="http://schemas.microsoft.com/office/drawing/2014/main" id="{E615716D-B25B-4F09-BB99-8B31FA74A9FE}"/>
              </a:ext>
            </a:extLst>
          </p:cNvPr>
          <p:cNvSpPr/>
          <p:nvPr/>
        </p:nvSpPr>
        <p:spPr>
          <a:xfrm>
            <a:off x="5292080" y="3429000"/>
            <a:ext cx="2088232" cy="770456"/>
          </a:xfrm>
          <a:prstGeom prst="borderCallout1">
            <a:avLst>
              <a:gd name="adj1" fmla="val 18751"/>
              <a:gd name="adj2" fmla="val -1765"/>
              <a:gd name="adj3" fmla="val 77918"/>
              <a:gd name="adj4" fmla="val -8276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object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utk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listener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diisi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null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melepas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koneksi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parent</a:t>
            </a:r>
          </a:p>
        </p:txBody>
      </p:sp>
    </p:spTree>
    <p:extLst>
      <p:ext uri="{BB962C8B-B14F-4D97-AF65-F5344CB8AC3E}">
        <p14:creationId xmlns:p14="http://schemas.microsoft.com/office/powerpoint/2010/main" val="191351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63272" cy="1066800"/>
          </a:xfrm>
        </p:spPr>
        <p:txBody>
          <a:bodyPr>
            <a:normAutofit fontScale="90000"/>
          </a:bodyPr>
          <a:lstStyle/>
          <a:p>
            <a:r>
              <a:rPr lang="en-US" sz="3600" dirty="0" err="1"/>
              <a:t>Komunikasi</a:t>
            </a:r>
            <a:r>
              <a:rPr lang="en-US" sz="3600" dirty="0"/>
              <a:t> Fragment – Parent (</a:t>
            </a:r>
            <a:r>
              <a:rPr lang="en-US" sz="3600" dirty="0" err="1"/>
              <a:t>MainActivity</a:t>
            </a:r>
            <a:r>
              <a:rPr lang="en-US" sz="3600" dirty="0"/>
              <a:t>)</a:t>
            </a:r>
            <a:br>
              <a:rPr lang="en-US" dirty="0"/>
            </a:br>
            <a:r>
              <a:rPr lang="en-US" sz="2700" dirty="0"/>
              <a:t>Triger </a:t>
            </a:r>
            <a:r>
              <a:rPr lang="en-US" sz="2700" dirty="0" err="1"/>
              <a:t>komunikasi</a:t>
            </a:r>
            <a:r>
              <a:rPr lang="en-US" sz="2700" dirty="0"/>
              <a:t> pada fragment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5202896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1800" dirty="0"/>
              <a:t>Pada </a:t>
            </a:r>
            <a:r>
              <a:rPr lang="en-US" sz="1800" dirty="0" err="1"/>
              <a:t>contoh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digunakan</a:t>
            </a:r>
            <a:r>
              <a:rPr lang="en-US" sz="1800" dirty="0"/>
              <a:t>;</a:t>
            </a:r>
          </a:p>
          <a:p>
            <a:pPr lvl="1" algn="just">
              <a:lnSpc>
                <a:spcPct val="110000"/>
              </a:lnSpc>
            </a:pPr>
            <a:r>
              <a:rPr lang="en-US" sz="1600" dirty="0"/>
              <a:t>1 </a:t>
            </a:r>
            <a:r>
              <a:rPr lang="en-US" sz="1600" b="1" i="1" dirty="0"/>
              <a:t>Button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triger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komunikasi</a:t>
            </a:r>
            <a:r>
              <a:rPr lang="en-US" sz="1600" dirty="0"/>
              <a:t> fragment </a:t>
            </a:r>
            <a:r>
              <a:rPr lang="en-US" sz="1600" dirty="0" err="1"/>
              <a:t>dengan</a:t>
            </a:r>
            <a:r>
              <a:rPr lang="en-US" sz="1600" dirty="0"/>
              <a:t> parent.</a:t>
            </a:r>
          </a:p>
          <a:p>
            <a:pPr lvl="1" algn="just">
              <a:lnSpc>
                <a:spcPct val="110000"/>
              </a:lnSpc>
            </a:pPr>
            <a:r>
              <a:rPr lang="en-US" sz="1600" dirty="0"/>
              <a:t>2 </a:t>
            </a:r>
            <a:r>
              <a:rPr lang="en-US" sz="1600" b="1" i="1" dirty="0" err="1"/>
              <a:t>EditText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input data yang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dikirim</a:t>
            </a:r>
            <a:r>
              <a:rPr lang="en-US" sz="1600" dirty="0"/>
              <a:t> </a:t>
            </a:r>
            <a:r>
              <a:rPr lang="en-US" sz="1600" dirty="0" err="1"/>
              <a:t>ke</a:t>
            </a:r>
            <a:r>
              <a:rPr lang="en-US" sz="1600" dirty="0"/>
              <a:t> parent.</a:t>
            </a:r>
          </a:p>
          <a:p>
            <a:pPr algn="just">
              <a:lnSpc>
                <a:spcPct val="110000"/>
              </a:lnSpc>
            </a:pPr>
            <a:r>
              <a:rPr lang="en-US" sz="1800" dirty="0" err="1"/>
              <a:t>Buat</a:t>
            </a:r>
            <a:r>
              <a:rPr lang="en-US" sz="1800" dirty="0"/>
              <a:t> </a:t>
            </a:r>
            <a:r>
              <a:rPr lang="en-US" sz="1800" dirty="0" err="1"/>
              <a:t>instruksi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b="1" i="1" dirty="0"/>
              <a:t>button </a:t>
            </a:r>
            <a:r>
              <a:rPr lang="en-US" sz="1800" b="1" i="1" dirty="0" err="1"/>
              <a:t>setOnClickListener</a:t>
            </a:r>
            <a:r>
              <a:rPr lang="en-US" sz="1800" b="1" i="1" dirty="0"/>
              <a:t>()</a:t>
            </a:r>
            <a:r>
              <a:rPr lang="en-US" sz="1800" dirty="0"/>
              <a:t> di </a:t>
            </a:r>
            <a:r>
              <a:rPr lang="en-US" sz="1800" dirty="0" err="1"/>
              <a:t>dalam</a:t>
            </a:r>
            <a:r>
              <a:rPr lang="en-US" sz="1800" dirty="0"/>
              <a:t> method override </a:t>
            </a:r>
            <a:r>
              <a:rPr lang="en-US" sz="1800" b="1" i="1" dirty="0" err="1"/>
              <a:t>onCreateView</a:t>
            </a:r>
            <a:r>
              <a:rPr lang="en-US" sz="1800" b="1" i="1" dirty="0"/>
              <a:t>()</a:t>
            </a:r>
            <a:r>
              <a:rPr lang="en-US" sz="1800" dirty="0"/>
              <a:t>:</a:t>
            </a:r>
          </a:p>
          <a:p>
            <a:pPr algn="just">
              <a:lnSpc>
                <a:spcPct val="110000"/>
              </a:lnSpc>
            </a:pPr>
            <a:endParaRPr lang="en-US" sz="1800" b="1" i="1" dirty="0"/>
          </a:p>
          <a:p>
            <a:pPr algn="just">
              <a:lnSpc>
                <a:spcPct val="110000"/>
              </a:lnSpc>
            </a:pPr>
            <a:endParaRPr lang="en-US" sz="1800" b="1" i="1" dirty="0"/>
          </a:p>
          <a:p>
            <a:pPr algn="just">
              <a:lnSpc>
                <a:spcPct val="110000"/>
              </a:lnSpc>
            </a:pPr>
            <a:endParaRPr lang="en-US" sz="1800" b="1" i="1" dirty="0"/>
          </a:p>
          <a:p>
            <a:pPr algn="just">
              <a:lnSpc>
                <a:spcPct val="110000"/>
              </a:lnSpc>
            </a:pPr>
            <a:endParaRPr lang="en-US" sz="1800" b="1" i="1" dirty="0"/>
          </a:p>
          <a:p>
            <a:pPr algn="just">
              <a:lnSpc>
                <a:spcPct val="110000"/>
              </a:lnSpc>
            </a:pPr>
            <a:endParaRPr lang="en-US" sz="1800" b="1" i="1" dirty="0"/>
          </a:p>
          <a:p>
            <a:pPr algn="just">
              <a:lnSpc>
                <a:spcPct val="110000"/>
              </a:lnSpc>
            </a:pPr>
            <a:endParaRPr lang="en-US" sz="1800" b="1" i="1" dirty="0"/>
          </a:p>
          <a:p>
            <a:pPr algn="just">
              <a:lnSpc>
                <a:spcPct val="110000"/>
              </a:lnSpc>
            </a:pPr>
            <a:r>
              <a:rPr lang="en-US" sz="1800" dirty="0" err="1"/>
              <a:t>Buat</a:t>
            </a:r>
            <a:r>
              <a:rPr lang="en-US" sz="1800" dirty="0"/>
              <a:t> method yang </a:t>
            </a:r>
            <a:r>
              <a:rPr lang="en-US" sz="1800" dirty="0" err="1"/>
              <a:t>dipanggil</a:t>
            </a:r>
            <a:r>
              <a:rPr lang="en-US" sz="1800" dirty="0"/>
              <a:t> oleh </a:t>
            </a:r>
            <a:r>
              <a:rPr lang="en-US" sz="1800" dirty="0" err="1"/>
              <a:t>onClick</a:t>
            </a:r>
            <a:r>
              <a:rPr lang="en-US" sz="1800" dirty="0"/>
              <a:t>():</a:t>
            </a: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6C5B856-3340-43AD-92D2-98E2D4620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3212976"/>
            <a:ext cx="4860438" cy="20427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2545254-4C59-41F7-9EA2-F22913CDE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5805264"/>
            <a:ext cx="7128792" cy="83597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Line Callout 1 8">
            <a:extLst>
              <a:ext uri="{FF2B5EF4-FFF2-40B4-BE49-F238E27FC236}">
                <a16:creationId xmlns:a16="http://schemas.microsoft.com/office/drawing/2014/main" id="{E615716D-B25B-4F09-BB99-8B31FA74A9FE}"/>
              </a:ext>
            </a:extLst>
          </p:cNvPr>
          <p:cNvSpPr/>
          <p:nvPr/>
        </p:nvSpPr>
        <p:spPr>
          <a:xfrm>
            <a:off x="6732240" y="3772465"/>
            <a:ext cx="2088232" cy="770456"/>
          </a:xfrm>
          <a:prstGeom prst="borderCallout1">
            <a:avLst>
              <a:gd name="adj1" fmla="val 18751"/>
              <a:gd name="adj2" fmla="val -1765"/>
              <a:gd name="adj3" fmla="val 128230"/>
              <a:gd name="adj4" fmla="val -14939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method yang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dipanggil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kalua button di click (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onClick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5" name="Line Callout 1 8">
            <a:extLst>
              <a:ext uri="{FF2B5EF4-FFF2-40B4-BE49-F238E27FC236}">
                <a16:creationId xmlns:a16="http://schemas.microsoft.com/office/drawing/2014/main" id="{66D8CB47-D15A-4BEA-8F21-E2C9783F50FA}"/>
              </a:ext>
            </a:extLst>
          </p:cNvPr>
          <p:cNvSpPr/>
          <p:nvPr/>
        </p:nvSpPr>
        <p:spPr>
          <a:xfrm>
            <a:off x="6588224" y="4653136"/>
            <a:ext cx="2232248" cy="1008112"/>
          </a:xfrm>
          <a:prstGeom prst="borderCallout1">
            <a:avLst>
              <a:gd name="adj1" fmla="val 18751"/>
              <a:gd name="adj2" fmla="val -1765"/>
              <a:gd name="adj3" fmla="val 148659"/>
              <a:gd name="adj4" fmla="val -15329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Memanggil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method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yg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implements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interface,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melalui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object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interface</a:t>
            </a:r>
          </a:p>
        </p:txBody>
      </p:sp>
    </p:spTree>
    <p:extLst>
      <p:ext uri="{BB962C8B-B14F-4D97-AF65-F5344CB8AC3E}">
        <p14:creationId xmlns:p14="http://schemas.microsoft.com/office/powerpoint/2010/main" val="43427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63272" cy="1066800"/>
          </a:xfrm>
        </p:spPr>
        <p:txBody>
          <a:bodyPr>
            <a:normAutofit fontScale="90000"/>
          </a:bodyPr>
          <a:lstStyle/>
          <a:p>
            <a:r>
              <a:rPr lang="en-US" sz="3600" dirty="0" err="1"/>
              <a:t>Komunikasi</a:t>
            </a:r>
            <a:r>
              <a:rPr lang="en-US" sz="3600" dirty="0"/>
              <a:t> Fragment – Parent (</a:t>
            </a:r>
            <a:r>
              <a:rPr lang="en-US" sz="3600" dirty="0" err="1"/>
              <a:t>MainActivity</a:t>
            </a:r>
            <a:r>
              <a:rPr lang="en-US" sz="3600" dirty="0"/>
              <a:t>)</a:t>
            </a:r>
            <a:br>
              <a:rPr lang="en-US" dirty="0"/>
            </a:br>
            <a:r>
              <a:rPr lang="en-US" sz="2700" dirty="0"/>
              <a:t>implements interface pada parent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104"/>
            <a:ext cx="8229600" cy="5202896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1800" dirty="0" err="1"/>
              <a:t>Tambahkan</a:t>
            </a:r>
            <a:r>
              <a:rPr lang="en-US" sz="1800" dirty="0"/>
              <a:t> </a:t>
            </a:r>
            <a:r>
              <a:rPr lang="en-US" sz="1800" b="1" i="1" dirty="0"/>
              <a:t>implements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b="1" i="1" dirty="0"/>
              <a:t>interface fragment</a:t>
            </a:r>
            <a:r>
              <a:rPr lang="en-US" sz="1800" dirty="0"/>
              <a:t> pada parent;</a:t>
            </a:r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algn="just">
              <a:lnSpc>
                <a:spcPct val="110000"/>
              </a:lnSpc>
            </a:pPr>
            <a:r>
              <a:rPr lang="en-US" sz="1800" dirty="0" err="1"/>
              <a:t>Buat</a:t>
            </a:r>
            <a:r>
              <a:rPr lang="en-US" sz="1800" dirty="0"/>
              <a:t> </a:t>
            </a:r>
            <a:r>
              <a:rPr lang="en-US" sz="1800" b="1" i="1" dirty="0"/>
              <a:t>override method </a:t>
            </a:r>
            <a:r>
              <a:rPr lang="en-US" sz="1800" dirty="0"/>
              <a:t>yang </a:t>
            </a:r>
            <a:r>
              <a:rPr lang="en-US" sz="1800" dirty="0" err="1"/>
              <a:t>ditetapkan</a:t>
            </a:r>
            <a:r>
              <a:rPr lang="en-US" sz="1800" dirty="0"/>
              <a:t> pada </a:t>
            </a:r>
            <a:r>
              <a:rPr lang="en-US" sz="1800" b="1" i="1" dirty="0"/>
              <a:t>interface fragment</a:t>
            </a:r>
            <a:r>
              <a:rPr lang="en-US" sz="1800" dirty="0"/>
              <a:t>:</a:t>
            </a:r>
            <a:endParaRPr lang="en-US" sz="1800" b="1" i="1" dirty="0"/>
          </a:p>
          <a:p>
            <a:pPr algn="just">
              <a:lnSpc>
                <a:spcPct val="110000"/>
              </a:lnSpc>
            </a:pPr>
            <a:endParaRPr lang="en-US" sz="1800" b="1" i="1" dirty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B59C24-21D4-4E72-9BAF-47E377D48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011176"/>
            <a:ext cx="8363272" cy="37688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Line Callout 1 8">
            <a:extLst>
              <a:ext uri="{FF2B5EF4-FFF2-40B4-BE49-F238E27FC236}">
                <a16:creationId xmlns:a16="http://schemas.microsoft.com/office/drawing/2014/main" id="{E615716D-B25B-4F09-BB99-8B31FA74A9FE}"/>
              </a:ext>
            </a:extLst>
          </p:cNvPr>
          <p:cNvSpPr/>
          <p:nvPr/>
        </p:nvSpPr>
        <p:spPr>
          <a:xfrm>
            <a:off x="3882752" y="2492896"/>
            <a:ext cx="1512168" cy="376886"/>
          </a:xfrm>
          <a:prstGeom prst="borderCallout1">
            <a:avLst>
              <a:gd name="adj1" fmla="val 34288"/>
              <a:gd name="adj2" fmla="val 98935"/>
              <a:gd name="adj3" fmla="val -68254"/>
              <a:gd name="adj4" fmla="val 13862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fragment</a:t>
            </a:r>
          </a:p>
        </p:txBody>
      </p:sp>
      <p:sp>
        <p:nvSpPr>
          <p:cNvPr id="15" name="Line Callout 1 8">
            <a:extLst>
              <a:ext uri="{FF2B5EF4-FFF2-40B4-BE49-F238E27FC236}">
                <a16:creationId xmlns:a16="http://schemas.microsoft.com/office/drawing/2014/main" id="{66D8CB47-D15A-4BEA-8F21-E2C9783F50FA}"/>
              </a:ext>
            </a:extLst>
          </p:cNvPr>
          <p:cNvSpPr/>
          <p:nvPr/>
        </p:nvSpPr>
        <p:spPr>
          <a:xfrm>
            <a:off x="5924736" y="2492896"/>
            <a:ext cx="1512168" cy="376886"/>
          </a:xfrm>
          <a:prstGeom prst="borderCallout1">
            <a:avLst>
              <a:gd name="adj1" fmla="val 37211"/>
              <a:gd name="adj2" fmla="val 100112"/>
              <a:gd name="adj3" fmla="val -62315"/>
              <a:gd name="adj4" fmla="val 12276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interface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A46864-ED9A-48D3-A0EF-A06C344EF5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284984"/>
            <a:ext cx="4106819" cy="345638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Line Callout 1 8">
            <a:extLst>
              <a:ext uri="{FF2B5EF4-FFF2-40B4-BE49-F238E27FC236}">
                <a16:creationId xmlns:a16="http://schemas.microsoft.com/office/drawing/2014/main" id="{B9F69935-E6F3-415C-B93C-08CDBC200462}"/>
              </a:ext>
            </a:extLst>
          </p:cNvPr>
          <p:cNvSpPr/>
          <p:nvPr/>
        </p:nvSpPr>
        <p:spPr>
          <a:xfrm>
            <a:off x="6392788" y="3871324"/>
            <a:ext cx="2088232" cy="770456"/>
          </a:xfrm>
          <a:prstGeom prst="borderCallout1">
            <a:avLst>
              <a:gd name="adj1" fmla="val 18751"/>
              <a:gd name="adj2" fmla="val -1765"/>
              <a:gd name="adj3" fmla="val -25284"/>
              <a:gd name="adj4" fmla="val -19603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Override method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yg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ditetapkan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pada interface fragment</a:t>
            </a:r>
          </a:p>
        </p:txBody>
      </p:sp>
    </p:spTree>
    <p:extLst>
      <p:ext uri="{BB962C8B-B14F-4D97-AF65-F5344CB8AC3E}">
        <p14:creationId xmlns:p14="http://schemas.microsoft.com/office/powerpoint/2010/main" val="332431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105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363272" cy="4325112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Android Tutorial: Simply Easy Learning by tutorialspoint.com</a:t>
            </a:r>
          </a:p>
          <a:p>
            <a:endParaRPr lang="en-US"/>
          </a:p>
          <a:p>
            <a:pPr marL="350838" indent="-241300"/>
            <a:r>
              <a:rPr lang="en-US"/>
              <a:t>developer.android.com – Basics Training</a:t>
            </a:r>
          </a:p>
          <a:p>
            <a:pPr marL="402146" lvl="1" indent="0">
              <a:buNone/>
            </a:pPr>
            <a:r>
              <a:rPr lang="en-US" sz="1600">
                <a:hlinkClick r:id="rId2"/>
              </a:rPr>
              <a:t>https://developer.android.com/training/basics/firstapp/starting-activity.html</a:t>
            </a:r>
            <a:endParaRPr lang="en-US" sz="1600"/>
          </a:p>
          <a:p>
            <a:endParaRPr lang="en-US"/>
          </a:p>
          <a:p>
            <a:r>
              <a:rPr lang="en-US"/>
              <a:t>TheNewBoston YouTube Playlist: Android App Development for Beginners Playlist.</a:t>
            </a:r>
          </a:p>
          <a:p>
            <a:pPr marL="402336" lvl="1" indent="0">
              <a:buNone/>
            </a:pPr>
            <a:r>
              <a:rPr lang="en-US" sz="1300">
                <a:hlinkClick r:id="rId3"/>
              </a:rPr>
              <a:t>https://www.youtube.com/watch?v=NMDPxN8FgXM&amp;list=PL6gx4Cwl9DGBsvRxJJOzG4r4k_zLKrnxl&amp;index=9</a:t>
            </a:r>
            <a:endParaRPr lang="en-US" sz="1300"/>
          </a:p>
          <a:p>
            <a:pPr marL="402146" lvl="1" indent="0">
              <a:buNone/>
            </a:pPr>
            <a:endParaRPr lang="en-US" sz="1600"/>
          </a:p>
          <a:p>
            <a:pPr marL="350838" lvl="0" indent="-241300">
              <a:buClr>
                <a:srgbClr val="9BBB59"/>
              </a:buClr>
            </a:pPr>
            <a:r>
              <a:rPr lang="en-US">
                <a:solidFill>
                  <a:prstClr val="black"/>
                </a:solidFill>
              </a:rPr>
              <a:t>tutorialspoint.com – Event Handling</a:t>
            </a:r>
          </a:p>
          <a:p>
            <a:pPr marL="402146" lvl="1" indent="0">
              <a:buNone/>
            </a:pPr>
            <a:r>
              <a:rPr lang="en-US" sz="1600">
                <a:hlinkClick r:id="rId4"/>
              </a:rPr>
              <a:t>https://www.tutorialspoint.com/android/android_event_handling.htm</a:t>
            </a:r>
            <a:endParaRPr lang="en-US" sz="1600"/>
          </a:p>
          <a:p>
            <a:pPr marL="402146" lvl="1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8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Capaian 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fragments.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Pembuatan</a:t>
            </a:r>
            <a:r>
              <a:rPr lang="en-US" dirty="0"/>
              <a:t> fragment (layout &amp; java class).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Memasukkan</a:t>
            </a:r>
            <a:r>
              <a:rPr lang="en-US" dirty="0"/>
              <a:t> fragment </a:t>
            </a:r>
            <a:r>
              <a:rPr lang="en-US" dirty="0" err="1"/>
              <a:t>ke</a:t>
            </a:r>
            <a:r>
              <a:rPr lang="en-US" dirty="0"/>
              <a:t> layout parent (</a:t>
            </a:r>
            <a:r>
              <a:rPr lang="en-US" dirty="0" err="1"/>
              <a:t>activity_main</a:t>
            </a:r>
            <a:r>
              <a:rPr lang="en-US" dirty="0"/>
              <a:t>).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Komunikasi</a:t>
            </a:r>
            <a:r>
              <a:rPr lang="en-US" dirty="0"/>
              <a:t> Fragment – parent (</a:t>
            </a:r>
            <a:r>
              <a:rPr lang="en-US" dirty="0" err="1"/>
              <a:t>activity_main</a:t>
            </a:r>
            <a:r>
              <a:rPr lang="en-US" dirty="0"/>
              <a:t>).</a:t>
            </a:r>
          </a:p>
          <a:p>
            <a:pPr marL="109728" indent="0">
              <a:lnSpc>
                <a:spcPct val="12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87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Fragments</a:t>
            </a:r>
          </a:p>
        </p:txBody>
      </p:sp>
    </p:spTree>
    <p:extLst>
      <p:ext uri="{BB962C8B-B14F-4D97-AF65-F5344CB8AC3E}">
        <p14:creationId xmlns:p14="http://schemas.microsoft.com/office/powerpoint/2010/main" val="138835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5421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Fragment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user interface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di </a:t>
            </a:r>
            <a:r>
              <a:rPr lang="en-US" dirty="0" err="1"/>
              <a:t>masukkan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Activity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i="1" dirty="0"/>
              <a:t>Activity </a:t>
            </a:r>
            <a:r>
              <a:rPr lang="en-US" dirty="0" err="1"/>
              <a:t>lebih</a:t>
            </a:r>
            <a:r>
              <a:rPr lang="en-US" dirty="0"/>
              <a:t> modular.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Fragment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sub-</a:t>
            </a:r>
            <a:r>
              <a:rPr lang="en-US" i="1" dirty="0"/>
              <a:t>activity</a:t>
            </a:r>
            <a:r>
              <a:rPr lang="en-US" dirty="0"/>
              <a:t>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Fragment </a:t>
            </a:r>
            <a:r>
              <a:rPr lang="en-US" dirty="0" err="1"/>
              <a:t>memiliki</a:t>
            </a:r>
            <a:r>
              <a:rPr lang="en-US" dirty="0"/>
              <a:t> layout dan class-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237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5421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Kita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memasang</a:t>
            </a:r>
            <a:r>
              <a:rPr lang="en-US" dirty="0"/>
              <a:t> dan </a:t>
            </a:r>
            <a:r>
              <a:rPr lang="en-US" dirty="0" err="1"/>
              <a:t>melepas</a:t>
            </a:r>
            <a:r>
              <a:rPr lang="en-US" dirty="0"/>
              <a:t> fragment pada </a:t>
            </a:r>
            <a:r>
              <a:rPr lang="en-US" dirty="0" err="1"/>
              <a:t>suatu</a:t>
            </a:r>
            <a:r>
              <a:rPr lang="en-US" dirty="0"/>
              <a:t> Activity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(</a:t>
            </a:r>
            <a:r>
              <a:rPr lang="en-US" b="1" i="1" dirty="0"/>
              <a:t>running Activity</a:t>
            </a:r>
            <a:r>
              <a:rPr lang="en-US" dirty="0"/>
              <a:t>).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Kita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memasangkan</a:t>
            </a:r>
            <a:r>
              <a:rPr lang="en-US" dirty="0"/>
              <a:t> </a:t>
            </a:r>
            <a:r>
              <a:rPr lang="en-US" b="1" i="1" dirty="0"/>
              <a:t>multiple fragments</a:t>
            </a:r>
            <a:r>
              <a:rPr lang="en-US" i="1" dirty="0"/>
              <a:t> </a:t>
            </a:r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i="1" dirty="0"/>
              <a:t>Activity (single Activity)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i="1" dirty="0"/>
              <a:t>fragment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b="1" i="1" dirty="0"/>
              <a:t>multiple Activity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288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Pembuatan</a:t>
            </a:r>
            <a:r>
              <a:rPr lang="en-US" dirty="0"/>
              <a:t> Fragments</a:t>
            </a:r>
          </a:p>
        </p:txBody>
      </p:sp>
    </p:spTree>
    <p:extLst>
      <p:ext uri="{BB962C8B-B14F-4D97-AF65-F5344CB8AC3E}">
        <p14:creationId xmlns:p14="http://schemas.microsoft.com/office/powerpoint/2010/main" val="1790131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D86DE2-3100-4FC2-8A02-1DED29134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Membuat</a:t>
            </a:r>
            <a:r>
              <a:rPr lang="en-US" dirty="0"/>
              <a:t> Fragment</a:t>
            </a:r>
            <a:br>
              <a:rPr lang="en-US" dirty="0"/>
            </a:br>
            <a:r>
              <a:rPr lang="en-US" sz="2700" dirty="0"/>
              <a:t>layout </a:t>
            </a:r>
            <a:r>
              <a:rPr lang="en-US" sz="2700" dirty="0" err="1"/>
              <a:t>untuk</a:t>
            </a:r>
            <a:r>
              <a:rPr lang="en-US" sz="2700" dirty="0"/>
              <a:t> fragment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31BE47-2737-44F7-9127-76EBBA6CB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Buat</a:t>
            </a:r>
            <a:r>
              <a:rPr lang="en-US" sz="2400" dirty="0"/>
              <a:t> </a:t>
            </a:r>
            <a:r>
              <a:rPr lang="en-US" sz="2400" b="1" dirty="0"/>
              <a:t>layout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Fragment.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ID" sz="2400" dirty="0" err="1"/>
              <a:t>Tambahkan</a:t>
            </a:r>
            <a:r>
              <a:rPr lang="en-ID" sz="2400" dirty="0"/>
              <a:t> widget yang </a:t>
            </a:r>
            <a:r>
              <a:rPr lang="en-ID" sz="2400" dirty="0" err="1"/>
              <a:t>diperlukan</a:t>
            </a:r>
            <a:r>
              <a:rPr lang="en-ID" sz="2400" dirty="0"/>
              <a:t> pada layout.</a:t>
            </a:r>
          </a:p>
          <a:p>
            <a:endParaRPr lang="en-ID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8529F3-4093-42F2-B883-CEDA69410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842" y="2564904"/>
            <a:ext cx="7763958" cy="127652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778A5C-B42E-4AA1-B5CA-A812D6C87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842" y="4254628"/>
            <a:ext cx="2238687" cy="80021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2353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D86DE2-3100-4FC2-8A02-1DED29134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Membuat</a:t>
            </a:r>
            <a:r>
              <a:rPr lang="en-US" dirty="0"/>
              <a:t> Fragment</a:t>
            </a:r>
            <a:br>
              <a:rPr lang="en-US" dirty="0"/>
            </a:br>
            <a:r>
              <a:rPr lang="en-US" sz="2700" dirty="0"/>
              <a:t>java class </a:t>
            </a:r>
            <a:r>
              <a:rPr lang="en-US" sz="2700" dirty="0" err="1"/>
              <a:t>untuk</a:t>
            </a:r>
            <a:r>
              <a:rPr lang="en-US" sz="2700" dirty="0"/>
              <a:t> fragment</a:t>
            </a: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31BE47-2737-44F7-9127-76EBBA6CB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000" dirty="0"/>
              <a:t>Buat </a:t>
            </a:r>
            <a:r>
              <a:rPr lang="en-ID" sz="2000" b="1" dirty="0"/>
              <a:t>class</a:t>
            </a:r>
            <a:r>
              <a:rPr lang="en-ID" sz="2000" dirty="0"/>
              <a:t> (java class) </a:t>
            </a:r>
            <a:r>
              <a:rPr lang="en-ID" sz="2000" dirty="0" err="1"/>
              <a:t>turunan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Fragment (</a:t>
            </a:r>
            <a:r>
              <a:rPr lang="en-ID" sz="2000" b="1" dirty="0"/>
              <a:t>extends Fragment</a:t>
            </a:r>
            <a:r>
              <a:rPr lang="en-ID" sz="2000" dirty="0"/>
              <a:t> </a:t>
            </a:r>
            <a:r>
              <a:rPr lang="en-ID" sz="2000" dirty="0" err="1"/>
              <a:t>artinya</a:t>
            </a:r>
            <a:r>
              <a:rPr lang="en-ID" sz="2000" dirty="0"/>
              <a:t> </a:t>
            </a:r>
            <a:r>
              <a:rPr lang="en-ID" sz="2000" b="1" dirty="0"/>
              <a:t>superclass</a:t>
            </a:r>
            <a:r>
              <a:rPr lang="en-ID" sz="2000" dirty="0"/>
              <a:t>-</a:t>
            </a:r>
            <a:r>
              <a:rPr lang="en-ID" sz="2000" dirty="0" err="1"/>
              <a:t>nya</a:t>
            </a:r>
            <a:r>
              <a:rPr lang="en-ID" sz="2000" dirty="0"/>
              <a:t> </a:t>
            </a:r>
            <a:r>
              <a:rPr lang="en-ID" sz="2000" dirty="0" err="1"/>
              <a:t>adalah</a:t>
            </a:r>
            <a:r>
              <a:rPr lang="en-ID" sz="2000" dirty="0"/>
              <a:t> class Fragment) </a:t>
            </a:r>
            <a:r>
              <a:rPr lang="en-ID" sz="2000" dirty="0" err="1"/>
              <a:t>untuk</a:t>
            </a:r>
            <a:r>
              <a:rPr lang="en-ID" sz="2000" dirty="0"/>
              <a:t> layout yang </a:t>
            </a:r>
            <a:r>
              <a:rPr lang="en-ID" sz="2000" dirty="0" err="1"/>
              <a:t>sudah</a:t>
            </a:r>
            <a:r>
              <a:rPr lang="en-ID" sz="2000" dirty="0"/>
              <a:t> </a:t>
            </a:r>
            <a:r>
              <a:rPr lang="en-ID" sz="2000" dirty="0" err="1"/>
              <a:t>kita</a:t>
            </a:r>
            <a:r>
              <a:rPr lang="en-ID" sz="2000" dirty="0"/>
              <a:t> buat </a:t>
            </a:r>
            <a:r>
              <a:rPr lang="en-ID" sz="2000" dirty="0" err="1"/>
              <a:t>tersebut</a:t>
            </a:r>
            <a:r>
              <a:rPr lang="en-ID" sz="2000" dirty="0"/>
              <a:t>.</a:t>
            </a:r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28DD56-3C47-452A-A0BE-8B35DC5D0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008902"/>
            <a:ext cx="7787208" cy="109679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35C77C-5711-4432-A000-0B807DBF0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8641" y="4764907"/>
            <a:ext cx="4058216" cy="49536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6E4B71B-1049-481F-937F-DB7F21F06F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6448" y="4298217"/>
            <a:ext cx="2762250" cy="14287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0157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D86DE2-3100-4FC2-8A02-1DED29134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Membuat</a:t>
            </a:r>
            <a:r>
              <a:rPr lang="en-US" dirty="0"/>
              <a:t> Fragment</a:t>
            </a:r>
            <a:br>
              <a:rPr lang="en-US" dirty="0"/>
            </a:br>
            <a:r>
              <a:rPr lang="en-ID" sz="2700" dirty="0"/>
              <a:t>Method override </a:t>
            </a:r>
            <a:r>
              <a:rPr lang="en-ID" sz="2700" dirty="0" err="1"/>
              <a:t>onCreateView</a:t>
            </a:r>
            <a:endParaRPr lang="en-ID" sz="27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31BE47-2737-44F7-9127-76EBBA6CB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000" dirty="0"/>
              <a:t>Buat </a:t>
            </a:r>
            <a:r>
              <a:rPr lang="en-ID" sz="2000" b="1" dirty="0"/>
              <a:t>method override </a:t>
            </a:r>
            <a:r>
              <a:rPr lang="en-ID" sz="2000" b="1" dirty="0" err="1"/>
              <a:t>onCreateView</a:t>
            </a:r>
            <a:r>
              <a:rPr lang="en-ID" sz="2000" dirty="0"/>
              <a:t>( ….  ) pada class fragment</a:t>
            </a:r>
          </a:p>
          <a:p>
            <a:r>
              <a:rPr lang="en-ID" sz="2000" dirty="0"/>
              <a:t>Buat object </a:t>
            </a:r>
            <a:r>
              <a:rPr lang="en-ID" sz="2000" dirty="0" err="1"/>
              <a:t>dari</a:t>
            </a:r>
            <a:r>
              <a:rPr lang="en-ID" sz="2000" dirty="0"/>
              <a:t> class View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menghubungkan</a:t>
            </a:r>
            <a:r>
              <a:rPr lang="en-ID" sz="2000" dirty="0"/>
              <a:t> class </a:t>
            </a:r>
            <a:r>
              <a:rPr lang="en-ID" sz="2000" dirty="0" err="1"/>
              <a:t>dengan</a:t>
            </a:r>
            <a:r>
              <a:rPr lang="en-ID" sz="2000" dirty="0"/>
              <a:t> layout.</a:t>
            </a:r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endParaRPr lang="en-ID" sz="2000" dirty="0"/>
          </a:p>
          <a:p>
            <a:r>
              <a:rPr lang="en-ID" sz="2000" dirty="0"/>
              <a:t>Di </a:t>
            </a:r>
            <a:r>
              <a:rPr lang="en-ID" sz="2000" dirty="0" err="1"/>
              <a:t>dalam</a:t>
            </a:r>
            <a:r>
              <a:rPr lang="en-ID" sz="2000" dirty="0"/>
              <a:t> method </a:t>
            </a:r>
            <a:r>
              <a:rPr lang="en-ID" sz="2000" dirty="0" err="1"/>
              <a:t>onCreateView</a:t>
            </a:r>
            <a:r>
              <a:rPr lang="en-ID" sz="2000" dirty="0"/>
              <a:t>( …), pada </a:t>
            </a:r>
            <a:r>
              <a:rPr lang="en-ID" sz="2000" dirty="0" err="1"/>
              <a:t>bagian</a:t>
            </a:r>
            <a:r>
              <a:rPr lang="en-ID" sz="2000" dirty="0"/>
              <a:t> </a:t>
            </a:r>
            <a:r>
              <a:rPr lang="en-ID" sz="2000" dirty="0" err="1"/>
              <a:t>akhir</a:t>
            </a:r>
            <a:r>
              <a:rPr lang="en-ID" sz="2000" dirty="0"/>
              <a:t> </a:t>
            </a:r>
            <a:r>
              <a:rPr lang="en-ID" sz="2000" dirty="0" err="1"/>
              <a:t>jangan</a:t>
            </a:r>
            <a:r>
              <a:rPr lang="en-ID" sz="2000" dirty="0"/>
              <a:t> </a:t>
            </a:r>
            <a:r>
              <a:rPr lang="en-ID" sz="2000" dirty="0" err="1"/>
              <a:t>lupa</a:t>
            </a:r>
            <a:r>
              <a:rPr lang="en-ID" sz="2000" dirty="0"/>
              <a:t> </a:t>
            </a:r>
            <a:r>
              <a:rPr lang="en-ID" sz="2000" dirty="0" err="1"/>
              <a:t>tambahkan</a:t>
            </a:r>
            <a:r>
              <a:rPr lang="en-ID" sz="2000" dirty="0"/>
              <a:t> </a:t>
            </a:r>
            <a:r>
              <a:rPr lang="en-ID" sz="2000" b="1" dirty="0"/>
              <a:t>return view;</a:t>
            </a:r>
            <a:endParaRPr lang="en-ID" sz="2000" dirty="0"/>
          </a:p>
          <a:p>
            <a:endParaRPr lang="en-ID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92513C-37F3-4551-A413-252B9628D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140968"/>
            <a:ext cx="7725853" cy="85737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Line Callout 1 8">
            <a:extLst>
              <a:ext uri="{FF2B5EF4-FFF2-40B4-BE49-F238E27FC236}">
                <a16:creationId xmlns:a16="http://schemas.microsoft.com/office/drawing/2014/main" id="{8CCBBF53-2628-4862-9A09-8573599F32A7}"/>
              </a:ext>
            </a:extLst>
          </p:cNvPr>
          <p:cNvSpPr/>
          <p:nvPr/>
        </p:nvSpPr>
        <p:spPr>
          <a:xfrm>
            <a:off x="5868144" y="4257252"/>
            <a:ext cx="2160240" cy="794895"/>
          </a:xfrm>
          <a:prstGeom prst="borderCallout1">
            <a:avLst>
              <a:gd name="adj1" fmla="val 18751"/>
              <a:gd name="adj2" fmla="val -1765"/>
              <a:gd name="adj3" fmla="val -47994"/>
              <a:gd name="adj4" fmla="val -2386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layout fragment yang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view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dipanggil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Line Callout 1 8">
            <a:extLst>
              <a:ext uri="{FF2B5EF4-FFF2-40B4-BE49-F238E27FC236}">
                <a16:creationId xmlns:a16="http://schemas.microsoft.com/office/drawing/2014/main" id="{F42A5705-7146-44EA-BF8C-CD8F8452428E}"/>
              </a:ext>
            </a:extLst>
          </p:cNvPr>
          <p:cNvSpPr/>
          <p:nvPr/>
        </p:nvSpPr>
        <p:spPr>
          <a:xfrm>
            <a:off x="4860032" y="6105957"/>
            <a:ext cx="2160240" cy="644407"/>
          </a:xfrm>
          <a:prstGeom prst="borderCallout1">
            <a:avLst>
              <a:gd name="adj1" fmla="val 18751"/>
              <a:gd name="adj2" fmla="val -1765"/>
              <a:gd name="adj3" fmla="val -28437"/>
              <a:gd name="adj4" fmla="val -5285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object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class view yang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buat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ine Callout 1 8">
            <a:extLst>
              <a:ext uri="{FF2B5EF4-FFF2-40B4-BE49-F238E27FC236}">
                <a16:creationId xmlns:a16="http://schemas.microsoft.com/office/drawing/2014/main" id="{028571BD-6C09-4D5E-A110-6243F3E6709C}"/>
              </a:ext>
            </a:extLst>
          </p:cNvPr>
          <p:cNvSpPr/>
          <p:nvPr/>
        </p:nvSpPr>
        <p:spPr>
          <a:xfrm>
            <a:off x="2339752" y="4202437"/>
            <a:ext cx="2376264" cy="594716"/>
          </a:xfrm>
          <a:prstGeom prst="borderCallout1">
            <a:avLst>
              <a:gd name="adj1" fmla="val 18751"/>
              <a:gd name="adj2" fmla="val -1765"/>
              <a:gd name="adj3" fmla="val -63035"/>
              <a:gd name="adj4" fmla="val -2135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Nama object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diganti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keinginan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229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9201</TotalTime>
  <Words>692</Words>
  <Application>Microsoft Office PowerPoint</Application>
  <PresentationFormat>On-screen Show (4:3)</PresentationFormat>
  <Paragraphs>157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Baskerville Old Face</vt:lpstr>
      <vt:lpstr>Calibri</vt:lpstr>
      <vt:lpstr>Georgia</vt:lpstr>
      <vt:lpstr>Trebuchet MS</vt:lpstr>
      <vt:lpstr>Wingdings 2</vt:lpstr>
      <vt:lpstr>Urban</vt:lpstr>
      <vt:lpstr>Mobile Programming</vt:lpstr>
      <vt:lpstr>Capaian Pembelajaran</vt:lpstr>
      <vt:lpstr>Fragments</vt:lpstr>
      <vt:lpstr>Fragments</vt:lpstr>
      <vt:lpstr>Fragments</vt:lpstr>
      <vt:lpstr>Fragments</vt:lpstr>
      <vt:lpstr>Membuat Fragment layout untuk fragment</vt:lpstr>
      <vt:lpstr>Membuat Fragment java class untuk fragment</vt:lpstr>
      <vt:lpstr>Membuat Fragment Method override onCreateView</vt:lpstr>
      <vt:lpstr>Memasukkan Fragment ke layout activity_main (by design view)</vt:lpstr>
      <vt:lpstr>Memasukkan Fragment ke layout activity_main (Alt: by Code View)</vt:lpstr>
      <vt:lpstr>Komunikasi Fragment – Parent (MainActivity) Interface untuk listener</vt:lpstr>
      <vt:lpstr>Komunikasi Fragment – Parent (MainActivity) override method onAttach()</vt:lpstr>
      <vt:lpstr>Komunikasi Fragment – Parent (MainActivity) override method onDetach()</vt:lpstr>
      <vt:lpstr>Komunikasi Fragment – Parent (MainActivity) Triger komunikasi pada fragment</vt:lpstr>
      <vt:lpstr>Komunikasi Fragment – Parent (MainActivity) implements interface pada parent</vt:lpstr>
      <vt:lpstr>Terima Kasih</vt:lpstr>
      <vt:lpstr>Referensi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Fragments</dc:title>
  <dc:creator>Augury El Rayeb</dc:creator>
  <cp:lastModifiedBy>Augury El Rayeb</cp:lastModifiedBy>
  <cp:revision>657</cp:revision>
  <dcterms:created xsi:type="dcterms:W3CDTF">2011-09-16T02:11:44Z</dcterms:created>
  <dcterms:modified xsi:type="dcterms:W3CDTF">2020-12-17T04:34:50Z</dcterms:modified>
</cp:coreProperties>
</file>