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4"/>
  </p:notesMasterIdLst>
  <p:sldIdLst>
    <p:sldId id="256" r:id="rId2"/>
    <p:sldId id="268" r:id="rId3"/>
    <p:sldId id="337" r:id="rId4"/>
    <p:sldId id="331" r:id="rId5"/>
    <p:sldId id="330" r:id="rId6"/>
    <p:sldId id="336" r:id="rId7"/>
    <p:sldId id="306" r:id="rId8"/>
    <p:sldId id="333" r:id="rId9"/>
    <p:sldId id="334" r:id="rId10"/>
    <p:sldId id="335" r:id="rId11"/>
    <p:sldId id="321" r:id="rId12"/>
    <p:sldId id="341" r:id="rId13"/>
    <p:sldId id="342" r:id="rId14"/>
    <p:sldId id="346" r:id="rId15"/>
    <p:sldId id="343" r:id="rId16"/>
    <p:sldId id="344" r:id="rId17"/>
    <p:sldId id="347" r:id="rId18"/>
    <p:sldId id="345" r:id="rId19"/>
    <p:sldId id="339" r:id="rId20"/>
    <p:sldId id="340" r:id="rId21"/>
    <p:sldId id="258" r:id="rId22"/>
    <p:sldId id="294" r:id="rId2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126E002-7DA5-46C4-B502-67A4AC5B9AFC}">
          <p14:sldIdLst>
            <p14:sldId id="256"/>
            <p14:sldId id="268"/>
          </p14:sldIdLst>
        </p14:section>
        <p14:section name="Intent" id="{63FCC09C-A182-4153-8103-00AB5174A1B5}">
          <p14:sldIdLst>
            <p14:sldId id="337"/>
            <p14:sldId id="331"/>
            <p14:sldId id="330"/>
          </p14:sldIdLst>
        </p14:section>
        <p14:section name="Menjalankan activity" id="{B6D7571F-81E8-4E79-8A63-AD2F3761D306}">
          <p14:sldIdLst>
            <p14:sldId id="336"/>
            <p14:sldId id="306"/>
            <p14:sldId id="333"/>
            <p14:sldId id="334"/>
            <p14:sldId id="335"/>
          </p14:sldIdLst>
        </p14:section>
        <p14:section name="Komunikasi Activity dua arah" id="{067FBF7D-10B2-48EB-A55B-A2DDDEDF863B}">
          <p14:sldIdLst>
            <p14:sldId id="321"/>
            <p14:sldId id="341"/>
            <p14:sldId id="342"/>
            <p14:sldId id="346"/>
            <p14:sldId id="343"/>
            <p14:sldId id="344"/>
            <p14:sldId id="347"/>
            <p14:sldId id="345"/>
          </p14:sldIdLst>
        </p14:section>
        <p14:section name="Contoh: : Login" id="{9644DE3B-12A9-4902-A987-5B4ED16B4D1C}">
          <p14:sldIdLst>
            <p14:sldId id="339"/>
            <p14:sldId id="340"/>
          </p14:sldIdLst>
        </p14:section>
        <p14:section name="Selesai" id="{0FB37F84-BE46-4DAF-AAF7-3C1E2AB8DCD5}">
          <p14:sldIdLst>
            <p14:sldId id="258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09" autoAdjust="0"/>
    <p:restoredTop sz="89408" autoAdjust="0"/>
  </p:normalViewPr>
  <p:slideViewPr>
    <p:cSldViewPr>
      <p:cViewPr varScale="1">
        <p:scale>
          <a:sx n="49" d="100"/>
          <a:sy n="49" d="100"/>
        </p:scale>
        <p:origin x="87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08/12/2020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08/12/2020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08/12/2020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08/12/2020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08/12/2020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/>
                </a:solidFill>
              </a:rPr>
              <a:t>Augury El Rayeb, </a:t>
            </a:r>
            <a:r>
              <a:rPr lang="en-US" sz="1200" dirty="0" err="1">
                <a:solidFill>
                  <a:schemeClr val="bg1"/>
                </a:solidFill>
              </a:rPr>
              <a:t>S.Kom</a:t>
            </a:r>
            <a:r>
              <a:rPr lang="en-US" sz="1200" dirty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/>
                </a:solidFill>
              </a:rPr>
              <a:t>Mobile Device Programming Technology (Android Studio)</a:t>
            </a:r>
            <a:r>
              <a:rPr lang="en-US" sz="1200" baseline="0" dirty="0">
                <a:solidFill>
                  <a:schemeClr val="bg1"/>
                </a:solidFill>
              </a:rPr>
              <a:t> | INS205</a:t>
            </a:r>
            <a:endParaRPr lang="id-ID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08/12/2020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08/12/2020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08/12/2020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08/12/2020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08/12/2020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08/12/2020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08/12/2020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08/12/2020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MDPxN8FgXM&amp;list=PL6gx4Cwl9DGBsvRxJJOzG4r4k_zLKrnxl&amp;index=9" TargetMode="External"/><Relationship Id="rId2" Type="http://schemas.openxmlformats.org/officeDocument/2006/relationships/hyperlink" Target="https://developer.android.com/training/basics/firstapp/starting-activity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utorialspoint.com/android/android_event_handling.h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Mobile Programming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221088"/>
            <a:ext cx="5987008" cy="1752600"/>
          </a:xfrm>
        </p:spPr>
        <p:txBody>
          <a:bodyPr/>
          <a:lstStyle/>
          <a:p>
            <a:r>
              <a:rPr lang="en-US"/>
              <a:t>Intent dan Activity</a:t>
            </a:r>
            <a:endParaRPr lang="id-ID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D041E3-B161-4B75-B638-F5A1A072C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970112" cy="457200"/>
          </a:xfrm>
        </p:spPr>
        <p:txBody>
          <a:bodyPr/>
          <a:lstStyle/>
          <a:p>
            <a:r>
              <a:rPr lang="en-US" dirty="0"/>
              <a:t>By: Augury El Rayeb, </a:t>
            </a:r>
            <a:r>
              <a:rPr lang="en-US" dirty="0" err="1"/>
              <a:t>S.Kom</a:t>
            </a:r>
            <a:r>
              <a:rPr lang="en-US" dirty="0"/>
              <a:t>., MMSI.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2719723" y="6376585"/>
            <a:ext cx="1636253" cy="3077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activity_2.xml</a:t>
            </a:r>
            <a:endParaRPr kumimoji="0" lang="en-US" altLang="en-US" sz="3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3513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Menjalankan (Memanggil) Activity</a:t>
            </a:r>
            <a:br>
              <a:rPr lang="en-US"/>
            </a:br>
            <a:r>
              <a:rPr lang="en-US"/>
              <a:t>Contoh: (Activity2)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07504" y="1700808"/>
            <a:ext cx="3168352" cy="30777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Activity2.java </a:t>
            </a:r>
            <a:endParaRPr kumimoji="0" lang="en-US" alt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504" y="2008585"/>
            <a:ext cx="6521337" cy="41857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protected void 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onCreate(Bundle savedInstanceState) {</a:t>
            </a: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.onCreate(savedInstanceState);</a:t>
            </a: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setContentView(R.layout.</a:t>
            </a:r>
            <a:r>
              <a:rPr kumimoji="0" lang="en-US" altLang="en-US" sz="1400" b="1" i="1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activity_2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TextView nama = (TextView) findViewById(R.id.</a:t>
            </a:r>
            <a:r>
              <a:rPr kumimoji="0" lang="en-US" altLang="en-US" sz="1400" b="1" i="1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lblNama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TextView usia = (TextView) findViewById(R.id.</a:t>
            </a:r>
            <a:r>
              <a:rPr kumimoji="0" lang="en-US" altLang="en-US" sz="1400" b="1" i="1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lblUsia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Intent ambilIntent = getIntent();</a:t>
            </a: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String strNama = ambilIntent.getStringExtra(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“parNama"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intUsia = ambilIntent.getIntExtra(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“parUsia"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,-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nama.setText(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"Nama: " 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 strNama);</a:t>
            </a: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usia.setText(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"Usia: " 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 intUsia);</a:t>
            </a: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selesai(View view) {</a:t>
            </a: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finish();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232" y="980728"/>
            <a:ext cx="2366605" cy="354059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355976" y="4653037"/>
            <a:ext cx="4695516" cy="20313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:text=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"@string/tombolSelesai"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:layout_width=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"wrap_content"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:layout_height=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"wrap_content"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:layout_below=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"@+id/lblUsia"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:layout_centerHorizontal=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"true"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:layout_marginTop=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"93dp"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:id=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"@+id/btnSelesai"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:onClick=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"selesai" 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kumimoji="0" lang="en-US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882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Komunikasi Activity Dua Arah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944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1720"/>
            <a:ext cx="8229600" cy="1066800"/>
          </a:xfrm>
        </p:spPr>
        <p:txBody>
          <a:bodyPr/>
          <a:lstStyle/>
          <a:p>
            <a:r>
              <a:rPr lang="en-US"/>
              <a:t>Komunikasi Activity Dua Arah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08144"/>
            <a:ext cx="8229600" cy="511720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sz="2600"/>
              <a:t>Untuk melakukan komunikasi dua arah antar dua activity, digunakan cara yang mirip dengan cara menjalankan (memanggil) activity dari suatu activity dengan mengirimkan paramaeter.</a:t>
            </a:r>
          </a:p>
          <a:p>
            <a:pPr>
              <a:lnSpc>
                <a:spcPct val="120000"/>
              </a:lnSpc>
            </a:pPr>
            <a:endParaRPr lang="en-US" sz="2400"/>
          </a:p>
          <a:p>
            <a:pPr>
              <a:lnSpc>
                <a:spcPct val="120000"/>
              </a:lnSpc>
            </a:pPr>
            <a:r>
              <a:rPr lang="en-US" sz="2400"/>
              <a:t>Perbedaannya adalah; </a:t>
            </a:r>
          </a:p>
          <a:p>
            <a:pPr lvl="1">
              <a:lnSpc>
                <a:spcPct val="120000"/>
              </a:lnSpc>
            </a:pPr>
            <a:r>
              <a:rPr lang="en-US" sz="2400"/>
              <a:t>Pemanggilan activity-nya dengan instruksi: </a:t>
            </a:r>
          </a:p>
          <a:p>
            <a:pPr marL="685800" indent="0">
              <a:lnSpc>
                <a:spcPct val="120000"/>
              </a:lnSpc>
              <a:buNone/>
            </a:pPr>
            <a:r>
              <a:rPr lang="en-US" altLang="en-US" sz="23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startActivityForResult(intent, </a:t>
            </a:r>
            <a:r>
              <a:rPr lang="en-US" altLang="en-US" sz="2300" b="1" i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NO_PERMINTAAN </a:t>
            </a:r>
            <a:r>
              <a:rPr lang="en-US" altLang="en-US" sz="23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685800" indent="0">
              <a:lnSpc>
                <a:spcPct val="120000"/>
              </a:lnSpc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lvl="1" algn="just">
              <a:lnSpc>
                <a:spcPct val="120000"/>
              </a:lnSpc>
            </a:pPr>
            <a:r>
              <a:rPr lang="en-US" sz="2400"/>
              <a:t>Pada Activity pemanggil dibuat override terhadap method </a:t>
            </a:r>
            <a:r>
              <a:rPr lang="en-US" altLang="en-US" sz="23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onActivityResult()</a:t>
            </a:r>
            <a:r>
              <a:rPr lang="en-US" altLang="en-US" sz="18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/>
              <a:t>, dan lakukan pemeriksaan apakah respon sesuai </a:t>
            </a:r>
            <a:r>
              <a:rPr lang="en-US" altLang="en-US" sz="2300" b="1" i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NO_PERMINTAAN</a:t>
            </a:r>
            <a:r>
              <a:rPr lang="en-US" altLang="en-US" sz="1800" b="1" i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/>
              <a:t>pemeriksaan, dan lakukan pemeriksaan </a:t>
            </a:r>
            <a:r>
              <a:rPr lang="en-US" altLang="en-US" sz="2300" b="1" i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RESULT_OK</a:t>
            </a:r>
            <a:r>
              <a:rPr lang="en-US" altLang="en-US" sz="1800"/>
              <a:t>  </a:t>
            </a:r>
            <a:r>
              <a:rPr lang="en-US" altLang="en-US" sz="2400"/>
              <a:t>(keluar dari activity yang dipanggil bukan karena tombol back).</a:t>
            </a:r>
          </a:p>
          <a:p>
            <a:pPr lvl="1" algn="just">
              <a:lnSpc>
                <a:spcPct val="120000"/>
              </a:lnSpc>
            </a:pPr>
            <a:endParaRPr lang="en-US" altLang="en-US" sz="2400"/>
          </a:p>
          <a:p>
            <a:pPr lvl="1" algn="just">
              <a:lnSpc>
                <a:spcPct val="120000"/>
              </a:lnSpc>
            </a:pPr>
            <a:r>
              <a:rPr lang="en-US" sz="2400"/>
              <a:t>Pada Activity yang dipanggil tambahkan button untuk exit, dan sebelum instruksi </a:t>
            </a:r>
            <a:r>
              <a:rPr lang="en-US" sz="23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finish()</a:t>
            </a:r>
            <a:r>
              <a:rPr lang="en-US" sz="2400"/>
              <a:t>, siapkan </a:t>
            </a:r>
            <a:r>
              <a:rPr lang="en-US" sz="2400" b="1">
                <a:solidFill>
                  <a:schemeClr val="tx1"/>
                </a:solidFill>
              </a:rPr>
              <a:t>parameter</a:t>
            </a:r>
            <a:r>
              <a:rPr lang="en-US" sz="2400"/>
              <a:t> yang ingin dikirim balik ke activity pemanggil dan tambahkan isntruksi </a:t>
            </a:r>
            <a:r>
              <a:rPr lang="en-US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setResult()</a:t>
            </a:r>
            <a:r>
              <a:rPr lang="en-US" sz="2400"/>
              <a:t> .</a:t>
            </a:r>
          </a:p>
          <a:p>
            <a:pPr>
              <a:lnSpc>
                <a:spcPct val="120000"/>
              </a:lnSpc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510823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Komunikasi Activity Dua Arah</a:t>
            </a:r>
            <a:br>
              <a:rPr lang="en-US"/>
            </a:br>
            <a:r>
              <a:rPr lang="en-US" sz="3100"/>
              <a:t>Persiapan activity yang menjalankan activity lain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5104"/>
            <a:ext cx="8229600" cy="5086264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</a:pPr>
            <a:r>
              <a:rPr lang="en-US" sz="2400"/>
              <a:t>Untuk menjalankan activity dari suatu activity dengan komuniasi dua arah, beberapa tahapan dilakukan (misal; MainActivity menjalankan Activity2):</a:t>
            </a:r>
          </a:p>
          <a:p>
            <a:pPr marL="685800" lvl="1" indent="-274638">
              <a:lnSpc>
                <a:spcPct val="110000"/>
              </a:lnSpc>
              <a:buFont typeface="+mj-lt"/>
              <a:buAutoNum type="arabicPeriod"/>
            </a:pPr>
            <a:r>
              <a:rPr lang="en-US" sz="2200"/>
              <a:t>Persiapkan MainActivity (pemanggil) dengan salah satu widget sebagai trigger pemanggil (misal; Button)</a:t>
            </a:r>
          </a:p>
          <a:p>
            <a:pPr marL="685800" lvl="1" indent="-274638">
              <a:lnSpc>
                <a:spcPct val="110000"/>
              </a:lnSpc>
              <a:buFont typeface="+mj-lt"/>
              <a:buAutoNum type="arabicPeriod"/>
            </a:pPr>
            <a:r>
              <a:rPr lang="en-US" sz="2200"/>
              <a:t>Pada widget trigger;</a:t>
            </a:r>
          </a:p>
          <a:p>
            <a:pPr marL="1036638" lvl="2" indent="-290513">
              <a:lnSpc>
                <a:spcPct val="110000"/>
              </a:lnSpc>
              <a:buFont typeface="+mj-lt"/>
              <a:buAutoNum type="alphaLcPeriod"/>
            </a:pPr>
            <a:r>
              <a:rPr lang="en-US" sz="2200"/>
              <a:t>Buat object Intent</a:t>
            </a:r>
          </a:p>
          <a:p>
            <a:pPr marL="1036638" lvl="3" indent="0">
              <a:lnSpc>
                <a:spcPct val="110000"/>
              </a:lnSpc>
              <a:buNone/>
            </a:pPr>
            <a:r>
              <a:rPr lang="en-US" altLang="en-US" sz="19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 intent = </a:t>
            </a:r>
            <a:r>
              <a:rPr lang="en-US" altLang="en-US" sz="19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altLang="en-US" sz="19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Intent(</a:t>
            </a:r>
            <a:r>
              <a:rPr lang="en-US" altLang="en-US" sz="19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altLang="en-US" sz="19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Activity2.</a:t>
            </a:r>
            <a:r>
              <a:rPr lang="en-US" altLang="en-US" sz="19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altLang="en-US" sz="19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en-US" sz="19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1036638" lvl="2" indent="-290513">
              <a:lnSpc>
                <a:spcPct val="110000"/>
              </a:lnSpc>
              <a:buFont typeface="+mj-lt"/>
              <a:buAutoNum type="alphaLcPeriod"/>
            </a:pPr>
            <a:r>
              <a:rPr lang="en-US" sz="2200"/>
              <a:t>Siapkan parameter yang ingin dikirim ke Activity2 yang akan dijalankan (dipanggil).</a:t>
            </a:r>
          </a:p>
          <a:p>
            <a:pPr marL="1001713" lvl="3" indent="0">
              <a:lnSpc>
                <a:spcPct val="110000"/>
              </a:lnSpc>
              <a:buNone/>
            </a:pPr>
            <a:r>
              <a:rPr lang="en-US" altLang="en-US" sz="19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intent.putExtra(</a:t>
            </a:r>
            <a:r>
              <a:rPr lang="en-US" altLang="en-US" sz="19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“parNama"</a:t>
            </a:r>
            <a:r>
              <a:rPr lang="en-US" altLang="en-US" sz="19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9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"Augury El Rayeb"</a:t>
            </a:r>
            <a:r>
              <a:rPr lang="en-US" altLang="en-US" sz="19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900"/>
          </a:p>
          <a:p>
            <a:pPr marL="1036638" lvl="2" indent="-290513">
              <a:lnSpc>
                <a:spcPct val="110000"/>
              </a:lnSpc>
              <a:buFont typeface="+mj-lt"/>
              <a:buAutoNum type="alphaLcPeriod"/>
            </a:pPr>
            <a:endParaRPr lang="en-US" sz="2200"/>
          </a:p>
          <a:p>
            <a:pPr marL="974725" lvl="2" indent="0">
              <a:lnSpc>
                <a:spcPct val="110000"/>
              </a:lnSpc>
              <a:buNone/>
            </a:pPr>
            <a:r>
              <a:rPr lang="en-US" altLang="en-US" sz="19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intent.putExtra(</a:t>
            </a:r>
            <a:r>
              <a:rPr lang="en-US" altLang="en-US" sz="19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“parUsia"</a:t>
            </a:r>
            <a:r>
              <a:rPr lang="en-US" altLang="en-US" sz="19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9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45</a:t>
            </a:r>
            <a:r>
              <a:rPr lang="en-US" altLang="en-US" sz="19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200"/>
          </a:p>
          <a:p>
            <a:pPr marL="1036638" lvl="2" indent="-290513">
              <a:lnSpc>
                <a:spcPct val="110000"/>
              </a:lnSpc>
              <a:buFont typeface="+mj-lt"/>
              <a:buAutoNum type="alphaLcPeriod"/>
            </a:pPr>
            <a:r>
              <a:rPr lang="en-US" sz="2200"/>
              <a:t>Jalankan intent (untuk menjalankan Activity2).</a:t>
            </a:r>
          </a:p>
          <a:p>
            <a:pPr marL="1002157" lvl="3" indent="0">
              <a:lnSpc>
                <a:spcPct val="110000"/>
              </a:lnSpc>
              <a:buNone/>
            </a:pPr>
            <a:r>
              <a:rPr lang="en-US" altLang="en-US" sz="17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startActivityForResult(intent, </a:t>
            </a:r>
            <a:r>
              <a:rPr lang="en-US" altLang="en-US" sz="1700" b="1" i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NO_PERMINTAAN </a:t>
            </a:r>
            <a:r>
              <a:rPr lang="en-US" altLang="en-US" sz="17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94565"/>
            <a:ext cx="184731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Line Callout 1 8"/>
          <p:cNvSpPr/>
          <p:nvPr/>
        </p:nvSpPr>
        <p:spPr>
          <a:xfrm>
            <a:off x="6876256" y="3212976"/>
            <a:ext cx="1810544" cy="648072"/>
          </a:xfrm>
          <a:prstGeom prst="borderCallout1">
            <a:avLst>
              <a:gd name="adj1" fmla="val 18751"/>
              <a:gd name="adj2" fmla="val -1765"/>
              <a:gd name="adj3" fmla="val 143106"/>
              <a:gd name="adj4" fmla="val -1804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Nama Class Activity yang akan dipanggil</a:t>
            </a:r>
          </a:p>
        </p:txBody>
      </p:sp>
      <p:sp>
        <p:nvSpPr>
          <p:cNvPr id="10" name="Line Callout 1 9"/>
          <p:cNvSpPr/>
          <p:nvPr/>
        </p:nvSpPr>
        <p:spPr>
          <a:xfrm>
            <a:off x="457200" y="5398208"/>
            <a:ext cx="2736304" cy="288032"/>
          </a:xfrm>
          <a:prstGeom prst="borderCallout1">
            <a:avLst>
              <a:gd name="adj1" fmla="val 79935"/>
              <a:gd name="adj2" fmla="val 100369"/>
              <a:gd name="adj3" fmla="val -44551"/>
              <a:gd name="adj4" fmla="val 13258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Nama parameter yang akan dikirim</a:t>
            </a:r>
          </a:p>
        </p:txBody>
      </p:sp>
      <p:sp>
        <p:nvSpPr>
          <p:cNvPr id="11" name="Line Callout 1 10"/>
          <p:cNvSpPr/>
          <p:nvPr/>
        </p:nvSpPr>
        <p:spPr>
          <a:xfrm>
            <a:off x="6228184" y="5418920"/>
            <a:ext cx="2699792" cy="307384"/>
          </a:xfrm>
          <a:prstGeom prst="borderCallout1">
            <a:avLst>
              <a:gd name="adj1" fmla="val 33625"/>
              <a:gd name="adj2" fmla="val -72"/>
              <a:gd name="adj3" fmla="val -42017"/>
              <a:gd name="adj4" fmla="val -1474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Nilai parameter yang akan dikirim</a:t>
            </a:r>
          </a:p>
        </p:txBody>
      </p:sp>
    </p:spTree>
    <p:extLst>
      <p:ext uri="{BB962C8B-B14F-4D97-AF65-F5344CB8AC3E}">
        <p14:creationId xmlns:p14="http://schemas.microsoft.com/office/powerpoint/2010/main" val="295392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Komunikasi Activity Dua Arah</a:t>
            </a:r>
            <a:br>
              <a:rPr lang="en-US"/>
            </a:br>
            <a:r>
              <a:rPr lang="en-US" sz="3100"/>
              <a:t>Persiapan activity yang menjalankan activity lain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5104"/>
            <a:ext cx="8229600" cy="5086264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endParaRPr lang="en-US" sz="2400"/>
          </a:p>
          <a:p>
            <a:pPr marL="685800" lvl="1" indent="-276225">
              <a:lnSpc>
                <a:spcPct val="110000"/>
              </a:lnSpc>
              <a:buFont typeface="+mj-lt"/>
              <a:buAutoNum type="arabicPeriod" startAt="3"/>
            </a:pPr>
            <a:r>
              <a:rPr lang="en-US" sz="2200"/>
              <a:t>Override terhadap method </a:t>
            </a:r>
            <a:r>
              <a:rPr lang="en-US" sz="18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onActivityResult()</a:t>
            </a:r>
            <a:r>
              <a:rPr lang="en-US" sz="2200"/>
              <a:t> pada Activity pemanggil.</a:t>
            </a:r>
          </a:p>
          <a:p>
            <a:pPr marL="685800" lvl="1" indent="0">
              <a:lnSpc>
                <a:spcPct val="110000"/>
              </a:lnSpc>
              <a:buNone/>
            </a:pPr>
            <a:r>
              <a:rPr lang="en-US" sz="2200"/>
              <a:t>Isi method dengan intstruksi untuk memeriksa respon dan mengambil nilai respon;</a:t>
            </a:r>
          </a:p>
          <a:p>
            <a:pPr marL="685800" lvl="1" indent="-274638">
              <a:lnSpc>
                <a:spcPct val="110000"/>
              </a:lnSpc>
              <a:buFont typeface="+mj-lt"/>
              <a:buAutoNum type="arabicPeriod" startAt="3"/>
            </a:pPr>
            <a:endParaRPr lang="en-US" sz="2200"/>
          </a:p>
          <a:p>
            <a:pPr marL="685800" lvl="1" indent="-274638">
              <a:lnSpc>
                <a:spcPct val="110000"/>
              </a:lnSpc>
              <a:buFont typeface="+mj-lt"/>
              <a:buAutoNum type="arabicPeriod" startAt="3"/>
            </a:pPr>
            <a:endParaRPr lang="en-US" sz="220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(requestCode==</a:t>
            </a:r>
            <a:r>
              <a:rPr lang="en-US" altLang="en-US" sz="1400" b="1" i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NO_PERMINTAAN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(resultCode==</a:t>
            </a:r>
            <a:r>
              <a:rPr lang="en-US" altLang="en-US" sz="1400" b="1" i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RESULT_OK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br>
              <a:rPr lang="en-US" altLang="en-US" sz="1400" i="1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i="1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hasilPeriksa = data.getStringExtra(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"parStatus"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sz="14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status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.setText(hasilPeriksa);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altLang="en-US" sz="1400" i="1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kalau pengguna menekan tombol back pada device</a:t>
            </a:r>
            <a:br>
              <a:rPr lang="en-US" altLang="en-US" sz="1400" i="1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i="1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sz="14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status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.setText(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"Anda menekan tombol back pada device"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sz="360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685800" lvl="2" indent="0">
              <a:lnSpc>
                <a:spcPct val="110000"/>
              </a:lnSpc>
              <a:buNone/>
            </a:pPr>
            <a:endParaRPr lang="en-US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94565"/>
            <a:ext cx="184731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Line Callout 1 8"/>
          <p:cNvSpPr/>
          <p:nvPr/>
        </p:nvSpPr>
        <p:spPr>
          <a:xfrm>
            <a:off x="4716016" y="3364095"/>
            <a:ext cx="3744416" cy="533732"/>
          </a:xfrm>
          <a:prstGeom prst="borderCallout1">
            <a:avLst>
              <a:gd name="adj1" fmla="val 18751"/>
              <a:gd name="adj2" fmla="val -1765"/>
              <a:gd name="adj3" fmla="val 208779"/>
              <a:gd name="adj4" fmla="val -2537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Memeriksa apakah respon sesuai dengan nomor permintaaan yang kita buat</a:t>
            </a:r>
          </a:p>
        </p:txBody>
      </p:sp>
      <p:sp>
        <p:nvSpPr>
          <p:cNvPr id="10" name="Line Callout 1 9"/>
          <p:cNvSpPr/>
          <p:nvPr/>
        </p:nvSpPr>
        <p:spPr>
          <a:xfrm>
            <a:off x="3059832" y="6239310"/>
            <a:ext cx="3156872" cy="504056"/>
          </a:xfrm>
          <a:prstGeom prst="borderCallout1">
            <a:avLst>
              <a:gd name="adj1" fmla="val 50946"/>
              <a:gd name="adj2" fmla="val -440"/>
              <a:gd name="adj3" fmla="val -49779"/>
              <a:gd name="adj4" fmla="val -2522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Area ini dijalankan kalau user menutup activity  dengan menekan tombol back</a:t>
            </a:r>
          </a:p>
        </p:txBody>
      </p:sp>
      <p:sp>
        <p:nvSpPr>
          <p:cNvPr id="11" name="Line Callout 1 10"/>
          <p:cNvSpPr/>
          <p:nvPr/>
        </p:nvSpPr>
        <p:spPr>
          <a:xfrm>
            <a:off x="7452320" y="5076563"/>
            <a:ext cx="1440160" cy="1092113"/>
          </a:xfrm>
          <a:prstGeom prst="borderCallout1">
            <a:avLst>
              <a:gd name="adj1" fmla="val 43568"/>
              <a:gd name="adj2" fmla="val -2823"/>
              <a:gd name="adj3" fmla="val 4899"/>
              <a:gd name="adj4" fmla="val -14026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Mengambil parameter yang dikirim Activity yang dipanggil</a:t>
            </a:r>
          </a:p>
        </p:txBody>
      </p:sp>
      <p:sp>
        <p:nvSpPr>
          <p:cNvPr id="12" name="Line Callout 1 11"/>
          <p:cNvSpPr/>
          <p:nvPr/>
        </p:nvSpPr>
        <p:spPr>
          <a:xfrm>
            <a:off x="4716016" y="4120885"/>
            <a:ext cx="3744416" cy="533732"/>
          </a:xfrm>
          <a:prstGeom prst="borderCallout1">
            <a:avLst>
              <a:gd name="adj1" fmla="val 18751"/>
              <a:gd name="adj2" fmla="val -1765"/>
              <a:gd name="adj3" fmla="val 125974"/>
              <a:gd name="adj4" fmla="val -2333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Memeriksa apakah activity yang dipanggil ditutup dengan instruksi finish()</a:t>
            </a:r>
          </a:p>
        </p:txBody>
      </p:sp>
    </p:spTree>
    <p:extLst>
      <p:ext uri="{BB962C8B-B14F-4D97-AF65-F5344CB8AC3E}">
        <p14:creationId xmlns:p14="http://schemas.microsoft.com/office/powerpoint/2010/main" val="4253171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1845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Menjalankan (Memanggil) Activity</a:t>
            </a:r>
            <a:br>
              <a:rPr lang="en-US"/>
            </a:br>
            <a:r>
              <a:rPr lang="en-US" sz="3100"/>
              <a:t>Persiapan activity yang dijalankan (dipanggil)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731" y="1578268"/>
            <a:ext cx="8851765" cy="5279731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n-US" sz="1800"/>
              <a:t>Activity yang dipanggil (misal; Activity2), akan menerima message dari Activity pemanggil (misal; MainActivity), berikut adalah tahapan untuk mengambil message dari pemanggil:</a:t>
            </a:r>
          </a:p>
          <a:p>
            <a:pPr marL="685800" lvl="1" indent="-274638">
              <a:lnSpc>
                <a:spcPct val="110000"/>
              </a:lnSpc>
              <a:buFont typeface="+mj-lt"/>
              <a:buAutoNum type="arabicPeriod"/>
            </a:pPr>
            <a:r>
              <a:rPr lang="en-US" sz="1800"/>
              <a:t>Pada Activity2 (method event onCreate);</a:t>
            </a:r>
          </a:p>
          <a:p>
            <a:pPr marL="1036638" lvl="2" indent="-290513">
              <a:lnSpc>
                <a:spcPct val="110000"/>
              </a:lnSpc>
              <a:buFont typeface="+mj-lt"/>
              <a:buAutoNum type="alphaLcPeriod"/>
            </a:pPr>
            <a:r>
              <a:rPr lang="en-US" sz="1800"/>
              <a:t>Buat object Intent dengan  method getIntent()</a:t>
            </a:r>
          </a:p>
          <a:p>
            <a:pPr marL="1036638" lvl="3" indent="0">
              <a:lnSpc>
                <a:spcPct val="110000"/>
              </a:lnSpc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 </a:t>
            </a:r>
            <a:r>
              <a:rPr lang="en-US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ambilIntent</a:t>
            </a: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getIntent()</a:t>
            </a: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36638" lvl="3" indent="0">
              <a:lnSpc>
                <a:spcPct val="110000"/>
              </a:lnSpc>
              <a:buNone/>
            </a:pPr>
            <a:endParaRPr lang="en-US" altLang="en-US" sz="16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1036638" lvl="2" indent="-290513">
              <a:lnSpc>
                <a:spcPct val="110000"/>
              </a:lnSpc>
              <a:buFont typeface="+mj-lt"/>
              <a:buAutoNum type="alphaLcPeriod"/>
            </a:pPr>
            <a:r>
              <a:rPr lang="en-US" sz="1800"/>
              <a:t>Siapkan variabel dengan tipe sesuai tipe parameter yang ingin diambil.</a:t>
            </a:r>
          </a:p>
          <a:p>
            <a:pPr marL="1036638" lvl="2" indent="-290513">
              <a:lnSpc>
                <a:spcPct val="110000"/>
              </a:lnSpc>
              <a:buFont typeface="+mj-lt"/>
              <a:buAutoNum type="alphaLcPeriod"/>
            </a:pPr>
            <a:endParaRPr lang="en-US" sz="1200"/>
          </a:p>
          <a:p>
            <a:pPr marL="1036638" lvl="2" indent="-290513">
              <a:lnSpc>
                <a:spcPct val="110000"/>
              </a:lnSpc>
              <a:buFont typeface="+mj-lt"/>
              <a:buAutoNum type="alphaLcPeriod"/>
            </a:pPr>
            <a:endParaRPr lang="en-US" sz="800"/>
          </a:p>
          <a:p>
            <a:pPr marL="1036638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strNama=ambilIntent.</a:t>
            </a:r>
            <a:r>
              <a:rPr lang="en-US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getStringExtra</a:t>
            </a: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6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"nama"</a:t>
            </a: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036638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1200" b="1">
              <a:solidFill>
                <a:srgbClr val="000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36638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1600" b="1">
              <a:solidFill>
                <a:srgbClr val="000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36638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6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intUsia = ambilIntent.</a:t>
            </a:r>
            <a:r>
              <a:rPr lang="en-US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getIntExtra</a:t>
            </a: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6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"usia"</a:t>
            </a: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,-</a:t>
            </a:r>
            <a:r>
              <a:rPr lang="en-US" altLang="en-US" sz="16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036638" lvl="2" indent="-290513">
              <a:lnSpc>
                <a:spcPct val="110000"/>
              </a:lnSpc>
              <a:buFont typeface="+mj-lt"/>
              <a:buAutoNum type="alphaLcPeriod" startAt="3"/>
            </a:pPr>
            <a:r>
              <a:rPr lang="en-US" sz="1800"/>
              <a:t>Kaitkan variabel tersebut dengan widget (jika diperlukan) .</a:t>
            </a:r>
          </a:p>
          <a:p>
            <a:pPr marL="1036638" lvl="2" indent="-290513">
              <a:lnSpc>
                <a:spcPct val="110000"/>
              </a:lnSpc>
              <a:buFont typeface="+mj-lt"/>
              <a:buAutoNum type="alphaLcPeriod" startAt="3"/>
            </a:pPr>
            <a:r>
              <a:rPr lang="en-US" sz="1800"/>
              <a:t>Untuk keluar, tambahkan Button dan siapkan parameter balasan (jika diperlukan),  instruksi setResult() , dan instruksi finish() pada Button.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171400"/>
            <a:ext cx="184731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Line Callout 1 8"/>
          <p:cNvSpPr/>
          <p:nvPr/>
        </p:nvSpPr>
        <p:spPr>
          <a:xfrm>
            <a:off x="4613081" y="4893556"/>
            <a:ext cx="1615008" cy="288032"/>
          </a:xfrm>
          <a:prstGeom prst="borderCallout1">
            <a:avLst>
              <a:gd name="adj1" fmla="val 98117"/>
              <a:gd name="adj2" fmla="val 99205"/>
              <a:gd name="adj3" fmla="val 140755"/>
              <a:gd name="adj4" fmla="val 10516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Nama parameter</a:t>
            </a:r>
          </a:p>
        </p:txBody>
      </p:sp>
      <p:sp>
        <p:nvSpPr>
          <p:cNvPr id="11" name="Line Callout 1 10"/>
          <p:cNvSpPr/>
          <p:nvPr/>
        </p:nvSpPr>
        <p:spPr>
          <a:xfrm>
            <a:off x="3563888" y="3584392"/>
            <a:ext cx="3240360" cy="288032"/>
          </a:xfrm>
          <a:prstGeom prst="borderCallout1">
            <a:avLst>
              <a:gd name="adj1" fmla="val 18751"/>
              <a:gd name="adj2" fmla="val -1765"/>
              <a:gd name="adj3" fmla="val -42017"/>
              <a:gd name="adj4" fmla="val -1474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Object Intent dengan method getIntent()</a:t>
            </a:r>
          </a:p>
        </p:txBody>
      </p:sp>
      <p:sp>
        <p:nvSpPr>
          <p:cNvPr id="12" name="Line Callout 1 11"/>
          <p:cNvSpPr/>
          <p:nvPr/>
        </p:nvSpPr>
        <p:spPr>
          <a:xfrm>
            <a:off x="198835" y="4893556"/>
            <a:ext cx="4186661" cy="288032"/>
          </a:xfrm>
          <a:prstGeom prst="borderCallout1">
            <a:avLst>
              <a:gd name="adj1" fmla="val 92826"/>
              <a:gd name="adj2" fmla="val 99704"/>
              <a:gd name="adj3" fmla="val 156628"/>
              <a:gd name="adj4" fmla="val 10328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Method utk mengambil parameter tipe int</a:t>
            </a:r>
          </a:p>
        </p:txBody>
      </p:sp>
      <p:sp>
        <p:nvSpPr>
          <p:cNvPr id="13" name="Line Callout 1 12"/>
          <p:cNvSpPr/>
          <p:nvPr/>
        </p:nvSpPr>
        <p:spPr>
          <a:xfrm>
            <a:off x="184731" y="4221088"/>
            <a:ext cx="4186661" cy="288032"/>
          </a:xfrm>
          <a:prstGeom prst="borderCallout1">
            <a:avLst>
              <a:gd name="adj1" fmla="val 18751"/>
              <a:gd name="adj2" fmla="val 100796"/>
              <a:gd name="adj3" fmla="val 130172"/>
              <a:gd name="adj4" fmla="val 107288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Method utk mengambil parameter tipe String</a:t>
            </a:r>
          </a:p>
        </p:txBody>
      </p:sp>
      <p:sp>
        <p:nvSpPr>
          <p:cNvPr id="14" name="Line Callout 1 13"/>
          <p:cNvSpPr/>
          <p:nvPr/>
        </p:nvSpPr>
        <p:spPr>
          <a:xfrm>
            <a:off x="7421488" y="4941168"/>
            <a:ext cx="1615008" cy="792088"/>
          </a:xfrm>
          <a:prstGeom prst="borderCallout1">
            <a:avLst>
              <a:gd name="adj1" fmla="val 12978"/>
              <a:gd name="adj2" fmla="val -3652"/>
              <a:gd name="adj3" fmla="val 42148"/>
              <a:gd name="adj4" fmla="val -2506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Jika parameter tidak ada, maka bernilai -1</a:t>
            </a:r>
          </a:p>
        </p:txBody>
      </p:sp>
      <p:sp>
        <p:nvSpPr>
          <p:cNvPr id="15" name="Line Callout 1 14"/>
          <p:cNvSpPr/>
          <p:nvPr/>
        </p:nvSpPr>
        <p:spPr>
          <a:xfrm>
            <a:off x="7071792" y="4218133"/>
            <a:ext cx="1615008" cy="288032"/>
          </a:xfrm>
          <a:prstGeom prst="borderCallout1">
            <a:avLst>
              <a:gd name="adj1" fmla="val 29333"/>
              <a:gd name="adj2" fmla="val -3653"/>
              <a:gd name="adj3" fmla="val 124881"/>
              <a:gd name="adj4" fmla="val -1373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Nama parameter</a:t>
            </a:r>
          </a:p>
        </p:txBody>
      </p:sp>
    </p:spTree>
    <p:extLst>
      <p:ext uri="{BB962C8B-B14F-4D97-AF65-F5344CB8AC3E}">
        <p14:creationId xmlns:p14="http://schemas.microsoft.com/office/powerpoint/2010/main" val="52843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989" y="83671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Menjalankan (Memanggil) Activity</a:t>
            </a:r>
            <a:br>
              <a:rPr lang="en-US"/>
            </a:br>
            <a:r>
              <a:rPr lang="en-US"/>
              <a:t>Contoh: (MainActivity)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67544" y="3002469"/>
            <a:ext cx="4695516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:text=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"Panggil Activity 2"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:layout_width=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"wrap_content"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:layout_height=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"wrap_content"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:layout_below=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"@+id/textView"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:layout_centerHorizontal=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"true"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:layout_marginTop=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"115dp"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:id=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"@+id/btnPanggilActivity"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:onClick=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"panggilActivity" 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7544" y="2694692"/>
            <a:ext cx="1636253" cy="30777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activity_main.xml</a:t>
            </a:r>
            <a:endParaRPr kumimoji="0" lang="en-US" altLang="en-US" sz="3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6136" y="2204864"/>
            <a:ext cx="2428875" cy="401955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29221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573" y="40466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Menjalankan (Memanggil) Activity</a:t>
            </a:r>
            <a:br>
              <a:rPr lang="en-US"/>
            </a:br>
            <a:r>
              <a:rPr lang="en-US"/>
              <a:t>Contoh: (MainActivity)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60573" y="1975655"/>
            <a:ext cx="8749831" cy="47397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50838" algn="l"/>
                <a:tab pos="685800" algn="l"/>
                <a:tab pos="1036638" algn="l"/>
              </a:tabLst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panggilActivity(View view) {</a:t>
            </a: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Intent panggil =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Intent(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Activity2.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panggil.putExtra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"nama"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"Augury El Rayeb"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panggil.putExtra(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"usia"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45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startActivityForResult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(panggil,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23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//NO_PERMINTAAN=23</a:t>
            </a: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50838" algn="l"/>
                <a:tab pos="685800" algn="l"/>
                <a:tab pos="1036638" algn="l"/>
              </a:tabLst>
            </a:pPr>
            <a:endParaRPr lang="en-US" altLang="en-US" sz="3600"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50838" algn="l"/>
                <a:tab pos="685800" algn="l"/>
                <a:tab pos="1036638" algn="l"/>
              </a:tabLst>
            </a:pPr>
            <a:r>
              <a:rPr lang="en-US" altLang="en-US" sz="140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  <a:br>
              <a:rPr lang="en-US" altLang="en-US" sz="140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 void 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onActivityResult(</a:t>
            </a: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requestCode, </a:t>
            </a: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resultCode, Intent data) {</a:t>
            </a:r>
            <a:b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.onActivityResult(requestCode, resultCode, data);</a:t>
            </a:r>
            <a:b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(requestCode==</a:t>
            </a:r>
            <a:r>
              <a:rPr lang="en-US" altLang="en-US" sz="14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(resultCode==</a:t>
            </a:r>
            <a:r>
              <a:rPr lang="en-US" altLang="en-US" sz="1400" b="1" i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RESULT_OK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String strResponActivity2 = data.getStringExtra(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"parRespon"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altLang="en-US" sz="14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teksRespon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.setText(strResponActivity2);</a:t>
            </a:r>
            <a:b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  <a:b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altLang="en-US" sz="14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teksRespon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.setText(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"Maaf Anda telah menekan tombol back pada device"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  <a:b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b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64333" y="1667878"/>
            <a:ext cx="1676090" cy="30777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MainActivity.java </a:t>
            </a:r>
            <a:endParaRPr kumimoji="0" lang="en-US" alt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781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7698997" y="4743121"/>
            <a:ext cx="1276213" cy="3077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activity_2.xml</a:t>
            </a:r>
            <a:endParaRPr kumimoji="0" lang="en-US" altLang="en-US" sz="3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3513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Menjalankan (Memanggil) Activity</a:t>
            </a:r>
            <a:br>
              <a:rPr lang="en-US"/>
            </a:br>
            <a:r>
              <a:rPr lang="en-US"/>
              <a:t>Contoh: (Activity2)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081279" y="1260477"/>
            <a:ext cx="1440160" cy="30777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Activity2.java </a:t>
            </a:r>
            <a:endParaRPr kumimoji="0" lang="en-US" alt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504" y="1568254"/>
            <a:ext cx="6413935" cy="39703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protected void 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onCreate(Bundle savedInstanceState) {</a:t>
            </a:r>
            <a:b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.onCreate(savedInstanceState);</a:t>
            </a:r>
            <a:b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setContentView(R.layout.</a:t>
            </a:r>
            <a:r>
              <a:rPr kumimoji="0" lang="en-US" altLang="en-US" sz="1200" b="1" i="1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activity_2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TextView nama = (TextView) findViewById(R.id.</a:t>
            </a:r>
            <a:r>
              <a:rPr kumimoji="0" lang="en-US" altLang="en-US" sz="1200" b="1" i="1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lblNama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TextView usia = (TextView) findViewById(R.id.</a:t>
            </a:r>
            <a:r>
              <a:rPr kumimoji="0" lang="en-US" altLang="en-US" sz="1200" b="1" i="1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lblUsia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Intent ambilIntent = getIntent();</a:t>
            </a:r>
            <a:b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String strNama = ambilIntent.getStringExtra(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"nama"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).toString();</a:t>
            </a:r>
            <a:b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intUsia = ambilIntent.getIntExtra(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"usia"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,-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nama.setText(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"Nama: " 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 strNama);</a:t>
            </a:r>
            <a:b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usia.setText(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"Usia: " 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 intUsia);</a:t>
            </a:r>
            <a:b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selesai(View view)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96875" algn="l"/>
              </a:tabLs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Intent kirimRespon = </a:t>
            </a:r>
            <a:r>
              <a:rPr lang="en-US" altLang="en-US" sz="12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Intent();</a:t>
            </a:r>
            <a:b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kirimRespon.putExtra(</a:t>
            </a:r>
            <a: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"parRespon"</a:t>
            </a: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2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"Data sudah di proses"</a:t>
            </a: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setResult(</a:t>
            </a:r>
            <a:r>
              <a:rPr lang="en-US" altLang="en-US" sz="1200" b="1" i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RESULT_OK</a:t>
            </a: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kirimRespon);</a:t>
            </a:r>
            <a:endParaRPr lang="en-US" altLang="en-US" sz="120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6875" algn="l"/>
              </a:tabLst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finish();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5065" y="1260477"/>
            <a:ext cx="1959212" cy="293110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885589" y="5050898"/>
            <a:ext cx="4089581" cy="1754326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b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:text=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"@string/tombolSelesai"</a:t>
            </a:r>
            <a:b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:layout_width=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"wrap_content"</a:t>
            </a:r>
            <a:b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:layout_height=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"wrap_content"</a:t>
            </a:r>
            <a:b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:layout_below=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"@+id/lblUsia"</a:t>
            </a:r>
            <a:b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:layout_centerHorizontal=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"true"</a:t>
            </a:r>
            <a:b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:layout_marginTop=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"93dp"</a:t>
            </a:r>
            <a:b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:id=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"@+id/btnSelesai"</a:t>
            </a:r>
            <a:b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:onClick=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"selesai" 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kumimoji="0" lang="en-US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8702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Contoh Penerapan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Penerapan Intent pada Komunikasi Activity untuk Login</a:t>
            </a:r>
          </a:p>
        </p:txBody>
      </p:sp>
    </p:spTree>
    <p:extLst>
      <p:ext uri="{BB962C8B-B14F-4D97-AF65-F5344CB8AC3E}">
        <p14:creationId xmlns:p14="http://schemas.microsoft.com/office/powerpoint/2010/main" val="1607760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Capaian Pembelajaran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/>
              <a:t>Memahami intent sebagai object komunikasi message activity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Memahami cara menjalankan activity dari suatu activity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Memahami cara mengirim parameter data dari suatu activity ke activity yang dijalankan (dipanggil) dengan menggunakan intent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Memahami cara membuat komunikasi antar activity yang dijalankan (dipanggil) dengan activity yang menjalankan (memanggil)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Mampu membuat aplikasi multi activities yang dapat saling komunikasi</a:t>
            </a:r>
          </a:p>
          <a:p>
            <a:pPr marL="109728" indent="0">
              <a:lnSpc>
                <a:spcPct val="120000"/>
              </a:lnSpc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878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125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</p:spPr>
        <p:txBody>
          <a:bodyPr/>
          <a:lstStyle/>
          <a:p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Terima Kasih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97" y="1772815"/>
            <a:ext cx="7220006" cy="4515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1050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363272" cy="4325112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Android Tutorial: Simply Easy Learning by tutorialspoint.com</a:t>
            </a:r>
          </a:p>
          <a:p>
            <a:endParaRPr lang="en-US"/>
          </a:p>
          <a:p>
            <a:pPr marL="350838" indent="-241300"/>
            <a:r>
              <a:rPr lang="en-US"/>
              <a:t>developer.android.com – Basics Training</a:t>
            </a:r>
          </a:p>
          <a:p>
            <a:pPr marL="402146" lvl="1" indent="0">
              <a:buNone/>
            </a:pPr>
            <a:r>
              <a:rPr lang="en-US" sz="1600">
                <a:hlinkClick r:id="rId2"/>
              </a:rPr>
              <a:t>https://developer.android.com/training/basics/firstapp/starting-activity.html</a:t>
            </a:r>
            <a:endParaRPr lang="en-US" sz="1600"/>
          </a:p>
          <a:p>
            <a:endParaRPr lang="en-US"/>
          </a:p>
          <a:p>
            <a:r>
              <a:rPr lang="en-US"/>
              <a:t>TheNewBoston YouTube Playlist: Android App Development for Beginners Playlist.</a:t>
            </a:r>
          </a:p>
          <a:p>
            <a:pPr marL="402336" lvl="1" indent="0">
              <a:buNone/>
            </a:pPr>
            <a:r>
              <a:rPr lang="en-US" sz="1300">
                <a:hlinkClick r:id="rId3"/>
              </a:rPr>
              <a:t>https://www.youtube.com/watch?v=NMDPxN8FgXM&amp;list=PL6gx4Cwl9DGBsvRxJJOzG4r4k_zLKrnxl&amp;index=9</a:t>
            </a:r>
            <a:endParaRPr lang="en-US" sz="1300"/>
          </a:p>
          <a:p>
            <a:pPr marL="402146" lvl="1" indent="0">
              <a:buNone/>
            </a:pPr>
            <a:endParaRPr lang="en-US" sz="1600"/>
          </a:p>
          <a:p>
            <a:pPr marL="350838" lvl="0" indent="-241300">
              <a:buClr>
                <a:srgbClr val="9BBB59"/>
              </a:buClr>
            </a:pPr>
            <a:r>
              <a:rPr lang="en-US">
                <a:solidFill>
                  <a:prstClr val="black"/>
                </a:solidFill>
              </a:rPr>
              <a:t>tutorialspoint.com – Event Handling</a:t>
            </a:r>
          </a:p>
          <a:p>
            <a:pPr marL="402146" lvl="1" indent="0">
              <a:buNone/>
            </a:pPr>
            <a:r>
              <a:rPr lang="en-US" sz="1600">
                <a:hlinkClick r:id="rId4"/>
              </a:rPr>
              <a:t>https://www.tutorialspoint.com/android/android_event_handling.htm</a:t>
            </a:r>
            <a:endParaRPr lang="en-US" sz="1600"/>
          </a:p>
          <a:p>
            <a:pPr marL="402146" lvl="1" indent="0">
              <a:buNone/>
            </a:pPr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86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Intent dan Activity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Pemahaman Tentang Intent</a:t>
            </a:r>
          </a:p>
        </p:txBody>
      </p:sp>
    </p:spTree>
    <p:extLst>
      <p:ext uri="{BB962C8B-B14F-4D97-AF65-F5344CB8AC3E}">
        <p14:creationId xmlns:p14="http://schemas.microsoft.com/office/powerpoint/2010/main" val="1388357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654216"/>
          </a:xfrm>
        </p:spPr>
        <p:txBody>
          <a:bodyPr>
            <a:normAutofit fontScale="92500"/>
          </a:bodyPr>
          <a:lstStyle/>
          <a:p>
            <a:pPr algn="just"/>
            <a:r>
              <a:rPr lang="en-US"/>
              <a:t>Intent Android merupakan suatu object yang membawa suatu intent, sebagai contoh; </a:t>
            </a:r>
            <a:r>
              <a:rPr lang="en-US" i="1"/>
              <a:t>message</a:t>
            </a:r>
            <a:r>
              <a:rPr lang="en-US"/>
              <a:t> dari satu komponen ke komponen lain atau </a:t>
            </a:r>
            <a:r>
              <a:rPr lang="en-US" i="1"/>
              <a:t>message</a:t>
            </a:r>
            <a:r>
              <a:rPr lang="en-US"/>
              <a:t> dari suatu komponen ke komponen lain diluar aplikasi.</a:t>
            </a:r>
          </a:p>
          <a:p>
            <a:endParaRPr lang="en-US"/>
          </a:p>
          <a:p>
            <a:pPr algn="just"/>
            <a:r>
              <a:rPr lang="en-US"/>
              <a:t>Intent dapat mengkomunikasikan message di antara salah satu dari tiga komponen suatu aplikasi, yaitu; </a:t>
            </a:r>
          </a:p>
          <a:p>
            <a:pPr lvl="1"/>
            <a:r>
              <a:rPr lang="en-US"/>
              <a:t>activity, </a:t>
            </a:r>
          </a:p>
          <a:p>
            <a:pPr lvl="1"/>
            <a:r>
              <a:rPr lang="en-US"/>
              <a:t>Service,</a:t>
            </a:r>
          </a:p>
          <a:p>
            <a:pPr lvl="1"/>
            <a:r>
              <a:rPr lang="en-US"/>
              <a:t>broadcast receiver.</a:t>
            </a:r>
          </a:p>
        </p:txBody>
      </p:sp>
    </p:spTree>
    <p:extLst>
      <p:ext uri="{BB962C8B-B14F-4D97-AF65-F5344CB8AC3E}">
        <p14:creationId xmlns:p14="http://schemas.microsoft.com/office/powerpoint/2010/main" val="1024237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654216"/>
          </a:xfrm>
        </p:spPr>
        <p:txBody>
          <a:bodyPr>
            <a:normAutofit/>
          </a:bodyPr>
          <a:lstStyle/>
          <a:p>
            <a:pPr algn="just"/>
            <a:r>
              <a:rPr lang="en-US"/>
              <a:t>Intent adalah obyek yang menyediakan runtime yang mengaitkan antara komponen terpisah (misal; dua activity). </a:t>
            </a:r>
          </a:p>
          <a:p>
            <a:pPr algn="just"/>
            <a:endParaRPr lang="en-US"/>
          </a:p>
          <a:p>
            <a:pPr algn="just"/>
            <a:r>
              <a:rPr lang="en-US"/>
              <a:t>Intent merepresentasikan suatu aplikasi “untuk tujuan melakukan sesuatu." </a:t>
            </a:r>
          </a:p>
          <a:p>
            <a:pPr algn="just"/>
            <a:endParaRPr lang="en-US"/>
          </a:p>
          <a:p>
            <a:pPr algn="just"/>
            <a:r>
              <a:rPr lang="en-US"/>
              <a:t>Kita dapat menggunakan intent untuk berbagai macam pekerjaan, salah satunya untuk menjalankan activity.</a:t>
            </a:r>
          </a:p>
        </p:txBody>
      </p:sp>
    </p:spTree>
    <p:extLst>
      <p:ext uri="{BB962C8B-B14F-4D97-AF65-F5344CB8AC3E}">
        <p14:creationId xmlns:p14="http://schemas.microsoft.com/office/powerpoint/2010/main" val="1962881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Menjalankan Activity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Menjalankan Activity dan Mengirim Data Melalui Parameter</a:t>
            </a:r>
          </a:p>
        </p:txBody>
      </p:sp>
    </p:spTree>
    <p:extLst>
      <p:ext uri="{BB962C8B-B14F-4D97-AF65-F5344CB8AC3E}">
        <p14:creationId xmlns:p14="http://schemas.microsoft.com/office/powerpoint/2010/main" val="1790131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Menjalankan (Memanggil) Activity</a:t>
            </a:r>
            <a:br>
              <a:rPr lang="en-US"/>
            </a:br>
            <a:r>
              <a:rPr lang="en-US" sz="3100"/>
              <a:t>Persiapan activity yang menjalankan activity lain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5104"/>
            <a:ext cx="8229600" cy="520289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</a:pPr>
            <a:r>
              <a:rPr lang="en-US" sz="2200"/>
              <a:t>Untuk menjalankan activity dari suatu activity beberapa tahapan dilakukan (misal; MainActivity menjalankan Activity2):</a:t>
            </a:r>
          </a:p>
          <a:p>
            <a:pPr marL="685800" lvl="1" indent="-274638">
              <a:lnSpc>
                <a:spcPct val="110000"/>
              </a:lnSpc>
              <a:buFont typeface="+mj-lt"/>
              <a:buAutoNum type="arabicPeriod"/>
            </a:pPr>
            <a:r>
              <a:rPr lang="en-US" sz="2200"/>
              <a:t>Persiapkan MainActivity (pemanggil) dengan salah satu widget sebagai trigger pemanggil (misal; Button)</a:t>
            </a:r>
          </a:p>
          <a:p>
            <a:pPr marL="685800" lvl="1" indent="-274638">
              <a:lnSpc>
                <a:spcPct val="110000"/>
              </a:lnSpc>
              <a:buFont typeface="+mj-lt"/>
              <a:buAutoNum type="arabicPeriod"/>
            </a:pPr>
            <a:r>
              <a:rPr lang="en-US" sz="2200"/>
              <a:t>Pada widget trigger;</a:t>
            </a:r>
          </a:p>
          <a:p>
            <a:pPr marL="1036638" lvl="2" indent="-290513">
              <a:lnSpc>
                <a:spcPct val="110000"/>
              </a:lnSpc>
              <a:buFont typeface="+mj-lt"/>
              <a:buAutoNum type="alphaLcPeriod"/>
            </a:pPr>
            <a:r>
              <a:rPr lang="en-US" sz="1900"/>
              <a:t>Buat object Intent</a:t>
            </a:r>
          </a:p>
          <a:p>
            <a:pPr marL="1036638" lvl="3" indent="0">
              <a:lnSpc>
                <a:spcPct val="110000"/>
              </a:lnSpc>
              <a:buNone/>
            </a:pPr>
            <a:r>
              <a:rPr lang="en-US" altLang="en-US" sz="19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 intent = </a:t>
            </a:r>
            <a:r>
              <a:rPr lang="en-US" altLang="en-US" sz="19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altLang="en-US" sz="19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Intent(</a:t>
            </a:r>
            <a:r>
              <a:rPr lang="en-US" altLang="en-US" sz="19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altLang="en-US" sz="19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Activity2.</a:t>
            </a:r>
            <a:r>
              <a:rPr lang="en-US" altLang="en-US" sz="19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altLang="en-US" sz="19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en-US" sz="19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1036638" lvl="2" indent="-290513">
              <a:lnSpc>
                <a:spcPct val="110000"/>
              </a:lnSpc>
              <a:buFont typeface="+mj-lt"/>
              <a:buAutoNum type="alphaLcPeriod"/>
            </a:pPr>
            <a:r>
              <a:rPr lang="en-US" sz="1900"/>
              <a:t>Siapkan parameter yang ingin dikirim ke Activity2 yang akan dijalankan (dipanggil).</a:t>
            </a:r>
          </a:p>
          <a:p>
            <a:pPr marL="1001713" lvl="3" indent="0">
              <a:lnSpc>
                <a:spcPct val="110000"/>
              </a:lnSpc>
              <a:buNone/>
            </a:pPr>
            <a:r>
              <a:rPr lang="en-US" altLang="en-US" sz="19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intent.putExtra(</a:t>
            </a:r>
            <a:r>
              <a:rPr lang="en-US" altLang="en-US" sz="19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“parNama"</a:t>
            </a:r>
            <a:r>
              <a:rPr lang="en-US" altLang="en-US" sz="19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9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"Augury El Rayeb"</a:t>
            </a:r>
            <a:r>
              <a:rPr lang="en-US" altLang="en-US" sz="19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900"/>
          </a:p>
          <a:p>
            <a:pPr marL="1036638" lvl="2" indent="-290513">
              <a:lnSpc>
                <a:spcPct val="110000"/>
              </a:lnSpc>
              <a:buFont typeface="+mj-lt"/>
              <a:buAutoNum type="alphaLcPeriod"/>
            </a:pPr>
            <a:endParaRPr lang="en-US" sz="2200"/>
          </a:p>
          <a:p>
            <a:pPr marL="1036638" lvl="2" indent="-290513">
              <a:lnSpc>
                <a:spcPct val="110000"/>
              </a:lnSpc>
              <a:buFont typeface="+mj-lt"/>
              <a:buAutoNum type="alphaLcPeriod"/>
            </a:pPr>
            <a:endParaRPr lang="en-US" sz="2200"/>
          </a:p>
          <a:p>
            <a:pPr marL="1036638" lvl="2" indent="0">
              <a:lnSpc>
                <a:spcPct val="110000"/>
              </a:lnSpc>
              <a:buNone/>
            </a:pPr>
            <a:r>
              <a:rPr lang="en-US" altLang="en-US" sz="19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intent.putExtra(</a:t>
            </a:r>
            <a:r>
              <a:rPr lang="en-US" altLang="en-US" sz="19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“parUsia"</a:t>
            </a:r>
            <a:r>
              <a:rPr lang="en-US" altLang="en-US" sz="19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45);</a:t>
            </a:r>
            <a:endParaRPr lang="en-US" sz="1900"/>
          </a:p>
          <a:p>
            <a:pPr marL="1036638" lvl="2" indent="-290513">
              <a:lnSpc>
                <a:spcPct val="110000"/>
              </a:lnSpc>
              <a:buFont typeface="+mj-lt"/>
              <a:buAutoNum type="alphaLcPeriod"/>
            </a:pPr>
            <a:endParaRPr lang="en-US" sz="2200"/>
          </a:p>
          <a:p>
            <a:pPr marL="1036638" lvl="2" indent="-290513">
              <a:lnSpc>
                <a:spcPct val="110000"/>
              </a:lnSpc>
              <a:buFont typeface="+mj-lt"/>
              <a:buAutoNum type="alphaLcPeriod"/>
            </a:pPr>
            <a:r>
              <a:rPr lang="en-US" sz="1900"/>
              <a:t>Jalankan intent (untuk menjalankan Activity2).</a:t>
            </a:r>
          </a:p>
          <a:p>
            <a:pPr marL="1002157" lvl="3" indent="0">
              <a:lnSpc>
                <a:spcPct val="110000"/>
              </a:lnSpc>
              <a:buNone/>
            </a:pPr>
            <a:r>
              <a:rPr lang="en-US" altLang="en-US" sz="19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startActivity(intent);</a:t>
            </a:r>
            <a:endParaRPr lang="en-US" sz="240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94565"/>
            <a:ext cx="184731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Line Callout 1 8"/>
          <p:cNvSpPr/>
          <p:nvPr/>
        </p:nvSpPr>
        <p:spPr>
          <a:xfrm>
            <a:off x="6660232" y="2780928"/>
            <a:ext cx="1810544" cy="648072"/>
          </a:xfrm>
          <a:prstGeom prst="borderCallout1">
            <a:avLst>
              <a:gd name="adj1" fmla="val 18751"/>
              <a:gd name="adj2" fmla="val -1765"/>
              <a:gd name="adj3" fmla="val 143106"/>
              <a:gd name="adj4" fmla="val -1804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Nama Class Activity yang akan dipanggil</a:t>
            </a:r>
          </a:p>
        </p:txBody>
      </p:sp>
      <p:sp>
        <p:nvSpPr>
          <p:cNvPr id="10" name="Line Callout 1 9"/>
          <p:cNvSpPr/>
          <p:nvPr/>
        </p:nvSpPr>
        <p:spPr>
          <a:xfrm>
            <a:off x="971600" y="4941168"/>
            <a:ext cx="2736304" cy="378688"/>
          </a:xfrm>
          <a:prstGeom prst="borderCallout1">
            <a:avLst>
              <a:gd name="adj1" fmla="val 50946"/>
              <a:gd name="adj2" fmla="val 99812"/>
              <a:gd name="adj3" fmla="val -33969"/>
              <a:gd name="adj4" fmla="val 11086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Nama parameter yang akan dikirim</a:t>
            </a:r>
          </a:p>
        </p:txBody>
      </p:sp>
      <p:sp>
        <p:nvSpPr>
          <p:cNvPr id="11" name="Line Callout 1 10"/>
          <p:cNvSpPr/>
          <p:nvPr/>
        </p:nvSpPr>
        <p:spPr>
          <a:xfrm>
            <a:off x="5987008" y="4980836"/>
            <a:ext cx="2699792" cy="378688"/>
          </a:xfrm>
          <a:prstGeom prst="borderCallout1">
            <a:avLst>
              <a:gd name="adj1" fmla="val 18751"/>
              <a:gd name="adj2" fmla="val -1765"/>
              <a:gd name="adj3" fmla="val -42017"/>
              <a:gd name="adj4" fmla="val -1474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Nilai parameter yang akan dikirim</a:t>
            </a:r>
          </a:p>
        </p:txBody>
      </p:sp>
    </p:spTree>
    <p:extLst>
      <p:ext uri="{BB962C8B-B14F-4D97-AF65-F5344CB8AC3E}">
        <p14:creationId xmlns:p14="http://schemas.microsoft.com/office/powerpoint/2010/main" val="287271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1845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Menjalankan (Memanggil) Activity</a:t>
            </a:r>
            <a:br>
              <a:rPr lang="en-US"/>
            </a:br>
            <a:r>
              <a:rPr lang="en-US" sz="3100"/>
              <a:t>Persiapan activity yang dijalankan (dipanggil)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731" y="1578268"/>
            <a:ext cx="8851765" cy="5279731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n-US" sz="2000"/>
              <a:t>Activity yang dipanggil (misal; Activity2), akan menerima message dari Activity pemanggil (misal; MainActivity), berikut adalah tahapan untuk mengambil message dari pemanggil:</a:t>
            </a:r>
          </a:p>
          <a:p>
            <a:pPr marL="685800" lvl="1" indent="-274638">
              <a:lnSpc>
                <a:spcPct val="110000"/>
              </a:lnSpc>
              <a:buFont typeface="+mj-lt"/>
              <a:buAutoNum type="arabicPeriod"/>
            </a:pPr>
            <a:r>
              <a:rPr lang="en-US" sz="2000"/>
              <a:t>Pada Activity2 (method event onCreate);</a:t>
            </a:r>
          </a:p>
          <a:p>
            <a:pPr marL="1036638" lvl="2" indent="-290513">
              <a:lnSpc>
                <a:spcPct val="110000"/>
              </a:lnSpc>
              <a:buFont typeface="+mj-lt"/>
              <a:buAutoNum type="alphaLcPeriod"/>
            </a:pPr>
            <a:r>
              <a:rPr lang="en-US" sz="1800"/>
              <a:t>Buat object Intent dengan  method getIntent()</a:t>
            </a:r>
          </a:p>
          <a:p>
            <a:pPr marL="1036638" lvl="3" indent="0">
              <a:lnSpc>
                <a:spcPct val="110000"/>
              </a:lnSpc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 </a:t>
            </a:r>
            <a:r>
              <a:rPr lang="en-US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ambilIntent</a:t>
            </a: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getIntent()</a:t>
            </a: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36638" lvl="3" indent="0">
              <a:lnSpc>
                <a:spcPct val="110000"/>
              </a:lnSpc>
              <a:buNone/>
            </a:pPr>
            <a:endParaRPr lang="en-US" altLang="en-US" sz="16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1036638" lvl="2" indent="-290513">
              <a:lnSpc>
                <a:spcPct val="110000"/>
              </a:lnSpc>
              <a:buFont typeface="+mj-lt"/>
              <a:buAutoNum type="alphaLcPeriod"/>
            </a:pPr>
            <a:r>
              <a:rPr lang="en-US" sz="1800"/>
              <a:t>Siapkan variabel dengan tipe sesuai tipe parameter yang ingin diambil.</a:t>
            </a:r>
          </a:p>
          <a:p>
            <a:pPr marL="1036638" lvl="2" indent="-290513">
              <a:lnSpc>
                <a:spcPct val="110000"/>
              </a:lnSpc>
              <a:buFont typeface="+mj-lt"/>
              <a:buAutoNum type="alphaLcPeriod"/>
            </a:pPr>
            <a:endParaRPr lang="en-US" sz="1600"/>
          </a:p>
          <a:p>
            <a:pPr marL="1036638" lvl="2" indent="-290513">
              <a:lnSpc>
                <a:spcPct val="110000"/>
              </a:lnSpc>
              <a:buFont typeface="+mj-lt"/>
              <a:buAutoNum type="alphaLcPeriod"/>
            </a:pPr>
            <a:endParaRPr lang="en-US" sz="1600"/>
          </a:p>
          <a:p>
            <a:pPr marL="1036638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strNama = ambilIntent.</a:t>
            </a:r>
            <a:r>
              <a:rPr lang="en-US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getStringExtra</a:t>
            </a: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6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“parNama“</a:t>
            </a: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036638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1600" b="1">
              <a:solidFill>
                <a:srgbClr val="000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36638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1600" b="1">
              <a:solidFill>
                <a:srgbClr val="000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36638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6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intUsia = ambilIntent.</a:t>
            </a:r>
            <a:r>
              <a:rPr lang="en-US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getIntExtra</a:t>
            </a: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6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“parUsia"</a:t>
            </a: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,-</a:t>
            </a:r>
            <a:r>
              <a:rPr lang="en-US" altLang="en-US" sz="16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036638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160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1036638" lvl="2" indent="-290513">
              <a:lnSpc>
                <a:spcPct val="110000"/>
              </a:lnSpc>
              <a:buFont typeface="+mj-lt"/>
              <a:buAutoNum type="alphaLcPeriod" startAt="3"/>
            </a:pPr>
            <a:r>
              <a:rPr lang="en-US" sz="1800"/>
              <a:t>Kaitkan variabel tersebut dengan widget (jika diperlukan) .</a:t>
            </a:r>
          </a:p>
          <a:p>
            <a:pPr marL="1036638" lvl="2" indent="-290513">
              <a:lnSpc>
                <a:spcPct val="110000"/>
              </a:lnSpc>
              <a:buFont typeface="+mj-lt"/>
              <a:buAutoNum type="alphaLcPeriod" startAt="3"/>
            </a:pPr>
            <a:r>
              <a:rPr lang="en-US" sz="1800"/>
              <a:t>Untuk keluar, tambahkan instruksi finish() pada Button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171400"/>
            <a:ext cx="184731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Line Callout 1 8"/>
          <p:cNvSpPr/>
          <p:nvPr/>
        </p:nvSpPr>
        <p:spPr>
          <a:xfrm>
            <a:off x="7205464" y="5253596"/>
            <a:ext cx="1615008" cy="288032"/>
          </a:xfrm>
          <a:prstGeom prst="borderCallout1">
            <a:avLst>
              <a:gd name="adj1" fmla="val 24041"/>
              <a:gd name="adj2" fmla="val 122"/>
              <a:gd name="adj3" fmla="val 135463"/>
              <a:gd name="adj4" fmla="val -5054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Nama parameter</a:t>
            </a:r>
          </a:p>
        </p:txBody>
      </p:sp>
      <p:sp>
        <p:nvSpPr>
          <p:cNvPr id="11" name="Line Callout 1 10"/>
          <p:cNvSpPr/>
          <p:nvPr/>
        </p:nvSpPr>
        <p:spPr>
          <a:xfrm>
            <a:off x="3563888" y="3712205"/>
            <a:ext cx="3240360" cy="288032"/>
          </a:xfrm>
          <a:prstGeom prst="borderCallout1">
            <a:avLst>
              <a:gd name="adj1" fmla="val 18751"/>
              <a:gd name="adj2" fmla="val -1765"/>
              <a:gd name="adj3" fmla="val -42017"/>
              <a:gd name="adj4" fmla="val -1474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Object Intent dengan method getIntent()</a:t>
            </a:r>
          </a:p>
        </p:txBody>
      </p:sp>
      <p:sp>
        <p:nvSpPr>
          <p:cNvPr id="12" name="Line Callout 1 11"/>
          <p:cNvSpPr/>
          <p:nvPr/>
        </p:nvSpPr>
        <p:spPr>
          <a:xfrm>
            <a:off x="457347" y="5301208"/>
            <a:ext cx="4186661" cy="288032"/>
          </a:xfrm>
          <a:prstGeom prst="borderCallout1">
            <a:avLst>
              <a:gd name="adj1" fmla="val 18751"/>
              <a:gd name="adj2" fmla="val 100796"/>
              <a:gd name="adj3" fmla="val 114299"/>
              <a:gd name="adj4" fmla="val 10874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Method utk mengambil parameter tipe int</a:t>
            </a:r>
          </a:p>
        </p:txBody>
      </p:sp>
      <p:sp>
        <p:nvSpPr>
          <p:cNvPr id="13" name="Line Callout 1 12"/>
          <p:cNvSpPr/>
          <p:nvPr/>
        </p:nvSpPr>
        <p:spPr>
          <a:xfrm>
            <a:off x="457347" y="4432285"/>
            <a:ext cx="4186661" cy="288032"/>
          </a:xfrm>
          <a:prstGeom prst="borderCallout1">
            <a:avLst>
              <a:gd name="adj1" fmla="val 18751"/>
              <a:gd name="adj2" fmla="val 100796"/>
              <a:gd name="adj3" fmla="val 172501"/>
              <a:gd name="adj4" fmla="val 11238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Method utk mengambil parameter tipe String</a:t>
            </a:r>
          </a:p>
        </p:txBody>
      </p:sp>
      <p:sp>
        <p:nvSpPr>
          <p:cNvPr id="14" name="Line Callout 1 13"/>
          <p:cNvSpPr/>
          <p:nvPr/>
        </p:nvSpPr>
        <p:spPr>
          <a:xfrm>
            <a:off x="7528992" y="5975777"/>
            <a:ext cx="1615008" cy="792088"/>
          </a:xfrm>
          <a:prstGeom prst="borderCallout1">
            <a:avLst>
              <a:gd name="adj1" fmla="val 14903"/>
              <a:gd name="adj2" fmla="val -821"/>
              <a:gd name="adj3" fmla="val -17497"/>
              <a:gd name="adj4" fmla="val -1185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Jika parameter tidak ada, maka bernilai -1</a:t>
            </a:r>
          </a:p>
        </p:txBody>
      </p:sp>
      <p:sp>
        <p:nvSpPr>
          <p:cNvPr id="15" name="Line Callout 1 14"/>
          <p:cNvSpPr/>
          <p:nvPr/>
        </p:nvSpPr>
        <p:spPr>
          <a:xfrm>
            <a:off x="7205464" y="4365104"/>
            <a:ext cx="1615008" cy="288032"/>
          </a:xfrm>
          <a:prstGeom prst="borderCallout1">
            <a:avLst>
              <a:gd name="adj1" fmla="val 29333"/>
              <a:gd name="adj2" fmla="val -3653"/>
              <a:gd name="adj3" fmla="val 204247"/>
              <a:gd name="adj4" fmla="val -1940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Nama parameter</a:t>
            </a:r>
          </a:p>
        </p:txBody>
      </p:sp>
    </p:spTree>
    <p:extLst>
      <p:ext uri="{BB962C8B-B14F-4D97-AF65-F5344CB8AC3E}">
        <p14:creationId xmlns:p14="http://schemas.microsoft.com/office/powerpoint/2010/main" val="183197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376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Menjalankan (Memanggil) Activity</a:t>
            </a:r>
            <a:br>
              <a:rPr lang="en-US"/>
            </a:br>
            <a:r>
              <a:rPr lang="en-US"/>
              <a:t>Contoh: (MainActivity)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2775" y="4996333"/>
            <a:ext cx="5984331" cy="13849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panggilActivity(View view) {</a:t>
            </a: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Intent intent =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Intent(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Activity2.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intent.putExtra(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“parNama"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"Augury El Rayeb"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intent.putExtra(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“parUsia"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45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startActivity(intent);</a:t>
            </a: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77711" y="2261771"/>
            <a:ext cx="4695516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:text=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"Panggil Activity"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:layout_width=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"wrap_content"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:layout_height=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"wrap_content"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:layout_below=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"@+id/textView"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:layout_centerHorizontal=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"true"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:layout_marginTop=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"115dp"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:id=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"@+id/btnPanggilActivity"</a:t>
            </a:r>
            <a:b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:onClick=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"panggilActivity" 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kumimoji="0" lang="en-US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77711" y="1953994"/>
            <a:ext cx="1636253" cy="30777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activity_main.xml</a:t>
            </a:r>
            <a:endParaRPr kumimoji="0" lang="en-US" altLang="en-US" sz="3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72775" y="4706908"/>
            <a:ext cx="1676090" cy="30777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MainActivity.java </a:t>
            </a:r>
            <a:endParaRPr kumimoji="0" lang="en-US" alt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7062" y="2261771"/>
            <a:ext cx="2419350" cy="353377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9157011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8310</TotalTime>
  <Words>2065</Words>
  <Application>Microsoft Office PowerPoint</Application>
  <PresentationFormat>On-screen Show (4:3)</PresentationFormat>
  <Paragraphs>170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Baskerville Old Face</vt:lpstr>
      <vt:lpstr>Calibri</vt:lpstr>
      <vt:lpstr>Courier New</vt:lpstr>
      <vt:lpstr>Georgia</vt:lpstr>
      <vt:lpstr>Trebuchet MS</vt:lpstr>
      <vt:lpstr>Wingdings 2</vt:lpstr>
      <vt:lpstr>Urban</vt:lpstr>
      <vt:lpstr>Mobile Programming</vt:lpstr>
      <vt:lpstr>Capaian Pembelajaran</vt:lpstr>
      <vt:lpstr>Intent dan Activity </vt:lpstr>
      <vt:lpstr>Intent</vt:lpstr>
      <vt:lpstr>Intent</vt:lpstr>
      <vt:lpstr>Menjalankan Activity </vt:lpstr>
      <vt:lpstr>Menjalankan (Memanggil) Activity Persiapan activity yang menjalankan activity lain</vt:lpstr>
      <vt:lpstr>Menjalankan (Memanggil) Activity Persiapan activity yang dijalankan (dipanggil)</vt:lpstr>
      <vt:lpstr>Menjalankan (Memanggil) Activity Contoh: (MainActivity)</vt:lpstr>
      <vt:lpstr>Menjalankan (Memanggil) Activity Contoh: (Activity2)</vt:lpstr>
      <vt:lpstr>Komunikasi Activity Dua Arah</vt:lpstr>
      <vt:lpstr>Komunikasi Activity Dua Arah</vt:lpstr>
      <vt:lpstr>Komunikasi Activity Dua Arah Persiapan activity yang menjalankan activity lain</vt:lpstr>
      <vt:lpstr>Komunikasi Activity Dua Arah Persiapan activity yang menjalankan activity lain</vt:lpstr>
      <vt:lpstr>Menjalankan (Memanggil) Activity Persiapan activity yang dijalankan (dipanggil)</vt:lpstr>
      <vt:lpstr>Menjalankan (Memanggil) Activity Contoh: (MainActivity)</vt:lpstr>
      <vt:lpstr>Menjalankan (Memanggil) Activity Contoh: (MainActivity)</vt:lpstr>
      <vt:lpstr>Menjalankan (Memanggil) Activity Contoh: (Activity2)</vt:lpstr>
      <vt:lpstr>Contoh Penerapan</vt:lpstr>
      <vt:lpstr>PowerPoint Presentation</vt:lpstr>
      <vt:lpstr>Terima Kasih</vt:lpstr>
      <vt:lpstr>Referensi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Intent &amp; Multi-activity</dc:title>
  <dc:creator>Augury El Rayeb</dc:creator>
  <cp:lastModifiedBy>Augury El Rayeb</cp:lastModifiedBy>
  <cp:revision>619</cp:revision>
  <dcterms:created xsi:type="dcterms:W3CDTF">2011-09-16T02:11:44Z</dcterms:created>
  <dcterms:modified xsi:type="dcterms:W3CDTF">2020-12-08T07:43:51Z</dcterms:modified>
</cp:coreProperties>
</file>