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387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A903D-4C4C-455F-9AFB-548C8D73FF8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2D9FB-3617-475B-ADE7-E75E035B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54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99109F7-F90D-47DB-B178-E97250A084A7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/>
              <a:t>By: Augury El Rayeb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951933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9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55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2272"/>
            <a:ext cx="762000" cy="365760"/>
          </a:xfrm>
        </p:spPr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1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3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9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9109F7-F90D-47DB-B178-E97250A084A7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1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99109F7-F90D-47DB-B178-E97250A084A7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8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06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93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3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99109F7-F90D-47DB-B178-E97250A084A7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</a:rPr>
              <a:t>Augury El Rayeb, </a:t>
            </a:r>
            <a:r>
              <a:rPr lang="en-US" sz="1200" dirty="0" err="1">
                <a:solidFill>
                  <a:schemeClr val="bg1"/>
                </a:solidFill>
              </a:rPr>
              <a:t>S.Kom</a:t>
            </a:r>
            <a:r>
              <a:rPr lang="en-US" sz="1200" dirty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</a:rPr>
              <a:t>Mobile Device Programming Technology</a:t>
            </a:r>
            <a:r>
              <a:rPr lang="en-US" sz="1200" baseline="0" dirty="0">
                <a:solidFill>
                  <a:schemeClr val="bg1"/>
                </a:solidFill>
              </a:rPr>
              <a:t> | INS205</a:t>
            </a:r>
            <a:endParaRPr lang="id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46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torialspoint.com/android/android_user_interface_controls.htm" TargetMode="External"/><Relationship Id="rId2" Type="http://schemas.openxmlformats.org/officeDocument/2006/relationships/hyperlink" Target="https://www.youtube.com/watch?v=NMDPxN8FgXM&amp;list=PL6gx4Cwl9DGBsvRxJJOzG4r4k_zLKrnxl&amp;index=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utorialspoint.com/android/android_event_handling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Mobile Programming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221088"/>
            <a:ext cx="5987008" cy="1752600"/>
          </a:xfrm>
        </p:spPr>
        <p:txBody>
          <a:bodyPr/>
          <a:lstStyle/>
          <a:p>
            <a:r>
              <a:rPr lang="en-US" dirty="0"/>
              <a:t>Event Handler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22027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96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Event Handlers</a:t>
            </a:r>
            <a:br>
              <a:rPr lang="en-US"/>
            </a:br>
            <a:r>
              <a:rPr lang="en-US" sz="2700"/>
              <a:t>(Teknik </a:t>
            </a:r>
            <a:r>
              <a:rPr lang="en-US" sz="2400"/>
              <a:t>Activity Implements Listener Interface</a:t>
            </a:r>
            <a:r>
              <a:rPr lang="en-US" sz="270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4128"/>
            <a:ext cx="8229600" cy="2073119"/>
          </a:xfrm>
        </p:spPr>
        <p:txBody>
          <a:bodyPr>
            <a:normAutofit/>
          </a:bodyPr>
          <a:lstStyle/>
          <a:p>
            <a:r>
              <a:rPr lang="en-US" sz="1800"/>
              <a:t>Langkah yang harus dilakukan:):</a:t>
            </a:r>
          </a:p>
          <a:p>
            <a:pPr marL="627063" lvl="2" indent="-279400">
              <a:buFont typeface="+mj-lt"/>
              <a:buAutoNum type="arabicPeriod"/>
            </a:pPr>
            <a:r>
              <a:rPr lang="en-US" sz="1400"/>
              <a:t>Implements semua event listener yang akan digunakan (gunakan koma ( , ) sebagai pemisah antar event listener)</a:t>
            </a:r>
          </a:p>
          <a:p>
            <a:pPr marL="627063" lvl="2" indent="-279400">
              <a:buFont typeface="+mj-lt"/>
              <a:buAutoNum type="arabicPeriod"/>
            </a:pPr>
            <a:r>
              <a:rPr lang="en-US" sz="1400"/>
              <a:t>Buat object untuk UI Control yang akan menggunakan event di dalam method onCreate, </a:t>
            </a:r>
          </a:p>
          <a:p>
            <a:pPr marL="627063" lvl="2" indent="-279400">
              <a:buFont typeface="+mj-lt"/>
              <a:buAutoNum type="arabicPeriod"/>
            </a:pPr>
            <a:r>
              <a:rPr lang="en-US" sz="1400"/>
              <a:t>Panggil method setOn event listener melalui object yang menggunakannya.</a:t>
            </a:r>
          </a:p>
          <a:p>
            <a:pPr marL="627063" lvl="2" indent="-279400">
              <a:buFont typeface="+mj-lt"/>
              <a:buAutoNum type="arabicPeriod"/>
            </a:pPr>
            <a:r>
              <a:rPr lang="en-US" sz="1400"/>
              <a:t>Buat override method untuk event yang akan digunakan, dan tulis instruksi yang diperlukan di dalam method override tersebut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7200" y="3212976"/>
            <a:ext cx="8579296" cy="3469706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463550" algn="l"/>
                <a:tab pos="804863" algn="l"/>
                <a:tab pos="1146175" algn="l"/>
              </a:tabLst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 .  .</a:t>
            </a:r>
            <a:endParaRPr lang="en-US" altLang="en-US" sz="140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400" b="1">
                <a:solidFill>
                  <a:srgbClr val="000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public class </a:t>
            </a: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MainActivity </a:t>
            </a:r>
            <a:r>
              <a:rPr lang="en-US" altLang="en-US" sz="1400" b="1">
                <a:solidFill>
                  <a:srgbClr val="000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extends </a:t>
            </a: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AppCompatActivity </a:t>
            </a:r>
            <a:r>
              <a:rPr lang="en-US" altLang="en-US" sz="1400" b="1">
                <a:solidFill>
                  <a:srgbClr val="000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implements </a:t>
            </a:r>
            <a:r>
              <a:rPr lang="en-US" altLang="en-US" sz="1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View.OnClickListener</a:t>
            </a: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1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View.OnKeyListener</a:t>
            </a: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.  .  .</a:t>
            </a:r>
            <a:b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	</a:t>
            </a:r>
            <a:r>
              <a:rPr lang="en-US" altLang="en-US" sz="1400">
                <a:solidFill>
                  <a:srgbClr val="8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@Override</a:t>
            </a:r>
            <a:endParaRPr lang="en-US" alt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protected void 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onCreate(Bundle savedInstanceState) {</a:t>
            </a:r>
            <a:b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Button tombolBaca = (Button) findViewById(R.id.btnBaca);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tombolBaca.setOnClickListener(</a:t>
            </a: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endParaRPr lang="en-US" altLang="en-US" sz="140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400">
                <a:solidFill>
                  <a:srgbClr val="8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@Override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400" b="1">
                <a:solidFill>
                  <a:srgbClr val="1F497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public void </a:t>
            </a:r>
            <a:r>
              <a:rPr lang="en-US" altLang="en-US" sz="14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onClick(View v)</a:t>
            </a:r>
            <a:r>
              <a:rPr lang="en-US" altLang="en-US" sz="14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4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TextView keluaran2 = (TextView) findViewById(R.id.lblOutput2);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4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EditText masukan = (EditText) findViewById(R.id.txtInput);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4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keluaran2.setText(masukan.getText());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4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4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14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endParaRPr lang="en-US" altLang="en-US" sz="140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392888" y="2941271"/>
            <a:ext cx="2293912" cy="30777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  <a:r>
              <a:rPr lang="en-US" altLang="en-US" sz="14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pada MainActivity.java </a:t>
            </a:r>
            <a:endParaRPr lang="en-US" altLang="en-US" sz="3600" b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Line Callout 1 6"/>
          <p:cNvSpPr/>
          <p:nvPr/>
        </p:nvSpPr>
        <p:spPr>
          <a:xfrm>
            <a:off x="4494820" y="2941271"/>
            <a:ext cx="504056" cy="360040"/>
          </a:xfrm>
          <a:prstGeom prst="borderCallout1">
            <a:avLst>
              <a:gd name="adj1" fmla="val 22541"/>
              <a:gd name="adj2" fmla="val 108093"/>
              <a:gd name="adj3" fmla="val 150407"/>
              <a:gd name="adj4" fmla="val 291993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8" name="Line Callout 1 7"/>
          <p:cNvSpPr/>
          <p:nvPr/>
        </p:nvSpPr>
        <p:spPr>
          <a:xfrm>
            <a:off x="6392888" y="3733291"/>
            <a:ext cx="504056" cy="360040"/>
          </a:xfrm>
          <a:prstGeom prst="borderCallout1">
            <a:avLst>
              <a:gd name="adj1" fmla="val 113515"/>
              <a:gd name="adj2" fmla="val 45819"/>
              <a:gd name="adj3" fmla="val 176941"/>
              <a:gd name="adj4" fmla="val -3134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9" name="Line Callout 1 8"/>
          <p:cNvSpPr/>
          <p:nvPr/>
        </p:nvSpPr>
        <p:spPr>
          <a:xfrm>
            <a:off x="3059832" y="4853875"/>
            <a:ext cx="504056" cy="360040"/>
          </a:xfrm>
          <a:prstGeom prst="borderCallout1">
            <a:avLst>
              <a:gd name="adj1" fmla="val 18750"/>
              <a:gd name="adj2" fmla="val -8333"/>
              <a:gd name="adj3" fmla="val -35334"/>
              <a:gd name="adj4" fmla="val -62701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1" name="Line Callout 1 10"/>
          <p:cNvSpPr/>
          <p:nvPr/>
        </p:nvSpPr>
        <p:spPr>
          <a:xfrm>
            <a:off x="7197280" y="3835690"/>
            <a:ext cx="1908212" cy="1701683"/>
          </a:xfrm>
          <a:prstGeom prst="borderCallout1">
            <a:avLst>
              <a:gd name="adj1" fmla="val 57179"/>
              <a:gd name="adj2" fmla="val -2527"/>
              <a:gd name="adj3" fmla="val 96756"/>
              <a:gd name="adj4" fmla="val -18475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u="sng">
                <a:solidFill>
                  <a:prstClr val="white"/>
                </a:solidFill>
              </a:rPr>
              <a:t>Tips</a:t>
            </a:r>
            <a:r>
              <a:rPr lang="en-US" sz="1200">
                <a:solidFill>
                  <a:prstClr val="white"/>
                </a:solidFill>
              </a:rPr>
              <a:t>:</a:t>
            </a:r>
          </a:p>
          <a:p>
            <a:r>
              <a:rPr lang="en-US" sz="1200">
                <a:solidFill>
                  <a:prstClr val="white"/>
                </a:solidFill>
              </a:rPr>
              <a:t>Untuk kemudahan dalam membuat methode override ini (di android studio),   </a:t>
            </a:r>
          </a:p>
          <a:p>
            <a:r>
              <a:rPr lang="en-US" sz="1200" b="1">
                <a:solidFill>
                  <a:prstClr val="white"/>
                </a:solidFill>
              </a:rPr>
              <a:t>alt+ins </a:t>
            </a:r>
            <a:r>
              <a:rPr lang="en-US" sz="1200">
                <a:solidFill>
                  <a:prstClr val="white"/>
                </a:solidFill>
              </a:rPr>
              <a:t> </a:t>
            </a:r>
            <a:r>
              <a:rPr lang="en-US" sz="1200">
                <a:solidFill>
                  <a:prstClr val="white"/>
                </a:solidFill>
                <a:sym typeface="Wingdings" panose="05000000000000000000" pitchFamily="2" charset="2"/>
              </a:rPr>
              <a:t> Override Methods  pilih method yang ingin di-override</a:t>
            </a:r>
            <a:endParaRPr lang="en-US" sz="1200">
              <a:solidFill>
                <a:prstClr val="white"/>
              </a:solidFill>
            </a:endParaRPr>
          </a:p>
        </p:txBody>
      </p:sp>
      <p:sp>
        <p:nvSpPr>
          <p:cNvPr id="12" name="Line Callout 1 11"/>
          <p:cNvSpPr/>
          <p:nvPr/>
        </p:nvSpPr>
        <p:spPr>
          <a:xfrm>
            <a:off x="2087724" y="4849415"/>
            <a:ext cx="504056" cy="360040"/>
          </a:xfrm>
          <a:prstGeom prst="borderCallout1">
            <a:avLst>
              <a:gd name="adj1" fmla="val 18750"/>
              <a:gd name="adj2" fmla="val -8333"/>
              <a:gd name="adj3" fmla="val 131454"/>
              <a:gd name="adj4" fmla="val -87069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707897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1447"/>
            <a:ext cx="8229600" cy="437273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2800"/>
              <a:t>Event Handlers, </a:t>
            </a:r>
            <a:r>
              <a:rPr lang="en-US" sz="1800"/>
              <a:t>Contoh: Activity Implements Listener Interface</a:t>
            </a:r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9512" y="2146395"/>
            <a:ext cx="8856984" cy="471160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b="1">
                <a:solidFill>
                  <a:srgbClr val="000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 class </a:t>
            </a: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MainActivity </a:t>
            </a:r>
            <a:r>
              <a:rPr lang="en-US" altLang="en-US" sz="1200" b="1">
                <a:solidFill>
                  <a:srgbClr val="000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extends </a:t>
            </a: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AppCompatActivity </a:t>
            </a:r>
            <a:r>
              <a:rPr lang="en-US" altLang="en-US" sz="1200" b="1">
                <a:solidFill>
                  <a:srgbClr val="000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implements </a:t>
            </a:r>
            <a:r>
              <a:rPr lang="en-US" altLang="en-US" sz="12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View.OnClickListener</a:t>
            </a: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12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View.OnKeyListener</a:t>
            </a: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.  .  .</a:t>
            </a:r>
            <a:b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	</a:t>
            </a:r>
            <a:r>
              <a:rPr lang="en-US" altLang="en-US" sz="1200">
                <a:solidFill>
                  <a:srgbClr val="8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@Override</a:t>
            </a:r>
            <a:endParaRPr lang="en-US" alt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protected void </a:t>
            </a: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onCreate(Bundle savedInstanceState) {</a:t>
            </a:r>
            <a:b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2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EditText masukan = (EditText) findViewById(R.id.txtInput);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Button tombolBaca = (Button) findViewById(R.id.btnBaca);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masukan.setOnKeyListener(</a:t>
            </a:r>
            <a: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tombolBaca.setOnClickListener(</a:t>
            </a:r>
            <a: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en-US" sz="1200">
                <a:solidFill>
                  <a:srgbClr val="8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@Override</a:t>
            </a:r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en-US" sz="1200" b="1">
                <a:solidFill>
                  <a:srgbClr val="1F497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boolean </a:t>
            </a:r>
            <a:r>
              <a:rPr lang="en-US" altLang="en-US" sz="12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onKey(View v, int keyCode, KeyEvent event)</a:t>
            </a:r>
            <a:r>
              <a:rPr lang="en-US" altLang="en-US" sz="12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TextView keluaran = (TextView) findViewById(R.id.lblOutput);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EditText masukan = (EditText) findViewById(R.id.txtInput);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keluaran.setText(masukan.getText());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return false;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>
                <a:solidFill>
                  <a:srgbClr val="8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@Override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solidFill>
                  <a:srgbClr val="1F497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public void </a:t>
            </a:r>
            <a:r>
              <a:rPr lang="en-US" altLang="en-US" sz="12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onClick(View v)</a:t>
            </a:r>
            <a:r>
              <a:rPr lang="en-US" altLang="en-US" sz="12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TextView keluaran2 = (TextView) findViewById(R.id.lblOutput2);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EditText masukan = (EditText) findViewById(R.id.txtInput);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keluaran2.setText(masukan.getText());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705587" y="3429000"/>
            <a:ext cx="2304256" cy="30777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  <a:r>
              <a:rPr lang="en-US" altLang="en-US" sz="14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pada MainActivity.java </a:t>
            </a:r>
            <a:endParaRPr lang="en-US" altLang="en-US" sz="3600" b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9512" y="908720"/>
            <a:ext cx="3168352" cy="12376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EditText</a:t>
            </a:r>
            <a:b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2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:id=</a:t>
            </a: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"@+id/txtInput"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android</a:t>
            </a:r>
            <a:r>
              <a:rPr lang="en-US" altLang="en-US" sz="12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:text=</a:t>
            </a: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“Input"</a:t>
            </a: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TextView</a:t>
            </a:r>
            <a:b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2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:id=</a:t>
            </a: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"@+id/lblOutput"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android</a:t>
            </a:r>
            <a:r>
              <a:rPr lang="en-US" altLang="en-US" sz="12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:text=</a:t>
            </a: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“Output 1"</a:t>
            </a: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 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788024" y="908721"/>
            <a:ext cx="3168352" cy="1224136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b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2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:id=</a:t>
            </a: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"@+id/btnBaca"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android</a:t>
            </a:r>
            <a:r>
              <a:rPr lang="en-US" altLang="en-US" sz="12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:text=</a:t>
            </a: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“BACA INPUT"</a:t>
            </a: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TextView</a:t>
            </a:r>
            <a:b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2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:id=</a:t>
            </a: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"@+id/lblOutput2"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android</a:t>
            </a:r>
            <a:r>
              <a:rPr lang="en-US" altLang="en-US" sz="12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:text=</a:t>
            </a: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“Output 2“ </a:t>
            </a: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75229" y="1537047"/>
            <a:ext cx="2366224" cy="30777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  <a:r>
              <a:rPr lang="en-US" altLang="en-US" sz="14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pada activity_main.xml</a:t>
            </a:r>
            <a:endParaRPr lang="en-US" altLang="en-US" sz="3600" b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-33009"/>
            <a:ext cx="184731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342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 Handler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Teknik Registration Using Layout file activity_main.xml</a:t>
            </a:r>
          </a:p>
        </p:txBody>
      </p:sp>
    </p:spTree>
    <p:extLst>
      <p:ext uri="{BB962C8B-B14F-4D97-AF65-F5344CB8AC3E}">
        <p14:creationId xmlns:p14="http://schemas.microsoft.com/office/powerpoint/2010/main" val="1031886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503548" y="3147959"/>
            <a:ext cx="3991272" cy="1001121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b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2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:id=</a:t>
            </a: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"@+id/btnBaca"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android</a:t>
            </a:r>
            <a:r>
              <a:rPr lang="en-US" altLang="en-US" sz="12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:text=</a:t>
            </a: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“BACA INPUT“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android</a:t>
            </a:r>
            <a:r>
              <a:rPr lang="en-US" altLang="en-US" sz="12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:onClick=</a:t>
            </a: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“bacaInput“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968"/>
            <a:ext cx="8229600" cy="1066800"/>
          </a:xfrm>
        </p:spPr>
        <p:txBody>
          <a:bodyPr>
            <a:normAutofit/>
          </a:bodyPr>
          <a:lstStyle/>
          <a:p>
            <a:r>
              <a:rPr lang="en-US" sz="3600"/>
              <a:t>Event Handlers</a:t>
            </a:r>
            <a:br>
              <a:rPr lang="en-US"/>
            </a:br>
            <a:r>
              <a:rPr lang="en-US" sz="2200"/>
              <a:t>(Teknik Registration Using Layout file activity_main.xml)</a:t>
            </a:r>
            <a:endParaRPr lang="en-US" sz="27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4128"/>
            <a:ext cx="8229600" cy="2073119"/>
          </a:xfrm>
        </p:spPr>
        <p:txBody>
          <a:bodyPr>
            <a:normAutofit/>
          </a:bodyPr>
          <a:lstStyle/>
          <a:p>
            <a:r>
              <a:rPr lang="en-US" sz="1800"/>
              <a:t>Langkah yang harus dilakukan:</a:t>
            </a:r>
          </a:p>
          <a:p>
            <a:pPr marL="627063" lvl="2" indent="-279400">
              <a:buFont typeface="+mj-lt"/>
              <a:buAutoNum type="arabicPeriod"/>
            </a:pPr>
            <a:r>
              <a:rPr lang="en-US" sz="1400"/>
              <a:t>Pada layout (.xml), tambahkan atribut android:onClick=“nama_method” terhadap UI yang ingin dibuat control event-nya </a:t>
            </a:r>
          </a:p>
          <a:p>
            <a:pPr marL="627063" lvl="2" indent="-279400">
              <a:buFont typeface="+mj-lt"/>
              <a:buAutoNum type="arabicPeriod"/>
            </a:pPr>
            <a:r>
              <a:rPr lang="en-US" sz="1400"/>
              <a:t>Pada class (.java), import android.view.View;</a:t>
            </a:r>
          </a:p>
          <a:p>
            <a:pPr marL="627063" lvl="2" indent="-279400">
              <a:buFont typeface="+mj-lt"/>
              <a:buAutoNum type="arabicPeriod"/>
            </a:pPr>
            <a:r>
              <a:rPr lang="en-US" sz="1400"/>
              <a:t>Pada class (.java), tambahkan method dengan nama seperti yang ditulis atribut android:onClick</a:t>
            </a:r>
          </a:p>
          <a:p>
            <a:pPr marL="627063" lvl="2" indent="-279400">
              <a:buFont typeface="+mj-lt"/>
              <a:buAutoNum type="arabicPeriod"/>
            </a:pPr>
            <a:r>
              <a:rPr lang="en-US" sz="1400"/>
              <a:t>Tuliskan instruksi yang diperlukan di dalam method tersebut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7200" y="4260029"/>
            <a:ext cx="8579296" cy="2597971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463550" algn="l"/>
                <a:tab pos="804863" algn="l"/>
                <a:tab pos="1146175" algn="l"/>
              </a:tabLst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 .  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463550" algn="l"/>
                <a:tab pos="804863" algn="l"/>
                <a:tab pos="1146175" algn="l"/>
              </a:tabLst>
            </a:pPr>
            <a:r>
              <a:rPr lang="en-US" altLang="en-US" sz="1400" b="1">
                <a:solidFill>
                  <a:srgbClr val="000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 </a:t>
            </a: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android.view.View;</a:t>
            </a:r>
            <a:endParaRPr lang="en-US" altLang="en-US" sz="140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463550" algn="l"/>
                <a:tab pos="804863" algn="l"/>
                <a:tab pos="1146175" algn="l"/>
              </a:tabLst>
            </a:pPr>
            <a:endParaRPr lang="en-US" altLang="en-US" sz="140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400" b="1">
                <a:solidFill>
                  <a:srgbClr val="000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public class </a:t>
            </a: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MainActivity </a:t>
            </a:r>
            <a:r>
              <a:rPr lang="en-US" altLang="en-US" sz="1400" b="1">
                <a:solidFill>
                  <a:srgbClr val="000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extends </a:t>
            </a: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AppCompatActivity </a:t>
            </a:r>
            <a:r>
              <a:rPr lang="en-US" altLang="en-US" sz="1400" b="1">
                <a:solidFill>
                  <a:srgbClr val="000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implements </a:t>
            </a:r>
            <a:r>
              <a:rPr lang="en-US" altLang="en-US" sz="1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View.OnClickListener</a:t>
            </a: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1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View.OnKeyListener</a:t>
            </a: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.  .  .</a:t>
            </a:r>
            <a:b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1400">
                <a:solidFill>
                  <a:srgbClr val="8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400" b="1">
                <a:solidFill>
                  <a:srgbClr val="1F497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public void </a:t>
            </a:r>
            <a:r>
              <a:rPr lang="en-US" altLang="en-US" sz="14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bacaInput(View v)</a:t>
            </a:r>
            <a:r>
              <a:rPr lang="en-US" altLang="en-US" sz="14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4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TextView keluaran2 = (TextView) findViewById(R.id.lblOutput2);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4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EditText masukan = (EditText) findViewById(R.id.txtInput);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4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keluaran2.setText(masukan.getText());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4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4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14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endParaRPr lang="en-US" altLang="en-US" sz="140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633340" y="4106140"/>
            <a:ext cx="2293912" cy="30777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  <a:r>
              <a:rPr lang="en-US" altLang="en-US" sz="14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pada MainActivity.java </a:t>
            </a:r>
            <a:endParaRPr lang="en-US" altLang="en-US" sz="3600" b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Line Callout 1 6"/>
          <p:cNvSpPr/>
          <p:nvPr/>
        </p:nvSpPr>
        <p:spPr>
          <a:xfrm>
            <a:off x="4746848" y="3183001"/>
            <a:ext cx="504056" cy="360040"/>
          </a:xfrm>
          <a:prstGeom prst="borderCallout1">
            <a:avLst>
              <a:gd name="adj1" fmla="val 68029"/>
              <a:gd name="adj2" fmla="val -2918"/>
              <a:gd name="adj3" fmla="val 180732"/>
              <a:gd name="adj4" fmla="val -244110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8" name="Line Callout 1 7"/>
          <p:cNvSpPr/>
          <p:nvPr/>
        </p:nvSpPr>
        <p:spPr>
          <a:xfrm>
            <a:off x="2915816" y="4260028"/>
            <a:ext cx="504056" cy="360040"/>
          </a:xfrm>
          <a:prstGeom prst="borderCallout1">
            <a:avLst>
              <a:gd name="adj1" fmla="val 26331"/>
              <a:gd name="adj2" fmla="val -2918"/>
              <a:gd name="adj3" fmla="val 97338"/>
              <a:gd name="adj4" fmla="val -81654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9" name="Line Callout 1 8"/>
          <p:cNvSpPr/>
          <p:nvPr/>
        </p:nvSpPr>
        <p:spPr>
          <a:xfrm>
            <a:off x="3170184" y="5221205"/>
            <a:ext cx="504056" cy="360040"/>
          </a:xfrm>
          <a:prstGeom prst="borderCallout1">
            <a:avLst>
              <a:gd name="adj1" fmla="val 18750"/>
              <a:gd name="adj2" fmla="val -8333"/>
              <a:gd name="adj3" fmla="val 120081"/>
              <a:gd name="adj4" fmla="val -95192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2" name="Line Callout 1 11"/>
          <p:cNvSpPr/>
          <p:nvPr/>
        </p:nvSpPr>
        <p:spPr>
          <a:xfrm>
            <a:off x="8274681" y="5557755"/>
            <a:ext cx="504056" cy="360040"/>
          </a:xfrm>
          <a:prstGeom prst="borderCallout1">
            <a:avLst>
              <a:gd name="adj1" fmla="val 18750"/>
              <a:gd name="adj2" fmla="val -8333"/>
              <a:gd name="adj3" fmla="val 131454"/>
              <a:gd name="adj4" fmla="val -87069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4" name="Right Brace 13"/>
          <p:cNvSpPr/>
          <p:nvPr/>
        </p:nvSpPr>
        <p:spPr>
          <a:xfrm>
            <a:off x="7726290" y="5737775"/>
            <a:ext cx="108012" cy="544864"/>
          </a:xfrm>
          <a:prstGeom prst="rightBrac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3923928" y="3841303"/>
            <a:ext cx="2366224" cy="30777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  <a:r>
              <a:rPr lang="en-US" altLang="en-US" sz="14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pada activity_main.xml</a:t>
            </a:r>
            <a:endParaRPr lang="en-US" altLang="en-US" sz="3600" b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508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/>
              <a:t>Membuat method override</a:t>
            </a:r>
            <a:r>
              <a:rPr lang="en-US"/>
              <a:t>:</a:t>
            </a:r>
          </a:p>
          <a:p>
            <a:pPr marL="401638" indent="0">
              <a:buNone/>
            </a:pPr>
            <a:r>
              <a:rPr lang="en-US"/>
              <a:t>Untuk kemudahan dalam membuat method override ini (di android studio);</a:t>
            </a:r>
          </a:p>
          <a:p>
            <a:pPr marL="401638" indent="0">
              <a:buNone/>
            </a:pPr>
            <a:r>
              <a:rPr lang="en-US"/>
              <a:t>   </a:t>
            </a:r>
          </a:p>
          <a:p>
            <a:pPr marL="401638" indent="0">
              <a:buNone/>
            </a:pPr>
            <a:r>
              <a:rPr lang="en-US" b="1"/>
              <a:t>alt+ins </a:t>
            </a:r>
            <a:r>
              <a:rPr lang="en-US"/>
              <a:t> </a:t>
            </a:r>
            <a:r>
              <a:rPr lang="en-US">
                <a:sym typeface="Wingdings" panose="05000000000000000000" pitchFamily="2" charset="2"/>
              </a:rPr>
              <a:t> Override Methods  pilih method yang ingin di-override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89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/>
          <a:lstStyle/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Terima Kasih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97" y="1772815"/>
            <a:ext cx="7220006" cy="4515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892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Android Tutorial: Simply Easy Learning by tutorialspoint.com</a:t>
            </a:r>
          </a:p>
          <a:p>
            <a:endParaRPr lang="en-US"/>
          </a:p>
          <a:p>
            <a:r>
              <a:rPr lang="en-US"/>
              <a:t>TheNewBoston YouTube Playlist: Android App Development for Beginners Playlist.</a:t>
            </a:r>
          </a:p>
          <a:p>
            <a:pPr marL="402336" lvl="1" indent="0">
              <a:buNone/>
            </a:pPr>
            <a:r>
              <a:rPr lang="en-US" sz="1100">
                <a:hlinkClick r:id="rId2"/>
              </a:rPr>
              <a:t>https://www.youtube.com/watch?v=NMDPxN8FgXM&amp;list=PL6gx4Cwl9DGBsvRxJJOzG4r4k_zLKrnxl&amp;index=9</a:t>
            </a:r>
            <a:endParaRPr lang="en-US" sz="1100"/>
          </a:p>
          <a:p>
            <a:pPr marL="566928" indent="-457200"/>
            <a:endParaRPr lang="en-US"/>
          </a:p>
          <a:p>
            <a:pPr marL="350838" indent="-241300"/>
            <a:r>
              <a:rPr lang="en-US"/>
              <a:t>tutorialspoint.com - Android User Interface Control</a:t>
            </a:r>
          </a:p>
          <a:p>
            <a:pPr marL="402146" lvl="1" indent="0">
              <a:buNone/>
            </a:pPr>
            <a:r>
              <a:rPr lang="en-US" sz="1600">
                <a:hlinkClick r:id="rId3"/>
              </a:rPr>
              <a:t>https://www.tutorialspoint.com/android/android_user_interface_controls.htm</a:t>
            </a:r>
            <a:endParaRPr lang="en-US" sz="1600"/>
          </a:p>
          <a:p>
            <a:pPr marL="402146" lvl="1" indent="0">
              <a:buNone/>
            </a:pPr>
            <a:endParaRPr lang="en-US" sz="1600"/>
          </a:p>
          <a:p>
            <a:pPr marL="350838" lvl="0" indent="-241300">
              <a:buClr>
                <a:srgbClr val="9BBB59"/>
              </a:buClr>
            </a:pPr>
            <a:r>
              <a:rPr lang="en-US">
                <a:solidFill>
                  <a:prstClr val="black"/>
                </a:solidFill>
              </a:rPr>
              <a:t>tutorialspoint.com – Event Handling</a:t>
            </a:r>
          </a:p>
          <a:p>
            <a:pPr marL="402146" lvl="1" indent="0">
              <a:buNone/>
            </a:pPr>
            <a:r>
              <a:rPr lang="en-US" sz="1600">
                <a:hlinkClick r:id="rId4"/>
              </a:rPr>
              <a:t>https://www.tutorialspoint.com/android/android_event_handling.htm</a:t>
            </a:r>
            <a:endParaRPr lang="en-US" sz="1600"/>
          </a:p>
          <a:p>
            <a:pPr marL="402146" lvl="1" indent="0">
              <a:buNone/>
            </a:pPr>
            <a:endParaRPr lang="en-US" sz="1600"/>
          </a:p>
          <a:p>
            <a:pPr marL="402146" lvl="1" indent="0"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50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Capaian Pembelajaran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event handling </a:t>
            </a:r>
            <a:r>
              <a:rPr lang="en-US" dirty="0" err="1"/>
              <a:t>untuk</a:t>
            </a:r>
            <a:r>
              <a:rPr lang="en-US" dirty="0"/>
              <a:t> UI Control </a:t>
            </a:r>
            <a:r>
              <a:rPr lang="en-US" dirty="0" err="1"/>
              <a:t>TextView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event handling </a:t>
            </a:r>
            <a:r>
              <a:rPr lang="en-US" dirty="0" err="1"/>
              <a:t>untuk</a:t>
            </a:r>
            <a:r>
              <a:rPr lang="en-US" dirty="0"/>
              <a:t> UI Control </a:t>
            </a:r>
            <a:r>
              <a:rPr lang="en-US" dirty="0" err="1"/>
              <a:t>EditText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event handling </a:t>
            </a:r>
            <a:r>
              <a:rPr lang="en-US" dirty="0" err="1"/>
              <a:t>untuk</a:t>
            </a:r>
            <a:r>
              <a:rPr lang="en-US" dirty="0"/>
              <a:t> UI Control Button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160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 Handler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2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 Handlers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/>
              <a:t>Merupakan method yang digunakan untuk menangani event yang terjadi pada object (Widget UI Control).</a:t>
            </a:r>
          </a:p>
          <a:p>
            <a:pPr algn="just"/>
            <a:r>
              <a:rPr lang="en-US"/>
              <a:t>Terdapat banyak event handler pada aplikasi android, diantaranya:</a:t>
            </a:r>
          </a:p>
          <a:p>
            <a:pPr lvl="1"/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onClick()</a:t>
            </a:r>
          </a:p>
          <a:p>
            <a:pPr lvl="1"/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onLongClick()</a:t>
            </a:r>
          </a:p>
          <a:p>
            <a:pPr lvl="1"/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onKey()</a:t>
            </a:r>
          </a:p>
          <a:p>
            <a:pPr lvl="1"/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onFocusChange()</a:t>
            </a:r>
          </a:p>
          <a:p>
            <a:pPr lvl="1"/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onTouch()</a:t>
            </a:r>
          </a:p>
          <a:p>
            <a:pPr lvl="1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… dsb.</a:t>
            </a:r>
          </a:p>
        </p:txBody>
      </p:sp>
    </p:spTree>
    <p:extLst>
      <p:ext uri="{BB962C8B-B14F-4D97-AF65-F5344CB8AC3E}">
        <p14:creationId xmlns:p14="http://schemas.microsoft.com/office/powerpoint/2010/main" val="3552018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 Handlers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435280" cy="4325112"/>
          </a:xfrm>
        </p:spPr>
        <p:txBody>
          <a:bodyPr>
            <a:normAutofit fontScale="92500"/>
          </a:bodyPr>
          <a:lstStyle/>
          <a:p>
            <a:r>
              <a:rPr lang="en-US"/>
              <a:t>Terdapat 3 teknik (cara) untuk membuat event handler:</a:t>
            </a:r>
          </a:p>
          <a:p>
            <a:pPr marL="914400" indent="-514350">
              <a:buFont typeface="+mj-lt"/>
              <a:buAutoNum type="arabicPeriod"/>
            </a:pPr>
            <a:r>
              <a:rPr lang="en-US"/>
              <a:t>Anonymous inner class</a:t>
            </a:r>
          </a:p>
          <a:p>
            <a:pPr marL="914400" indent="-514350">
              <a:buFont typeface="+mj-lt"/>
              <a:buAutoNum type="arabicPeriod"/>
            </a:pPr>
            <a:r>
              <a:rPr lang="en-US"/>
              <a:t>Activity Implements Listener Interface </a:t>
            </a:r>
          </a:p>
          <a:p>
            <a:pPr marL="914400" lvl="1" indent="0">
              <a:buNone/>
            </a:pPr>
            <a:r>
              <a:rPr lang="en-US">
                <a:solidFill>
                  <a:schemeClr val="accent5"/>
                </a:solidFill>
              </a:rPr>
              <a:t>Activity class melakukan implements terhadap Listener interface</a:t>
            </a:r>
          </a:p>
          <a:p>
            <a:pPr marL="914400" indent="-514350">
              <a:buFont typeface="+mj-lt"/>
              <a:buAutoNum type="arabicPeriod"/>
            </a:pPr>
            <a:r>
              <a:rPr lang="en-US"/>
              <a:t>Registration Using Layout file activity_main.xml</a:t>
            </a:r>
          </a:p>
          <a:p>
            <a:pPr marL="914400" lvl="1" indent="0">
              <a:buNone/>
            </a:pPr>
            <a:r>
              <a:rPr lang="en-US">
                <a:solidFill>
                  <a:schemeClr val="accent5"/>
                </a:solidFill>
              </a:rPr>
              <a:t>Menggunakan Layout file (activity_main.xml) untuk menspesifikasikan event handler secara langsung (</a:t>
            </a:r>
            <a:r>
              <a:rPr lang="en-US"/>
              <a:t>hanya untuk onClick( )</a:t>
            </a:r>
            <a:r>
              <a:rPr lang="en-US">
                <a:solidFill>
                  <a:schemeClr val="accent5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2694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 Handler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Teknik Anonymous Inner Class</a:t>
            </a:r>
          </a:p>
        </p:txBody>
      </p:sp>
    </p:spTree>
    <p:extLst>
      <p:ext uri="{BB962C8B-B14F-4D97-AF65-F5344CB8AC3E}">
        <p14:creationId xmlns:p14="http://schemas.microsoft.com/office/powerpoint/2010/main" val="3652585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96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Event Handlers</a:t>
            </a:r>
            <a:br>
              <a:rPr lang="en-US"/>
            </a:br>
            <a:r>
              <a:rPr lang="en-US" sz="2700"/>
              <a:t>(Teknik Anonymous inner class)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4128"/>
            <a:ext cx="8229600" cy="4325112"/>
          </a:xfrm>
        </p:spPr>
        <p:txBody>
          <a:bodyPr>
            <a:normAutofit/>
          </a:bodyPr>
          <a:lstStyle/>
          <a:p>
            <a:r>
              <a:rPr lang="en-US" sz="2000"/>
              <a:t>Langkah yang harus dilakukan untuk menggunakan event handler dari suatu object (widget UI Control):</a:t>
            </a:r>
          </a:p>
          <a:p>
            <a:pPr marL="859536" lvl="1" indent="-457200"/>
            <a:r>
              <a:rPr lang="en-US" sz="1800"/>
              <a:t>Pastikan object sudah dibuat pada class, </a:t>
            </a:r>
          </a:p>
          <a:p>
            <a:pPr marL="859536" lvl="1" indent="-457200"/>
            <a:r>
              <a:rPr lang="en-US" sz="1800"/>
              <a:t>Lakukan hal berikut pada activity class (.java):</a:t>
            </a:r>
          </a:p>
          <a:p>
            <a:pPr marL="1123950" lvl="2" indent="-263525">
              <a:buFont typeface="+mj-lt"/>
              <a:buAutoNum type="arabicPeriod"/>
            </a:pPr>
            <a:r>
              <a:rPr lang="en-US" sz="1600"/>
              <a:t>Buat </a:t>
            </a:r>
            <a:r>
              <a:rPr lang="en-US" sz="1600" b="1"/>
              <a:t>method eventListener </a:t>
            </a:r>
            <a:r>
              <a:rPr lang="en-US" sz="1600"/>
              <a:t>untuk object tersebut</a:t>
            </a:r>
          </a:p>
          <a:p>
            <a:pPr marL="1123950" lvl="2" indent="-263525">
              <a:buFont typeface="+mj-lt"/>
              <a:buAutoNum type="arabicPeriod"/>
            </a:pPr>
            <a:r>
              <a:rPr lang="en-US" sz="1600"/>
              <a:t>Di dalam method eventListener tersebut, lakukan </a:t>
            </a:r>
            <a:r>
              <a:rPr lang="en-US" sz="1600" b="1"/>
              <a:t>override method </a:t>
            </a:r>
            <a:r>
              <a:rPr lang="en-US" sz="1600"/>
              <a:t>yang akan menangani (handle) jika event tersebut terjadi.</a:t>
            </a:r>
          </a:p>
          <a:p>
            <a:pPr marL="1123950" lvl="2" indent="-263525">
              <a:buFont typeface="+mj-lt"/>
              <a:buAutoNum type="arabicPeriod"/>
            </a:pPr>
            <a:r>
              <a:rPr lang="en-US" sz="1600"/>
              <a:t>Buat instruksi untuk method override tersebut.</a:t>
            </a:r>
          </a:p>
          <a:p>
            <a:pPr marL="566928" indent="-457200">
              <a:buFont typeface="+mj-lt"/>
              <a:buAutoNum type="arabicPeriod"/>
            </a:pPr>
            <a:endParaRPr lang="en-US" sz="200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7200" y="3730354"/>
            <a:ext cx="8280920" cy="295232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463550" algn="l"/>
                <a:tab pos="804863" algn="l"/>
                <a:tab pos="1146175" algn="l"/>
              </a:tabLst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463550" algn="l"/>
                <a:tab pos="804863" algn="l"/>
                <a:tab pos="1146175" algn="l"/>
              </a:tabLst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protected void 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onCreate(Bundle savedInstanceState) {</a:t>
            </a:r>
            <a:b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. . 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463550" algn="l"/>
                <a:tab pos="804863" algn="l"/>
                <a:tab pos="1146175" algn="l"/>
              </a:tabLst>
            </a:pPr>
            <a:r>
              <a:rPr lang="en-US" alt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final </a:t>
            </a: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EditText</a:t>
            </a:r>
            <a:r>
              <a:rPr lang="en-US" alt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 masukan = </a:t>
            </a: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(EditText) findViewById(R.id.txtInput);</a:t>
            </a:r>
            <a:br>
              <a:rPr lang="en-US" alt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masukan.</a:t>
            </a:r>
            <a:r>
              <a:rPr lang="en-US" altLang="en-US" sz="1400" b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setOnKeyListener</a:t>
            </a:r>
            <a:r>
              <a:rPr lang="en-US" alt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(new View.OnKeyListener() {</a:t>
            </a:r>
            <a:br>
              <a:rPr lang="en-US" alt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@Override</a:t>
            </a:r>
            <a:br>
              <a:rPr lang="en-US" alt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boolean </a:t>
            </a:r>
            <a:r>
              <a:rPr lang="en-US" altLang="en-US" sz="14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onKey</a:t>
            </a:r>
            <a:r>
              <a:rPr lang="en-US" alt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(View v, int keyCode, KeyEvent event)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463550" algn="l"/>
                <a:tab pos="804863" algn="l"/>
                <a:tab pos="1146175" algn="l"/>
              </a:tabLst>
            </a:pPr>
            <a:r>
              <a:rPr lang="en-US" alt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TextView keluaran = (TextView) findViewById(R.id.lblOutput);</a:t>
            </a:r>
            <a:b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				keluaran.setText(masukan.getText());</a:t>
            </a:r>
            <a:b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				return false;</a:t>
            </a:r>
            <a:br>
              <a:rPr lang="en-US" alt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		}</a:t>
            </a:r>
            <a:br>
              <a:rPr lang="en-US" alt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});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463550" algn="l"/>
                <a:tab pos="804863" algn="l"/>
                <a:tab pos="1146175" algn="l"/>
              </a:tabLst>
            </a:pPr>
            <a:r>
              <a:rPr lang="en-US" altLang="en-US" sz="1400">
                <a:solidFill>
                  <a:prstClr val="white">
                    <a:lumMod val="7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4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444208" y="3514330"/>
            <a:ext cx="2293912" cy="30777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  <a:r>
              <a:rPr lang="en-US" altLang="en-US" sz="14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pada MainActivity.java </a:t>
            </a:r>
            <a:endParaRPr lang="en-US" altLang="en-US" sz="3600" b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Line Callout 1 6"/>
          <p:cNvSpPr/>
          <p:nvPr/>
        </p:nvSpPr>
        <p:spPr>
          <a:xfrm>
            <a:off x="7367270" y="3874370"/>
            <a:ext cx="504056" cy="360040"/>
          </a:xfrm>
          <a:prstGeom prst="borderCallout1">
            <a:avLst>
              <a:gd name="adj1" fmla="val 18750"/>
              <a:gd name="adj2" fmla="val -8333"/>
              <a:gd name="adj3" fmla="val 245172"/>
              <a:gd name="adj4" fmla="val -179128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8" name="Line Callout 1 7"/>
          <p:cNvSpPr/>
          <p:nvPr/>
        </p:nvSpPr>
        <p:spPr>
          <a:xfrm>
            <a:off x="7956376" y="4479845"/>
            <a:ext cx="504056" cy="360040"/>
          </a:xfrm>
          <a:prstGeom prst="borderCallout1">
            <a:avLst>
              <a:gd name="adj1" fmla="val 18750"/>
              <a:gd name="adj2" fmla="val -8333"/>
              <a:gd name="adj3" fmla="val 180731"/>
              <a:gd name="adj4" fmla="val -92485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9" name="Line Callout 1 8"/>
          <p:cNvSpPr/>
          <p:nvPr/>
        </p:nvSpPr>
        <p:spPr>
          <a:xfrm>
            <a:off x="8532440" y="5818586"/>
            <a:ext cx="504056" cy="360040"/>
          </a:xfrm>
          <a:prstGeom prst="borderCallout1">
            <a:avLst>
              <a:gd name="adj1" fmla="val 18750"/>
              <a:gd name="adj2" fmla="val -8333"/>
              <a:gd name="adj3" fmla="val -54287"/>
              <a:gd name="adj4" fmla="val -62701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0" name="Right Brace 9"/>
          <p:cNvSpPr/>
          <p:nvPr/>
        </p:nvSpPr>
        <p:spPr>
          <a:xfrm>
            <a:off x="8100392" y="5330789"/>
            <a:ext cx="108012" cy="544864"/>
          </a:xfrm>
          <a:prstGeom prst="rightBrac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ine Callout 1 10"/>
          <p:cNvSpPr/>
          <p:nvPr/>
        </p:nvSpPr>
        <p:spPr>
          <a:xfrm>
            <a:off x="1907704" y="6106618"/>
            <a:ext cx="6035630" cy="706758"/>
          </a:xfrm>
          <a:prstGeom prst="borderCallout1">
            <a:avLst>
              <a:gd name="adj1" fmla="val 25900"/>
              <a:gd name="adj2" fmla="val -1097"/>
              <a:gd name="adj3" fmla="val -118184"/>
              <a:gd name="adj4" fmla="val -881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u="sng"/>
              <a:t>Tips</a:t>
            </a:r>
            <a:r>
              <a:rPr lang="en-US" sz="1200"/>
              <a:t>:</a:t>
            </a:r>
          </a:p>
          <a:p>
            <a:r>
              <a:rPr lang="en-US" sz="1200"/>
              <a:t>Untuk kemudahan dalam membuat methode override ini (di android studio),   </a:t>
            </a:r>
          </a:p>
          <a:p>
            <a:r>
              <a:rPr lang="en-US" sz="1200" b="1"/>
              <a:t>alt+ins </a:t>
            </a:r>
            <a:r>
              <a:rPr lang="en-US" sz="1200"/>
              <a:t> </a:t>
            </a:r>
            <a:r>
              <a:rPr lang="en-US" sz="1200">
                <a:sym typeface="Wingdings" panose="05000000000000000000" pitchFamily="2" charset="2"/>
              </a:rPr>
              <a:t> Override Methods  pilih method yang ingin di-override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21041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16" y="44624"/>
            <a:ext cx="8229600" cy="1066800"/>
          </a:xfrm>
        </p:spPr>
        <p:txBody>
          <a:bodyPr>
            <a:normAutofit/>
          </a:bodyPr>
          <a:lstStyle/>
          <a:p>
            <a:r>
              <a:rPr lang="en-US"/>
              <a:t>Event Handlers, Contoh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9512" y="2910424"/>
            <a:ext cx="8856984" cy="3947576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protected void </a:t>
            </a: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onCreate(Bundle savedInstanceState) {</a:t>
            </a:r>
            <a:b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final EditText masukan = (EditText) findViewById(R.id.txtInput);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Button tombolBaca = (Button) findViewById(R.id.btnBaca);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endParaRPr lang="en-US" altLang="en-US" sz="12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2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masukan.</a:t>
            </a:r>
            <a:r>
              <a:rPr lang="en-US" altLang="en-US" sz="1200" b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setOnKeyListener</a:t>
            </a:r>
            <a:r>
              <a:rPr lang="en-US" altLang="en-US" sz="12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(new View.OnKeyListener()</a:t>
            </a:r>
            <a:r>
              <a:rPr lang="en-US" alt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altLang="en-US" sz="12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altLang="en-US" sz="1200" b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boolean </a:t>
            </a:r>
            <a:r>
              <a:rPr lang="en-US" altLang="en-US" sz="12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onKey(View v, int keyCode, KeyEvent event)</a:t>
            </a:r>
            <a:r>
              <a:rPr lang="en-US" alt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		TextView keluaran = (TextView) findViewById(R.id.lblOutput);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		keluaran.setText(masukan.getText());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		return false;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        });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endParaRPr lang="en-US" altLang="en-US" sz="12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2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tombolBaca</a:t>
            </a:r>
            <a:r>
              <a:rPr lang="en-US" alt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1200" b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setOnClickListener</a:t>
            </a:r>
            <a:r>
              <a:rPr lang="en-US" altLang="en-US" sz="12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(new View.OnClickListener()</a:t>
            </a:r>
            <a:r>
              <a:rPr lang="en-US" alt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altLang="en-US" sz="12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altLang="en-US" sz="1200" b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altLang="en-US" sz="12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onClick(View v)</a:t>
            </a:r>
            <a:r>
              <a:rPr lang="en-US" alt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    TextView keluaran2 = (TextView) findViewById(R.id.lblOutput2);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    keluaran2.setText(masukan.getText());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  <a:tab pos="573088" algn="l"/>
                <a:tab pos="914400" algn="l"/>
                <a:tab pos="1255713" algn="l"/>
              </a:tabLst>
            </a:pPr>
            <a:r>
              <a:rPr lang="en-US" alt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        });</a:t>
            </a:r>
            <a:endParaRPr lang="en-US" alt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868144" y="2910424"/>
            <a:ext cx="3168352" cy="30777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  <a:r>
              <a:rPr lang="en-US" altLang="en-US" sz="14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pada MainActivity.java </a:t>
            </a:r>
            <a:endParaRPr lang="en-US" altLang="en-US" sz="3600" b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9512" y="908720"/>
            <a:ext cx="3168352" cy="187220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EditText</a:t>
            </a:r>
            <a:b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2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:id=</a:t>
            </a: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"@+id/txtInput"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android</a:t>
            </a:r>
            <a:r>
              <a:rPr lang="en-US" altLang="en-US" sz="12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:text=</a:t>
            </a: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“Input"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 .</a:t>
            </a:r>
            <a:b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TextView</a:t>
            </a:r>
            <a:b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2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:id=</a:t>
            </a: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"@+id/lblOutput"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android</a:t>
            </a:r>
            <a:r>
              <a:rPr lang="en-US" altLang="en-US" sz="12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:text=</a:t>
            </a: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“Output 1"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 .</a:t>
            </a:r>
            <a:b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 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788024" y="908720"/>
            <a:ext cx="3168352" cy="187220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b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2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:id=</a:t>
            </a: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"@+id/btnBaca"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android</a:t>
            </a:r>
            <a:r>
              <a:rPr lang="en-US" altLang="en-US" sz="12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:text=</a:t>
            </a: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“BACA INPUT"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 .</a:t>
            </a:r>
            <a:b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TextView</a:t>
            </a:r>
            <a:b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2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:id=</a:t>
            </a: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"@+id/lblOutput2"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android</a:t>
            </a:r>
            <a:r>
              <a:rPr lang="en-US" altLang="en-US" sz="12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:text=</a:t>
            </a: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“Output 2"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 .</a:t>
            </a:r>
            <a:b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75229" y="1537047"/>
            <a:ext cx="2366224" cy="30777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  <a:r>
              <a:rPr lang="en-US" altLang="en-US" sz="14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pada activity_main.xml</a:t>
            </a:r>
            <a:endParaRPr lang="en-US" altLang="en-US" sz="3600" b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57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 Handler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Teknik Activity Implements Listener Interface</a:t>
            </a:r>
          </a:p>
        </p:txBody>
      </p:sp>
    </p:spTree>
    <p:extLst>
      <p:ext uri="{BB962C8B-B14F-4D97-AF65-F5344CB8AC3E}">
        <p14:creationId xmlns:p14="http://schemas.microsoft.com/office/powerpoint/2010/main" val="40840252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E11B32B5-4DCD-4BFE-AFF8-C7F875C2669E}" vid="{DB517ECF-2B52-4556-AAAB-CCE18EBB3B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796</TotalTime>
  <Words>1560</Words>
  <Application>Microsoft Office PowerPoint</Application>
  <PresentationFormat>On-screen Show (4:3)</PresentationFormat>
  <Paragraphs>192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Baskerville Old Face</vt:lpstr>
      <vt:lpstr>Calibri</vt:lpstr>
      <vt:lpstr>Courier New</vt:lpstr>
      <vt:lpstr>Georgia</vt:lpstr>
      <vt:lpstr>Trebuchet MS</vt:lpstr>
      <vt:lpstr>Wingdings 2</vt:lpstr>
      <vt:lpstr>Theme-UPJ</vt:lpstr>
      <vt:lpstr>Mobile Programming</vt:lpstr>
      <vt:lpstr>Capaian Pembelajaran</vt:lpstr>
      <vt:lpstr>Event Handler</vt:lpstr>
      <vt:lpstr>Event Handlers</vt:lpstr>
      <vt:lpstr>Event Handlers</vt:lpstr>
      <vt:lpstr>Event Handler</vt:lpstr>
      <vt:lpstr>Event Handlers (Teknik Anonymous inner class)</vt:lpstr>
      <vt:lpstr>Event Handlers, Contoh</vt:lpstr>
      <vt:lpstr>Event Handler</vt:lpstr>
      <vt:lpstr>Event Handlers (Teknik Activity Implements Listener Interface)</vt:lpstr>
      <vt:lpstr>Event Handlers, Contoh: Activity Implements Listener Interface</vt:lpstr>
      <vt:lpstr>Event Handler</vt:lpstr>
      <vt:lpstr>Event Handlers (Teknik Registration Using Layout file activity_main.xml)</vt:lpstr>
      <vt:lpstr>Tips</vt:lpstr>
      <vt:lpstr>Terima Kasih</vt:lpstr>
      <vt:lpstr>Referensi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Studio Event Hadler</dc:title>
  <dc:creator>Augury El Rayeb</dc:creator>
  <cp:lastModifiedBy>Augury El Rayeb</cp:lastModifiedBy>
  <cp:revision>74</cp:revision>
  <dcterms:created xsi:type="dcterms:W3CDTF">2020-10-12T07:38:31Z</dcterms:created>
  <dcterms:modified xsi:type="dcterms:W3CDTF">2020-12-02T05:32:29Z</dcterms:modified>
</cp:coreProperties>
</file>