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83" r:id="rId17"/>
    <p:sldId id="285" r:id="rId18"/>
    <p:sldId id="284" r:id="rId19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149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8A903D-4C4C-455F-9AFB-548C8D73FF8E}" type="datetimeFigureOut">
              <a:rPr lang="en-US" smtClean="0"/>
              <a:t>12/3/2020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F2D9FB-3617-475B-ADE7-E75E035B29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12548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3" y="3810002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4" name="Rectangle 23"/>
          <p:cNvSpPr/>
          <p:nvPr/>
        </p:nvSpPr>
        <p:spPr>
          <a:xfrm flipV="1">
            <a:off x="5410201" y="3897010"/>
            <a:ext cx="3733801" cy="192024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5" name="Rectangle 24"/>
          <p:cNvSpPr/>
          <p:nvPr/>
        </p:nvSpPr>
        <p:spPr>
          <a:xfrm flipV="1">
            <a:off x="5410201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rgbClr val="0070C0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0" name="Rectangle 9"/>
          <p:cNvSpPr/>
          <p:nvPr/>
        </p:nvSpPr>
        <p:spPr>
          <a:xfrm>
            <a:off x="1" y="3675529"/>
            <a:ext cx="9144001" cy="14067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9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901087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999109F7-F90D-47DB-B178-E97250A084A7}" type="datetimeFigureOut">
              <a:rPr lang="en-US" smtClean="0"/>
              <a:t>12/3/2020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r>
              <a:rPr lang="en-US" dirty="0"/>
              <a:t>By: Augury El Rayeb</a:t>
            </a: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9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28C7C0B4-FB0B-4DBD-B82F-603573DE20E1}" type="slidenum">
              <a:rPr lang="en-US" smtClean="0"/>
              <a:t>‹#›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2207" y="5038229"/>
            <a:ext cx="1828800" cy="1837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6951933"/>
      </p:ext>
    </p:extLst>
  </p:cSld>
  <p:clrMapOvr>
    <a:masterClrMapping/>
  </p:clrMapOvr>
  <p:hf sldNum="0"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09F7-F90D-47DB-B178-E97250A084A7}" type="datetimeFigureOut">
              <a:rPr lang="en-US" smtClean="0"/>
              <a:t>12/3/2020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7C0B4-FB0B-4DBD-B82F-603573DE20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0091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09F7-F90D-47DB-B178-E97250A084A7}" type="datetimeFigureOut">
              <a:rPr lang="en-US" smtClean="0"/>
              <a:t>12/3/2020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7C0B4-FB0B-4DBD-B82F-603573DE20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68550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09F7-F90D-47DB-B178-E97250A084A7}" type="datetimeFigureOut">
              <a:rPr lang="en-US" smtClean="0"/>
              <a:t>12/3/2020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0" y="2272"/>
            <a:ext cx="762000" cy="365760"/>
          </a:xfrm>
        </p:spPr>
        <p:txBody>
          <a:bodyPr/>
          <a:lstStyle/>
          <a:p>
            <a:fld id="{28C7C0B4-FB0B-4DBD-B82F-603573DE20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1176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2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09F7-F90D-47DB-B178-E97250A084A7}" type="datetimeFigureOut">
              <a:rPr lang="en-US" smtClean="0"/>
              <a:t>12/3/2020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7C0B4-FB0B-4DBD-B82F-603573DE20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636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6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6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09F7-F90D-47DB-B178-E97250A084A7}" type="datetimeFigureOut">
              <a:rPr lang="en-US" smtClean="0"/>
              <a:t>12/3/2020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7C0B4-FB0B-4DBD-B82F-603573DE20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7929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6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5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99109F7-F90D-47DB-B178-E97250A084A7}" type="datetimeFigureOut">
              <a:rPr lang="en-US" smtClean="0"/>
              <a:t>12/3/2020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8C7C0B4-FB0B-4DBD-B82F-603573DE20E1}" type="slidenum">
              <a:rPr lang="en-US" smtClean="0"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86107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999109F7-F90D-47DB-B178-E97250A084A7}" type="datetimeFigureOut">
              <a:rPr lang="en-US" smtClean="0"/>
              <a:t>12/3/2020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28C7C0B4-FB0B-4DBD-B82F-603573DE20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2831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09F7-F90D-47DB-B178-E97250A084A7}" type="datetimeFigureOut">
              <a:rPr lang="en-US" smtClean="0"/>
              <a:t>12/3/2020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7C0B4-FB0B-4DBD-B82F-603573DE20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21063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09F7-F90D-47DB-B178-E97250A084A7}" type="datetimeFigureOut">
              <a:rPr lang="en-US" smtClean="0"/>
              <a:t>12/3/2020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7C0B4-FB0B-4DBD-B82F-603573DE20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74933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5" y="1109162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10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09F7-F90D-47DB-B178-E97250A084A7}" type="datetimeFigureOut">
              <a:rPr lang="en-US" smtClean="0"/>
              <a:t>12/3/2020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7C0B4-FB0B-4DBD-B82F-603573DE20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51387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20"/>
            <a:ext cx="9144000" cy="84407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30" name="Rectangle 29"/>
          <p:cNvSpPr/>
          <p:nvPr/>
        </p:nvSpPr>
        <p:spPr>
          <a:xfrm>
            <a:off x="1" y="308278"/>
            <a:ext cx="9144001" cy="91441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31" name="Rectangle 30"/>
          <p:cNvSpPr/>
          <p:nvPr/>
        </p:nvSpPr>
        <p:spPr>
          <a:xfrm flipV="1">
            <a:off x="5410183" y="360248"/>
            <a:ext cx="3733819" cy="9108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32" name="Rectangle 31"/>
          <p:cNvSpPr/>
          <p:nvPr/>
        </p:nvSpPr>
        <p:spPr>
          <a:xfrm flipV="1">
            <a:off x="5410201" y="440114"/>
            <a:ext cx="3733801" cy="180035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7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943136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999109F7-F90D-47DB-B178-E97250A084A7}" type="datetimeFigureOut">
              <a:rPr lang="en-US" smtClean="0"/>
              <a:t>12/3/2020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28C7C0B4-FB0B-4DBD-B82F-603573DE20E1}" type="slidenum">
              <a:rPr lang="en-US" smtClean="0"/>
              <a:t>‹#›</a:t>
            </a:fld>
            <a:endParaRPr lang="en-US"/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5949280"/>
            <a:ext cx="914400" cy="918972"/>
          </a:xfrm>
          <a:prstGeom prst="rect">
            <a:avLst/>
          </a:prstGeom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987424" y="-31739"/>
            <a:ext cx="8121080" cy="604763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>
                <a:solidFill>
                  <a:schemeClr val="bg1"/>
                </a:solidFill>
              </a:rPr>
              <a:t>Augury El Rayeb, </a:t>
            </a:r>
            <a:r>
              <a:rPr lang="en-US" sz="1200" dirty="0" err="1">
                <a:solidFill>
                  <a:schemeClr val="bg1"/>
                </a:solidFill>
              </a:rPr>
              <a:t>S.Kom</a:t>
            </a:r>
            <a:r>
              <a:rPr lang="en-US" sz="1200" dirty="0">
                <a:solidFill>
                  <a:schemeClr val="bg1"/>
                </a:solidFill>
              </a:rPr>
              <a:t>., MMSI.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>
                <a:solidFill>
                  <a:schemeClr val="bg1"/>
                </a:solidFill>
              </a:rPr>
              <a:t>Mobile Device Programming Technology</a:t>
            </a:r>
            <a:r>
              <a:rPr lang="en-US" sz="1200" baseline="0" dirty="0">
                <a:solidFill>
                  <a:schemeClr val="bg1"/>
                </a:solidFill>
              </a:rPr>
              <a:t> | INS205</a:t>
            </a:r>
            <a:endParaRPr lang="id-ID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94633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rgbClr val="C00000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utorialspoint.com/android/android_user_interface_controls.htm" TargetMode="External"/><Relationship Id="rId2" Type="http://schemas.openxmlformats.org/officeDocument/2006/relationships/hyperlink" Target="https://www.youtube.com/watch?v=NMDPxN8FgXM&amp;list=PL6gx4Cwl9DGBsvRxJJOzG4r4k_zLKrnxl&amp;index=9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tutorialspoint.com/android/android_event_handling.htm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Mobile Programming</a:t>
            </a:r>
            <a:endParaRPr lang="id-ID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221088"/>
            <a:ext cx="5987008" cy="1752600"/>
          </a:xfrm>
        </p:spPr>
        <p:txBody>
          <a:bodyPr/>
          <a:lstStyle/>
          <a:p>
            <a:r>
              <a:rPr lang="en-US" dirty="0"/>
              <a:t>UI </a:t>
            </a:r>
            <a:r>
              <a:rPr lang="en-US" dirty="0" err="1"/>
              <a:t>dengan</a:t>
            </a:r>
            <a:r>
              <a:rPr lang="en-US" dirty="0"/>
              <a:t> Widget </a:t>
            </a:r>
            <a:r>
              <a:rPr lang="en-US" dirty="0" err="1"/>
              <a:t>TextView</a:t>
            </a:r>
            <a:r>
              <a:rPr lang="en-US" dirty="0"/>
              <a:t>,</a:t>
            </a:r>
          </a:p>
          <a:p>
            <a:r>
              <a:rPr lang="en-US" dirty="0" err="1"/>
              <a:t>EditText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Button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41220277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1120"/>
            <a:ext cx="8229600" cy="1066800"/>
          </a:xfrm>
        </p:spPr>
        <p:txBody>
          <a:bodyPr/>
          <a:lstStyle/>
          <a:p>
            <a:r>
              <a:rPr lang="en-US"/>
              <a:t>EditText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325112"/>
          </a:xfrm>
        </p:spPr>
        <p:txBody>
          <a:bodyPr>
            <a:normAutofit/>
          </a:bodyPr>
          <a:lstStyle/>
          <a:p>
            <a:r>
              <a:rPr lang="en-US" sz="2400"/>
              <a:t>Berikut atribut EditText yang umum di-setting: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0919048"/>
              </p:ext>
            </p:extLst>
          </p:nvPr>
        </p:nvGraphicFramePr>
        <p:xfrm>
          <a:off x="898943" y="1844824"/>
          <a:ext cx="7787208" cy="414020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23042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29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Nama Attribute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Deskripsi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android:id</a:t>
                      </a:r>
                      <a:endParaRPr lang="en-US" sz="16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ID</a:t>
                      </a:r>
                      <a:r>
                        <a:rPr lang="en-US" sz="1400" b="1" baseline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yang digunakan untuk mengidentifikasi </a:t>
                      </a:r>
                      <a:r>
                        <a:rPr lang="en-US" sz="1400" b="1" i="1" baseline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UI Control</a:t>
                      </a:r>
                      <a:r>
                        <a:rPr lang="en-US" sz="1400" b="1" baseline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secara unique.</a:t>
                      </a:r>
                      <a:endParaRPr lang="en-US" sz="1400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android:text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Teks</a:t>
                      </a:r>
                      <a:r>
                        <a:rPr lang="en-US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yang </a:t>
                      </a:r>
                      <a:r>
                        <a:rPr lang="en-US" sz="1400" b="1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akan</a:t>
                      </a:r>
                      <a:r>
                        <a:rPr lang="en-US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1400" b="1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ditampilkan</a:t>
                      </a:r>
                      <a:r>
                        <a:rPr lang="en-US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android:inputType</a:t>
                      </a:r>
                      <a:endParaRPr lang="en-US" sz="1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Menentukan jenis input (text, number,</a:t>
                      </a:r>
                      <a:r>
                        <a:rPr lang="en-US" sz="1400" baseline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date, textEmailAddress, . . . )</a:t>
                      </a:r>
                      <a:endParaRPr lang="en-US" sz="140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android:layout_width</a:t>
                      </a:r>
                      <a:endParaRPr lang="en-US" sz="1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Ukuran lebar layout dari UI</a:t>
                      </a:r>
                      <a:r>
                        <a:rPr lang="en-US" sz="1400" baseline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Control (wrap_content, wrap_parent, nilai lebar)</a:t>
                      </a:r>
                      <a:endParaRPr lang="en-US" sz="140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android:layout_height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Ukuran</a:t>
                      </a:r>
                      <a:r>
                        <a:rPr lang="en-US" sz="1400" baseline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t</a:t>
                      </a:r>
                      <a:r>
                        <a:rPr lang="en-US" sz="140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inggi</a:t>
                      </a:r>
                      <a:r>
                        <a:rPr lang="en-US" sz="1400" baseline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140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layout dari UI</a:t>
                      </a:r>
                      <a:r>
                        <a:rPr lang="en-US" sz="1400" baseline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Control (wrap_content, wrap_parent, nilai lebar)</a:t>
                      </a:r>
                      <a:endParaRPr lang="en-US" sz="140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android:layout_gravity</a:t>
                      </a:r>
                      <a:endParaRPr lang="en-US" sz="1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Menentukan</a:t>
                      </a:r>
                      <a:r>
                        <a:rPr lang="en-US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140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bagaimana</a:t>
                      </a:r>
                      <a:r>
                        <a:rPr lang="en-US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140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posisi</a:t>
                      </a:r>
                      <a:r>
                        <a:rPr lang="en-US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layout</a:t>
                      </a:r>
                      <a:r>
                        <a:rPr lang="en-US" sz="14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UI Control </a:t>
                      </a:r>
                      <a:r>
                        <a:rPr lang="en-US" sz="1400" baseline="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terhadap</a:t>
                      </a:r>
                      <a:r>
                        <a:rPr lang="en-US" sz="14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main layout (</a:t>
                      </a:r>
                      <a:r>
                        <a:rPr lang="en-US" sz="1400" baseline="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induknya</a:t>
                      </a:r>
                      <a:r>
                        <a:rPr lang="en-US" sz="14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). (</a:t>
                      </a:r>
                      <a:r>
                        <a:rPr lang="en-US" sz="1400" baseline="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spt</a:t>
                      </a:r>
                      <a:r>
                        <a:rPr lang="en-US" sz="14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: left, right, top, bottom, </a:t>
                      </a:r>
                      <a:r>
                        <a:rPr lang="en-US" sz="1400" baseline="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center_horizontal</a:t>
                      </a:r>
                      <a:r>
                        <a:rPr lang="en-US" sz="14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, </a:t>
                      </a:r>
                      <a:r>
                        <a:rPr lang="en-US" sz="1400" baseline="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center_vertical</a:t>
                      </a:r>
                      <a:r>
                        <a:rPr lang="en-US" sz="14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, </a:t>
                      </a:r>
                      <a:r>
                        <a:rPr lang="en-US" sz="1400" baseline="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dst</a:t>
                      </a:r>
                      <a:r>
                        <a:rPr lang="en-US" sz="14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).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android:width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Ukuran</a:t>
                      </a:r>
                      <a:r>
                        <a:rPr lang="en-US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140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lebar</a:t>
                      </a:r>
                      <a:r>
                        <a:rPr lang="en-US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140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EditText</a:t>
                      </a:r>
                      <a:r>
                        <a:rPr lang="en-US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140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dalam</a:t>
                      </a:r>
                      <a:r>
                        <a:rPr lang="en-US" sz="14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1400" baseline="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satuan</a:t>
                      </a:r>
                      <a:r>
                        <a:rPr lang="en-US" sz="14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1400" baseline="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dp</a:t>
                      </a:r>
                      <a:r>
                        <a:rPr lang="en-US" sz="14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(device pixels)</a:t>
                      </a:r>
                      <a:r>
                        <a:rPr lang="en-US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.</a:t>
                      </a:r>
                    </a:p>
                    <a:p>
                      <a:r>
                        <a:rPr lang="en-US" sz="140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Contoh</a:t>
                      </a:r>
                      <a:r>
                        <a:rPr lang="en-US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: 15sp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android:hint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Teks</a:t>
                      </a:r>
                      <a:r>
                        <a:rPr lang="en-US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yang </a:t>
                      </a:r>
                      <a:r>
                        <a:rPr lang="en-US" sz="140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akan</a:t>
                      </a:r>
                      <a:r>
                        <a:rPr lang="en-US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140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ditampilkan</a:t>
                      </a:r>
                      <a:r>
                        <a:rPr lang="en-US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140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kalau</a:t>
                      </a:r>
                      <a:r>
                        <a:rPr lang="en-US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140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EditText</a:t>
                      </a:r>
                      <a:r>
                        <a:rPr lang="en-US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140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kosong</a:t>
                      </a:r>
                      <a:r>
                        <a:rPr lang="en-US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685463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89992"/>
            <a:ext cx="8229600" cy="1066800"/>
          </a:xfrm>
        </p:spPr>
        <p:txBody>
          <a:bodyPr>
            <a:noAutofit/>
          </a:bodyPr>
          <a:lstStyle/>
          <a:p>
            <a:r>
              <a:rPr lang="en-US" sz="2800"/>
              <a:t>Membuat EditText pada activity layout (.xml) dan Menggunakan EditText pada Activity Class (.java)</a:t>
            </a: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755576" y="4112960"/>
            <a:ext cx="8280920" cy="2642929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109538" algn="l"/>
                <a:tab pos="287338" algn="l"/>
              </a:tabLst>
            </a:pPr>
            <a:r>
              <a:rPr lang="en-US" alt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lang="en-US" altLang="en-US" sz="1400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android.widget.EditText</a:t>
            </a:r>
            <a:r>
              <a:rPr lang="en-US" altLang="en-US" sz="14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109538" algn="l"/>
                <a:tab pos="287338" algn="l"/>
              </a:tabLst>
            </a:pPr>
            <a:r>
              <a:rPr lang="en-US" alt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 . .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109538" algn="l"/>
                <a:tab pos="287338" algn="l"/>
              </a:tabLst>
            </a:pPr>
            <a:r>
              <a:rPr lang="en-US" alt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 . .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109538" algn="l"/>
                <a:tab pos="287338" algn="l"/>
              </a:tabLst>
            </a:pPr>
            <a:r>
              <a:rPr lang="en-US" alt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en-US" sz="1400" b="1" dirty="0">
                <a:solidFill>
                  <a:srgbClr val="000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protected void </a:t>
            </a:r>
            <a:r>
              <a:rPr lang="en-US" altLang="en-US" sz="1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onCreate</a:t>
            </a:r>
            <a:r>
              <a:rPr lang="en-US" alt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(Bundle </a:t>
            </a:r>
            <a:r>
              <a:rPr lang="en-US" altLang="en-US" sz="1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savedInstanceState</a:t>
            </a:r>
            <a:r>
              <a:rPr lang="en-US" alt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  <a:br>
              <a:rPr lang="en-US" alt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altLang="en-US" sz="1400" b="1" dirty="0" err="1">
                <a:solidFill>
                  <a:srgbClr val="000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super</a:t>
            </a:r>
            <a:r>
              <a:rPr lang="en-US" altLang="en-US" sz="1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.onCreate</a:t>
            </a:r>
            <a:r>
              <a:rPr lang="en-US" alt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en-US" sz="1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savedInstanceState</a:t>
            </a:r>
            <a:r>
              <a:rPr lang="en-US" alt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br>
              <a:rPr lang="en-US" alt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altLang="en-US" sz="1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setContentView</a:t>
            </a:r>
            <a:r>
              <a:rPr lang="en-US" alt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en-US" sz="1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R.layout.</a:t>
            </a:r>
            <a:r>
              <a:rPr lang="en-US" altLang="en-US" sz="1400" b="1" i="1" dirty="0" err="1">
                <a:solidFill>
                  <a:srgbClr val="660E7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activity_main</a:t>
            </a:r>
            <a:r>
              <a:rPr lang="en-US" alt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109538" algn="l"/>
                <a:tab pos="287338" algn="l"/>
              </a:tabLst>
            </a:pPr>
            <a:r>
              <a:rPr lang="en-US" alt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. . .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109538" algn="l"/>
                <a:tab pos="287338" algn="l"/>
              </a:tabLst>
            </a:pPr>
            <a:r>
              <a:rPr lang="en-US" alt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. . .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109538" algn="l"/>
                <a:tab pos="287338" algn="l"/>
              </a:tabLst>
            </a:pPr>
            <a:r>
              <a:rPr lang="en-US" altLang="en-US" sz="1400" dirty="0">
                <a:solidFill>
                  <a:prstClr val="white">
                    <a:lumMod val="75000"/>
                  </a:prst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altLang="en-US" sz="1400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EditText</a:t>
            </a:r>
            <a:r>
              <a:rPr lang="en-US" altLang="en-US" sz="14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400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userid</a:t>
            </a:r>
            <a:r>
              <a:rPr lang="en-US" altLang="en-US" sz="14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=(</a:t>
            </a:r>
            <a:r>
              <a:rPr lang="en-US" altLang="en-US" sz="1400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EditText</a:t>
            </a:r>
            <a:r>
              <a:rPr lang="en-US" altLang="en-US" sz="14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lang="en-US" altLang="en-US" sz="1400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findViewById</a:t>
            </a:r>
            <a:r>
              <a:rPr lang="en-US" altLang="en-US" sz="14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en-US" sz="1400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R.id.</a:t>
            </a:r>
            <a:r>
              <a:rPr lang="en-US" altLang="en-US" sz="1400" b="1" i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txtUserId</a:t>
            </a:r>
            <a:r>
              <a:rPr lang="en-US" altLang="en-US" sz="14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109538" algn="l"/>
                <a:tab pos="287338" algn="l"/>
              </a:tabLst>
            </a:pPr>
            <a:r>
              <a:rPr lang="en-US" alt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String </a:t>
            </a:r>
            <a:r>
              <a:rPr lang="en-US" altLang="en-US" sz="1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pengguna</a:t>
            </a:r>
            <a:r>
              <a:rPr lang="en-US" alt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altLang="en-US" sz="1400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userid.getText</a:t>
            </a:r>
            <a:r>
              <a:rPr lang="en-US" altLang="en-US" sz="14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().</a:t>
            </a:r>
            <a:r>
              <a:rPr lang="en-US" altLang="en-US" sz="1400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toString</a:t>
            </a:r>
            <a:r>
              <a:rPr lang="en-US" altLang="en-US" sz="14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109538" algn="l"/>
                <a:tab pos="287338" algn="l"/>
              </a:tabLst>
            </a:pPr>
            <a:r>
              <a:rPr lang="en-US" altLang="en-US" sz="1400" dirty="0">
                <a:solidFill>
                  <a:prstClr val="white">
                    <a:lumMod val="75000"/>
                  </a:prst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altLang="en-US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 . .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109538" algn="l"/>
                <a:tab pos="287338" algn="l"/>
              </a:tabLst>
            </a:pPr>
            <a:r>
              <a:rPr lang="en-US" altLang="en-US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. . .</a:t>
            </a: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5868144" y="3789040"/>
            <a:ext cx="3168352" cy="307777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 b="1" i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Code</a:t>
            </a:r>
            <a:r>
              <a:rPr lang="en-US" altLang="en-US" sz="1400" b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pada MainActivity.java </a:t>
            </a:r>
            <a:endParaRPr lang="en-US" altLang="en-US" sz="3600" b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4919209" y="1700808"/>
            <a:ext cx="3113896" cy="307777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 b="1" i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Code</a:t>
            </a:r>
            <a:r>
              <a:rPr lang="en-US" altLang="en-US" sz="1400" b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pada activity_main.xml</a:t>
            </a:r>
            <a:endParaRPr lang="en-US" altLang="en-US" sz="3600" b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457200" y="1700808"/>
            <a:ext cx="4450577" cy="2354493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395288" algn="l"/>
              </a:tabLst>
            </a:pPr>
            <a:r>
              <a:rPr kumimoji="0" lang="en-US" altLang="en-US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EditText</a:t>
            </a:r>
            <a:b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en-US" sz="1400" b="1">
                <a:solidFill>
                  <a:srgbClr val="660E7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android</a:t>
            </a:r>
            <a:r>
              <a:rPr lang="en-US" altLang="en-US" sz="1400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:id=</a:t>
            </a:r>
            <a:r>
              <a:rPr lang="en-US" altLang="en-US" sz="1400" b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"@+id/txtUserId"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395288" algn="l"/>
              </a:tabLst>
            </a:pPr>
            <a:r>
              <a:rPr lang="en-US" altLang="en-US" sz="1400" b="1">
                <a:solidFill>
                  <a:srgbClr val="660E7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android</a:t>
            </a:r>
            <a:r>
              <a:rPr lang="en-US" altLang="en-US" sz="1400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:text=</a:t>
            </a:r>
            <a:r>
              <a:rPr lang="en-US" altLang="en-US" sz="1400" b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“Augury El Rayeb"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395288" algn="l"/>
              </a:tabLst>
            </a:pPr>
            <a:r>
              <a:rPr lang="en-US" altLang="en-US" sz="1400" b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en-US" sz="1400" b="1">
                <a:solidFill>
                  <a:srgbClr val="660E7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android</a:t>
            </a:r>
            <a:r>
              <a:rPr lang="en-US" altLang="en-US" sz="1400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:inputType=</a:t>
            </a:r>
            <a:r>
              <a:rPr lang="en-US" altLang="en-US" sz="1400" b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"textEmailAddress"</a:t>
            </a:r>
            <a:br>
              <a:rPr lang="en-US" altLang="en-US" sz="1400" b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en-US" sz="1400" b="1">
                <a:solidFill>
                  <a:srgbClr val="000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rgbClr val="660E7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android</a:t>
            </a:r>
            <a: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:layout_width=</a:t>
            </a:r>
            <a: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"wrap_content"</a:t>
            </a:r>
            <a:b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rgbClr val="660E7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android</a:t>
            </a:r>
            <a: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:layout_height=</a:t>
            </a:r>
            <a: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"wrap_content"</a:t>
            </a:r>
            <a:b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en-US" sz="1400" b="1">
                <a:solidFill>
                  <a:srgbClr val="660E7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android</a:t>
            </a:r>
            <a:r>
              <a:rPr lang="en-US" altLang="en-US" sz="1400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:gravity=</a:t>
            </a:r>
            <a:r>
              <a:rPr lang="en-US" altLang="en-US" sz="1400" b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"left"</a:t>
            </a:r>
            <a:endParaRPr kumimoji="0" lang="en-US" altLang="en-US" sz="1400" b="1" i="0" u="none" strike="noStrike" cap="none" normalizeH="0" baseline="0">
              <a:ln>
                <a:noFill/>
              </a:ln>
              <a:solidFill>
                <a:srgbClr val="008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395288" algn="l"/>
              </a:tabLst>
            </a:pPr>
            <a:r>
              <a:rPr lang="en-US" altLang="en-US" sz="1400" b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rgbClr val="660E7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android</a:t>
            </a:r>
            <a: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:width=</a:t>
            </a:r>
            <a: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"320dp"</a:t>
            </a:r>
            <a:b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rgbClr val="660E7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android</a:t>
            </a:r>
            <a: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:hint=</a:t>
            </a:r>
            <a: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"email atau user id"</a:t>
            </a:r>
            <a:b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/&gt;</a:t>
            </a:r>
            <a:endParaRPr kumimoji="0" lang="en-US" altLang="en-US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30966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Button Widget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23431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1120"/>
            <a:ext cx="8229600" cy="1066800"/>
          </a:xfrm>
        </p:spPr>
        <p:txBody>
          <a:bodyPr/>
          <a:lstStyle/>
          <a:p>
            <a:r>
              <a:rPr lang="en-US"/>
              <a:t>Button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325112"/>
          </a:xfrm>
        </p:spPr>
        <p:txBody>
          <a:bodyPr>
            <a:normAutofit/>
          </a:bodyPr>
          <a:lstStyle/>
          <a:p>
            <a:r>
              <a:rPr lang="en-US" sz="2400"/>
              <a:t>Berikut atribut Button yang umum di-setting: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898943" y="1844824"/>
          <a:ext cx="7787208" cy="455676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23042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29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Nama Attribute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Deskripsi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android:id</a:t>
                      </a:r>
                      <a:endParaRPr lang="en-US" sz="16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ID</a:t>
                      </a:r>
                      <a:r>
                        <a:rPr lang="en-US" sz="1400" b="1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yang </a:t>
                      </a:r>
                      <a:r>
                        <a:rPr lang="en-US" sz="1400" b="1" baseline="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digunakan</a:t>
                      </a:r>
                      <a:r>
                        <a:rPr lang="en-US" sz="1400" b="1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1400" b="1" baseline="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untuk</a:t>
                      </a:r>
                      <a:r>
                        <a:rPr lang="en-US" sz="1400" b="1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1400" b="1" baseline="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mengidentifikasi</a:t>
                      </a:r>
                      <a:r>
                        <a:rPr lang="en-US" sz="1400" b="1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1400" b="1" i="1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UI Control</a:t>
                      </a:r>
                      <a:r>
                        <a:rPr lang="en-US" sz="1400" b="1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1400" b="1" baseline="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secara</a:t>
                      </a:r>
                      <a:r>
                        <a:rPr lang="en-US" sz="1400" b="1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unique.</a:t>
                      </a:r>
                      <a:endParaRPr lang="en-US" sz="14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android:text</a:t>
                      </a:r>
                      <a:endParaRPr lang="en-US" sz="16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Teks</a:t>
                      </a:r>
                      <a:r>
                        <a:rPr lang="en-US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yang </a:t>
                      </a:r>
                      <a:r>
                        <a:rPr lang="en-US" sz="1400" b="1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akan</a:t>
                      </a:r>
                      <a:r>
                        <a:rPr lang="en-US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1400" b="1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ditampilkan</a:t>
                      </a:r>
                      <a:r>
                        <a:rPr lang="en-US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android:layout_width</a:t>
                      </a:r>
                      <a:endParaRPr lang="en-US" sz="1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Ukuran lebar layout dari UI</a:t>
                      </a:r>
                      <a:r>
                        <a:rPr lang="en-US" sz="1400" baseline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Control (wrap_content, wrap_parent, nilai lebar)</a:t>
                      </a:r>
                      <a:endParaRPr lang="en-US" sz="140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android:layout_height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Ukuran</a:t>
                      </a:r>
                      <a:r>
                        <a:rPr lang="en-US" sz="1400" baseline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t</a:t>
                      </a:r>
                      <a:r>
                        <a:rPr lang="en-US" sz="140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inggi</a:t>
                      </a:r>
                      <a:r>
                        <a:rPr lang="en-US" sz="1400" baseline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140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layout dari UI</a:t>
                      </a:r>
                      <a:r>
                        <a:rPr lang="en-US" sz="1400" baseline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Control (wrap_content, wrap_parent, nilai lebar)</a:t>
                      </a:r>
                      <a:endParaRPr lang="en-US" sz="140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android:layout_gravity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Menentukan bagaimana posisi layout</a:t>
                      </a:r>
                      <a:r>
                        <a:rPr lang="en-US" sz="1400" baseline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UI Control terhadap main layout (induknya). (spt: left, right, top, bottom, center_horizontal, center_vertical, dst).</a:t>
                      </a:r>
                      <a:endParaRPr lang="en-US" sz="140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android:width</a:t>
                      </a:r>
                      <a:endParaRPr lang="en-US" sz="1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Ukuran</a:t>
                      </a:r>
                      <a:r>
                        <a:rPr lang="en-US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140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lebar</a:t>
                      </a:r>
                      <a:r>
                        <a:rPr lang="en-US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140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EditText</a:t>
                      </a:r>
                      <a:r>
                        <a:rPr lang="en-US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140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dalam</a:t>
                      </a:r>
                      <a:r>
                        <a:rPr lang="en-US" sz="14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1400" baseline="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satuan</a:t>
                      </a:r>
                      <a:r>
                        <a:rPr lang="en-US" sz="14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1400" baseline="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dp</a:t>
                      </a:r>
                      <a:r>
                        <a:rPr lang="en-US" sz="14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(device pixels)</a:t>
                      </a:r>
                      <a:r>
                        <a:rPr lang="en-US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.</a:t>
                      </a:r>
                    </a:p>
                    <a:p>
                      <a:r>
                        <a:rPr lang="en-US" sz="140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Contoh</a:t>
                      </a:r>
                      <a:r>
                        <a:rPr lang="en-US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: 15dp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android:onClick</a:t>
                      </a:r>
                      <a:endParaRPr lang="en-US" sz="16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Untuk</a:t>
                      </a:r>
                      <a:r>
                        <a:rPr lang="en-US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1400" b="1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menentukan</a:t>
                      </a:r>
                      <a:r>
                        <a:rPr lang="en-US" sz="1400" b="1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1400" b="1" baseline="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nama</a:t>
                      </a:r>
                      <a:r>
                        <a:rPr lang="en-US" sz="1400" b="1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method yang </a:t>
                      </a:r>
                      <a:r>
                        <a:rPr lang="en-US" sz="1400" b="1" baseline="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akan</a:t>
                      </a:r>
                      <a:r>
                        <a:rPr lang="en-US" sz="1400" b="1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1400" b="1" baseline="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dijalankan</a:t>
                      </a:r>
                      <a:r>
                        <a:rPr lang="en-US" sz="1400" b="1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1400" b="1" baseline="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jika</a:t>
                      </a:r>
                      <a:r>
                        <a:rPr lang="en-US" sz="1400" b="1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button di click (</a:t>
                      </a:r>
                      <a:r>
                        <a:rPr lang="en-US" sz="1400" b="1" baseline="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tekan</a:t>
                      </a:r>
                      <a:r>
                        <a:rPr lang="en-US" sz="1400" b="1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) </a:t>
                      </a:r>
                    </a:p>
                    <a:p>
                      <a:pPr marL="461963" indent="-461963"/>
                      <a:r>
                        <a:rPr lang="en-US" sz="1400" b="0" u="sng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Note</a:t>
                      </a:r>
                      <a:r>
                        <a:rPr lang="en-US" sz="1400" b="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: </a:t>
                      </a:r>
                      <a:r>
                        <a:rPr lang="en-US" sz="1400" b="0" baseline="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Penggunaan</a:t>
                      </a:r>
                      <a:r>
                        <a:rPr lang="en-US" sz="1400" b="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attribute </a:t>
                      </a:r>
                      <a:r>
                        <a:rPr lang="en-US" sz="1400" b="0" baseline="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ini</a:t>
                      </a:r>
                      <a:r>
                        <a:rPr lang="en-US" sz="1400" b="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1400" b="0" baseline="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tergantung</a:t>
                      </a:r>
                      <a:r>
                        <a:rPr lang="en-US" sz="1400" b="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1400" b="0" baseline="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kebutuhan</a:t>
                      </a:r>
                      <a:r>
                        <a:rPr lang="en-US" sz="1400" b="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; </a:t>
                      </a:r>
                      <a:r>
                        <a:rPr lang="en-US" sz="1400" b="0" baseline="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jika</a:t>
                      </a:r>
                      <a:r>
                        <a:rPr lang="en-US" sz="1400" b="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1400" b="0" baseline="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kita</a:t>
                      </a:r>
                      <a:r>
                        <a:rPr lang="en-US" sz="1400" b="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1400" b="0" baseline="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ingin</a:t>
                      </a:r>
                      <a:r>
                        <a:rPr lang="en-US" sz="1400" b="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1400" b="0" baseline="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membuat</a:t>
                      </a:r>
                      <a:r>
                        <a:rPr lang="en-US" sz="1400" b="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object </a:t>
                      </a:r>
                      <a:r>
                        <a:rPr lang="en-US" sz="1400" b="0" baseline="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sendiri</a:t>
                      </a:r>
                      <a:r>
                        <a:rPr lang="en-US" sz="1400" b="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1400" b="0" baseline="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untuk</a:t>
                      </a:r>
                      <a:r>
                        <a:rPr lang="en-US" sz="1400" b="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button </a:t>
                      </a:r>
                      <a:r>
                        <a:rPr lang="en-US" sz="1400" b="0" baseline="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maka</a:t>
                      </a:r>
                      <a:r>
                        <a:rPr lang="en-US" sz="1400" b="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attribute </a:t>
                      </a:r>
                      <a:r>
                        <a:rPr lang="en-US" sz="1400" b="0" baseline="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ini</a:t>
                      </a:r>
                      <a:r>
                        <a:rPr lang="en-US" sz="1400" b="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1400" b="0" baseline="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tidak</a:t>
                      </a:r>
                      <a:r>
                        <a:rPr lang="en-US" sz="1400" b="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1400" b="0" baseline="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perlu</a:t>
                      </a:r>
                      <a:r>
                        <a:rPr lang="en-US" sz="1400" b="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1400" b="0" baseline="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digunakan</a:t>
                      </a:r>
                      <a:r>
                        <a:rPr lang="en-US" sz="1400" b="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52011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534321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89992"/>
            <a:ext cx="8229600" cy="1066800"/>
          </a:xfrm>
        </p:spPr>
        <p:txBody>
          <a:bodyPr>
            <a:noAutofit/>
          </a:bodyPr>
          <a:lstStyle/>
          <a:p>
            <a:r>
              <a:rPr lang="en-US" sz="2800"/>
              <a:t>Membuat Button pada activity layout (.xml) dan Menggunakan Button pada Activity Class (.java)</a:t>
            </a: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467544" y="3608904"/>
            <a:ext cx="8280920" cy="3177088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288925" algn="l"/>
                <a:tab pos="625475" algn="l"/>
                <a:tab pos="914400" algn="l"/>
                <a:tab pos="1265238" algn="l"/>
              </a:tabLst>
            </a:pPr>
            <a:r>
              <a:rPr lang="en-US" alt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lang="en-US" altLang="en-US" sz="1400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android.view.View</a:t>
            </a:r>
            <a:r>
              <a:rPr lang="en-US" altLang="en-US" sz="14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;;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288925" algn="l"/>
                <a:tab pos="625475" algn="l"/>
                <a:tab pos="914400" algn="l"/>
                <a:tab pos="1265238" algn="l"/>
              </a:tabLst>
            </a:pPr>
            <a:r>
              <a:rPr lang="en-US" alt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 . .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288925" algn="l"/>
                <a:tab pos="625475" algn="l"/>
                <a:tab pos="914400" algn="l"/>
                <a:tab pos="1265238" algn="l"/>
              </a:tabLst>
            </a:pPr>
            <a:r>
              <a:rPr lang="en-US" altLang="en-US" sz="1400" b="1" dirty="0">
                <a:solidFill>
                  <a:srgbClr val="000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protected void </a:t>
            </a:r>
            <a:r>
              <a:rPr lang="en-US" altLang="en-US" sz="1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onCreate</a:t>
            </a:r>
            <a:r>
              <a:rPr lang="en-US" alt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(Bundle </a:t>
            </a:r>
            <a:r>
              <a:rPr lang="en-US" altLang="en-US" sz="1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savedInstanceState</a:t>
            </a:r>
            <a:r>
              <a:rPr lang="en-US" alt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  <a:br>
              <a:rPr lang="en-US" alt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en-US" sz="1400" b="1" dirty="0" err="1">
                <a:solidFill>
                  <a:srgbClr val="000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super</a:t>
            </a:r>
            <a:r>
              <a:rPr lang="en-US" altLang="en-US" sz="1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.onCreate</a:t>
            </a:r>
            <a:r>
              <a:rPr lang="en-US" alt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en-US" sz="1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savedInstanceState</a:t>
            </a:r>
            <a:r>
              <a:rPr lang="en-US" alt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br>
              <a:rPr lang="en-US" alt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en-US" sz="1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setContentView</a:t>
            </a:r>
            <a:r>
              <a:rPr lang="en-US" alt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en-US" sz="1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R.layout.</a:t>
            </a:r>
            <a:r>
              <a:rPr lang="en-US" altLang="en-US" sz="1400" b="1" i="1" dirty="0" err="1">
                <a:solidFill>
                  <a:srgbClr val="660E7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activity_main</a:t>
            </a:r>
            <a:r>
              <a:rPr lang="en-US" alt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288925" algn="l"/>
                <a:tab pos="625475" algn="l"/>
                <a:tab pos="914400" algn="l"/>
                <a:tab pos="1265238" algn="l"/>
              </a:tabLst>
            </a:pPr>
            <a:r>
              <a:rPr lang="en-US" alt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. . .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288925" algn="l"/>
                <a:tab pos="625475" algn="l"/>
                <a:tab pos="914400" algn="l"/>
                <a:tab pos="1265238" algn="l"/>
              </a:tabLst>
            </a:pPr>
            <a:r>
              <a:rPr lang="en-US" altLang="en-US" sz="14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en-US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 . .</a:t>
            </a:r>
            <a:endParaRPr lang="en-US" altLang="en-US" sz="1400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288925" algn="l"/>
                <a:tab pos="625475" algn="l"/>
                <a:tab pos="914400" algn="l"/>
                <a:tab pos="1265238" algn="l"/>
              </a:tabLst>
            </a:pPr>
            <a:r>
              <a:rPr lang="en-US" alt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}); </a:t>
            </a:r>
            <a:r>
              <a:rPr lang="en-US" altLang="en-US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288925" algn="l"/>
                <a:tab pos="625475" algn="l"/>
                <a:tab pos="914400" algn="l"/>
                <a:tab pos="1265238" algn="l"/>
              </a:tabLst>
            </a:pPr>
            <a:r>
              <a:rPr lang="en-US" altLang="en-US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en-US" sz="14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void </a:t>
            </a:r>
            <a:r>
              <a:rPr lang="en-US" alt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jalan</a:t>
            </a:r>
            <a:r>
              <a:rPr lang="en-US" alt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(View v)</a:t>
            </a:r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  <a:tabLst>
                <a:tab pos="288925" algn="l"/>
                <a:tab pos="625475" algn="l"/>
                <a:tab pos="914400" algn="l"/>
                <a:tab pos="1265238" algn="l"/>
              </a:tabLst>
            </a:pPr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alt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TextView</a:t>
            </a:r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keluaran2 = (</a:t>
            </a:r>
            <a:r>
              <a:rPr lang="en-US" alt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TextView</a:t>
            </a:r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lang="en-US" alt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findViewById</a:t>
            </a:r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R.id.lblOutput</a:t>
            </a:r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288925" algn="l"/>
                <a:tab pos="625475" algn="l"/>
                <a:tab pos="914400" algn="l"/>
                <a:tab pos="1265238" algn="l"/>
              </a:tabLst>
            </a:pPr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	keluaran2.setText(</a:t>
            </a:r>
            <a:r>
              <a:rPr lang="en-US" alt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masukan.getText</a:t>
            </a:r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());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288925" algn="l"/>
                <a:tab pos="625475" algn="l"/>
                <a:tab pos="914400" algn="l"/>
                <a:tab pos="1265238" algn="l"/>
              </a:tabLst>
            </a:pPr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288925" algn="l"/>
                <a:tab pos="625475" algn="l"/>
                <a:tab pos="914400" algn="l"/>
                <a:tab pos="1265238" algn="l"/>
              </a:tabLst>
            </a:pPr>
            <a:r>
              <a:rPr lang="en-US" altLang="en-US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. . .</a:t>
            </a: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5580112" y="3284984"/>
            <a:ext cx="3168352" cy="307777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 b="1" i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Code</a:t>
            </a:r>
            <a:r>
              <a:rPr lang="en-US" altLang="en-US" sz="1400" b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pada MainActivity.java </a:t>
            </a:r>
            <a:endParaRPr lang="en-US" altLang="en-US" sz="3600" b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4557887" y="1520204"/>
            <a:ext cx="3113896" cy="307777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 b="1" i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Code</a:t>
            </a:r>
            <a:r>
              <a:rPr lang="en-US" altLang="en-US" sz="1400" b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pada activity_main.xml</a:t>
            </a:r>
            <a:endParaRPr lang="en-US" altLang="en-US" sz="3600" b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95878" y="1520204"/>
            <a:ext cx="4450577" cy="1692772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normAutofit lnSpcReduction="10000"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395288" algn="l"/>
              </a:tabLst>
            </a:pPr>
            <a:r>
              <a:rPr lang="en-US" alt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altLang="en-US" sz="1400" b="1" dirty="0">
                <a:solidFill>
                  <a:srgbClr val="000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Button</a:t>
            </a:r>
            <a:br>
              <a:rPr lang="en-US" altLang="en-US" sz="1400" b="1" dirty="0">
                <a:solidFill>
                  <a:srgbClr val="000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en-US" sz="1400" b="1" dirty="0">
                <a:solidFill>
                  <a:srgbClr val="000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en-US" sz="1400" b="1" dirty="0" err="1">
                <a:solidFill>
                  <a:srgbClr val="660E7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android</a:t>
            </a:r>
            <a:r>
              <a:rPr lang="en-US" altLang="en-US" sz="1400" b="1" dirty="0" err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:id</a:t>
            </a:r>
            <a:r>
              <a:rPr lang="en-US" altLang="en-US" sz="14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altLang="en-US" sz="1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"@+id/</a:t>
            </a:r>
            <a:r>
              <a:rPr lang="en-US" altLang="en-US" sz="14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btnHalo</a:t>
            </a:r>
            <a:r>
              <a:rPr lang="en-US" altLang="en-US" sz="1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395288" algn="l"/>
              </a:tabLst>
            </a:pPr>
            <a:r>
              <a:rPr lang="en-US" altLang="en-US" sz="1400" b="1" dirty="0">
                <a:solidFill>
                  <a:srgbClr val="660E7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en-US" sz="1400" b="1" dirty="0" err="1">
                <a:solidFill>
                  <a:srgbClr val="660E7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android</a:t>
            </a:r>
            <a:r>
              <a:rPr lang="en-US" altLang="en-US" sz="1400" b="1" dirty="0" err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:text</a:t>
            </a:r>
            <a:r>
              <a:rPr lang="en-US" altLang="en-US" sz="14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altLang="en-US" sz="1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“HELLO SIF"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395288" algn="l"/>
              </a:tabLst>
            </a:pPr>
            <a:r>
              <a:rPr lang="en-US" altLang="en-US" sz="1400" b="1" dirty="0">
                <a:solidFill>
                  <a:srgbClr val="000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en-US" sz="1400" b="1" dirty="0" err="1">
                <a:solidFill>
                  <a:srgbClr val="660E7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android</a:t>
            </a:r>
            <a:r>
              <a:rPr lang="en-US" altLang="en-US" sz="1400" b="1" dirty="0" err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:layout_width</a:t>
            </a:r>
            <a:r>
              <a:rPr lang="en-US" altLang="en-US" sz="14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altLang="en-US" sz="1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altLang="en-US" sz="14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wrap_content</a:t>
            </a:r>
            <a:r>
              <a:rPr lang="en-US" altLang="en-US" sz="1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br>
              <a:rPr lang="en-US" altLang="en-US" sz="1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en-US" sz="1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en-US" sz="1400" b="1" dirty="0" err="1">
                <a:solidFill>
                  <a:srgbClr val="660E7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android</a:t>
            </a:r>
            <a:r>
              <a:rPr lang="en-US" altLang="en-US" sz="1400" b="1" dirty="0" err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:layout_height</a:t>
            </a:r>
            <a:r>
              <a:rPr lang="en-US" altLang="en-US" sz="14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altLang="en-US" sz="1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altLang="en-US" sz="14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wrap_content</a:t>
            </a:r>
            <a:r>
              <a:rPr lang="en-US" altLang="en-US" sz="1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br>
              <a:rPr lang="en-US" altLang="en-US" sz="1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en-US" sz="1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en-US" sz="1400" b="1" dirty="0" err="1">
                <a:solidFill>
                  <a:srgbClr val="660E7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android</a:t>
            </a:r>
            <a:r>
              <a:rPr lang="en-US" altLang="en-US" sz="1400" b="1" dirty="0" err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:width</a:t>
            </a:r>
            <a:r>
              <a:rPr lang="en-US" altLang="en-US" sz="14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altLang="en-US" sz="1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"320dp“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395288" algn="l"/>
              </a:tabLst>
            </a:pPr>
            <a:r>
              <a:rPr lang="en-US" altLang="en-US" sz="1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en-US" sz="1400" b="1" dirty="0" err="1">
                <a:solidFill>
                  <a:srgbClr val="660E7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android</a:t>
            </a:r>
            <a:r>
              <a:rPr lang="en-US" altLang="en-US" sz="1400" b="1" dirty="0" err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:onCLick</a:t>
            </a:r>
            <a:r>
              <a:rPr lang="en-US" altLang="en-US" sz="14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altLang="en-US" sz="1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“</a:t>
            </a:r>
            <a:r>
              <a:rPr lang="en-US" altLang="en-US" sz="14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jalan</a:t>
            </a:r>
            <a:r>
              <a:rPr lang="en-US" altLang="en-US" sz="1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br>
              <a:rPr lang="en-US" altLang="en-US" sz="1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/&gt;</a:t>
            </a:r>
            <a:endParaRPr lang="en-US" altLang="en-US" sz="1400" dirty="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4557887" y="1827981"/>
            <a:ext cx="4478609" cy="1384995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404813" algn="l"/>
              </a:tabLst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kumimoji="0" lang="en-US" altLang="en-US" sz="14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TextView</a:t>
            </a:r>
            <a:b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en-US" sz="1400" b="1" dirty="0" err="1">
                <a:solidFill>
                  <a:srgbClr val="660E7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android</a:t>
            </a:r>
            <a:r>
              <a:rPr lang="en-US" altLang="en-US" sz="1400" b="1" dirty="0" err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:id</a:t>
            </a:r>
            <a:r>
              <a:rPr lang="en-US" altLang="en-US" sz="14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altLang="en-US" sz="1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"@+id/</a:t>
            </a:r>
            <a:r>
              <a:rPr lang="en-US" altLang="en-US" sz="14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lblOutput</a:t>
            </a:r>
            <a:r>
              <a:rPr lang="en-US" altLang="en-US" sz="1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endParaRPr kumimoji="0" lang="en-US" altLang="en-US" sz="1400" b="1" i="0" u="none" strike="noStrike" cap="none" normalizeH="0" baseline="0" dirty="0">
              <a:ln>
                <a:noFill/>
              </a:ln>
              <a:solidFill>
                <a:srgbClr val="00008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04813" algn="l"/>
              </a:tabLst>
            </a:pPr>
            <a:r>
              <a:rPr lang="en-US" altLang="en-US" sz="1400" b="1" dirty="0">
                <a:solidFill>
                  <a:srgbClr val="000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kumimoji="0" lang="en-US" altLang="en-US" sz="1400" b="1" i="0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android</a:t>
            </a:r>
            <a:r>
              <a:rPr kumimoji="0" lang="en-US" altLang="en-US" sz="1400" b="1" i="0" u="none" strike="noStrike" cap="none" normalizeH="0" baseline="0" dirty="0" err="1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:text</a:t>
            </a: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“</a:t>
            </a:r>
            <a:r>
              <a:rPr lang="en-US" altLang="en-US" sz="1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Output</a:t>
            </a: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b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sz="1400" b="1" i="0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android</a:t>
            </a:r>
            <a:r>
              <a:rPr kumimoji="0" lang="en-US" altLang="en-US" sz="1400" b="1" i="0" u="none" strike="noStrike" cap="none" normalizeH="0" baseline="0" dirty="0" err="1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:layout_width</a:t>
            </a: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kumimoji="0" lang="en-US" altLang="en-US" sz="1400" b="1" i="0" u="none" strike="noStrike" cap="none" normalizeH="0" baseline="0" dirty="0" err="1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wrap_content</a:t>
            </a: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b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sz="1400" b="1" i="0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android</a:t>
            </a:r>
            <a:r>
              <a:rPr kumimoji="0" lang="en-US" altLang="en-US" sz="1400" b="1" i="0" u="none" strike="noStrike" cap="none" normalizeH="0" baseline="0" dirty="0" err="1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:layout_height</a:t>
            </a: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kumimoji="0" lang="en-US" altLang="en-US" sz="1400" b="1" i="0" u="none" strike="noStrike" cap="none" normalizeH="0" baseline="0" dirty="0" err="1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wrap_content</a:t>
            </a: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b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/&gt;</a:t>
            </a:r>
            <a:endParaRPr kumimoji="0" lang="en-US" altLang="en-US" sz="3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85156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89992"/>
            <a:ext cx="8229600" cy="1066800"/>
          </a:xfrm>
        </p:spPr>
        <p:txBody>
          <a:bodyPr>
            <a:noAutofit/>
          </a:bodyPr>
          <a:lstStyle/>
          <a:p>
            <a:r>
              <a:rPr lang="en-US" sz="2800"/>
              <a:t>Membuat Button pada activity layout (.xml) dan Menggunakan Button pada Activity Class (.java)</a:t>
            </a: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467544" y="3608904"/>
            <a:ext cx="8280920" cy="3177088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288925" algn="l"/>
                <a:tab pos="625475" algn="l"/>
                <a:tab pos="914400" algn="l"/>
                <a:tab pos="1265238" algn="l"/>
              </a:tabLst>
            </a:pPr>
            <a:r>
              <a:rPr lang="en-US" alt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lang="en-US" altLang="en-US" sz="1400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android.widget.Button</a:t>
            </a:r>
            <a:r>
              <a:rPr lang="en-US" altLang="en-US" sz="14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288925" algn="l"/>
                <a:tab pos="625475" algn="l"/>
                <a:tab pos="914400" algn="l"/>
                <a:tab pos="1265238" algn="l"/>
              </a:tabLst>
            </a:pPr>
            <a:r>
              <a:rPr lang="en-US" alt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 . .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288925" algn="l"/>
                <a:tab pos="625475" algn="l"/>
                <a:tab pos="914400" algn="l"/>
                <a:tab pos="1265238" algn="l"/>
              </a:tabLst>
            </a:pPr>
            <a:r>
              <a:rPr lang="en-US" altLang="en-US" sz="1400" b="1" dirty="0">
                <a:solidFill>
                  <a:srgbClr val="000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protected void </a:t>
            </a:r>
            <a:r>
              <a:rPr lang="en-US" altLang="en-US" sz="1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onCreate</a:t>
            </a:r>
            <a:r>
              <a:rPr lang="en-US" alt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(Bundle </a:t>
            </a:r>
            <a:r>
              <a:rPr lang="en-US" altLang="en-US" sz="1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savedInstanceState</a:t>
            </a:r>
            <a:r>
              <a:rPr lang="en-US" alt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  <a:br>
              <a:rPr lang="en-US" alt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en-US" sz="1400" b="1" dirty="0" err="1">
                <a:solidFill>
                  <a:srgbClr val="000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super</a:t>
            </a:r>
            <a:r>
              <a:rPr lang="en-US" altLang="en-US" sz="1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.onCreate</a:t>
            </a:r>
            <a:r>
              <a:rPr lang="en-US" alt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en-US" sz="1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savedInstanceState</a:t>
            </a:r>
            <a:r>
              <a:rPr lang="en-US" alt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br>
              <a:rPr lang="en-US" alt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en-US" sz="1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setContentView</a:t>
            </a:r>
            <a:r>
              <a:rPr lang="en-US" alt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en-US" sz="1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R.layout.</a:t>
            </a:r>
            <a:r>
              <a:rPr lang="en-US" altLang="en-US" sz="1400" b="1" i="1" dirty="0" err="1">
                <a:solidFill>
                  <a:srgbClr val="660E7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activity_main</a:t>
            </a:r>
            <a:r>
              <a:rPr lang="en-US" alt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288925" algn="l"/>
                <a:tab pos="625475" algn="l"/>
                <a:tab pos="914400" algn="l"/>
                <a:tab pos="1265238" algn="l"/>
              </a:tabLst>
            </a:pPr>
            <a:r>
              <a:rPr lang="en-US" alt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. . .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288925" algn="l"/>
                <a:tab pos="625475" algn="l"/>
                <a:tab pos="914400" algn="l"/>
                <a:tab pos="1265238" algn="l"/>
              </a:tabLst>
            </a:pPr>
            <a:r>
              <a:rPr lang="en-US" altLang="en-US" sz="14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Button halo=(Button) </a:t>
            </a:r>
            <a:r>
              <a:rPr lang="en-US" altLang="en-US" sz="1400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findViewById</a:t>
            </a:r>
            <a:r>
              <a:rPr lang="en-US" altLang="en-US" sz="14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en-US" sz="1400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R.id.</a:t>
            </a:r>
            <a:r>
              <a:rPr lang="en-US" altLang="en-US" sz="1400" b="1" i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btnHalo</a:t>
            </a:r>
            <a:r>
              <a:rPr lang="en-US" altLang="en-US" sz="14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288925" algn="l"/>
                <a:tab pos="625475" algn="l"/>
                <a:tab pos="914400" algn="l"/>
                <a:tab pos="1265238" algn="l"/>
              </a:tabLst>
            </a:pPr>
            <a:r>
              <a:rPr lang="en-US" alt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alt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halo</a:t>
            </a:r>
            <a:r>
              <a:rPr lang="en-US" alt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US" altLang="en-US" sz="1400" b="1" dirty="0" err="1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setOnClickListener</a:t>
            </a:r>
            <a:r>
              <a:rPr lang="en-US" alt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(new </a:t>
            </a:r>
            <a:r>
              <a:rPr lang="en-US" alt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View.OnClickListener</a:t>
            </a:r>
            <a:r>
              <a:rPr lang="en-US" alt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288925" algn="l"/>
                <a:tab pos="625475" algn="l"/>
                <a:tab pos="914400" algn="l"/>
                <a:tab pos="1265238" algn="l"/>
              </a:tabLst>
            </a:pPr>
            <a:r>
              <a:rPr lang="en-US" alt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@Override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288925" algn="l"/>
                <a:tab pos="625475" algn="l"/>
                <a:tab pos="914400" algn="l"/>
                <a:tab pos="1265238" algn="l"/>
              </a:tabLst>
            </a:pPr>
            <a:r>
              <a:rPr lang="en-US" altLang="en-US" sz="14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public void </a:t>
            </a:r>
            <a:r>
              <a:rPr lang="en-US" alt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onClick</a:t>
            </a:r>
            <a:r>
              <a:rPr lang="en-US" alt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(View v)</a:t>
            </a:r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  <a:tabLst>
                <a:tab pos="288925" algn="l"/>
                <a:tab pos="625475" algn="l"/>
                <a:tab pos="914400" algn="l"/>
                <a:tab pos="1265238" algn="l"/>
              </a:tabLst>
            </a:pPr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alt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TextView</a:t>
            </a:r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keluaran2 = (</a:t>
            </a:r>
            <a:r>
              <a:rPr lang="en-US" alt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TextView</a:t>
            </a:r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lang="en-US" alt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findViewById</a:t>
            </a:r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R.id.lblOutput</a:t>
            </a:r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288925" algn="l"/>
                <a:tab pos="625475" algn="l"/>
                <a:tab pos="914400" algn="l"/>
                <a:tab pos="1265238" algn="l"/>
              </a:tabLst>
            </a:pPr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	keluaran2.setText(</a:t>
            </a:r>
            <a:r>
              <a:rPr lang="en-US" alt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masukan.getText</a:t>
            </a:r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());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288925" algn="l"/>
                <a:tab pos="625475" algn="l"/>
                <a:tab pos="914400" algn="l"/>
                <a:tab pos="1265238" algn="l"/>
              </a:tabLst>
            </a:pPr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}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288925" algn="l"/>
                <a:tab pos="625475" algn="l"/>
                <a:tab pos="914400" algn="l"/>
                <a:tab pos="1265238" algn="l"/>
              </a:tabLst>
            </a:pPr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}); </a:t>
            </a:r>
            <a:r>
              <a:rPr lang="en-US" altLang="en-US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. . .</a:t>
            </a: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5580112" y="3284984"/>
            <a:ext cx="3168352" cy="307777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 b="1" i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Code</a:t>
            </a:r>
            <a:r>
              <a:rPr lang="en-US" altLang="en-US" sz="1400" b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pada MainActivity.java </a:t>
            </a:r>
            <a:endParaRPr lang="en-US" altLang="en-US" sz="3600" b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4557887" y="1520204"/>
            <a:ext cx="3113896" cy="307777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 b="1" i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Code</a:t>
            </a:r>
            <a:r>
              <a:rPr lang="en-US" altLang="en-US" sz="1400" b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pada activity_main.xml</a:t>
            </a:r>
            <a:endParaRPr lang="en-US" altLang="en-US" sz="3600" b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95878" y="1520204"/>
            <a:ext cx="4450577" cy="1692772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395288" algn="l"/>
              </a:tabLst>
            </a:pPr>
            <a:r>
              <a:rPr lang="en-US" altLang="en-US" sz="14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altLang="en-US" sz="1400" b="1">
                <a:solidFill>
                  <a:srgbClr val="000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Button</a:t>
            </a:r>
            <a:br>
              <a:rPr lang="en-US" altLang="en-US" sz="1400" b="1">
                <a:solidFill>
                  <a:srgbClr val="000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en-US" sz="1400" b="1">
                <a:solidFill>
                  <a:srgbClr val="000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en-US" sz="1400" b="1">
                <a:solidFill>
                  <a:srgbClr val="660E7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android</a:t>
            </a:r>
            <a:r>
              <a:rPr lang="en-US" altLang="en-US" sz="1400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:id=</a:t>
            </a:r>
            <a:r>
              <a:rPr lang="en-US" altLang="en-US" sz="1400" b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"@+id/btnHalo"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395288" algn="l"/>
              </a:tabLst>
            </a:pPr>
            <a:r>
              <a:rPr lang="en-US" altLang="en-US" sz="1400" b="1">
                <a:solidFill>
                  <a:srgbClr val="660E7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android</a:t>
            </a:r>
            <a:r>
              <a:rPr lang="en-US" altLang="en-US" sz="1400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:text=</a:t>
            </a:r>
            <a:r>
              <a:rPr lang="en-US" altLang="en-US" sz="1400" b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“HELLO SIF"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395288" algn="l"/>
              </a:tabLst>
            </a:pPr>
            <a:r>
              <a:rPr lang="en-US" altLang="en-US" sz="1400" b="1">
                <a:solidFill>
                  <a:srgbClr val="000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en-US" sz="1400" b="1">
                <a:solidFill>
                  <a:srgbClr val="660E7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android</a:t>
            </a:r>
            <a:r>
              <a:rPr lang="en-US" altLang="en-US" sz="1400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:layout_width=</a:t>
            </a:r>
            <a:r>
              <a:rPr lang="en-US" altLang="en-US" sz="1400" b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"wrap_content"</a:t>
            </a:r>
            <a:br>
              <a:rPr lang="en-US" altLang="en-US" sz="1400" b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en-US" sz="1400" b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en-US" sz="1400" b="1">
                <a:solidFill>
                  <a:srgbClr val="660E7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android</a:t>
            </a:r>
            <a:r>
              <a:rPr lang="en-US" altLang="en-US" sz="1400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:layout_height=</a:t>
            </a:r>
            <a:r>
              <a:rPr lang="en-US" altLang="en-US" sz="1400" b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"wrap_content"</a:t>
            </a:r>
            <a:br>
              <a:rPr lang="en-US" altLang="en-US" sz="1400" b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en-US" sz="1400" b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en-US" sz="1400" b="1">
                <a:solidFill>
                  <a:srgbClr val="660E7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android</a:t>
            </a:r>
            <a:r>
              <a:rPr lang="en-US" altLang="en-US" sz="1400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:width=</a:t>
            </a:r>
            <a:r>
              <a:rPr lang="en-US" altLang="en-US" sz="1400" b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"320dp"</a:t>
            </a:r>
            <a:br>
              <a:rPr lang="en-US" altLang="en-US" sz="1400" b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en-US" sz="14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/&gt;</a:t>
            </a:r>
            <a:endParaRPr lang="en-US" altLang="en-US" sz="140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4557887" y="1827981"/>
            <a:ext cx="4478609" cy="1384995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404813" algn="l"/>
              </a:tabLst>
            </a:pPr>
            <a:r>
              <a:rPr kumimoji="0" lang="en-US" altLang="en-US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TextView</a:t>
            </a:r>
            <a:b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en-US" sz="1400" b="1">
                <a:solidFill>
                  <a:srgbClr val="660E7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android</a:t>
            </a:r>
            <a:r>
              <a:rPr lang="en-US" altLang="en-US" sz="1400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:id=</a:t>
            </a:r>
            <a:r>
              <a:rPr lang="en-US" altLang="en-US" sz="1400" b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"@+id/lblOutput"</a:t>
            </a:r>
            <a:endParaRPr kumimoji="0" lang="en-US" altLang="en-US" sz="1400" b="1" i="0" u="none" strike="noStrike" cap="none" normalizeH="0" baseline="0">
              <a:ln>
                <a:noFill/>
              </a:ln>
              <a:solidFill>
                <a:srgbClr val="00008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04813" algn="l"/>
              </a:tabLst>
            </a:pPr>
            <a:r>
              <a:rPr lang="en-US" altLang="en-US" sz="1400" b="1">
                <a:solidFill>
                  <a:srgbClr val="000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rgbClr val="660E7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android</a:t>
            </a:r>
            <a: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:text=</a:t>
            </a:r>
            <a: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“</a:t>
            </a:r>
            <a:r>
              <a:rPr lang="en-US" altLang="en-US" sz="1400" b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Output</a:t>
            </a:r>
            <a: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b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rgbClr val="660E7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android</a:t>
            </a:r>
            <a: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:layout_width=</a:t>
            </a:r>
            <a: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"wrap_content"</a:t>
            </a:r>
            <a:b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rgbClr val="660E7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android</a:t>
            </a:r>
            <a: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:layout_height=</a:t>
            </a:r>
            <a: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"wrap_content"</a:t>
            </a:r>
            <a:b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/&gt;</a:t>
            </a:r>
            <a:endParaRPr kumimoji="0" lang="en-US" altLang="en-US" sz="3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7560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1066800"/>
          </a:xfrm>
        </p:spPr>
        <p:txBody>
          <a:bodyPr/>
          <a:lstStyle/>
          <a:p>
            <a:r>
              <a:rPr lang="en-US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Terima Kasih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1997" y="1772815"/>
            <a:ext cx="7220006" cy="45157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88920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Tips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u="sng"/>
              <a:t>Membuat method override</a:t>
            </a:r>
            <a:r>
              <a:rPr lang="en-US"/>
              <a:t>:</a:t>
            </a:r>
          </a:p>
          <a:p>
            <a:pPr marL="401638" indent="0">
              <a:buNone/>
            </a:pPr>
            <a:r>
              <a:rPr lang="en-US"/>
              <a:t>Untuk kemudahan dalam membuat method override ini (di android studio);</a:t>
            </a:r>
          </a:p>
          <a:p>
            <a:pPr marL="401638" indent="0">
              <a:buNone/>
            </a:pPr>
            <a:r>
              <a:rPr lang="en-US"/>
              <a:t>   </a:t>
            </a:r>
          </a:p>
          <a:p>
            <a:pPr marL="401638" indent="0">
              <a:buNone/>
            </a:pPr>
            <a:r>
              <a:rPr lang="en-US" b="1"/>
              <a:t>alt+ins </a:t>
            </a:r>
            <a:r>
              <a:rPr lang="en-US"/>
              <a:t> </a:t>
            </a:r>
            <a:r>
              <a:rPr lang="en-US">
                <a:sym typeface="Wingdings" panose="05000000000000000000" pitchFamily="2" charset="2"/>
              </a:rPr>
              <a:t> Override Methods  pilih method yang ingin di-override</a:t>
            </a:r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5115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Referensi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/>
              <a:t>Android Tutorial: Simply Easy Learning by tutorialspoint.com</a:t>
            </a:r>
          </a:p>
          <a:p>
            <a:endParaRPr lang="en-US"/>
          </a:p>
          <a:p>
            <a:r>
              <a:rPr lang="en-US"/>
              <a:t>TheNewBoston YouTube Playlist: Android App Development for Beginners Playlist.</a:t>
            </a:r>
          </a:p>
          <a:p>
            <a:pPr marL="402336" lvl="1" indent="0">
              <a:buNone/>
            </a:pPr>
            <a:r>
              <a:rPr lang="en-US" sz="1100">
                <a:hlinkClick r:id="rId2"/>
              </a:rPr>
              <a:t>https://www.youtube.com/watch?v=NMDPxN8FgXM&amp;list=PL6gx4Cwl9DGBsvRxJJOzG4r4k_zLKrnxl&amp;index=9</a:t>
            </a:r>
            <a:endParaRPr lang="en-US" sz="1100"/>
          </a:p>
          <a:p>
            <a:pPr marL="566928" indent="-457200"/>
            <a:endParaRPr lang="en-US"/>
          </a:p>
          <a:p>
            <a:pPr marL="350838" indent="-241300"/>
            <a:r>
              <a:rPr lang="en-US"/>
              <a:t>tutorialspoint.com - Android User Interface Control</a:t>
            </a:r>
          </a:p>
          <a:p>
            <a:pPr marL="402146" lvl="1" indent="0">
              <a:buNone/>
            </a:pPr>
            <a:r>
              <a:rPr lang="en-US" sz="1600">
                <a:hlinkClick r:id="rId3"/>
              </a:rPr>
              <a:t>https://www.tutorialspoint.com/android/android_user_interface_controls.htm</a:t>
            </a:r>
            <a:endParaRPr lang="en-US" sz="1600"/>
          </a:p>
          <a:p>
            <a:pPr marL="402146" lvl="1" indent="0">
              <a:buNone/>
            </a:pPr>
            <a:endParaRPr lang="en-US" sz="1600"/>
          </a:p>
          <a:p>
            <a:pPr marL="350838" lvl="0" indent="-241300">
              <a:buClr>
                <a:srgbClr val="9BBB59"/>
              </a:buClr>
            </a:pPr>
            <a:r>
              <a:rPr lang="en-US">
                <a:solidFill>
                  <a:prstClr val="black"/>
                </a:solidFill>
              </a:rPr>
              <a:t>tutorialspoint.com – Event Handling</a:t>
            </a:r>
          </a:p>
          <a:p>
            <a:pPr marL="402146" lvl="1" indent="0">
              <a:buNone/>
            </a:pPr>
            <a:r>
              <a:rPr lang="en-US" sz="1600">
                <a:hlinkClick r:id="rId4"/>
              </a:rPr>
              <a:t>https://www.tutorialspoint.com/android/android_event_handling.htm</a:t>
            </a:r>
            <a:endParaRPr lang="en-US" sz="1600"/>
          </a:p>
          <a:p>
            <a:pPr marL="402146" lvl="1" indent="0">
              <a:buNone/>
            </a:pPr>
            <a:endParaRPr lang="en-US" sz="1600"/>
          </a:p>
          <a:p>
            <a:pPr marL="402146" lvl="1" indent="0">
              <a:buNone/>
            </a:pPr>
            <a:endParaRPr lang="en-US"/>
          </a:p>
          <a:p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33503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Capaian Pembelajaran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/>
              <a:t>Memahami</a:t>
            </a:r>
            <a:r>
              <a:rPr lang="en-US" dirty="0"/>
              <a:t> Widget </a:t>
            </a:r>
            <a:r>
              <a:rPr lang="en-US" dirty="0" err="1"/>
              <a:t>TextView</a:t>
            </a:r>
            <a:endParaRPr lang="en-US" dirty="0"/>
          </a:p>
          <a:p>
            <a:r>
              <a:rPr lang="en-US" dirty="0" err="1"/>
              <a:t>Mampu</a:t>
            </a:r>
            <a:r>
              <a:rPr lang="en-US" dirty="0"/>
              <a:t> </a:t>
            </a:r>
            <a:r>
              <a:rPr lang="en-US" dirty="0" err="1"/>
              <a:t>membuat</a:t>
            </a:r>
            <a:r>
              <a:rPr lang="en-US" dirty="0"/>
              <a:t> UI Control </a:t>
            </a:r>
            <a:r>
              <a:rPr lang="en-US" dirty="0" err="1"/>
              <a:t>TextView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activity layout (.xml)</a:t>
            </a:r>
          </a:p>
          <a:p>
            <a:r>
              <a:rPr lang="en-US" dirty="0" err="1"/>
              <a:t>Mampu</a:t>
            </a:r>
            <a:r>
              <a:rPr lang="en-US" dirty="0"/>
              <a:t> </a:t>
            </a:r>
            <a:r>
              <a:rPr lang="en-US" dirty="0" err="1"/>
              <a:t>membuat</a:t>
            </a:r>
            <a:r>
              <a:rPr lang="en-US" dirty="0"/>
              <a:t> event handling </a:t>
            </a:r>
            <a:r>
              <a:rPr lang="en-US" dirty="0" err="1"/>
              <a:t>untuk</a:t>
            </a:r>
            <a:r>
              <a:rPr lang="en-US" dirty="0"/>
              <a:t> UI Control </a:t>
            </a:r>
            <a:r>
              <a:rPr lang="en-US" dirty="0" err="1"/>
              <a:t>TextView</a:t>
            </a:r>
            <a:endParaRPr lang="en-US" dirty="0"/>
          </a:p>
          <a:p>
            <a:endParaRPr lang="en-US" dirty="0"/>
          </a:p>
          <a:p>
            <a:r>
              <a:rPr lang="en-US" dirty="0" err="1"/>
              <a:t>Memahami</a:t>
            </a:r>
            <a:r>
              <a:rPr lang="en-US" dirty="0"/>
              <a:t> Widget </a:t>
            </a:r>
            <a:r>
              <a:rPr lang="en-US" dirty="0" err="1"/>
              <a:t>EditText</a:t>
            </a:r>
            <a:endParaRPr lang="en-US" dirty="0"/>
          </a:p>
          <a:p>
            <a:r>
              <a:rPr lang="en-US" dirty="0" err="1"/>
              <a:t>Mampu</a:t>
            </a:r>
            <a:r>
              <a:rPr lang="en-US" dirty="0"/>
              <a:t> </a:t>
            </a:r>
            <a:r>
              <a:rPr lang="en-US" dirty="0" err="1"/>
              <a:t>membuat</a:t>
            </a:r>
            <a:r>
              <a:rPr lang="en-US" dirty="0"/>
              <a:t> UI Control </a:t>
            </a:r>
            <a:r>
              <a:rPr lang="en-US" dirty="0" err="1"/>
              <a:t>EditText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activity layout (.xml)</a:t>
            </a:r>
          </a:p>
          <a:p>
            <a:r>
              <a:rPr lang="en-US" dirty="0" err="1"/>
              <a:t>Mampu</a:t>
            </a:r>
            <a:r>
              <a:rPr lang="en-US" dirty="0"/>
              <a:t> </a:t>
            </a:r>
            <a:r>
              <a:rPr lang="en-US" dirty="0" err="1"/>
              <a:t>membuat</a:t>
            </a:r>
            <a:r>
              <a:rPr lang="en-US" dirty="0"/>
              <a:t> event handling </a:t>
            </a:r>
            <a:r>
              <a:rPr lang="en-US" dirty="0" err="1"/>
              <a:t>untuk</a:t>
            </a:r>
            <a:r>
              <a:rPr lang="en-US" dirty="0"/>
              <a:t> UI Control </a:t>
            </a:r>
            <a:r>
              <a:rPr lang="en-US" dirty="0" err="1"/>
              <a:t>EditText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81607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Widget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/>
              <a:t>Untuk membuat widget pada activity layout (.xml):</a:t>
            </a:r>
          </a:p>
          <a:p>
            <a:endParaRPr lang="en-US" sz="240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088192" y="4729949"/>
            <a:ext cx="5050904" cy="1600438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TextView</a:t>
            </a:r>
            <a:b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rgbClr val="660E7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android</a:t>
            </a:r>
            <a: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:text=</a:t>
            </a:r>
            <a: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"Sign-in"</a:t>
            </a:r>
            <a:b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rgbClr val="660E7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android</a:t>
            </a:r>
            <a: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:layout_width=</a:t>
            </a:r>
            <a: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"wrap_content"</a:t>
            </a:r>
            <a:b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rgbClr val="660E7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android</a:t>
            </a:r>
            <a: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:layout_height=</a:t>
            </a:r>
            <a: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"wrap_content"</a:t>
            </a:r>
            <a:b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rgbClr val="660E7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android</a:t>
            </a:r>
            <a: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:layout_alignParentTop=</a:t>
            </a:r>
            <a: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"true"</a:t>
            </a:r>
            <a:b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rgbClr val="660E7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android</a:t>
            </a:r>
            <a: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:layout_alignParentStart=</a:t>
            </a:r>
            <a: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"true"</a:t>
            </a:r>
            <a:b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rgbClr val="660E7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android</a:t>
            </a:r>
            <a: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:id=</a:t>
            </a:r>
            <a: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"@+id/lblTitle" </a:t>
            </a:r>
            <a:r>
              <a:rPr kumimoji="0" lang="en-US" altLang="en-US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/&gt;</a:t>
            </a:r>
            <a:endParaRPr kumimoji="0" lang="en-US" altLang="en-US" sz="3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1088192" y="2492896"/>
            <a:ext cx="5050904" cy="138499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404813" algn="l"/>
              </a:tabLst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kumimoji="0" lang="en-US" altLang="en-US" sz="14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TextView</a:t>
            </a:r>
            <a:b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altLang="en-US" sz="1400" b="1" dirty="0">
                <a:solidFill>
                  <a:srgbClr val="660E7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android</a:t>
            </a: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  <a:r>
              <a:rPr lang="en-US" altLang="en-US" sz="14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attribute-widget1=</a:t>
            </a:r>
            <a:r>
              <a:rPr lang="en-US" altLang="en-US" sz="1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altLang="en-US" sz="14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nilai_atribut</a:t>
            </a:r>
            <a:r>
              <a:rPr lang="en-US" altLang="en-US" sz="1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b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altLang="en-US" sz="1400" b="1" dirty="0">
                <a:solidFill>
                  <a:srgbClr val="660E7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android</a:t>
            </a:r>
            <a:r>
              <a:rPr lang="en-US" altLang="en-US" sz="1400" b="1" dirty="0">
                <a:solidFill>
                  <a:srgbClr val="000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  <a:r>
              <a:rPr lang="en-US" altLang="en-US" sz="14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attribute-widget2=</a:t>
            </a:r>
            <a:r>
              <a:rPr lang="en-US" altLang="en-US" sz="1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altLang="en-US" sz="14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nilai_atribut</a:t>
            </a:r>
            <a:r>
              <a:rPr lang="en-US" altLang="en-US" sz="1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endParaRPr lang="en-US" altLang="en-US" sz="1400" b="1" dirty="0">
              <a:solidFill>
                <a:srgbClr val="660E7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404813" algn="l"/>
              </a:tabLst>
            </a:pPr>
            <a:r>
              <a:rPr lang="en-US" altLang="en-US" sz="1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en-US" sz="1400" b="1" dirty="0">
                <a:solidFill>
                  <a:srgbClr val="660E7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404813" algn="l"/>
              </a:tabLst>
            </a:pP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rgbClr val="660E7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  <a:b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rgbClr val="660E7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/&gt;</a:t>
            </a:r>
            <a:endParaRPr kumimoji="0" lang="en-US" altLang="en-US" sz="3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1088192" y="4357345"/>
            <a:ext cx="5050904" cy="307777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sng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Contoh</a:t>
            </a:r>
            <a: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  <a:endParaRPr kumimoji="0" lang="en-US" altLang="en-US" sz="36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89242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1120"/>
            <a:ext cx="8229600" cy="1066800"/>
          </a:xfrm>
        </p:spPr>
        <p:txBody>
          <a:bodyPr/>
          <a:lstStyle/>
          <a:p>
            <a:r>
              <a:rPr lang="en-US"/>
              <a:t>Attributes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325112"/>
          </a:xfrm>
        </p:spPr>
        <p:txBody>
          <a:bodyPr>
            <a:normAutofit/>
          </a:bodyPr>
          <a:lstStyle/>
          <a:p>
            <a:r>
              <a:rPr lang="en-US" sz="2400"/>
              <a:t>Berikut adalah beberapa attribut yang secara umum sering di-setting pada Widget UI Controls: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6154722"/>
              </p:ext>
            </p:extLst>
          </p:nvPr>
        </p:nvGraphicFramePr>
        <p:xfrm>
          <a:off x="899592" y="2248088"/>
          <a:ext cx="7787208" cy="452120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23042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29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80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Nama Attribute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Deskripsi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1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android:id</a:t>
                      </a:r>
                      <a:endParaRPr lang="en-US" sz="18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ID</a:t>
                      </a:r>
                      <a:r>
                        <a:rPr lang="en-US" sz="1600" b="1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yang </a:t>
                      </a:r>
                      <a:r>
                        <a:rPr lang="en-US" sz="1600" b="1" baseline="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digunakan</a:t>
                      </a:r>
                      <a:r>
                        <a:rPr lang="en-US" sz="1600" b="1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1600" b="1" baseline="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untuk</a:t>
                      </a:r>
                      <a:r>
                        <a:rPr lang="en-US" sz="1600" b="1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1600" b="1" baseline="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mengidentifikasi</a:t>
                      </a:r>
                      <a:r>
                        <a:rPr lang="en-US" sz="1600" b="1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1600" b="1" i="1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UI Control</a:t>
                      </a:r>
                      <a:r>
                        <a:rPr lang="en-US" sz="1600" b="1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1600" b="1" baseline="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secara</a:t>
                      </a:r>
                      <a:r>
                        <a:rPr lang="en-US" sz="1600" b="1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unique.</a:t>
                      </a:r>
                      <a:endParaRPr lang="en-US" sz="16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1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android:text</a:t>
                      </a:r>
                      <a:endParaRPr lang="en-US" sz="18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Teks</a:t>
                      </a:r>
                      <a:r>
                        <a:rPr lang="en-US" sz="16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yang </a:t>
                      </a:r>
                      <a:r>
                        <a:rPr lang="en-US" sz="1600" b="1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akan</a:t>
                      </a:r>
                      <a:r>
                        <a:rPr lang="en-US" sz="16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1600" b="1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ditampilkan</a:t>
                      </a:r>
                      <a:r>
                        <a:rPr lang="en-US" sz="16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android:textColor</a:t>
                      </a:r>
                      <a:endParaRPr lang="en-US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Warna teks</a:t>
                      </a:r>
                    </a:p>
                    <a:p>
                      <a:r>
                        <a:rPr lang="en-US" sz="160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Diisi dengan format:</a:t>
                      </a:r>
                      <a:r>
                        <a:rPr lang="en-US" sz="1600" baseline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“#rgb”</a:t>
                      </a:r>
                      <a:endParaRPr lang="en-US" sz="160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android:hint</a:t>
                      </a:r>
                    </a:p>
                    <a:p>
                      <a:endParaRPr lang="en-US" sz="180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Teks </a:t>
                      </a:r>
                      <a:r>
                        <a:rPr lang="en-US" sz="160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bantuan</a:t>
                      </a:r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yang </a:t>
                      </a:r>
                      <a:r>
                        <a:rPr lang="en-US" sz="160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akan</a:t>
                      </a:r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160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ditampilkan</a:t>
                      </a:r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160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jika</a:t>
                      </a:r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160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teks</a:t>
                      </a:r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pada input </a:t>
                      </a:r>
                      <a:r>
                        <a:rPr lang="en-US" sz="160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kosong</a:t>
                      </a:r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android:layout_width</a:t>
                      </a:r>
                      <a:endParaRPr lang="en-US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Ukuran</a:t>
                      </a:r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160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lebar</a:t>
                      </a:r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layout </a:t>
                      </a:r>
                      <a:r>
                        <a:rPr lang="en-US" sz="160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dari</a:t>
                      </a:r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UI</a:t>
                      </a:r>
                      <a:r>
                        <a:rPr lang="en-US" sz="16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Control (</a:t>
                      </a:r>
                      <a:r>
                        <a:rPr lang="en-US" sz="1600" baseline="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wrap_content</a:t>
                      </a:r>
                      <a:r>
                        <a:rPr lang="en-US" sz="16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, </a:t>
                      </a:r>
                      <a:r>
                        <a:rPr lang="en-US" sz="1600" baseline="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wrap_parent</a:t>
                      </a:r>
                      <a:r>
                        <a:rPr lang="en-US" sz="16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, </a:t>
                      </a:r>
                      <a:r>
                        <a:rPr lang="en-US" sz="1600" baseline="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nilai</a:t>
                      </a:r>
                      <a:r>
                        <a:rPr lang="en-US" sz="16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1600" baseline="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lebar</a:t>
                      </a:r>
                      <a:r>
                        <a:rPr lang="en-US" sz="16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)</a:t>
                      </a:r>
                      <a:endParaRPr lang="en-US" sz="1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android:layout_height</a:t>
                      </a:r>
                      <a:endParaRPr lang="en-US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Ukuran</a:t>
                      </a:r>
                      <a:r>
                        <a:rPr lang="en-US" sz="16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1600" baseline="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</a:t>
                      </a:r>
                      <a:r>
                        <a:rPr lang="en-US" sz="160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inggi</a:t>
                      </a:r>
                      <a:r>
                        <a:rPr lang="en-US" sz="16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layout </a:t>
                      </a:r>
                      <a:r>
                        <a:rPr lang="en-US" sz="160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dari</a:t>
                      </a:r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UI</a:t>
                      </a:r>
                      <a:r>
                        <a:rPr lang="en-US" sz="16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Control (</a:t>
                      </a:r>
                      <a:r>
                        <a:rPr lang="en-US" sz="1600" baseline="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wrap_content</a:t>
                      </a:r>
                      <a:r>
                        <a:rPr lang="en-US" sz="16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, </a:t>
                      </a:r>
                      <a:r>
                        <a:rPr lang="en-US" sz="1600" baseline="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wrap_parent</a:t>
                      </a:r>
                      <a:r>
                        <a:rPr lang="en-US" sz="16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, </a:t>
                      </a:r>
                      <a:r>
                        <a:rPr lang="en-US" sz="1600" baseline="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nilai</a:t>
                      </a:r>
                      <a:r>
                        <a:rPr lang="en-US" sz="16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1600" baseline="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tinggi</a:t>
                      </a:r>
                      <a:r>
                        <a:rPr lang="en-US" sz="16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)</a:t>
                      </a:r>
                      <a:endParaRPr lang="en-US" sz="1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android:layout_gravity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Menentukan</a:t>
                      </a:r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160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bagaimana</a:t>
                      </a:r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160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posisi</a:t>
                      </a:r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layout</a:t>
                      </a:r>
                      <a:r>
                        <a:rPr lang="en-US" sz="16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UI Control </a:t>
                      </a:r>
                      <a:r>
                        <a:rPr lang="en-US" sz="1600" baseline="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terhadap</a:t>
                      </a:r>
                      <a:r>
                        <a:rPr lang="en-US" sz="16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main layout (</a:t>
                      </a:r>
                      <a:r>
                        <a:rPr lang="en-US" sz="1600" baseline="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induknya</a:t>
                      </a:r>
                      <a:r>
                        <a:rPr lang="en-US" sz="16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). (</a:t>
                      </a:r>
                      <a:r>
                        <a:rPr lang="en-US" sz="1600" baseline="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spt</a:t>
                      </a:r>
                      <a:r>
                        <a:rPr lang="en-US" sz="16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: left, right, top, bottom, </a:t>
                      </a:r>
                      <a:r>
                        <a:rPr lang="en-US" sz="1600" baseline="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center_horizontal</a:t>
                      </a:r>
                      <a:r>
                        <a:rPr lang="en-US" sz="16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, </a:t>
                      </a:r>
                      <a:r>
                        <a:rPr lang="en-US" sz="1600" baseline="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center_vertical</a:t>
                      </a:r>
                      <a:r>
                        <a:rPr lang="en-US" sz="16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, </a:t>
                      </a:r>
                      <a:r>
                        <a:rPr lang="en-US" sz="1600" baseline="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dst</a:t>
                      </a:r>
                      <a:r>
                        <a:rPr lang="en-US" sz="16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).</a:t>
                      </a:r>
                      <a:endParaRPr lang="en-US" sz="1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97612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066800"/>
          </a:xfrm>
        </p:spPr>
        <p:txBody>
          <a:bodyPr/>
          <a:lstStyle/>
          <a:p>
            <a:r>
              <a:rPr lang="en-US"/>
              <a:t>Widget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064"/>
            <a:ext cx="8229600" cy="4325112"/>
          </a:xfrm>
        </p:spPr>
        <p:txBody>
          <a:bodyPr>
            <a:normAutofit/>
          </a:bodyPr>
          <a:lstStyle/>
          <a:p>
            <a:r>
              <a:rPr lang="en-US" sz="2000" dirty="0" err="1"/>
              <a:t>Langkah</a:t>
            </a:r>
            <a:r>
              <a:rPr lang="en-US" sz="2000" dirty="0"/>
              <a:t> yang </a:t>
            </a:r>
            <a:r>
              <a:rPr lang="en-US" sz="2000" dirty="0" err="1"/>
              <a:t>harus</a:t>
            </a:r>
            <a:r>
              <a:rPr lang="en-US" sz="2000" dirty="0"/>
              <a:t> </a:t>
            </a:r>
            <a:r>
              <a:rPr lang="en-US" sz="2000" dirty="0" err="1"/>
              <a:t>dilakukan</a:t>
            </a:r>
            <a:r>
              <a:rPr lang="en-US" sz="2000" dirty="0"/>
              <a:t> </a:t>
            </a:r>
            <a:r>
              <a:rPr lang="en-US" sz="2000" dirty="0" err="1"/>
              <a:t>untuk</a:t>
            </a:r>
            <a:r>
              <a:rPr lang="en-US" sz="2000" dirty="0"/>
              <a:t> </a:t>
            </a:r>
            <a:r>
              <a:rPr lang="en-US" sz="2000" dirty="0" err="1"/>
              <a:t>menggunakan</a:t>
            </a:r>
            <a:r>
              <a:rPr lang="en-US" sz="2000" dirty="0"/>
              <a:t> widget activity class (.java) yang </a:t>
            </a:r>
            <a:r>
              <a:rPr lang="en-US" sz="2000" dirty="0" err="1"/>
              <a:t>sudah</a:t>
            </a:r>
            <a:r>
              <a:rPr lang="en-US" sz="2000" dirty="0"/>
              <a:t> </a:t>
            </a:r>
            <a:r>
              <a:rPr lang="en-US" sz="2000" dirty="0" err="1"/>
              <a:t>dibuat</a:t>
            </a:r>
            <a:r>
              <a:rPr lang="en-US" sz="2000" dirty="0"/>
              <a:t> </a:t>
            </a:r>
            <a:r>
              <a:rPr lang="en-US" sz="2000" dirty="0" err="1"/>
              <a:t>pada</a:t>
            </a:r>
            <a:r>
              <a:rPr lang="en-US" sz="2000" dirty="0"/>
              <a:t> activity layout (.xml):</a:t>
            </a:r>
          </a:p>
          <a:p>
            <a:pPr marL="754380" lvl="1" indent="-342900">
              <a:buFont typeface="+mj-lt"/>
              <a:buAutoNum type="arabicPeriod"/>
            </a:pPr>
            <a:r>
              <a:rPr lang="en-US" sz="1800" dirty="0">
                <a:solidFill>
                  <a:schemeClr val="tx1"/>
                </a:solidFill>
              </a:rPr>
              <a:t>import class widget yang </a:t>
            </a:r>
            <a:r>
              <a:rPr lang="en-US" sz="1800" dirty="0" err="1">
                <a:solidFill>
                  <a:schemeClr val="tx1"/>
                </a:solidFill>
              </a:rPr>
              <a:t>ingin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digunakan</a:t>
            </a:r>
            <a:r>
              <a:rPr lang="en-US" sz="1800" dirty="0">
                <a:solidFill>
                  <a:schemeClr val="tx1"/>
                </a:solidFill>
              </a:rPr>
              <a:t>:</a:t>
            </a:r>
          </a:p>
          <a:p>
            <a:pPr marL="1254125" lvl="1" indent="0">
              <a:buNone/>
            </a:pPr>
            <a:r>
              <a:rPr lang="en-US" sz="1600" b="1" dirty="0" err="1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android.widget.</a:t>
            </a:r>
            <a:r>
              <a:rPr lang="en-US" sz="1600" b="1" i="1" dirty="0" err="1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nama</a:t>
            </a:r>
            <a:r>
              <a:rPr lang="en-US" sz="1600" b="1" i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-widget</a:t>
            </a:r>
            <a:r>
              <a:rPr lang="en-US" sz="1600" b="1" i="1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;</a:t>
            </a:r>
            <a:endParaRPr lang="en-US" sz="1800" b="1" i="1" dirty="0">
              <a:solidFill>
                <a:schemeClr val="accent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754380" lvl="1" indent="-342900">
              <a:buFont typeface="+mj-lt"/>
              <a:buAutoNum type="arabicPeriod" startAt="2"/>
            </a:pPr>
            <a:r>
              <a:rPr lang="en-US" sz="1800" dirty="0" err="1">
                <a:solidFill>
                  <a:schemeClr val="tx1"/>
                </a:solidFill>
              </a:rPr>
              <a:t>Buat</a:t>
            </a:r>
            <a:r>
              <a:rPr lang="en-US" sz="1800" dirty="0">
                <a:solidFill>
                  <a:schemeClr val="tx1"/>
                </a:solidFill>
              </a:rPr>
              <a:t> object di </a:t>
            </a:r>
            <a:r>
              <a:rPr lang="en-US" sz="1800" dirty="0" err="1">
                <a:solidFill>
                  <a:schemeClr val="tx1"/>
                </a:solidFill>
              </a:rPr>
              <a:t>dalam</a:t>
            </a:r>
            <a:r>
              <a:rPr lang="en-US" sz="1800" dirty="0">
                <a:solidFill>
                  <a:schemeClr val="tx1"/>
                </a:solidFill>
              </a:rPr>
              <a:t> method </a:t>
            </a:r>
            <a:r>
              <a:rPr lang="en-US" sz="1800" dirty="0" err="1">
                <a:solidFill>
                  <a:schemeClr val="tx1"/>
                </a:solidFill>
              </a:rPr>
              <a:t>onCreate</a:t>
            </a:r>
            <a:r>
              <a:rPr lang="en-US" sz="1800" dirty="0">
                <a:solidFill>
                  <a:schemeClr val="tx1"/>
                </a:solidFill>
              </a:rPr>
              <a:t>() </a:t>
            </a:r>
            <a:r>
              <a:rPr lang="en-US" sz="1800" dirty="0" err="1">
                <a:solidFill>
                  <a:schemeClr val="tx1"/>
                </a:solidFill>
              </a:rPr>
              <a:t>pada</a:t>
            </a:r>
            <a:r>
              <a:rPr lang="en-US" sz="1800" dirty="0">
                <a:solidFill>
                  <a:schemeClr val="tx1"/>
                </a:solidFill>
              </a:rPr>
              <a:t> class:</a:t>
            </a:r>
          </a:p>
          <a:p>
            <a:pPr marL="1254125" lvl="1" indent="0">
              <a:buNone/>
            </a:pPr>
            <a:r>
              <a:rPr lang="en-US" sz="1600" b="1" dirty="0" err="1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nama</a:t>
            </a:r>
            <a:r>
              <a:rPr lang="en-US" sz="1600" b="1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-widget </a:t>
            </a:r>
            <a:r>
              <a:rPr lang="en-US" sz="1600" b="1" dirty="0" err="1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nama</a:t>
            </a:r>
            <a:r>
              <a:rPr lang="en-US" sz="16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-object</a:t>
            </a:r>
            <a:r>
              <a:rPr lang="en-US" sz="1600" b="1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= (</a:t>
            </a:r>
            <a:r>
              <a:rPr lang="en-US" sz="1600" b="1" dirty="0" err="1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nama</a:t>
            </a:r>
            <a:r>
              <a:rPr lang="en-US" sz="1600" b="1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-widget) </a:t>
            </a:r>
            <a:r>
              <a:rPr lang="en-US" sz="1600" b="1" dirty="0" err="1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findViewById</a:t>
            </a:r>
            <a:r>
              <a:rPr lang="en-US" sz="1600" b="1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(R.id.</a:t>
            </a:r>
            <a:r>
              <a:rPr lang="en-US" sz="16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id-</a:t>
            </a:r>
            <a:r>
              <a:rPr lang="en-US" sz="1600" b="1" dirty="0" err="1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ui</a:t>
            </a:r>
            <a:r>
              <a:rPr lang="en-US" sz="16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en-US" sz="1600" b="1" dirty="0" err="1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pada</a:t>
            </a:r>
            <a:r>
              <a:rPr lang="en-US" sz="16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-layout</a:t>
            </a:r>
            <a:r>
              <a:rPr lang="en-US" sz="1600" b="1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endParaRPr lang="en-US" sz="1800" b="1" dirty="0">
              <a:solidFill>
                <a:schemeClr val="accent1"/>
              </a:solidFill>
            </a:endParaRPr>
          </a:p>
          <a:p>
            <a:pPr marL="754380" lvl="1" indent="-342900">
              <a:buFont typeface="+mj-lt"/>
              <a:buAutoNum type="arabicPeriod" startAt="3"/>
            </a:pPr>
            <a:r>
              <a:rPr lang="en-US" sz="1800" dirty="0" err="1">
                <a:solidFill>
                  <a:schemeClr val="tx1"/>
                </a:solidFill>
              </a:rPr>
              <a:t>Setelah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itu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kita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dapat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menggunakan</a:t>
            </a:r>
            <a:r>
              <a:rPr lang="en-US" sz="1800" dirty="0">
                <a:solidFill>
                  <a:schemeClr val="tx1"/>
                </a:solidFill>
              </a:rPr>
              <a:t> method yang </a:t>
            </a:r>
            <a:r>
              <a:rPr lang="en-US" sz="1800" dirty="0" err="1">
                <a:solidFill>
                  <a:schemeClr val="tx1"/>
                </a:solidFill>
              </a:rPr>
              <a:t>dimiliki</a:t>
            </a:r>
            <a:r>
              <a:rPr lang="en-US" sz="1800" dirty="0">
                <a:solidFill>
                  <a:schemeClr val="tx1"/>
                </a:solidFill>
              </a:rPr>
              <a:t> widget </a:t>
            </a:r>
            <a:r>
              <a:rPr lang="en-US" sz="1800" dirty="0" err="1">
                <a:solidFill>
                  <a:schemeClr val="tx1"/>
                </a:solidFill>
              </a:rPr>
              <a:t>tersebut</a:t>
            </a:r>
            <a:r>
              <a:rPr lang="en-US" sz="1800" dirty="0">
                <a:solidFill>
                  <a:schemeClr val="tx1"/>
                </a:solidFill>
              </a:rPr>
              <a:t>, </a:t>
            </a:r>
            <a:r>
              <a:rPr lang="en-US" sz="1800" dirty="0" err="1">
                <a:solidFill>
                  <a:schemeClr val="tx1"/>
                </a:solidFill>
              </a:rPr>
              <a:t>dengan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cara</a:t>
            </a:r>
            <a:r>
              <a:rPr lang="en-US" sz="1800" dirty="0">
                <a:solidFill>
                  <a:schemeClr val="tx1"/>
                </a:solidFill>
              </a:rPr>
              <a:t>:</a:t>
            </a:r>
          </a:p>
          <a:p>
            <a:pPr marL="1265238" lvl="1" indent="0">
              <a:buNone/>
            </a:pPr>
            <a:r>
              <a:rPr lang="en-US" sz="1600" b="1" dirty="0" err="1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nama</a:t>
            </a:r>
            <a:r>
              <a:rPr lang="en-US" sz="16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en-US" sz="1600" b="1" dirty="0" err="1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object</a:t>
            </a:r>
            <a:r>
              <a:rPr lang="en-US" sz="1600" b="1" dirty="0" err="1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.nama</a:t>
            </a:r>
            <a:r>
              <a:rPr lang="en-US" sz="16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-method();</a:t>
            </a:r>
            <a:endParaRPr lang="en-US" sz="1800" b="1" dirty="0">
              <a:solidFill>
                <a:schemeClr val="tx2"/>
              </a:solidFill>
            </a:endParaRPr>
          </a:p>
          <a:p>
            <a:endParaRPr lang="en-US" sz="2000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07504" y="4509120"/>
            <a:ext cx="3106688" cy="2246769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.. ..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&lt;</a:t>
            </a:r>
            <a:r>
              <a:rPr kumimoji="0" lang="en-US" altLang="en-US" sz="13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TextView</a:t>
            </a:r>
            <a:br>
              <a:rPr kumimoji="0" lang="en-US" altLang="en-US" sz="13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kumimoji="0" lang="en-US" altLang="en-US" sz="13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kumimoji="0" lang="en-US" altLang="en-US" sz="1300" b="1" i="0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android</a:t>
            </a:r>
            <a:r>
              <a:rPr kumimoji="0" lang="en-US" altLang="en-US" sz="1300" b="1" i="0" u="none" strike="noStrike" cap="none" normalizeH="0" baseline="0" dirty="0" err="1">
                <a:ln>
                  <a:noFill/>
                </a:ln>
                <a:solidFill>
                  <a:srgbClr val="0000FF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:text</a:t>
            </a:r>
            <a:r>
              <a:rPr kumimoji="0" lang="en-US" altLang="en-US" sz="1300" b="1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=</a:t>
            </a:r>
            <a:r>
              <a:rPr kumimoji="0" lang="en-US" altLang="en-US" sz="1300" b="1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"Sign-in"</a:t>
            </a:r>
            <a:br>
              <a:rPr kumimoji="0" lang="en-US" altLang="en-US" sz="1300" b="1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kumimoji="0" lang="en-US" altLang="en-US" sz="1300" b="1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kumimoji="0" lang="en-US" altLang="en-US" sz="1300" b="1" i="0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android</a:t>
            </a:r>
            <a:r>
              <a:rPr kumimoji="0" lang="en-US" altLang="en-US" sz="1300" b="1" i="0" u="none" strike="noStrike" cap="none" normalizeH="0" baseline="0" dirty="0" err="1">
                <a:ln>
                  <a:noFill/>
                </a:ln>
                <a:solidFill>
                  <a:srgbClr val="0000FF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:layout_width</a:t>
            </a:r>
            <a:r>
              <a:rPr kumimoji="0" lang="en-US" altLang="en-US" sz="1300" b="1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=</a:t>
            </a:r>
            <a:r>
              <a:rPr kumimoji="0" lang="en-US" altLang="en-US" sz="1300" b="1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"</a:t>
            </a:r>
            <a:r>
              <a:rPr kumimoji="0" lang="en-US" altLang="en-US" sz="1300" b="1" i="0" u="none" strike="noStrike" cap="none" normalizeH="0" baseline="0" dirty="0" err="1">
                <a:ln>
                  <a:noFill/>
                </a:ln>
                <a:solidFill>
                  <a:srgbClr val="008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wrap_content</a:t>
            </a:r>
            <a:r>
              <a:rPr kumimoji="0" lang="en-US" altLang="en-US" sz="1300" b="1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"</a:t>
            </a:r>
            <a:br>
              <a:rPr kumimoji="0" lang="en-US" altLang="en-US" sz="1300" b="1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kumimoji="0" lang="en-US" altLang="en-US" sz="1300" b="1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kumimoji="0" lang="en-US" altLang="en-US" sz="1300" b="1" i="0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android</a:t>
            </a:r>
            <a:r>
              <a:rPr kumimoji="0" lang="en-US" altLang="en-US" sz="1300" b="1" i="0" u="none" strike="noStrike" cap="none" normalizeH="0" baseline="0" dirty="0" err="1">
                <a:ln>
                  <a:noFill/>
                </a:ln>
                <a:solidFill>
                  <a:srgbClr val="0000FF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:layout_height</a:t>
            </a:r>
            <a:r>
              <a:rPr kumimoji="0" lang="en-US" altLang="en-US" sz="1300" b="1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=</a:t>
            </a:r>
            <a:r>
              <a:rPr kumimoji="0" lang="en-US" altLang="en-US" sz="1300" b="1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"</a:t>
            </a:r>
            <a:r>
              <a:rPr kumimoji="0" lang="en-US" altLang="en-US" sz="1300" b="1" i="0" u="none" strike="noStrike" cap="none" normalizeH="0" baseline="0" dirty="0" err="1">
                <a:ln>
                  <a:noFill/>
                </a:ln>
                <a:solidFill>
                  <a:srgbClr val="008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wrap_content</a:t>
            </a:r>
            <a:r>
              <a:rPr kumimoji="0" lang="en-US" altLang="en-US" sz="1300" b="1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"</a:t>
            </a:r>
            <a:br>
              <a:rPr kumimoji="0" lang="en-US" altLang="en-US" sz="1300" b="1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kumimoji="0" lang="en-US" altLang="en-US" sz="1300" b="1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kumimoji="0" lang="en-US" altLang="en-US" sz="1300" b="1" i="0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android</a:t>
            </a:r>
            <a:r>
              <a:rPr kumimoji="0" lang="en-US" altLang="en-US" sz="1300" b="1" i="0" u="none" strike="noStrike" cap="none" normalizeH="0" baseline="0" dirty="0" err="1">
                <a:ln>
                  <a:noFill/>
                </a:ln>
                <a:solidFill>
                  <a:srgbClr val="0000FF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:layout_alignParentTop</a:t>
            </a:r>
            <a:r>
              <a:rPr kumimoji="0" lang="en-US" altLang="en-US" sz="1300" b="1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=</a:t>
            </a:r>
            <a:r>
              <a:rPr kumimoji="0" lang="en-US" altLang="en-US" sz="1300" b="1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"true"</a:t>
            </a:r>
            <a:br>
              <a:rPr kumimoji="0" lang="en-US" altLang="en-US" sz="1300" b="1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kumimoji="0" lang="en-US" altLang="en-US" sz="1300" b="1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kumimoji="0" lang="en-US" altLang="en-US" sz="1300" b="1" i="0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android</a:t>
            </a:r>
            <a:r>
              <a:rPr kumimoji="0" lang="en-US" altLang="en-US" sz="1300" b="1" i="0" u="none" strike="noStrike" cap="none" normalizeH="0" baseline="0" dirty="0" err="1">
                <a:ln>
                  <a:noFill/>
                </a:ln>
                <a:solidFill>
                  <a:srgbClr val="0000FF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:layout_alignParentStart</a:t>
            </a:r>
            <a:r>
              <a:rPr kumimoji="0" lang="en-US" altLang="en-US" sz="1300" b="1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=</a:t>
            </a:r>
            <a:r>
              <a:rPr kumimoji="0" lang="en-US" altLang="en-US" sz="1300" b="1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"true"</a:t>
            </a:r>
            <a:br>
              <a:rPr kumimoji="0" lang="en-US" altLang="en-US" sz="1300" b="1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kumimoji="0" lang="en-US" altLang="en-US" sz="1300" b="1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kumimoji="0" lang="en-US" altLang="en-US" sz="1300" b="1" i="0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android</a:t>
            </a:r>
            <a:r>
              <a:rPr kumimoji="0" lang="en-US" altLang="en-US" sz="1300" b="1" i="0" u="none" strike="noStrike" cap="none" normalizeH="0" baseline="0" dirty="0" err="1">
                <a:ln>
                  <a:noFill/>
                </a:ln>
                <a:solidFill>
                  <a:srgbClr val="0000FF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:id</a:t>
            </a:r>
            <a:r>
              <a:rPr kumimoji="0" lang="en-US" altLang="en-US" sz="1300" b="1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=</a:t>
            </a:r>
            <a:r>
              <a:rPr kumimoji="0" lang="en-US" altLang="en-US" sz="1300" b="1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"@+id/</a:t>
            </a:r>
            <a:r>
              <a:rPr kumimoji="0" lang="en-US" altLang="en-US" sz="1300" b="1" i="0" u="none" strike="noStrike" cap="none" normalizeH="0" baseline="0" dirty="0" err="1">
                <a:ln>
                  <a:noFill/>
                </a:ln>
                <a:solidFill>
                  <a:srgbClr val="008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lblJudul</a:t>
            </a:r>
            <a:r>
              <a:rPr kumimoji="0" lang="en-US" altLang="en-US" sz="1300" b="1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" 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/&gt;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3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.. .. </a:t>
            </a:r>
            <a:endParaRPr kumimoji="0" lang="en-US" altLang="en-US" sz="13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300" b="1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&lt;/</a:t>
            </a:r>
            <a:r>
              <a:rPr lang="en-US" altLang="en-US" sz="1300" b="1" dirty="0" err="1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RelativeLayout</a:t>
            </a:r>
            <a:r>
              <a:rPr lang="en-US" altLang="en-US" sz="1300" b="1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&gt;</a:t>
            </a:r>
            <a:endParaRPr kumimoji="0" lang="en-US" altLang="en-US" sz="1300" b="0" i="0" u="none" strike="noStrike" cap="none" normalizeH="0" baseline="0" dirty="0">
              <a:ln>
                <a:noFill/>
              </a:ln>
              <a:solidFill>
                <a:schemeClr val="bg1">
                  <a:lumMod val="75000"/>
                </a:schemeClr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100296" y="4160114"/>
            <a:ext cx="3113896" cy="276998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sng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Contoh, misal: </a:t>
            </a:r>
            <a:r>
              <a:rPr kumimoji="0" lang="en-US" altLang="en-US" sz="12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activity_main.xml berisi:</a:t>
            </a:r>
            <a:endParaRPr kumimoji="0" lang="en-US" altLang="en-US" sz="32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3347864" y="4509121"/>
            <a:ext cx="5688632" cy="2246768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109538" algn="l"/>
                <a:tab pos="287338" algn="l"/>
              </a:tabLst>
            </a:pPr>
            <a:r>
              <a:rPr lang="en-US" altLang="en-US" sz="1400" b="1" dirty="0">
                <a:solidFill>
                  <a:srgbClr val="00008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import </a:t>
            </a:r>
            <a:r>
              <a:rPr lang="en-US" altLang="en-US" sz="14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android.widget.TextView</a:t>
            </a:r>
            <a:r>
              <a:rPr lang="en-US" altLang="en-US" sz="1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;</a:t>
            </a:r>
            <a:endParaRPr lang="en-US" altLang="en-US" sz="1400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09538" algn="l"/>
                <a:tab pos="287338" algn="l"/>
              </a:tabLst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 . 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109538" algn="l"/>
                <a:tab pos="287338" algn="l"/>
              </a:tabLst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US" altLang="en-US" sz="1400" b="1" dirty="0">
                <a:solidFill>
                  <a:srgbClr val="00008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protected void </a:t>
            </a:r>
            <a:r>
              <a:rPr lang="en-US" altLang="en-US" sz="14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onCreate</a:t>
            </a:r>
            <a:r>
              <a:rPr lang="en-US" altLang="en-US" sz="1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(Bundle </a:t>
            </a:r>
            <a:r>
              <a:rPr lang="en-US" altLang="en-US" sz="14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savedInstanceState</a:t>
            </a:r>
            <a:r>
              <a:rPr lang="en-US" altLang="en-US" sz="1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 {</a:t>
            </a:r>
            <a:br>
              <a:rPr lang="en-US" altLang="en-US" sz="1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altLang="en-US" sz="1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	</a:t>
            </a:r>
            <a:r>
              <a:rPr lang="en-US" altLang="en-US" sz="1400" b="1" dirty="0" err="1">
                <a:solidFill>
                  <a:srgbClr val="00008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super</a:t>
            </a:r>
            <a:r>
              <a:rPr lang="en-US" altLang="en-US" sz="14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.onCreate</a:t>
            </a:r>
            <a:r>
              <a:rPr lang="en-US" altLang="en-US" sz="1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en-US" altLang="en-US" sz="14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savedInstanceState</a:t>
            </a:r>
            <a:r>
              <a:rPr lang="en-US" altLang="en-US" sz="1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);</a:t>
            </a:r>
            <a:br>
              <a:rPr lang="en-US" altLang="en-US" sz="1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altLang="en-US" sz="1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	</a:t>
            </a:r>
            <a:r>
              <a:rPr lang="en-US" altLang="en-US" sz="14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setContentView</a:t>
            </a:r>
            <a:r>
              <a:rPr lang="en-US" altLang="en-US" sz="1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en-US" altLang="en-US" sz="14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R.layout.</a:t>
            </a:r>
            <a:r>
              <a:rPr lang="en-US" altLang="en-US" sz="1400" b="1" i="1" dirty="0" err="1">
                <a:solidFill>
                  <a:srgbClr val="660E7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activity_main</a:t>
            </a:r>
            <a:r>
              <a:rPr lang="en-US" altLang="en-US" sz="1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);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109538" algn="l"/>
                <a:tab pos="287338" algn="l"/>
              </a:tabLst>
            </a:pPr>
            <a:r>
              <a:rPr lang="en-US" altLang="en-US" sz="1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	. . 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109538" algn="l"/>
                <a:tab pos="287338" algn="l"/>
              </a:tabLst>
            </a:pPr>
            <a:r>
              <a:rPr lang="en-US" altLang="en-US" sz="1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	. . 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109538" algn="l"/>
                <a:tab pos="287338" algn="l"/>
              </a:tabLst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		</a:t>
            </a:r>
            <a:r>
              <a:rPr lang="en-US" altLang="en-US" sz="14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TextView</a:t>
            </a:r>
            <a:r>
              <a:rPr lang="en-US" altLang="en-US" sz="1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14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judul</a:t>
            </a:r>
            <a:r>
              <a:rPr lang="en-US" altLang="en-US" sz="1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=(</a:t>
            </a:r>
            <a:r>
              <a:rPr lang="en-US" altLang="en-US" sz="14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TextView</a:t>
            </a:r>
            <a:r>
              <a:rPr lang="en-US" altLang="en-US" sz="1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 </a:t>
            </a:r>
            <a:r>
              <a:rPr lang="en-US" altLang="en-US" sz="14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findViewById</a:t>
            </a:r>
            <a:r>
              <a:rPr lang="en-US" altLang="en-US" sz="1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en-US" altLang="en-US" sz="14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R.id.</a:t>
            </a:r>
            <a:r>
              <a:rPr lang="en-US" altLang="en-US" sz="1400" b="1" i="1" dirty="0" err="1">
                <a:solidFill>
                  <a:srgbClr val="660E7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lblJudul</a:t>
            </a:r>
            <a:r>
              <a:rPr lang="en-US" altLang="en-US" sz="1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);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109538" algn="l"/>
                <a:tab pos="287338" algn="l"/>
              </a:tabLst>
            </a:pPr>
            <a:r>
              <a:rPr lang="en-US" altLang="en-US" sz="1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	</a:t>
            </a:r>
            <a:r>
              <a:rPr lang="en-US" altLang="en-US" sz="14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judul.setText</a:t>
            </a:r>
            <a:r>
              <a:rPr lang="en-US" altLang="en-US" sz="1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(“Form Login");</a:t>
            </a:r>
            <a:endParaRPr lang="en-US" altLang="en-US" sz="1400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109538" algn="l"/>
                <a:tab pos="287338" algn="l"/>
              </a:tabLst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		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kumimoji="0" lang="en-US" altLang="en-US" sz="1400" b="0" i="0" u="none" strike="noStrike" cap="none" normalizeH="0" dirty="0">
                <a:ln>
                  <a:noFill/>
                </a:ln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. .</a:t>
            </a:r>
            <a:endParaRPr kumimoji="0" lang="en-US" altLang="en-US" sz="1400" b="0" i="0" u="none" strike="noStrike" cap="none" normalizeH="0" baseline="0" dirty="0">
              <a:ln>
                <a:noFill/>
              </a:ln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3332787" y="4160113"/>
            <a:ext cx="3168352" cy="276999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sng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Contoh: </a:t>
            </a:r>
            <a:r>
              <a:rPr kumimoji="0" lang="en-US" altLang="en-US" sz="12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MainActivity.java </a:t>
            </a:r>
            <a:endParaRPr kumimoji="0" lang="en-US" altLang="en-US" sz="32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" name="Line Callout 1 12"/>
          <p:cNvSpPr/>
          <p:nvPr/>
        </p:nvSpPr>
        <p:spPr>
          <a:xfrm>
            <a:off x="7341941" y="4257092"/>
            <a:ext cx="504056" cy="360040"/>
          </a:xfrm>
          <a:prstGeom prst="borderCallout1">
            <a:avLst>
              <a:gd name="adj1" fmla="val 18750"/>
              <a:gd name="adj2" fmla="val -8333"/>
              <a:gd name="adj3" fmla="val 123872"/>
              <a:gd name="adj4" fmla="val -295554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/>
              <a:t>1</a:t>
            </a:r>
          </a:p>
        </p:txBody>
      </p:sp>
      <p:sp>
        <p:nvSpPr>
          <p:cNvPr id="14" name="Line Callout 1 13"/>
          <p:cNvSpPr/>
          <p:nvPr/>
        </p:nvSpPr>
        <p:spPr>
          <a:xfrm>
            <a:off x="8121283" y="5512165"/>
            <a:ext cx="504056" cy="360040"/>
          </a:xfrm>
          <a:prstGeom prst="borderCallout1">
            <a:avLst>
              <a:gd name="adj1" fmla="val 18750"/>
              <a:gd name="adj2" fmla="val -8333"/>
              <a:gd name="adj3" fmla="val 180731"/>
              <a:gd name="adj4" fmla="val -92485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/>
              <a:t>2</a:t>
            </a:r>
          </a:p>
        </p:txBody>
      </p:sp>
      <p:sp>
        <p:nvSpPr>
          <p:cNvPr id="15" name="Line Callout 1 14"/>
          <p:cNvSpPr/>
          <p:nvPr/>
        </p:nvSpPr>
        <p:spPr>
          <a:xfrm>
            <a:off x="7869255" y="6309320"/>
            <a:ext cx="504056" cy="360040"/>
          </a:xfrm>
          <a:prstGeom prst="borderCallout1">
            <a:avLst>
              <a:gd name="adj1" fmla="val 18750"/>
              <a:gd name="adj2" fmla="val -8333"/>
              <a:gd name="adj3" fmla="val 17734"/>
              <a:gd name="adj4" fmla="val -414688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9196921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TextView Widget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2292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1120"/>
            <a:ext cx="8229600" cy="1066800"/>
          </a:xfrm>
        </p:spPr>
        <p:txBody>
          <a:bodyPr/>
          <a:lstStyle/>
          <a:p>
            <a:r>
              <a:rPr lang="en-US"/>
              <a:t>TextView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325112"/>
          </a:xfrm>
        </p:spPr>
        <p:txBody>
          <a:bodyPr>
            <a:normAutofit/>
          </a:bodyPr>
          <a:lstStyle/>
          <a:p>
            <a:r>
              <a:rPr lang="en-US" sz="2400"/>
              <a:t>Berikut atribut TextView yang umum di-setting: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898943" y="1844824"/>
          <a:ext cx="7787208" cy="428752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23042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29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Nama Attribute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Deskripsi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android:id</a:t>
                      </a:r>
                      <a:endParaRPr lang="en-US" sz="16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ID</a:t>
                      </a:r>
                      <a:r>
                        <a:rPr lang="en-US" sz="1400" b="1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yang </a:t>
                      </a:r>
                      <a:r>
                        <a:rPr lang="en-US" sz="1400" b="1" baseline="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digunakan</a:t>
                      </a:r>
                      <a:r>
                        <a:rPr lang="en-US" sz="1400" b="1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1400" b="1" baseline="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untuk</a:t>
                      </a:r>
                      <a:r>
                        <a:rPr lang="en-US" sz="1400" b="1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1400" b="1" baseline="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mengidentifikasi</a:t>
                      </a:r>
                      <a:r>
                        <a:rPr lang="en-US" sz="1400" b="1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1400" b="1" i="1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UI Control</a:t>
                      </a:r>
                      <a:r>
                        <a:rPr lang="en-US" sz="1400" b="1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1400" b="1" baseline="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secara</a:t>
                      </a:r>
                      <a:r>
                        <a:rPr lang="en-US" sz="1400" b="1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unique.</a:t>
                      </a:r>
                      <a:endParaRPr lang="en-US" sz="14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android:text</a:t>
                      </a:r>
                      <a:endParaRPr lang="en-US" sz="16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Teks</a:t>
                      </a:r>
                      <a:r>
                        <a:rPr lang="en-US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yang </a:t>
                      </a:r>
                      <a:r>
                        <a:rPr lang="en-US" sz="1400" b="1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akan</a:t>
                      </a:r>
                      <a:r>
                        <a:rPr lang="en-US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1400" b="1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ditampilkan</a:t>
                      </a:r>
                      <a:r>
                        <a:rPr lang="en-US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android:textColor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Warna teks</a:t>
                      </a:r>
                    </a:p>
                    <a:p>
                      <a:r>
                        <a:rPr lang="en-US" sz="140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Diisi dengan format:</a:t>
                      </a:r>
                      <a:r>
                        <a:rPr lang="en-US" sz="1400" baseline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“#rgb”</a:t>
                      </a:r>
                      <a:endParaRPr lang="en-US" sz="140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android:layout_width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Ukuran lebar layout dari UI</a:t>
                      </a:r>
                      <a:r>
                        <a:rPr lang="en-US" sz="1400" baseline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Control (wrap_content, wrap_parent, nilai lebar)</a:t>
                      </a:r>
                      <a:endParaRPr lang="en-US" sz="140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android:layout_height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Ukuran</a:t>
                      </a:r>
                      <a:r>
                        <a:rPr lang="en-US" sz="1400" baseline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t</a:t>
                      </a:r>
                      <a:r>
                        <a:rPr lang="en-US" sz="140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inggi</a:t>
                      </a:r>
                      <a:r>
                        <a:rPr lang="en-US" sz="1400" baseline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140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layout dari UI</a:t>
                      </a:r>
                      <a:r>
                        <a:rPr lang="en-US" sz="1400" baseline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Control (wrap_content, wrap_parent, nilai lebar)</a:t>
                      </a:r>
                      <a:endParaRPr lang="en-US" sz="140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android:layout_gravity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Menentukan bagaimana posisi layout</a:t>
                      </a:r>
                      <a:r>
                        <a:rPr lang="en-US" sz="1400" baseline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UI Control terhadap main layout (induknya). (spt: left, right, top, bottom, center_horizontal, center_vertical, dst).</a:t>
                      </a:r>
                      <a:endParaRPr lang="en-US" sz="140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android:textSize</a:t>
                      </a:r>
                      <a:endParaRPr lang="en-US" sz="1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Ukuran</a:t>
                      </a:r>
                      <a:r>
                        <a:rPr lang="en-US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140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teks</a:t>
                      </a:r>
                      <a:r>
                        <a:rPr lang="en-US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140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dalam</a:t>
                      </a:r>
                      <a:r>
                        <a:rPr lang="en-US" sz="14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1400" baseline="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satuan</a:t>
                      </a:r>
                      <a:r>
                        <a:rPr lang="en-US" sz="14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1400" baseline="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sp</a:t>
                      </a:r>
                      <a:r>
                        <a:rPr lang="en-US" sz="14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(scaled pixels)</a:t>
                      </a:r>
                      <a:r>
                        <a:rPr lang="en-US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.</a:t>
                      </a:r>
                    </a:p>
                    <a:p>
                      <a:r>
                        <a:rPr lang="en-US" sz="140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Contoh</a:t>
                      </a:r>
                      <a:r>
                        <a:rPr lang="en-US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: 15sp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android:textStyle</a:t>
                      </a:r>
                      <a:endParaRPr lang="en-US" sz="1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Style </a:t>
                      </a:r>
                      <a:r>
                        <a:rPr lang="en-US" sz="140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teks</a:t>
                      </a:r>
                      <a:r>
                        <a:rPr lang="en-US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: 0 – normal ,  1 –</a:t>
                      </a:r>
                      <a:r>
                        <a:rPr lang="en-US" sz="14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bold, 2 – italic .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58632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89992"/>
            <a:ext cx="8229600" cy="1066800"/>
          </a:xfrm>
        </p:spPr>
        <p:txBody>
          <a:bodyPr>
            <a:noAutofit/>
          </a:bodyPr>
          <a:lstStyle/>
          <a:p>
            <a:r>
              <a:rPr lang="en-US" sz="2800"/>
              <a:t>Membuat TextView pada activity layout (.xml) dan Menggunakan TextView pada Activity Class (.java)</a:t>
            </a: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453431" y="1943136"/>
            <a:ext cx="4550617" cy="2031325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404813" algn="l"/>
              </a:tabLst>
            </a:pPr>
            <a:r>
              <a:rPr kumimoji="0" lang="en-US" altLang="en-US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TextView</a:t>
            </a:r>
            <a:b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en-US" sz="1400" b="1">
                <a:solidFill>
                  <a:srgbClr val="660E7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android</a:t>
            </a:r>
            <a:r>
              <a:rPr lang="en-US" altLang="en-US" sz="1400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:id=</a:t>
            </a:r>
            <a:r>
              <a:rPr lang="en-US" altLang="en-US" sz="1400" b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"@+id/lblJudul"</a:t>
            </a:r>
            <a:endParaRPr kumimoji="0" lang="en-US" altLang="en-US" sz="1400" b="1" i="0" u="none" strike="noStrike" cap="none" normalizeH="0" baseline="0">
              <a:ln>
                <a:noFill/>
              </a:ln>
              <a:solidFill>
                <a:srgbClr val="00008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04813" algn="l"/>
              </a:tabLst>
            </a:pPr>
            <a:r>
              <a:rPr lang="en-US" altLang="en-US" sz="1400" b="1">
                <a:solidFill>
                  <a:srgbClr val="000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rgbClr val="660E7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android</a:t>
            </a:r>
            <a: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:text=</a:t>
            </a:r>
            <a: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"Sign-in"</a:t>
            </a:r>
            <a:b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rgbClr val="660E7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android</a:t>
            </a:r>
            <a: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:layout_width=</a:t>
            </a:r>
            <a: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"wrap_content"</a:t>
            </a:r>
            <a:b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rgbClr val="660E7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android</a:t>
            </a:r>
            <a: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:layout_height=</a:t>
            </a:r>
            <a: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"wrap_content"</a:t>
            </a:r>
            <a:b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rgbClr val="660E7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android</a:t>
            </a:r>
            <a: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:gravity=</a:t>
            </a:r>
            <a: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“left"</a:t>
            </a:r>
            <a:b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rgbClr val="660E7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android</a:t>
            </a:r>
            <a: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:textsize=</a:t>
            </a:r>
            <a: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“24sp“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404813" algn="l"/>
              </a:tabLst>
            </a:pPr>
            <a:r>
              <a:rPr lang="en-US" altLang="en-US" sz="1400" b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en-US" sz="1400" b="1">
                <a:solidFill>
                  <a:srgbClr val="660E7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android</a:t>
            </a:r>
            <a:r>
              <a:rPr lang="en-US" altLang="en-US" sz="1400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:textstyle=</a:t>
            </a:r>
            <a:r>
              <a:rPr lang="en-US" altLang="en-US" sz="1400" b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"normal|bold"</a:t>
            </a:r>
            <a:b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/&gt;</a:t>
            </a:r>
            <a:endParaRPr kumimoji="0" lang="en-US" altLang="en-US" sz="3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755576" y="4112960"/>
            <a:ext cx="8280920" cy="2642929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109538" algn="l"/>
                <a:tab pos="287338" algn="l"/>
              </a:tabLst>
            </a:pPr>
            <a:r>
              <a:rPr lang="en-US" alt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lang="en-US" altLang="en-US" sz="1400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android.widget.TextView</a:t>
            </a:r>
            <a:r>
              <a:rPr lang="en-US" altLang="en-US" sz="14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09538" algn="l"/>
                <a:tab pos="287338" algn="l"/>
              </a:tabLst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. . 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09538" algn="l"/>
                <a:tab pos="287338" algn="l"/>
              </a:tabLst>
            </a:pPr>
            <a:r>
              <a:rPr lang="en-US" alt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 . .</a:t>
            </a: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109538" algn="l"/>
                <a:tab pos="287338" algn="l"/>
              </a:tabLst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en-US" sz="1400" b="1" dirty="0">
                <a:solidFill>
                  <a:srgbClr val="000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protected void </a:t>
            </a:r>
            <a:r>
              <a:rPr lang="en-US" altLang="en-US" sz="1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onCreate</a:t>
            </a:r>
            <a:r>
              <a:rPr lang="en-US" alt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(Bundle </a:t>
            </a:r>
            <a:r>
              <a:rPr lang="en-US" altLang="en-US" sz="1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savedInstanceState</a:t>
            </a:r>
            <a:r>
              <a:rPr lang="en-US" alt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  <a:br>
              <a:rPr lang="en-US" alt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altLang="en-US" sz="1400" b="1" dirty="0" err="1">
                <a:solidFill>
                  <a:srgbClr val="000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super</a:t>
            </a:r>
            <a:r>
              <a:rPr lang="en-US" altLang="en-US" sz="1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.onCreate</a:t>
            </a:r>
            <a:r>
              <a:rPr lang="en-US" alt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en-US" sz="1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savedInstanceState</a:t>
            </a:r>
            <a:r>
              <a:rPr lang="en-US" alt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br>
              <a:rPr lang="en-US" alt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altLang="en-US" sz="1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setContentView</a:t>
            </a:r>
            <a:r>
              <a:rPr lang="en-US" alt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en-US" sz="1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R.layout.</a:t>
            </a:r>
            <a:r>
              <a:rPr lang="en-US" altLang="en-US" sz="1400" b="1" i="1" dirty="0" err="1">
                <a:solidFill>
                  <a:srgbClr val="660E7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activity_main</a:t>
            </a:r>
            <a:r>
              <a:rPr lang="en-US" alt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109538" algn="l"/>
                <a:tab pos="287338" algn="l"/>
              </a:tabLst>
            </a:pPr>
            <a:r>
              <a:rPr lang="en-US" alt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. . 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109538" algn="l"/>
                <a:tab pos="287338" algn="l"/>
              </a:tabLst>
            </a:pPr>
            <a:r>
              <a:rPr lang="en-US" alt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. . 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109538" algn="l"/>
                <a:tab pos="287338" algn="l"/>
              </a:tabLst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altLang="en-US" sz="1400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TextView</a:t>
            </a:r>
            <a:r>
              <a:rPr lang="en-US" altLang="en-US" sz="14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400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judul</a:t>
            </a:r>
            <a:r>
              <a:rPr lang="en-US" altLang="en-US" sz="14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=(</a:t>
            </a:r>
            <a:r>
              <a:rPr lang="en-US" altLang="en-US" sz="1400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TextView</a:t>
            </a:r>
            <a:r>
              <a:rPr lang="en-US" altLang="en-US" sz="14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lang="en-US" altLang="en-US" sz="1400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findViewById</a:t>
            </a:r>
            <a:r>
              <a:rPr lang="en-US" altLang="en-US" sz="14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en-US" sz="1400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R.id.</a:t>
            </a:r>
            <a:r>
              <a:rPr lang="en-US" altLang="en-US" sz="1400" b="1" i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lblJudul</a:t>
            </a:r>
            <a:r>
              <a:rPr lang="en-US" altLang="en-US" sz="14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109538" algn="l"/>
                <a:tab pos="287338" algn="l"/>
              </a:tabLst>
            </a:pPr>
            <a:r>
              <a:rPr lang="en-US" alt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altLang="en-US" sz="1400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judul.setText</a:t>
            </a:r>
            <a:r>
              <a:rPr lang="en-US" altLang="en-US" sz="14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(“Form Login");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109538" algn="l"/>
                <a:tab pos="287338" algn="l"/>
              </a:tabLst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kumimoji="0" lang="en-US" altLang="en-US" sz="1400" b="0" i="0" u="none" strike="noStrike" cap="none" normalizeH="0" dirty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. 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109538" algn="l"/>
                <a:tab pos="287338" algn="l"/>
              </a:tabLst>
            </a:pPr>
            <a:r>
              <a:rPr lang="en-US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		. . .</a:t>
            </a:r>
            <a:endParaRPr kumimoji="0" lang="en-US" altLang="en-US" sz="1400" b="0" i="0" u="none" strike="noStrike" cap="none" normalizeH="0" baseline="0" dirty="0">
              <a:ln>
                <a:noFill/>
              </a:ln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5868144" y="3789040"/>
            <a:ext cx="3168352" cy="307777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400" b="1" i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Code</a:t>
            </a:r>
            <a:r>
              <a:rPr lang="en-US" altLang="en-US" sz="1400" b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pada </a:t>
            </a:r>
            <a: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MainActivity.java </a:t>
            </a:r>
            <a:endParaRPr kumimoji="0" lang="en-US" altLang="en-US" sz="36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5004048" y="1943136"/>
            <a:ext cx="3113896" cy="307777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1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Code</a:t>
            </a:r>
            <a: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pada activity_main.xml</a:t>
            </a:r>
            <a:endParaRPr kumimoji="0" lang="en-US" altLang="en-US" sz="36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28541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EditText Widget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69057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-UPJ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-UPJ" id="{E11B32B5-4DCD-4BFE-AFF8-C7F875C2669E}" vid="{DB517ECF-2B52-4556-AAAB-CCE18EBB3B3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Theme-UPJ</Template>
  <TotalTime>1193</TotalTime>
  <Words>2051</Words>
  <Application>Microsoft Office PowerPoint</Application>
  <PresentationFormat>On-screen Show (4:3)</PresentationFormat>
  <Paragraphs>220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6" baseType="lpstr">
      <vt:lpstr>Arial</vt:lpstr>
      <vt:lpstr>Baskerville Old Face</vt:lpstr>
      <vt:lpstr>Calibri</vt:lpstr>
      <vt:lpstr>Courier New</vt:lpstr>
      <vt:lpstr>Georgia</vt:lpstr>
      <vt:lpstr>Trebuchet MS</vt:lpstr>
      <vt:lpstr>Wingdings 2</vt:lpstr>
      <vt:lpstr>Theme-UPJ</vt:lpstr>
      <vt:lpstr>Mobile Programming</vt:lpstr>
      <vt:lpstr>Capaian Pembelajaran</vt:lpstr>
      <vt:lpstr>Widget</vt:lpstr>
      <vt:lpstr>Attributes</vt:lpstr>
      <vt:lpstr>Widget</vt:lpstr>
      <vt:lpstr>TextView Widget</vt:lpstr>
      <vt:lpstr>TextView</vt:lpstr>
      <vt:lpstr>Membuat TextView pada activity layout (.xml) dan Menggunakan TextView pada Activity Class (.java)</vt:lpstr>
      <vt:lpstr>EditText Widget</vt:lpstr>
      <vt:lpstr>EditText</vt:lpstr>
      <vt:lpstr>Membuat EditText pada activity layout (.xml) dan Menggunakan EditText pada Activity Class (.java)</vt:lpstr>
      <vt:lpstr>Button Widget</vt:lpstr>
      <vt:lpstr>Button</vt:lpstr>
      <vt:lpstr>Membuat Button pada activity layout (.xml) dan Menggunakan Button pada Activity Class (.java)</vt:lpstr>
      <vt:lpstr>Membuat Button pada activity layout (.xml) dan Menggunakan Button pada Activity Class (.java)</vt:lpstr>
      <vt:lpstr>Terima Kasih</vt:lpstr>
      <vt:lpstr>Tips</vt:lpstr>
      <vt:lpstr>Referensi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Android Studio Widget (TextView, EditText &amp; Button)</dc:title>
  <dc:creator>Augury El Rayeb</dc:creator>
  <cp:lastModifiedBy>Augury El Rayeb</cp:lastModifiedBy>
  <cp:revision>83</cp:revision>
  <dcterms:created xsi:type="dcterms:W3CDTF">2020-10-12T07:38:31Z</dcterms:created>
  <dcterms:modified xsi:type="dcterms:W3CDTF">2020-12-03T02:29:25Z</dcterms:modified>
</cp:coreProperties>
</file>