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30" r:id="rId3"/>
    <p:sldId id="331" r:id="rId4"/>
    <p:sldId id="332" r:id="rId5"/>
    <p:sldId id="333" r:id="rId6"/>
    <p:sldId id="334" r:id="rId7"/>
    <p:sldId id="335" r:id="rId8"/>
    <p:sldId id="329" r:id="rId9"/>
    <p:sldId id="336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A903D-4C4C-455F-9AFB-548C8D73FF8E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2D9FB-3617-475B-ADE7-E75E035B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5193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5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7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36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3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109F7-F90D-47DB-B178-E97250A084A7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MDPxN8FgXM&amp;list=PL6gx4Cwl9DGBsvRxJJOzG4r4k_zLKrnxl&amp;index=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Folder Resources (Res)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Tata </a:t>
            </a:r>
            <a:r>
              <a:rPr lang="en-US" dirty="0" err="1" smtClean="0"/>
              <a:t>Kelolanya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Capaian Pembelajaran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Memahami</a:t>
            </a:r>
            <a:r>
              <a:rPr lang="en-US" dirty="0" smtClean="0"/>
              <a:t> Folder Resources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isinya</a:t>
            </a:r>
            <a:endParaRPr lang="en-US" dirty="0" smtClean="0"/>
          </a:p>
          <a:p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utilisasi</a:t>
            </a:r>
            <a:r>
              <a:rPr lang="en-US" dirty="0"/>
              <a:t> Folder Resources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isinya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05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en-US" smtClean="0"/>
              <a:t>Isi Folder Resources (Res)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583060"/>
          <a:ext cx="8229600" cy="49733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22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Directory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Deskripsi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anim/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Tempat</a:t>
                      </a:r>
                      <a:r>
                        <a:rPr lang="en-US" sz="1600" baseline="0" smtClean="0"/>
                        <a:t> file </a:t>
                      </a:r>
                      <a:r>
                        <a:rPr lang="en-US" sz="1600" smtClean="0"/>
                        <a:t>XML yang berisi definisi property animasi.</a:t>
                      </a:r>
                    </a:p>
                    <a:p>
                      <a:r>
                        <a:rPr lang="en-US" sz="1600" smtClean="0"/>
                        <a:t>Lokasi folder: </a:t>
                      </a:r>
                      <a:r>
                        <a:rPr lang="en-US" sz="1600" b="1" smtClean="0"/>
                        <a:t>res/anim/</a:t>
                      </a:r>
                      <a:r>
                        <a:rPr lang="en-US" sz="1600" smtClean="0"/>
                        <a:t> </a:t>
                      </a:r>
                    </a:p>
                    <a:p>
                      <a:r>
                        <a:rPr lang="en-US" sz="1600" smtClean="0"/>
                        <a:t>Akses melalui: class  </a:t>
                      </a:r>
                      <a:r>
                        <a:rPr lang="en-US" sz="1600" b="1" smtClean="0"/>
                        <a:t>R.anim </a:t>
                      </a:r>
                      <a:r>
                        <a:rPr lang="en-US" sz="1600" smtClean="0"/>
                        <a:t> 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color/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Tempat</a:t>
                      </a:r>
                      <a:r>
                        <a:rPr lang="en-US" sz="1600" baseline="0" smtClean="0"/>
                        <a:t> file </a:t>
                      </a:r>
                      <a:r>
                        <a:rPr lang="en-US" sz="1600" smtClean="0"/>
                        <a:t>XML yang berisi definisi property warna (</a:t>
                      </a:r>
                      <a:r>
                        <a:rPr lang="en-US" sz="1600" i="1" smtClean="0"/>
                        <a:t>color</a:t>
                      </a:r>
                      <a:r>
                        <a:rPr lang="en-US" sz="1600" smtClean="0"/>
                        <a:t>).</a:t>
                      </a:r>
                    </a:p>
                    <a:p>
                      <a:r>
                        <a:rPr lang="en-US" sz="1600" smtClean="0"/>
                        <a:t>Lokasi folder: </a:t>
                      </a:r>
                      <a:r>
                        <a:rPr lang="en-US" sz="1600" b="1" smtClean="0"/>
                        <a:t>res/color/</a:t>
                      </a:r>
                      <a:r>
                        <a:rPr lang="en-US" sz="1600" smtClean="0"/>
                        <a:t> </a:t>
                      </a:r>
                    </a:p>
                    <a:p>
                      <a:r>
                        <a:rPr lang="en-US" sz="1600" smtClean="0"/>
                        <a:t>Akses melalui: class  </a:t>
                      </a:r>
                      <a:r>
                        <a:rPr lang="en-US" sz="1600" b="1" smtClean="0"/>
                        <a:t>R.color </a:t>
                      </a:r>
                      <a:r>
                        <a:rPr lang="en-US" sz="160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drawable/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Tempat file gambar (.png, .jpg,</a:t>
                      </a:r>
                      <a:r>
                        <a:rPr lang="en-US" sz="1600" baseline="0" smtClean="0"/>
                        <a:t> .gif) atau file XML yang di-</a:t>
                      </a:r>
                      <a:r>
                        <a:rPr lang="en-US" sz="1600" i="1" baseline="0" smtClean="0"/>
                        <a:t>compile</a:t>
                      </a:r>
                      <a:r>
                        <a:rPr lang="en-US" sz="1600" i="0" baseline="0" smtClean="0"/>
                        <a:t> menjadi bitmap, gambar untuk animasi, dsb.</a:t>
                      </a:r>
                    </a:p>
                    <a:p>
                      <a:r>
                        <a:rPr lang="en-US" sz="1600" smtClean="0"/>
                        <a:t>Lokasi folder: </a:t>
                      </a:r>
                      <a:r>
                        <a:rPr lang="en-US" sz="1600" b="1" smtClean="0"/>
                        <a:t>res/drawable/</a:t>
                      </a:r>
                      <a:r>
                        <a:rPr lang="en-US" sz="1600" smtClean="0"/>
                        <a:t> </a:t>
                      </a:r>
                    </a:p>
                    <a:p>
                      <a:r>
                        <a:rPr lang="en-US" sz="1600" smtClean="0"/>
                        <a:t>Akses melalui: class  </a:t>
                      </a:r>
                      <a:r>
                        <a:rPr lang="en-US" sz="1600" b="1" smtClean="0"/>
                        <a:t>R.drawable </a:t>
                      </a:r>
                      <a:r>
                        <a:rPr lang="en-US" sz="160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layout/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Tempat</a:t>
                      </a:r>
                      <a:r>
                        <a:rPr lang="en-US" sz="1600" baseline="0" smtClean="0"/>
                        <a:t> file </a:t>
                      </a:r>
                      <a:r>
                        <a:rPr lang="en-US" sz="1600" smtClean="0"/>
                        <a:t>XML </a:t>
                      </a:r>
                      <a:r>
                        <a:rPr lang="en-US" sz="1600" baseline="0" smtClean="0"/>
                        <a:t> yang berisi definisi layout UI (</a:t>
                      </a:r>
                      <a:r>
                        <a:rPr lang="en-US" sz="1600" i="1" baseline="0" smtClean="0"/>
                        <a:t>user Interface</a:t>
                      </a:r>
                      <a:r>
                        <a:rPr lang="en-US" sz="1600" baseline="0" smtClean="0"/>
                        <a:t>)</a:t>
                      </a:r>
                      <a:endParaRPr lang="en-US" sz="1600" smtClean="0"/>
                    </a:p>
                    <a:p>
                      <a:r>
                        <a:rPr lang="en-US" sz="1600" smtClean="0"/>
                        <a:t>Lokasi folder: </a:t>
                      </a:r>
                      <a:r>
                        <a:rPr lang="en-US" sz="1600" b="1" smtClean="0"/>
                        <a:t>res/layout/</a:t>
                      </a:r>
                      <a:r>
                        <a:rPr lang="en-US" sz="1600" smtClean="0"/>
                        <a:t> </a:t>
                      </a:r>
                    </a:p>
                    <a:p>
                      <a:r>
                        <a:rPr lang="en-US" sz="1600" smtClean="0"/>
                        <a:t>Akses melalui: class  </a:t>
                      </a:r>
                      <a:r>
                        <a:rPr lang="en-US" sz="1600" b="1" smtClean="0"/>
                        <a:t>R.layout </a:t>
                      </a:r>
                      <a:r>
                        <a:rPr lang="en-US" sz="160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menu/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Tempat file XML yang berisi definisi menu aplikasi, seperti, Options Menu, Context Menu,</a:t>
                      </a:r>
                      <a:r>
                        <a:rPr lang="en-US" sz="1600" baseline="0" smtClean="0"/>
                        <a:t> atau Sub Menu.</a:t>
                      </a:r>
                    </a:p>
                    <a:p>
                      <a:r>
                        <a:rPr lang="en-US" sz="1600" smtClean="0"/>
                        <a:t>Lokasi folder: </a:t>
                      </a:r>
                      <a:r>
                        <a:rPr lang="en-US" sz="1600" b="1" smtClean="0"/>
                        <a:t>res/menu/</a:t>
                      </a:r>
                      <a:r>
                        <a:rPr lang="en-US" sz="1600" smtClean="0"/>
                        <a:t> </a:t>
                      </a:r>
                    </a:p>
                    <a:p>
                      <a:r>
                        <a:rPr lang="en-US" sz="1600" smtClean="0"/>
                        <a:t>Akses melalui : </a:t>
                      </a:r>
                      <a:r>
                        <a:rPr lang="en-US" sz="1600" b="1" smtClean="0"/>
                        <a:t>R.menu</a:t>
                      </a:r>
                      <a:r>
                        <a:rPr lang="en-US" sz="1600" b="0" smtClean="0"/>
                        <a:t> 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2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en-US" smtClean="0"/>
              <a:t>Isi Folder Resources (Res)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583060"/>
          <a:ext cx="8229600" cy="5034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22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7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Directory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Deskripsi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raw/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Tempat menyimpan sembarang (segala) file dalam bentuk mentah.</a:t>
                      </a:r>
                    </a:p>
                    <a:p>
                      <a:pPr marL="2346325" indent="-2346325"/>
                      <a:r>
                        <a:rPr lang="en-US" sz="1600" smtClean="0"/>
                        <a:t>Untuk membuka file raw:</a:t>
                      </a:r>
                      <a:r>
                        <a:rPr lang="en-US" sz="1600" baseline="0" smtClean="0"/>
                        <a:t> </a:t>
                      </a:r>
                      <a:r>
                        <a:rPr lang="en-US" sz="1600" b="1" baseline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callResources.openRawResource()</a:t>
                      </a:r>
                      <a:r>
                        <a:rPr lang="en-US" sz="1600" baseline="0" smtClean="0"/>
                        <a:t> dengan resource ID:  </a:t>
                      </a:r>
                      <a:r>
                        <a:rPr lang="en-US" sz="1600" b="1" baseline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R.raw.namaFile</a:t>
                      </a:r>
                    </a:p>
                    <a:p>
                      <a:endParaRPr lang="en-US" sz="16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values/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Tempat file XML yang berisi nilai (value),  seperti;</a:t>
                      </a:r>
                      <a:r>
                        <a:rPr lang="en-US" sz="1600" baseline="0" smtClean="0"/>
                        <a:t> strings, integers, dan colors. </a:t>
                      </a:r>
                    </a:p>
                    <a:p>
                      <a:r>
                        <a:rPr lang="en-US" sz="1600" baseline="0" smtClean="0"/>
                        <a:t>Berikut adalah aturan penamaan file pada directory ini:</a:t>
                      </a:r>
                      <a:endParaRPr lang="en-US" sz="1600" smtClean="0"/>
                    </a:p>
                    <a:p>
                      <a:r>
                        <a:rPr lang="en-US" sz="1600" b="1" smtClean="0"/>
                        <a:t>arrays.xml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smtClean="0"/>
                        <a:t>resource arrays, diakses melalui: class </a:t>
                      </a:r>
                      <a:r>
                        <a:rPr lang="en-US" sz="1600" b="1" smtClean="0"/>
                        <a:t>R.array</a:t>
                      </a:r>
                    </a:p>
                    <a:p>
                      <a:r>
                        <a:rPr lang="en-US" sz="1600" b="1" smtClean="0"/>
                        <a:t>integers.xml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smtClean="0"/>
                        <a:t> resource integers, diakses melalui: class </a:t>
                      </a:r>
                      <a:r>
                        <a:rPr lang="en-US" sz="1600" b="1" smtClean="0"/>
                        <a:t>R.integer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/>
                        <a:t>bools.xml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smtClean="0"/>
                        <a:t> resource boolean, diakses melalui: class </a:t>
                      </a:r>
                      <a:r>
                        <a:rPr lang="en-US" sz="1600" b="1" smtClean="0"/>
                        <a:t>R.bool</a:t>
                      </a:r>
                      <a:r>
                        <a:rPr lang="en-US" sz="1600" smtClean="0"/>
                        <a:t> </a:t>
                      </a:r>
                    </a:p>
                    <a:p>
                      <a:r>
                        <a:rPr lang="en-US" sz="1600" b="1" smtClean="0"/>
                        <a:t>colors.xml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smtClean="0"/>
                        <a:t> color values, diakses melalui: class </a:t>
                      </a:r>
                      <a:r>
                        <a:rPr lang="en-US" sz="1600" b="1" smtClean="0"/>
                        <a:t>R.color</a:t>
                      </a:r>
                      <a:r>
                        <a:rPr lang="en-US" sz="1600" smtClean="0"/>
                        <a:t> </a:t>
                      </a:r>
                    </a:p>
                    <a:p>
                      <a:r>
                        <a:rPr lang="en-US" sz="1600" b="1" smtClean="0"/>
                        <a:t>dimens.xml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smtClean="0"/>
                        <a:t> dimension values, diakses melalui: class </a:t>
                      </a:r>
                      <a:r>
                        <a:rPr lang="en-US" sz="1600" b="1" smtClean="0"/>
                        <a:t>R.dimen</a:t>
                      </a:r>
                      <a:endParaRPr lang="en-US" sz="1600" b="0" smtClean="0"/>
                    </a:p>
                    <a:p>
                      <a:r>
                        <a:rPr lang="en-US" sz="1600" b="1" smtClean="0"/>
                        <a:t>strings.xml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1600" smtClean="0"/>
                        <a:t>string values, diakses melalui: class </a:t>
                      </a:r>
                      <a:r>
                        <a:rPr lang="en-US" sz="1600" b="1" smtClean="0"/>
                        <a:t>R.string</a:t>
                      </a:r>
                      <a:endParaRPr lang="en-US" sz="1600" b="0" smtClean="0"/>
                    </a:p>
                    <a:p>
                      <a:r>
                        <a:rPr lang="en-US" sz="1600" b="1" smtClean="0"/>
                        <a:t>styles.xml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600" smtClean="0"/>
                        <a:t> styles, diakses melalui: class </a:t>
                      </a:r>
                      <a:r>
                        <a:rPr lang="en-US" sz="1600" b="1" smtClean="0"/>
                        <a:t>R.style</a:t>
                      </a:r>
                    </a:p>
                    <a:p>
                      <a:endParaRPr lang="en-US" sz="16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xml/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Tempat menyimpan berbagai file konfigurasi dala bentuk XML yang </a:t>
                      </a:r>
                      <a:r>
                        <a:rPr lang="en-US" sz="1600" baseline="0" smtClean="0"/>
                        <a:t>dapat dibaca saat </a:t>
                      </a:r>
                      <a:r>
                        <a:rPr lang="en-US" sz="1600" i="1" baseline="0" smtClean="0"/>
                        <a:t>runtime</a:t>
                      </a:r>
                      <a:r>
                        <a:rPr lang="en-US" sz="1600" i="0" baseline="0" smtClean="0"/>
                        <a:t>.</a:t>
                      </a:r>
                    </a:p>
                    <a:p>
                      <a:r>
                        <a:rPr lang="en-US" sz="1600" baseline="0" smtClean="0"/>
                        <a:t>Untuk membaca file XML: </a:t>
                      </a:r>
                      <a:r>
                        <a:rPr lang="en-US" sz="1600" b="1" baseline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Resources.getXML()</a:t>
                      </a:r>
                      <a:endParaRPr lang="en-US" sz="1600" b="1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8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Mengakses Resource dari Code Java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39080"/>
            <a:ext cx="8229600" cy="465421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mtClean="0"/>
              <a:t>Saat aplikasi android di-compile, class R akan dibuat, class R ini akan berisi semua ID resource yang ada di dalam directory res/ (termasuk subfoldernya). </a:t>
            </a:r>
          </a:p>
          <a:p>
            <a:pPr marL="350838" indent="0">
              <a:lnSpc>
                <a:spcPct val="120000"/>
              </a:lnSpc>
              <a:buNone/>
            </a:pPr>
            <a:r>
              <a:rPr lang="en-US" smtClean="0"/>
              <a:t>Dengan demikian kita dapat mengakses resource dengan :</a:t>
            </a:r>
          </a:p>
          <a:p>
            <a:pPr marL="854075" lvl="1" indent="-457200">
              <a:lnSpc>
                <a:spcPct val="120000"/>
              </a:lnSpc>
            </a:pPr>
            <a:r>
              <a:rPr lang="en-US" smtClean="0"/>
              <a:t>Menggunakan class R disertai sub-derectory dan nama resource-nya (nama file maupun name pada tag), contoh:	</a:t>
            </a:r>
            <a:r>
              <a:rPr lang="en-US" b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R.drawable.gambarLogo</a:t>
            </a:r>
          </a:p>
          <a:p>
            <a:pPr marL="1722438" lvl="1" indent="-868363">
              <a:lnSpc>
                <a:spcPct val="120000"/>
              </a:lnSpc>
              <a:buNone/>
            </a:pPr>
            <a:r>
              <a:rPr lang="en-US" u="sng" smtClean="0"/>
              <a:t>Artinya</a:t>
            </a:r>
            <a:r>
              <a:rPr lang="en-US" smtClean="0"/>
              <a:t>: mengakses file gambarLogo yang berada pada directory res/drawable/</a:t>
            </a:r>
          </a:p>
          <a:p>
            <a:pPr marL="1722438" lvl="1" indent="-868363">
              <a:lnSpc>
                <a:spcPct val="120000"/>
              </a:lnSpc>
              <a:buNone/>
            </a:pPr>
            <a:endParaRPr lang="en-US" smtClean="0"/>
          </a:p>
          <a:p>
            <a:pPr marL="854075" lvl="1" indent="-457200">
              <a:lnSpc>
                <a:spcPct val="120000"/>
              </a:lnSpc>
            </a:pPr>
            <a:r>
              <a:rPr lang="en-US" smtClean="0"/>
              <a:t>Menggunakan class R disertai dengan resource</a:t>
            </a:r>
            <a:r>
              <a:rPr lang="en-US"/>
              <a:t> </a:t>
            </a:r>
            <a:r>
              <a:rPr lang="en-US" smtClean="0"/>
              <a:t>ID-nya, contoh:	</a:t>
            </a:r>
            <a:r>
              <a:rPr lang="en-US" b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R.id.setinganGambar</a:t>
            </a:r>
          </a:p>
          <a:p>
            <a:pPr marL="1768475" lvl="1" indent="-914400">
              <a:lnSpc>
                <a:spcPct val="120000"/>
              </a:lnSpc>
              <a:buNone/>
            </a:pPr>
            <a:r>
              <a:rPr lang="en-US" u="sng"/>
              <a:t>Artinya</a:t>
            </a:r>
            <a:r>
              <a:rPr lang="en-US"/>
              <a:t>: mengakses </a:t>
            </a:r>
            <a:r>
              <a:rPr lang="en-US" smtClean="0"/>
              <a:t>nilai yang didefinisikan dengan ID setinganGambar pada file yang terdapat di dalam folder res/ atau res/sub-directory/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95536" y="6084585"/>
            <a:ext cx="833112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7E0054"/>
                </a:solidFill>
                <a:latin typeface="Courier New" panose="02070309020205020404" pitchFamily="49" charset="0"/>
              </a:rPr>
              <a:t>ImageView 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imageView 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= (</a:t>
            </a:r>
            <a:r>
              <a:rPr lang="en-US" sz="1600">
                <a:solidFill>
                  <a:srgbClr val="7E0054"/>
                </a:solidFill>
                <a:latin typeface="Courier New" panose="02070309020205020404" pitchFamily="49" charset="0"/>
              </a:rPr>
              <a:t>ImageView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) 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findViewById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</a:rPr>
              <a:t>R</a:t>
            </a:r>
            <a:r>
              <a:rPr lang="en-US" sz="1600" b="1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</a:rPr>
              <a:t>id</a:t>
            </a:r>
            <a:r>
              <a:rPr lang="en-US" sz="1600" b="1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</a:rPr>
              <a:t>myimageview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); </a:t>
            </a:r>
            <a:endParaRPr lang="en-US" sz="1600" smtClean="0">
              <a:solidFill>
                <a:srgbClr val="656500"/>
              </a:solidFill>
              <a:latin typeface="Courier New" panose="02070309020205020404" pitchFamily="49" charset="0"/>
            </a:endParaRPr>
          </a:p>
          <a:p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imageView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setImageResource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</a:rPr>
              <a:t>R</a:t>
            </a:r>
            <a:r>
              <a:rPr lang="en-US" sz="1600" b="1" smtClean="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</a:rPr>
              <a:t>drawable</a:t>
            </a:r>
            <a:r>
              <a:rPr lang="en-US" sz="1600" b="1" smtClean="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</a:rPr>
              <a:t>myimage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); 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12351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Mengakses Resource dari Code Java 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06436" y="2060848"/>
            <a:ext cx="833112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7E0054"/>
                </a:solidFill>
                <a:latin typeface="Courier New" panose="02070309020205020404" pitchFamily="49" charset="0"/>
              </a:rPr>
              <a:t>ImageView 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imageView 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= (</a:t>
            </a:r>
            <a:r>
              <a:rPr lang="en-US" sz="1600">
                <a:solidFill>
                  <a:srgbClr val="7E0054"/>
                </a:solidFill>
                <a:latin typeface="Courier New" panose="02070309020205020404" pitchFamily="49" charset="0"/>
              </a:rPr>
              <a:t>ImageView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) 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findViewById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(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</a:rPr>
              <a:t>R</a:t>
            </a:r>
            <a:r>
              <a:rPr lang="en-US" sz="1600" b="1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</a:rPr>
              <a:t>id</a:t>
            </a:r>
            <a:r>
              <a:rPr lang="en-US" sz="1600" b="1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</a:rPr>
              <a:t>myimageview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); </a:t>
            </a:r>
            <a:endParaRPr lang="en-US" sz="1600" smtClean="0">
              <a:solidFill>
                <a:srgbClr val="656500"/>
              </a:solidFill>
              <a:latin typeface="Courier New" panose="02070309020205020404" pitchFamily="49" charset="0"/>
            </a:endParaRPr>
          </a:p>
          <a:p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imageView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setImageResource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(</a:t>
            </a:r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R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drawable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myimage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); </a:t>
            </a:r>
            <a:endParaRPr lang="en-US" sz="1600"/>
          </a:p>
        </p:txBody>
      </p:sp>
      <p:sp>
        <p:nvSpPr>
          <p:cNvPr id="5" name="TextBox 4"/>
          <p:cNvSpPr txBox="1"/>
          <p:nvPr/>
        </p:nvSpPr>
        <p:spPr>
          <a:xfrm>
            <a:off x="406436" y="1693044"/>
            <a:ext cx="94012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Contoh:</a:t>
            </a:r>
            <a:endParaRPr lang="en-US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244" y="3789040"/>
            <a:ext cx="5723042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&lt;?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xml version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=</a:t>
            </a:r>
            <a:r>
              <a:rPr lang="en-US" sz="1600">
                <a:solidFill>
                  <a:srgbClr val="008700"/>
                </a:solidFill>
                <a:latin typeface="Courier New" panose="02070309020205020404" pitchFamily="49" charset="0"/>
              </a:rPr>
              <a:t>"1.0" 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encoding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=</a:t>
            </a:r>
            <a:r>
              <a:rPr lang="en-US" sz="1600">
                <a:solidFill>
                  <a:srgbClr val="008700"/>
                </a:solidFill>
                <a:latin typeface="Courier New" panose="02070309020205020404" pitchFamily="49" charset="0"/>
              </a:rPr>
              <a:t>"utf-8"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?&gt; </a:t>
            </a:r>
            <a:endParaRPr lang="en-US" sz="1600" smtClean="0">
              <a:solidFill>
                <a:srgbClr val="656500"/>
              </a:solidFill>
              <a:latin typeface="Courier New" panose="02070309020205020404" pitchFamily="49" charset="0"/>
            </a:endParaRPr>
          </a:p>
          <a:p>
            <a:r>
              <a:rPr lang="en-US" sz="1600" smtClean="0">
                <a:solidFill>
                  <a:srgbClr val="000087"/>
                </a:solidFill>
                <a:latin typeface="Courier New" panose="02070309020205020404" pitchFamily="49" charset="0"/>
              </a:rPr>
              <a:t>&lt;</a:t>
            </a:r>
            <a:r>
              <a:rPr lang="en-US" sz="1600">
                <a:solidFill>
                  <a:srgbClr val="000087"/>
                </a:solidFill>
                <a:latin typeface="Courier New" panose="02070309020205020404" pitchFamily="49" charset="0"/>
              </a:rPr>
              <a:t>resources&gt; </a:t>
            </a:r>
            <a:endParaRPr lang="en-US" sz="1600" smtClean="0">
              <a:solidFill>
                <a:srgbClr val="000087"/>
              </a:solidFill>
              <a:latin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600">
                <a:solidFill>
                  <a:srgbClr val="000087"/>
                </a:solidFill>
                <a:latin typeface="Courier New" panose="02070309020205020404" pitchFamily="49" charset="0"/>
              </a:rPr>
              <a:t>	</a:t>
            </a:r>
            <a:r>
              <a:rPr lang="en-US" sz="1600" smtClean="0">
                <a:solidFill>
                  <a:srgbClr val="000087"/>
                </a:solidFill>
                <a:latin typeface="Courier New" panose="02070309020205020404" pitchFamily="49" charset="0"/>
              </a:rPr>
              <a:t>&lt;</a:t>
            </a:r>
            <a:r>
              <a:rPr lang="en-US" sz="1600">
                <a:solidFill>
                  <a:srgbClr val="000087"/>
                </a:solidFill>
                <a:latin typeface="Courier New" panose="02070309020205020404" pitchFamily="49" charset="0"/>
              </a:rPr>
              <a:t>string </a:t>
            </a:r>
            <a:r>
              <a:rPr lang="en-US" sz="1600">
                <a:solidFill>
                  <a:srgbClr val="7E0054"/>
                </a:solidFill>
                <a:latin typeface="Courier New" panose="02070309020205020404" pitchFamily="49" charset="0"/>
              </a:rPr>
              <a:t>name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=</a:t>
            </a:r>
            <a:r>
              <a:rPr lang="en-US" sz="1600">
                <a:solidFill>
                  <a:srgbClr val="008700"/>
                </a:solidFill>
                <a:latin typeface="Courier New" panose="02070309020205020404" pitchFamily="49" charset="0"/>
              </a:rPr>
              <a:t>"hello"</a:t>
            </a:r>
            <a:r>
              <a:rPr lang="en-US" sz="1600">
                <a:solidFill>
                  <a:srgbClr val="000087"/>
                </a:solidFill>
                <a:latin typeface="Courier New" panose="02070309020205020404" pitchFamily="49" charset="0"/>
              </a:rPr>
              <a:t>&gt;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Hello, World!</a:t>
            </a:r>
            <a:r>
              <a:rPr lang="en-US" sz="1600">
                <a:solidFill>
                  <a:srgbClr val="000087"/>
                </a:solidFill>
                <a:latin typeface="Courier New" panose="02070309020205020404" pitchFamily="49" charset="0"/>
              </a:rPr>
              <a:t>&lt;/string</a:t>
            </a:r>
            <a:r>
              <a:rPr lang="en-US" sz="1600" smtClean="0">
                <a:solidFill>
                  <a:srgbClr val="000087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600">
                <a:solidFill>
                  <a:srgbClr val="000087"/>
                </a:solidFill>
                <a:latin typeface="Courier New" panose="02070309020205020404" pitchFamily="49" charset="0"/>
              </a:rPr>
              <a:t>&lt;/resources&gt; </a:t>
            </a:r>
            <a:r>
              <a:rPr lang="en-US" sz="1600" smtClean="0">
                <a:solidFill>
                  <a:srgbClr val="000087"/>
                </a:solidFill>
                <a:latin typeface="Courier New" panose="02070309020205020404" pitchFamily="49" charset="0"/>
              </a:rPr>
              <a:t> </a:t>
            </a:r>
            <a:endParaRPr lang="en-US" sz="1600"/>
          </a:p>
        </p:txBody>
      </p:sp>
      <p:sp>
        <p:nvSpPr>
          <p:cNvPr id="7" name="TextBox 6"/>
          <p:cNvSpPr txBox="1"/>
          <p:nvPr/>
        </p:nvSpPr>
        <p:spPr>
          <a:xfrm>
            <a:off x="406436" y="3029059"/>
            <a:ext cx="94012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Contoh: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244" y="5394256"/>
            <a:ext cx="734367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rgbClr val="7E0054"/>
                </a:solidFill>
                <a:latin typeface="Courier New" panose="02070309020205020404" pitchFamily="49" charset="0"/>
              </a:rPr>
              <a:t>TextView 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msgTextView 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= (</a:t>
            </a:r>
            <a:r>
              <a:rPr lang="en-US" sz="1600">
                <a:solidFill>
                  <a:srgbClr val="7E0054"/>
                </a:solidFill>
                <a:latin typeface="Courier New" panose="02070309020205020404" pitchFamily="49" charset="0"/>
              </a:rPr>
              <a:t>TextView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) 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findViewById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(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R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id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>
                <a:solidFill>
                  <a:srgbClr val="000000"/>
                </a:solidFill>
                <a:latin typeface="Courier New" panose="02070309020205020404" pitchFamily="49" charset="0"/>
              </a:rPr>
              <a:t>msg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); </a:t>
            </a:r>
            <a:endParaRPr lang="en-US" sz="1600" smtClean="0">
              <a:solidFill>
                <a:srgbClr val="656500"/>
              </a:solidFill>
              <a:latin typeface="Courier New" panose="02070309020205020404" pitchFamily="49" charset="0"/>
            </a:endParaRPr>
          </a:p>
          <a:p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msgTextView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setText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(</a:t>
            </a:r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R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smtClean="0">
                <a:solidFill>
                  <a:srgbClr val="000087"/>
                </a:solidFill>
                <a:latin typeface="Courier New" panose="02070309020205020404" pitchFamily="49" charset="0"/>
              </a:rPr>
              <a:t>string</a:t>
            </a:r>
            <a:r>
              <a:rPr lang="en-US" sz="1600" smtClean="0">
                <a:solidFill>
                  <a:srgbClr val="656500"/>
                </a:solidFill>
                <a:latin typeface="Courier New" panose="02070309020205020404" pitchFamily="49" charset="0"/>
              </a:rPr>
              <a:t>.</a:t>
            </a:r>
            <a:r>
              <a:rPr lang="en-US" sz="1600" smtClean="0">
                <a:solidFill>
                  <a:srgbClr val="000000"/>
                </a:solidFill>
                <a:latin typeface="Courier New" panose="02070309020205020404" pitchFamily="49" charset="0"/>
              </a:rPr>
              <a:t>hello</a:t>
            </a:r>
            <a:r>
              <a:rPr lang="en-US" sz="1600">
                <a:solidFill>
                  <a:srgbClr val="656500"/>
                </a:solidFill>
                <a:latin typeface="Courier New" panose="02070309020205020404" pitchFamily="49" charset="0"/>
              </a:rPr>
              <a:t>); </a:t>
            </a:r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402244" y="3419708"/>
            <a:ext cx="5473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Misal suatu file Strings.xml berisi definisi seperti berikut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Line Callout 2 9"/>
          <p:cNvSpPr/>
          <p:nvPr/>
        </p:nvSpPr>
        <p:spPr>
          <a:xfrm>
            <a:off x="4579971" y="6105625"/>
            <a:ext cx="2592288" cy="432048"/>
          </a:xfrm>
          <a:prstGeom prst="borderCallout2">
            <a:avLst>
              <a:gd name="adj1" fmla="val 28370"/>
              <a:gd name="adj2" fmla="val -774"/>
              <a:gd name="adj3" fmla="val 28370"/>
              <a:gd name="adj4" fmla="val -10536"/>
              <a:gd name="adj5" fmla="val -46328"/>
              <a:gd name="adj6" fmla="val -39526"/>
            </a:avLst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Mengakses nilai pada tag string dengan name:hello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ine Callout 2 10"/>
          <p:cNvSpPr/>
          <p:nvPr/>
        </p:nvSpPr>
        <p:spPr>
          <a:xfrm>
            <a:off x="6948264" y="4437112"/>
            <a:ext cx="1957603" cy="564082"/>
          </a:xfrm>
          <a:prstGeom prst="borderCallout2">
            <a:avLst>
              <a:gd name="adj1" fmla="val 28370"/>
              <a:gd name="adj2" fmla="val -774"/>
              <a:gd name="adj3" fmla="val 28370"/>
              <a:gd name="adj4" fmla="val -10536"/>
              <a:gd name="adj5" fmla="val 186021"/>
              <a:gd name="adj6" fmla="val -25729"/>
            </a:avLst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Mengakses nilai yang ada pada id msg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6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Mengakses Resource dari XML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2244" y="2131983"/>
            <a:ext cx="7611379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000087"/>
                </a:solidFill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000087"/>
                </a:solidFill>
                <a:latin typeface="Courier New" panose="02070309020205020404" pitchFamily="49" charset="0"/>
              </a:rPr>
              <a:t>resources&gt; </a:t>
            </a:r>
            <a:endParaRPr lang="en-US" sz="1400" smtClean="0">
              <a:solidFill>
                <a:srgbClr val="000087"/>
              </a:solidFill>
              <a:latin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>
                <a:solidFill>
                  <a:srgbClr val="000087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"pesan"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&gt;Pesan ini diambil dari di Strings.xml&lt;/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altLang="en-US" sz="1400">
              <a:latin typeface="Arial" panose="020B0604020202020204" pitchFamily="34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smtClean="0">
                <a:solidFill>
                  <a:srgbClr val="000087"/>
                </a:solidFill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000087"/>
                </a:solidFill>
                <a:latin typeface="Courier New" panose="02070309020205020404" pitchFamily="49" charset="0"/>
              </a:rPr>
              <a:t>resources&gt; </a:t>
            </a:r>
            <a:r>
              <a:rPr lang="en-US" sz="1400" smtClean="0">
                <a:solidFill>
                  <a:srgbClr val="000087"/>
                </a:solidFill>
                <a:latin typeface="Courier New" panose="02070309020205020404" pitchFamily="49" charset="0"/>
              </a:rPr>
              <a:t> </a:t>
            </a:r>
            <a:endParaRPr lang="en-US" sz="1400"/>
          </a:p>
        </p:txBody>
      </p:sp>
      <p:sp>
        <p:nvSpPr>
          <p:cNvPr id="7" name="TextBox 6"/>
          <p:cNvSpPr txBox="1"/>
          <p:nvPr/>
        </p:nvSpPr>
        <p:spPr>
          <a:xfrm>
            <a:off x="406436" y="1341384"/>
            <a:ext cx="94012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Contoh: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244" y="4853478"/>
            <a:ext cx="5232523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TextView</a:t>
            </a:r>
            <a:b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"@string/pesan"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:textColor=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"@color/colorPrimaryDark"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:layout_width=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:layout_height=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"wrap_content"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:layout_centerVertical=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"true"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:layout_centerHorizontal=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"true"</a:t>
            </a:r>
            <a:b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:id=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"@+id/textView" 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2244" y="1732033"/>
            <a:ext cx="278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Misal suatu file </a:t>
            </a:r>
            <a:r>
              <a:rPr lang="en-US" b="1" smtClean="0">
                <a:latin typeface="Calibri" panose="020F0502020204030204" pitchFamily="34" charset="0"/>
                <a:cs typeface="Calibri" panose="020F0502020204030204" pitchFamily="34" charset="0"/>
              </a:rPr>
              <a:t>strings.xml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Line Callout 2 9"/>
          <p:cNvSpPr/>
          <p:nvPr/>
        </p:nvSpPr>
        <p:spPr>
          <a:xfrm>
            <a:off x="5910841" y="5613591"/>
            <a:ext cx="3053646" cy="767737"/>
          </a:xfrm>
          <a:prstGeom prst="borderCallout2">
            <a:avLst>
              <a:gd name="adj1" fmla="val 28370"/>
              <a:gd name="adj2" fmla="val -774"/>
              <a:gd name="adj3" fmla="val 28370"/>
              <a:gd name="adj4" fmla="val -10536"/>
              <a:gd name="adj5" fmla="val -22507"/>
              <a:gd name="adj6" fmla="val -28047"/>
            </a:avLst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@color/colorPrimaryDark  , artinya: lokasi nilai ada di tag </a:t>
            </a:r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color dengan </a:t>
            </a:r>
            <a:r>
              <a:rPr lang="en-US" sz="1400">
                <a:latin typeface="Calibri" panose="020F0502020204030204" pitchFamily="34" charset="0"/>
                <a:cs typeface="Calibri" panose="020F0502020204030204" pitchFamily="34" charset="0"/>
              </a:rPr>
              <a:t>name: colorPrimaryDark</a:t>
            </a:r>
          </a:p>
        </p:txBody>
      </p:sp>
      <p:sp>
        <p:nvSpPr>
          <p:cNvPr id="11" name="Line Callout 2 10"/>
          <p:cNvSpPr/>
          <p:nvPr/>
        </p:nvSpPr>
        <p:spPr>
          <a:xfrm>
            <a:off x="5910840" y="4725144"/>
            <a:ext cx="3053647" cy="564082"/>
          </a:xfrm>
          <a:prstGeom prst="borderCallout2">
            <a:avLst>
              <a:gd name="adj1" fmla="val 28370"/>
              <a:gd name="adj2" fmla="val -774"/>
              <a:gd name="adj3" fmla="val 28370"/>
              <a:gd name="adj4" fmla="val -10536"/>
              <a:gd name="adj5" fmla="val 86057"/>
              <a:gd name="adj6" fmla="val -64472"/>
            </a:avLst>
          </a:prstGeom>
          <a:ln>
            <a:solidFill>
              <a:schemeClr val="accent6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smtClean="0">
                <a:latin typeface="Calibri" panose="020F0502020204030204" pitchFamily="34" charset="0"/>
                <a:cs typeface="Calibri" panose="020F0502020204030204" pitchFamily="34" charset="0"/>
              </a:rPr>
              <a:t>@string/pesan  , artinya: lokasi nilai ada di tag string dengan name: pesan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2244" y="3284984"/>
            <a:ext cx="5355953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000087"/>
                </a:solidFill>
                <a:latin typeface="Courier New" panose="02070309020205020404" pitchFamily="49" charset="0"/>
              </a:rPr>
              <a:t>&lt;</a:t>
            </a:r>
            <a:r>
              <a:rPr lang="en-US" sz="1400">
                <a:solidFill>
                  <a:srgbClr val="000087"/>
                </a:solidFill>
                <a:latin typeface="Courier New" panose="02070309020205020404" pitchFamily="49" charset="0"/>
              </a:rPr>
              <a:t>resources&gt; </a:t>
            </a:r>
            <a:endParaRPr lang="en-US" sz="1400" smtClean="0">
              <a:solidFill>
                <a:srgbClr val="000087"/>
              </a:solidFill>
              <a:latin typeface="Courier New" panose="02070309020205020404" pitchFamily="49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>
                <a:solidFill>
                  <a:srgbClr val="000087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color 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"colorPrimary"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&gt;#3F51B5&lt;/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4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color </a:t>
            </a: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name=</a:t>
            </a:r>
            <a:r>
              <a:rPr lang="en-US" altLang="en-US" sz="1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"colorPrimaryDark"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&gt;#303f9f&lt;/</a:t>
            </a:r>
            <a:r>
              <a:rPr lang="en-US" altLang="en-US" sz="1400" b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 alt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altLang="en-US" sz="1400">
              <a:latin typeface="Arial" panose="020B0604020202020204" pitchFamily="34" charset="0"/>
            </a:endParaRPr>
          </a:p>
          <a:p>
            <a:pPr>
              <a:tabLst>
                <a:tab pos="228600" algn="l"/>
                <a:tab pos="457200" algn="l"/>
                <a:tab pos="685800" algn="l"/>
              </a:tabLst>
            </a:pPr>
            <a:r>
              <a:rPr lang="en-US" sz="1400" smtClean="0">
                <a:solidFill>
                  <a:srgbClr val="000087"/>
                </a:solidFill>
                <a:latin typeface="Courier New" panose="02070309020205020404" pitchFamily="49" charset="0"/>
              </a:rPr>
              <a:t>&lt;/</a:t>
            </a:r>
            <a:r>
              <a:rPr lang="en-US" sz="1400">
                <a:solidFill>
                  <a:srgbClr val="000087"/>
                </a:solidFill>
                <a:latin typeface="Courier New" panose="02070309020205020404" pitchFamily="49" charset="0"/>
              </a:rPr>
              <a:t>resources&gt; </a:t>
            </a:r>
            <a:r>
              <a:rPr lang="en-US" sz="1400" smtClean="0">
                <a:solidFill>
                  <a:srgbClr val="000087"/>
                </a:solidFill>
                <a:latin typeface="Courier New" panose="02070309020205020404" pitchFamily="49" charset="0"/>
              </a:rPr>
              <a:t> </a:t>
            </a:r>
            <a:endParaRPr lang="en-US" sz="1400"/>
          </a:p>
        </p:txBody>
      </p:sp>
      <p:sp>
        <p:nvSpPr>
          <p:cNvPr id="15" name="Rectangle 14"/>
          <p:cNvSpPr/>
          <p:nvPr/>
        </p:nvSpPr>
        <p:spPr>
          <a:xfrm>
            <a:off x="323528" y="2924944"/>
            <a:ext cx="1738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US" b="1">
                <a:latin typeface="Calibri" panose="020F0502020204030204" pitchFamily="34" charset="0"/>
                <a:cs typeface="Calibri" panose="020F0502020204030204" pitchFamily="34" charset="0"/>
              </a:rPr>
              <a:t>colors.xml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" y="4378947"/>
            <a:ext cx="6641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Untuk mengakses nilai tsb di atas dari tag TextView pada activity.xml: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84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Terima Kasih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7" y="1772815"/>
            <a:ext cx="7220006" cy="451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66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Android Tutorial: Simply Easy Learning by </a:t>
            </a:r>
            <a:r>
              <a:rPr lang="en-US" smtClean="0"/>
              <a:t>tutorialspoint.com</a:t>
            </a:r>
          </a:p>
          <a:p>
            <a:r>
              <a:rPr lang="en-US" smtClean="0"/>
              <a:t>TheNewBoston YouTube Playlist: </a:t>
            </a:r>
            <a:r>
              <a:rPr lang="en-US"/>
              <a:t>Android App Development for Beginners </a:t>
            </a:r>
            <a:r>
              <a:rPr lang="en-US" smtClean="0"/>
              <a:t>Playlist.</a:t>
            </a:r>
          </a:p>
          <a:p>
            <a:pPr marL="402336" lvl="1" indent="0">
              <a:buNone/>
            </a:pPr>
            <a:r>
              <a:rPr lang="en-US" sz="1100">
                <a:hlinkClick r:id="rId2"/>
              </a:rPr>
              <a:t>https://</a:t>
            </a:r>
            <a:r>
              <a:rPr lang="en-US" sz="1100" smtClean="0">
                <a:hlinkClick r:id="rId2"/>
              </a:rPr>
              <a:t>www.youtube.com/watch?v=NMDPxN8FgXM&amp;list=PL6gx4Cwl9DGBsvRxJJOzG4r4k_zLKrnxl&amp;index=9</a:t>
            </a:r>
            <a:endParaRPr lang="en-US" sz="1100" smtClean="0"/>
          </a:p>
          <a:p>
            <a:pPr marL="402336" lvl="1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87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787</TotalTime>
  <Words>708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Baskerville Old Face</vt:lpstr>
      <vt:lpstr>Calibri</vt:lpstr>
      <vt:lpstr>Courier New</vt:lpstr>
      <vt:lpstr>Georgia</vt:lpstr>
      <vt:lpstr>Trebuchet MS</vt:lpstr>
      <vt:lpstr>Wingdings</vt:lpstr>
      <vt:lpstr>Wingdings 2</vt:lpstr>
      <vt:lpstr>Theme-UPJ</vt:lpstr>
      <vt:lpstr>Mobile Programming</vt:lpstr>
      <vt:lpstr>Capaian Pembelajaran</vt:lpstr>
      <vt:lpstr>Isi Folder Resources (Res)</vt:lpstr>
      <vt:lpstr>Isi Folder Resources (Res)</vt:lpstr>
      <vt:lpstr>Mengakses Resource dari Code Java </vt:lpstr>
      <vt:lpstr>Mengakses Resource dari Code Java </vt:lpstr>
      <vt:lpstr>Mengakses Resource dari XML</vt:lpstr>
      <vt:lpstr>Terima Kasih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SL4A</dc:title>
  <dc:creator>Augury El Rayeb</dc:creator>
  <cp:lastModifiedBy>Augury El Rayeb</cp:lastModifiedBy>
  <cp:revision>68</cp:revision>
  <dcterms:created xsi:type="dcterms:W3CDTF">2020-10-12T07:38:31Z</dcterms:created>
  <dcterms:modified xsi:type="dcterms:W3CDTF">2020-11-18T03:09:37Z</dcterms:modified>
</cp:coreProperties>
</file>