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96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4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A903D-4C4C-455F-9AFB-548C8D73FF8E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2D9FB-3617-475B-ADE7-E75E035B2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54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3" y="3810002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4" name="Rectangle 23"/>
          <p:cNvSpPr/>
          <p:nvPr/>
        </p:nvSpPr>
        <p:spPr>
          <a:xfrm flipV="1">
            <a:off x="5410201" y="3897010"/>
            <a:ext cx="3733801" cy="192024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5" name="Rectangle 24"/>
          <p:cNvSpPr/>
          <p:nvPr/>
        </p:nvSpPr>
        <p:spPr>
          <a:xfrm flipV="1">
            <a:off x="5410201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rgbClr val="0070C0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1" y="3675529"/>
            <a:ext cx="9144001" cy="14067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9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901087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99109F7-F90D-47DB-B178-E97250A084A7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r>
              <a:rPr lang="en-US" dirty="0" smtClean="0"/>
              <a:t>By: Augury El Rayeb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9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8C7C0B4-FB0B-4DBD-B82F-603573DE20E1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07" y="5038229"/>
            <a:ext cx="1828800" cy="183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5193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09F7-F90D-47DB-B178-E97250A084A7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C0B4-FB0B-4DBD-B82F-603573DE2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91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09F7-F90D-47DB-B178-E97250A084A7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C0B4-FB0B-4DBD-B82F-603573DE2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55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09F7-F90D-47DB-B178-E97250A084A7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2272"/>
            <a:ext cx="762000" cy="365760"/>
          </a:xfrm>
        </p:spPr>
        <p:txBody>
          <a:bodyPr/>
          <a:lstStyle/>
          <a:p>
            <a:fld id="{28C7C0B4-FB0B-4DBD-B82F-603573DE2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1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09F7-F90D-47DB-B178-E97250A084A7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C0B4-FB0B-4DBD-B82F-603573DE2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3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6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6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09F7-F90D-47DB-B178-E97250A084A7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C0B4-FB0B-4DBD-B82F-603573DE2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9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5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99109F7-F90D-47DB-B178-E97250A084A7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8C7C0B4-FB0B-4DBD-B82F-603573DE20E1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10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99109F7-F90D-47DB-B178-E97250A084A7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8C7C0B4-FB0B-4DBD-B82F-603573DE2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83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09F7-F90D-47DB-B178-E97250A084A7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C0B4-FB0B-4DBD-B82F-603573DE2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106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09F7-F90D-47DB-B178-E97250A084A7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C0B4-FB0B-4DBD-B82F-603573DE2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93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5" y="1109162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10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09F7-F90D-47DB-B178-E97250A084A7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C0B4-FB0B-4DBD-B82F-603573DE2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38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20"/>
            <a:ext cx="9144000" cy="84407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0" name="Rectangle 29"/>
          <p:cNvSpPr/>
          <p:nvPr/>
        </p:nvSpPr>
        <p:spPr>
          <a:xfrm>
            <a:off x="1" y="308278"/>
            <a:ext cx="9144001" cy="91441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1" name="Rectangle 30"/>
          <p:cNvSpPr/>
          <p:nvPr/>
        </p:nvSpPr>
        <p:spPr>
          <a:xfrm flipV="1">
            <a:off x="5410183" y="360248"/>
            <a:ext cx="3733819" cy="9108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4"/>
            <a:ext cx="3733801" cy="180035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7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943136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99109F7-F90D-47DB-B178-E97250A084A7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8C7C0B4-FB0B-4DBD-B82F-603573DE20E1}" type="slidenum">
              <a:rPr lang="en-US" smtClean="0"/>
              <a:t>‹#›</a:t>
            </a:fld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0"/>
            <a:ext cx="914400" cy="918972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987424" y="-31739"/>
            <a:ext cx="8121080" cy="604763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Augury El Rayeb, </a:t>
            </a:r>
            <a:r>
              <a:rPr lang="en-US" sz="1200" dirty="0" err="1" smtClean="0">
                <a:solidFill>
                  <a:schemeClr val="bg1"/>
                </a:solidFill>
              </a:rPr>
              <a:t>S.Kom</a:t>
            </a:r>
            <a:r>
              <a:rPr lang="en-US" sz="1200" dirty="0" smtClean="0">
                <a:solidFill>
                  <a:schemeClr val="bg1"/>
                </a:solidFill>
              </a:rPr>
              <a:t>., MMSI.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Mobile Device Programming Technology</a:t>
            </a:r>
            <a:r>
              <a:rPr lang="en-US" sz="1200" baseline="0" dirty="0" smtClean="0">
                <a:solidFill>
                  <a:schemeClr val="bg1"/>
                </a:solidFill>
              </a:rPr>
              <a:t> | INS205</a:t>
            </a:r>
            <a:endParaRPr lang="id-ID" sz="1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463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Programming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Android Studio</a:t>
            </a:r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Augury El Rayeb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70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AndroidManifest.xml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/>
              <a:t>Pada aplikasi biasanya terdapat beberapa </a:t>
            </a:r>
            <a:r>
              <a:rPr lang="en-US" smtClean="0"/>
              <a:t>activity (misal; </a:t>
            </a:r>
            <a:r>
              <a:rPr lang="en-US"/>
              <a:t>About, Product, Help, dsb</a:t>
            </a:r>
            <a:r>
              <a:rPr lang="en-US" smtClean="0"/>
              <a:t>).</a:t>
            </a:r>
          </a:p>
          <a:p>
            <a:pPr>
              <a:lnSpc>
                <a:spcPct val="120000"/>
              </a:lnSpc>
            </a:pPr>
            <a:endParaRPr lang="en-US"/>
          </a:p>
          <a:p>
            <a:pPr algn="just">
              <a:lnSpc>
                <a:spcPct val="120000"/>
              </a:lnSpc>
            </a:pPr>
            <a:r>
              <a:rPr lang="en-US" smtClean="0"/>
              <a:t>Activity </a:t>
            </a:r>
            <a:r>
              <a:rPr lang="en-US"/>
              <a:t>yang pertama kali </a:t>
            </a:r>
            <a:r>
              <a:rPr lang="en-US" smtClean="0"/>
              <a:t>dijalankan pada </a:t>
            </a:r>
            <a:r>
              <a:rPr lang="en-US"/>
              <a:t>AndroidManifest.xml biasanya adalah class </a:t>
            </a:r>
            <a:r>
              <a:rPr lang="en-US">
                <a:solidFill>
                  <a:schemeClr val="accent5"/>
                </a:solidFill>
              </a:rPr>
              <a:t>MainActivity</a:t>
            </a:r>
            <a:r>
              <a:rPr lang="en-US"/>
              <a:t> (filenya: MainActivity.java</a:t>
            </a:r>
            <a:r>
              <a:rPr lang="en-US" smtClean="0"/>
              <a:t>).</a:t>
            </a:r>
          </a:p>
          <a:p>
            <a:pPr algn="just">
              <a:lnSpc>
                <a:spcPct val="120000"/>
              </a:lnSpc>
            </a:pPr>
            <a:endParaRPr lang="en-US" smtClean="0"/>
          </a:p>
          <a:p>
            <a:pPr algn="just">
              <a:lnSpc>
                <a:spcPct val="120000"/>
              </a:lnSpc>
            </a:pPr>
            <a:r>
              <a:rPr lang="en-US" smtClean="0"/>
              <a:t>Pada </a:t>
            </a:r>
            <a:r>
              <a:rPr lang="en-US"/>
              <a:t>definisi MainActivity ini biasanya diberi atribut </a:t>
            </a:r>
            <a:r>
              <a:rPr lang="en-US">
                <a:solidFill>
                  <a:schemeClr val="accent5"/>
                </a:solidFill>
              </a:rPr>
              <a:t>category sebagai </a:t>
            </a:r>
            <a:r>
              <a:rPr lang="en-US" b="1">
                <a:solidFill>
                  <a:schemeClr val="accent5"/>
                </a:solidFill>
              </a:rPr>
              <a:t>LAUNCHER</a:t>
            </a:r>
            <a:r>
              <a:rPr lang="en-US">
                <a:solidFill>
                  <a:schemeClr val="accent5"/>
                </a:solidFill>
              </a:rPr>
              <a:t> di dalam tag &lt;intent-filter&gt;</a:t>
            </a:r>
            <a:r>
              <a:rPr lang="en-US"/>
              <a:t>, yang menandakan bahwa activity tersebut dijalankan pertama kali</a:t>
            </a:r>
            <a:r>
              <a:rPr lang="en-US" smtClean="0"/>
              <a:t>.</a:t>
            </a:r>
          </a:p>
          <a:p>
            <a:pPr algn="just">
              <a:lnSpc>
                <a:spcPct val="120000"/>
              </a:lnSpc>
            </a:pPr>
            <a:endParaRPr lang="en-US"/>
          </a:p>
          <a:p>
            <a:pPr algn="just">
              <a:lnSpc>
                <a:spcPct val="120000"/>
              </a:lnSpc>
            </a:pPr>
            <a:r>
              <a:rPr lang="en-US" smtClean="0"/>
              <a:t>Activity yang didefinisikan category </a:t>
            </a:r>
            <a:r>
              <a:rPr lang="en-US" smtClean="0">
                <a:solidFill>
                  <a:srgbClr val="FF0000"/>
                </a:solidFill>
              </a:rPr>
              <a:t>LAUNCHER</a:t>
            </a:r>
            <a:r>
              <a:rPr lang="en-US" smtClean="0"/>
              <a:t> pada tag &lt;intent-filter&gt; merupakan </a:t>
            </a:r>
            <a:r>
              <a:rPr lang="en-US" smtClean="0">
                <a:solidFill>
                  <a:schemeClr val="accent5"/>
                </a:solidFill>
              </a:rPr>
              <a:t>activity utama </a:t>
            </a:r>
            <a:r>
              <a:rPr lang="en-US" smtClean="0"/>
              <a:t>(yang pertama kali tampil)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2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Inti Aplikasi Android</a:t>
            </a:r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53436" y="2852936"/>
            <a:ext cx="9017339" cy="1897045"/>
            <a:chOff x="107504" y="4871414"/>
            <a:chExt cx="9017339" cy="1897045"/>
          </a:xfrm>
        </p:grpSpPr>
        <p:sp>
          <p:nvSpPr>
            <p:cNvPr id="4" name="TextBox 3"/>
            <p:cNvSpPr txBox="1"/>
            <p:nvPr/>
          </p:nvSpPr>
          <p:spPr>
            <a:xfrm>
              <a:off x="251520" y="5445224"/>
              <a:ext cx="1994072" cy="338554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AndroidManifest.xml</a:t>
              </a:r>
              <a:endParaRPr lang="en-US" sz="16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96423" y="5450026"/>
              <a:ext cx="1661865" cy="338554"/>
            </a:xfrm>
            <a:prstGeom prst="rect">
              <a:avLst/>
            </a:prstGeom>
            <a:solidFill>
              <a:srgbClr val="FFFF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MainActivity.java</a:t>
              </a:r>
              <a:endParaRPr lang="en-US" sz="16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60032" y="5442386"/>
              <a:ext cx="1704313" cy="33855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activity_main.xml</a:t>
              </a:r>
              <a:endParaRPr lang="en-US" sz="16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10135" y="6060573"/>
              <a:ext cx="1440331" cy="33855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Activity_2.java</a:t>
              </a:r>
              <a:endParaRPr lang="en-US" sz="16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60032" y="6060573"/>
              <a:ext cx="1404552" cy="33855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Activity_2.xml</a:t>
              </a:r>
              <a:endParaRPr lang="en-US" sz="16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0" name="Elbow Connector 9"/>
            <p:cNvCxnSpPr>
              <a:stCxn id="4" idx="3"/>
              <a:endCxn id="5" idx="1"/>
            </p:cNvCxnSpPr>
            <p:nvPr/>
          </p:nvCxnSpPr>
          <p:spPr>
            <a:xfrm>
              <a:off x="2245592" y="5614501"/>
              <a:ext cx="650831" cy="4802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lbow Connector 11"/>
            <p:cNvCxnSpPr>
              <a:stCxn id="4" idx="3"/>
              <a:endCxn id="7" idx="1"/>
            </p:cNvCxnSpPr>
            <p:nvPr/>
          </p:nvCxnSpPr>
          <p:spPr>
            <a:xfrm>
              <a:off x="2245592" y="5614501"/>
              <a:ext cx="664543" cy="615349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923296" y="5450026"/>
              <a:ext cx="1113703" cy="33855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strings.xml</a:t>
              </a:r>
              <a:endParaRPr lang="en-US" sz="16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7" name="Straight Arrow Connector 16"/>
            <p:cNvCxnSpPr>
              <a:stCxn id="5" idx="3"/>
              <a:endCxn id="6" idx="1"/>
            </p:cNvCxnSpPr>
            <p:nvPr/>
          </p:nvCxnSpPr>
          <p:spPr>
            <a:xfrm flipV="1">
              <a:off x="4558288" y="5611663"/>
              <a:ext cx="301744" cy="76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6" idx="3"/>
              <a:endCxn id="15" idx="1"/>
            </p:cNvCxnSpPr>
            <p:nvPr/>
          </p:nvCxnSpPr>
          <p:spPr>
            <a:xfrm>
              <a:off x="6564345" y="5611663"/>
              <a:ext cx="358951" cy="76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7" idx="3"/>
              <a:endCxn id="8" idx="1"/>
            </p:cNvCxnSpPr>
            <p:nvPr/>
          </p:nvCxnSpPr>
          <p:spPr>
            <a:xfrm>
              <a:off x="4350466" y="6229850"/>
              <a:ext cx="50956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3"/>
            <p:cNvCxnSpPr>
              <a:stCxn id="8" idx="3"/>
              <a:endCxn id="15" idx="2"/>
            </p:cNvCxnSpPr>
            <p:nvPr/>
          </p:nvCxnSpPr>
          <p:spPr>
            <a:xfrm flipV="1">
              <a:off x="6264584" y="5788580"/>
              <a:ext cx="1215564" cy="441270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295913" y="6399127"/>
              <a:ext cx="6687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prstClr val="black"/>
                  </a:solidFill>
                </a:rPr>
                <a:t>… … 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227921" y="6399127"/>
              <a:ext cx="6687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prstClr val="black"/>
                  </a:solidFill>
                </a:rPr>
                <a:t>… … 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1427" y="4871414"/>
              <a:ext cx="1127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prstClr val="black"/>
                  </a:solidFill>
                </a:rPr>
                <a:t>MODEL</a:t>
              </a:r>
              <a:endParaRPr lang="en-US" b="1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015461" y="4876953"/>
              <a:ext cx="1423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prstClr val="black"/>
                  </a:solidFill>
                </a:rPr>
                <a:t>CONTROL</a:t>
              </a:r>
              <a:endParaRPr lang="en-US" b="1">
                <a:solidFill>
                  <a:prstClr val="black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117313" y="4888388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prstClr val="black"/>
                  </a:solidFill>
                </a:rPr>
                <a:t>VIEW</a:t>
              </a:r>
              <a:endParaRPr lang="en-US" b="1">
                <a:solidFill>
                  <a:prstClr val="black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681545" y="4876953"/>
              <a:ext cx="24432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prstClr val="black"/>
                  </a:solidFill>
                </a:rPr>
                <a:t>TEXT CONTAINER</a:t>
              </a:r>
              <a:endParaRPr lang="en-US" b="1">
                <a:solidFill>
                  <a:prstClr val="black"/>
                </a:solidFill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7504" y="5240746"/>
              <a:ext cx="8856984" cy="169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83155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MainActivity.java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/>
              <a:t>Activity merupakan layar halaman (beserta UI)  </a:t>
            </a:r>
            <a:r>
              <a:rPr lang="en-US" smtClean="0"/>
              <a:t>yang </a:t>
            </a:r>
            <a:r>
              <a:rPr lang="en-US"/>
              <a:t>kita buat utk aplikasi kita, </a:t>
            </a:r>
            <a:r>
              <a:rPr lang="en-US">
                <a:solidFill>
                  <a:schemeClr val="accent5"/>
                </a:solidFill>
              </a:rPr>
              <a:t>satu activity berarti satu layar </a:t>
            </a:r>
            <a:r>
              <a:rPr lang="en-US" smtClean="0">
                <a:solidFill>
                  <a:schemeClr val="accent5"/>
                </a:solidFill>
              </a:rPr>
              <a:t>halaman</a:t>
            </a:r>
            <a:r>
              <a:rPr lang="en-US" smtClean="0"/>
              <a:t>.</a:t>
            </a:r>
          </a:p>
          <a:p>
            <a:pPr>
              <a:lnSpc>
                <a:spcPct val="120000"/>
              </a:lnSpc>
            </a:pPr>
            <a:endParaRPr lang="en-US"/>
          </a:p>
          <a:p>
            <a:pPr algn="just">
              <a:lnSpc>
                <a:spcPct val="120000"/>
              </a:lnSpc>
            </a:pPr>
            <a:r>
              <a:rPr lang="en-US"/>
              <a:t>MainActivity adalah layar halaman yang merupakan </a:t>
            </a:r>
            <a:r>
              <a:rPr lang="en-US">
                <a:solidFill>
                  <a:schemeClr val="accent5"/>
                </a:solidFill>
              </a:rPr>
              <a:t>layar halaman utama </a:t>
            </a:r>
            <a:r>
              <a:rPr lang="en-US"/>
              <a:t>dari aplikasi kita, </a:t>
            </a:r>
            <a:endParaRPr lang="en-US" smtClean="0"/>
          </a:p>
          <a:p>
            <a:pPr algn="just">
              <a:lnSpc>
                <a:spcPct val="120000"/>
              </a:lnSpc>
            </a:pPr>
            <a:endParaRPr lang="en-US"/>
          </a:p>
          <a:p>
            <a:pPr algn="just">
              <a:lnSpc>
                <a:spcPct val="120000"/>
              </a:lnSpc>
            </a:pPr>
            <a:r>
              <a:rPr lang="en-US" smtClean="0"/>
              <a:t>Pada AndroidManifest.xml, </a:t>
            </a:r>
            <a:r>
              <a:rPr lang="en-US"/>
              <a:t>MainActivity biasanya </a:t>
            </a:r>
            <a:r>
              <a:rPr lang="en-US" smtClean="0"/>
              <a:t>didefinisikan memiliki </a:t>
            </a:r>
            <a:r>
              <a:rPr lang="en-US"/>
              <a:t>atribut category sebagai </a:t>
            </a:r>
            <a:r>
              <a:rPr lang="en-US">
                <a:solidFill>
                  <a:srgbClr val="FF0000"/>
                </a:solidFill>
              </a:rPr>
              <a:t>LAUNCHER</a:t>
            </a:r>
            <a:r>
              <a:rPr lang="en-US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509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54741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>
            <a:normAutofit/>
          </a:bodyPr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MainActivity.java</a:t>
            </a:r>
            <a:endParaRPr lang="en-US"/>
          </a:p>
        </p:txBody>
      </p:sp>
      <p:sp>
        <p:nvSpPr>
          <p:cNvPr id="10" name="Line Callout 2 9"/>
          <p:cNvSpPr/>
          <p:nvPr/>
        </p:nvSpPr>
        <p:spPr>
          <a:xfrm>
            <a:off x="5645236" y="3933056"/>
            <a:ext cx="3369718" cy="533400"/>
          </a:xfrm>
          <a:prstGeom prst="borderCallout2">
            <a:avLst>
              <a:gd name="adj1" fmla="val 28370"/>
              <a:gd name="adj2" fmla="val -774"/>
              <a:gd name="adj3" fmla="val 28370"/>
              <a:gd name="adj4" fmla="val -28761"/>
              <a:gd name="adj5" fmla="val 128701"/>
              <a:gd name="adj6" fmla="val -44908"/>
            </a:avLst>
          </a:prstGeom>
          <a:ln>
            <a:solidFill>
              <a:schemeClr val="accent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smtClean="0"/>
              <a:t>onCreate(), method dijalankan jika class </a:t>
            </a:r>
            <a:r>
              <a:rPr lang="en-US" sz="1600"/>
              <a:t>activity tersebut akan aktif</a:t>
            </a:r>
          </a:p>
        </p:txBody>
      </p:sp>
      <p:sp>
        <p:nvSpPr>
          <p:cNvPr id="11" name="Line Callout 2 10"/>
          <p:cNvSpPr/>
          <p:nvPr/>
        </p:nvSpPr>
        <p:spPr>
          <a:xfrm>
            <a:off x="5148064" y="5944584"/>
            <a:ext cx="2376264" cy="463115"/>
          </a:xfrm>
          <a:prstGeom prst="borderCallout2">
            <a:avLst>
              <a:gd name="adj1" fmla="val 28370"/>
              <a:gd name="adj2" fmla="val -774"/>
              <a:gd name="adj3" fmla="val 28370"/>
              <a:gd name="adj4" fmla="val -28761"/>
              <a:gd name="adj5" fmla="val -100630"/>
              <a:gd name="adj6" fmla="val -62059"/>
            </a:avLst>
          </a:prstGeom>
          <a:ln>
            <a:solidFill>
              <a:schemeClr val="accent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Definisi </a:t>
            </a:r>
            <a:r>
              <a:rPr lang="en-US" sz="1600" smtClean="0">
                <a:latin typeface="Calibri" panose="020F0502020204030204" pitchFamily="34" charset="0"/>
                <a:cs typeface="Calibri" panose="020F0502020204030204" pitchFamily="34" charset="0"/>
              </a:rPr>
              <a:t>Layout 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layar</a:t>
            </a:r>
          </a:p>
        </p:txBody>
      </p:sp>
    </p:spTree>
    <p:extLst>
      <p:ext uri="{BB962C8B-B14F-4D97-AF65-F5344CB8AC3E}">
        <p14:creationId xmlns:p14="http://schemas.microsoft.com/office/powerpoint/2010/main" val="94547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>
            <a:normAutofit/>
          </a:bodyPr>
          <a:lstStyle/>
          <a:p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MainActivity.java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435280" cy="5301208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2000"/>
              <a:t>Pada setiap class activity terdapat </a:t>
            </a:r>
            <a:r>
              <a:rPr lang="en-US" sz="2000" smtClean="0"/>
              <a:t>method </a:t>
            </a:r>
            <a:r>
              <a:rPr lang="en-US" sz="2000" smtClean="0">
                <a:solidFill>
                  <a:srgbClr val="FF0000"/>
                </a:solidFill>
              </a:rPr>
              <a:t>onCreate() </a:t>
            </a:r>
            <a:r>
              <a:rPr lang="en-US" sz="2000" smtClean="0"/>
              <a:t>yang </a:t>
            </a:r>
            <a:r>
              <a:rPr lang="en-US" sz="2000"/>
              <a:t>merupakan </a:t>
            </a:r>
            <a:r>
              <a:rPr lang="en-US" sz="2000">
                <a:solidFill>
                  <a:schemeClr val="accent5"/>
                </a:solidFill>
              </a:rPr>
              <a:t>method yang selalu </a:t>
            </a:r>
            <a:r>
              <a:rPr lang="en-US" sz="2000" smtClean="0">
                <a:solidFill>
                  <a:schemeClr val="accent5"/>
                </a:solidFill>
              </a:rPr>
              <a:t>dijalankan </a:t>
            </a:r>
            <a:r>
              <a:rPr lang="en-US" sz="2000">
                <a:solidFill>
                  <a:schemeClr val="accent5"/>
                </a:solidFill>
              </a:rPr>
              <a:t>pada saat class activity tersebut akan aktif</a:t>
            </a:r>
            <a:r>
              <a:rPr lang="en-US" sz="2000"/>
              <a:t>. </a:t>
            </a:r>
            <a:endParaRPr lang="en-US" sz="2000" smtClean="0"/>
          </a:p>
          <a:p>
            <a:pPr>
              <a:lnSpc>
                <a:spcPct val="120000"/>
              </a:lnSpc>
            </a:pPr>
            <a:endParaRPr lang="en-US" sz="1000"/>
          </a:p>
          <a:p>
            <a:pPr algn="just">
              <a:lnSpc>
                <a:spcPct val="120000"/>
              </a:lnSpc>
            </a:pPr>
            <a:r>
              <a:rPr lang="en-US" sz="2000"/>
              <a:t>Di dalam method onCreate() tesebut terdapat instruksi </a:t>
            </a:r>
            <a:r>
              <a:rPr lang="en-US" sz="2000">
                <a:solidFill>
                  <a:srgbClr val="FF0000"/>
                </a:solidFill>
              </a:rPr>
              <a:t>setContentView(R.nama_layout)</a:t>
            </a:r>
            <a:r>
              <a:rPr lang="en-US" sz="2000"/>
              <a:t> </a:t>
            </a:r>
            <a:r>
              <a:rPr lang="en-US" sz="2000" smtClean="0"/>
              <a:t>merupakan definisi layout yang digunakan oleh activity. </a:t>
            </a:r>
          </a:p>
          <a:p>
            <a:pPr algn="just">
              <a:lnSpc>
                <a:spcPct val="120000"/>
              </a:lnSpc>
            </a:pPr>
            <a:endParaRPr lang="en-US" sz="1000" smtClean="0"/>
          </a:p>
          <a:p>
            <a:pPr marL="350838" indent="0" algn="just">
              <a:lnSpc>
                <a:spcPct val="120000"/>
              </a:lnSpc>
              <a:buNone/>
            </a:pPr>
            <a:r>
              <a:rPr lang="en-US" sz="2000" smtClean="0"/>
              <a:t>Pada MainActivity.java; </a:t>
            </a:r>
            <a:r>
              <a:rPr lang="en-US" altLang="en-US" sz="1600" b="1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setContentView(R.layout.activity_main);</a:t>
            </a:r>
            <a:endParaRPr lang="en-US" altLang="en-US" sz="4800" b="1" smtClean="0">
              <a:solidFill>
                <a:schemeClr val="accent5"/>
              </a:solidFill>
              <a:latin typeface="Arial" panose="020B0604020202020204" pitchFamily="34" charset="0"/>
            </a:endParaRPr>
          </a:p>
          <a:p>
            <a:pPr lvl="1" algn="just">
              <a:lnSpc>
                <a:spcPct val="120000"/>
              </a:lnSpc>
            </a:pPr>
            <a:r>
              <a:rPr lang="en-US" sz="1800" smtClean="0"/>
              <a:t>Artinya: Layar menggunakan layout tampilan yang ditulis pada </a:t>
            </a:r>
            <a:r>
              <a:rPr lang="en-US" sz="1800" smtClean="0">
                <a:solidFill>
                  <a:schemeClr val="accent5"/>
                </a:solidFill>
              </a:rPr>
              <a:t>activity_main.xml</a:t>
            </a:r>
            <a:r>
              <a:rPr lang="en-US" sz="1800" smtClean="0"/>
              <a:t>  yang terletak di folder </a:t>
            </a:r>
            <a:r>
              <a:rPr lang="en-US" sz="1800" smtClean="0">
                <a:solidFill>
                  <a:schemeClr val="accent5"/>
                </a:solidFill>
              </a:rPr>
              <a:t>res </a:t>
            </a:r>
            <a:r>
              <a:rPr lang="en-US" sz="1800" smtClean="0">
                <a:solidFill>
                  <a:schemeClr val="accent5"/>
                </a:solidFill>
                <a:sym typeface="Wingdings" panose="05000000000000000000" pitchFamily="2" charset="2"/>
              </a:rPr>
              <a:t> layout</a:t>
            </a:r>
          </a:p>
          <a:p>
            <a:pPr marL="350838" indent="0" algn="just">
              <a:lnSpc>
                <a:spcPct val="120000"/>
              </a:lnSpc>
              <a:buNone/>
            </a:pPr>
            <a:endParaRPr lang="en-US" sz="1100" smtClean="0"/>
          </a:p>
          <a:p>
            <a:pPr marL="350838" indent="0" algn="just">
              <a:lnSpc>
                <a:spcPct val="120000"/>
              </a:lnSpc>
              <a:buNone/>
            </a:pPr>
            <a:r>
              <a:rPr lang="en-US" sz="2000" smtClean="0"/>
              <a:t>Nama </a:t>
            </a:r>
            <a:r>
              <a:rPr lang="en-US" sz="2000"/>
              <a:t>file layout </a:t>
            </a:r>
            <a:r>
              <a:rPr lang="en-US" sz="2000" smtClean="0"/>
              <a:t>untuk MainActivity merupakan </a:t>
            </a:r>
            <a:r>
              <a:rPr lang="en-US" sz="2000"/>
              <a:t>kebalikan dari nama class </a:t>
            </a:r>
            <a:r>
              <a:rPr lang="en-US" sz="2000" smtClean="0"/>
              <a:t>dan dalam huruf kecil, </a:t>
            </a:r>
          </a:p>
          <a:p>
            <a:pPr marL="625475" lvl="1" indent="-228600" algn="just">
              <a:lnSpc>
                <a:spcPct val="120000"/>
              </a:lnSpc>
              <a:tabLst>
                <a:tab pos="1722438" algn="l"/>
              </a:tabLst>
            </a:pPr>
            <a:r>
              <a:rPr lang="en-US" sz="1800" smtClean="0"/>
              <a:t>Contoh; 	Nama class: </a:t>
            </a:r>
            <a:r>
              <a:rPr lang="en-US" sz="1800" smtClean="0">
                <a:solidFill>
                  <a:schemeClr val="accent5"/>
                </a:solidFill>
              </a:rPr>
              <a:t>MainActivity.java </a:t>
            </a:r>
          </a:p>
          <a:p>
            <a:pPr marL="1722438" lvl="1" indent="0" algn="just">
              <a:lnSpc>
                <a:spcPct val="120000"/>
              </a:lnSpc>
              <a:buNone/>
            </a:pPr>
            <a:r>
              <a:rPr lang="en-US" sz="1800" smtClean="0"/>
              <a:t>Nama Layout: </a:t>
            </a:r>
            <a:r>
              <a:rPr lang="en-US" sz="1800" smtClean="0">
                <a:solidFill>
                  <a:schemeClr val="accent5"/>
                </a:solidFill>
              </a:rPr>
              <a:t>activity_main.xml</a:t>
            </a:r>
            <a:endParaRPr lang="en-US" sz="180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16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Inti Aplikasi Android</a:t>
            </a:r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53436" y="2852936"/>
            <a:ext cx="9017339" cy="1897045"/>
            <a:chOff x="107504" y="4871414"/>
            <a:chExt cx="9017339" cy="1897045"/>
          </a:xfrm>
        </p:grpSpPr>
        <p:sp>
          <p:nvSpPr>
            <p:cNvPr id="4" name="TextBox 3"/>
            <p:cNvSpPr txBox="1"/>
            <p:nvPr/>
          </p:nvSpPr>
          <p:spPr>
            <a:xfrm>
              <a:off x="251520" y="5445224"/>
              <a:ext cx="1994072" cy="338554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AndroidManifest.xml</a:t>
              </a:r>
              <a:endParaRPr lang="en-US" sz="16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96423" y="5450026"/>
              <a:ext cx="1661865" cy="338554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MainActivity.java</a:t>
              </a:r>
              <a:endParaRPr lang="en-US" sz="16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60032" y="5442386"/>
              <a:ext cx="1704313" cy="338554"/>
            </a:xfrm>
            <a:prstGeom prst="rect">
              <a:avLst/>
            </a:prstGeom>
            <a:solidFill>
              <a:srgbClr val="FFFF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activity_main.xml</a:t>
              </a:r>
              <a:endParaRPr lang="en-US" sz="16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10135" y="6060573"/>
              <a:ext cx="1440331" cy="33855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Activity_2.java</a:t>
              </a:r>
              <a:endParaRPr lang="en-US" sz="16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60032" y="6060573"/>
              <a:ext cx="1404552" cy="33855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Activity_2.xml</a:t>
              </a:r>
              <a:endParaRPr lang="en-US" sz="16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0" name="Elbow Connector 9"/>
            <p:cNvCxnSpPr>
              <a:stCxn id="4" idx="3"/>
              <a:endCxn id="5" idx="1"/>
            </p:cNvCxnSpPr>
            <p:nvPr/>
          </p:nvCxnSpPr>
          <p:spPr>
            <a:xfrm>
              <a:off x="2245592" y="5614501"/>
              <a:ext cx="650831" cy="4802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lbow Connector 11"/>
            <p:cNvCxnSpPr>
              <a:stCxn id="4" idx="3"/>
              <a:endCxn id="7" idx="1"/>
            </p:cNvCxnSpPr>
            <p:nvPr/>
          </p:nvCxnSpPr>
          <p:spPr>
            <a:xfrm>
              <a:off x="2245592" y="5614501"/>
              <a:ext cx="664543" cy="615349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923296" y="5450026"/>
              <a:ext cx="1113703" cy="33855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strings.xml</a:t>
              </a:r>
              <a:endParaRPr lang="en-US" sz="16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7" name="Straight Arrow Connector 16"/>
            <p:cNvCxnSpPr>
              <a:stCxn id="5" idx="3"/>
              <a:endCxn id="6" idx="1"/>
            </p:cNvCxnSpPr>
            <p:nvPr/>
          </p:nvCxnSpPr>
          <p:spPr>
            <a:xfrm flipV="1">
              <a:off x="4558288" y="5611663"/>
              <a:ext cx="301744" cy="76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6" idx="3"/>
              <a:endCxn id="15" idx="1"/>
            </p:cNvCxnSpPr>
            <p:nvPr/>
          </p:nvCxnSpPr>
          <p:spPr>
            <a:xfrm>
              <a:off x="6564345" y="5611663"/>
              <a:ext cx="358951" cy="76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7" idx="3"/>
              <a:endCxn id="8" idx="1"/>
            </p:cNvCxnSpPr>
            <p:nvPr/>
          </p:nvCxnSpPr>
          <p:spPr>
            <a:xfrm>
              <a:off x="4350466" y="6229850"/>
              <a:ext cx="50956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3"/>
            <p:cNvCxnSpPr>
              <a:stCxn id="8" idx="3"/>
              <a:endCxn id="15" idx="2"/>
            </p:cNvCxnSpPr>
            <p:nvPr/>
          </p:nvCxnSpPr>
          <p:spPr>
            <a:xfrm flipV="1">
              <a:off x="6264584" y="5788580"/>
              <a:ext cx="1215564" cy="441270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295913" y="6399127"/>
              <a:ext cx="6687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prstClr val="black"/>
                  </a:solidFill>
                </a:rPr>
                <a:t>… … 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227921" y="6399127"/>
              <a:ext cx="6687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prstClr val="black"/>
                  </a:solidFill>
                </a:rPr>
                <a:t>… … 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1427" y="4871414"/>
              <a:ext cx="1127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prstClr val="black"/>
                  </a:solidFill>
                </a:rPr>
                <a:t>MODEL</a:t>
              </a:r>
              <a:endParaRPr lang="en-US" b="1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015461" y="4876953"/>
              <a:ext cx="1423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prstClr val="black"/>
                  </a:solidFill>
                </a:rPr>
                <a:t>CONTROL</a:t>
              </a:r>
              <a:endParaRPr lang="en-US" b="1">
                <a:solidFill>
                  <a:prstClr val="black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117313" y="4888388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prstClr val="black"/>
                  </a:solidFill>
                </a:rPr>
                <a:t>VIEW</a:t>
              </a:r>
              <a:endParaRPr lang="en-US" b="1">
                <a:solidFill>
                  <a:prstClr val="black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681545" y="4876953"/>
              <a:ext cx="24432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prstClr val="black"/>
                  </a:solidFill>
                </a:rPr>
                <a:t>TEXT CONTAINER</a:t>
              </a:r>
              <a:endParaRPr lang="en-US" b="1">
                <a:solidFill>
                  <a:prstClr val="black"/>
                </a:solidFill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7504" y="5240746"/>
              <a:ext cx="8856984" cy="169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877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>
            <a:normAutofit/>
          </a:bodyPr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activity_main.xml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435280" cy="4968552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2000" smtClean="0"/>
              <a:t>File </a:t>
            </a:r>
            <a:r>
              <a:rPr lang="en-US" sz="2000"/>
              <a:t>yang berisi layout yang mengatur tampilan dari layar halaman MainActivity</a:t>
            </a:r>
            <a:r>
              <a:rPr lang="en-US" sz="2000" smtClean="0"/>
              <a:t>.</a:t>
            </a:r>
          </a:p>
          <a:p>
            <a:pPr>
              <a:lnSpc>
                <a:spcPct val="120000"/>
              </a:lnSpc>
            </a:pPr>
            <a:endParaRPr lang="en-US" sz="1000" smtClean="0"/>
          </a:p>
          <a:p>
            <a:pPr algn="just">
              <a:lnSpc>
                <a:spcPct val="120000"/>
              </a:lnSpc>
            </a:pPr>
            <a:r>
              <a:rPr lang="en-US" sz="2000" smtClean="0"/>
              <a:t>File </a:t>
            </a:r>
            <a:r>
              <a:rPr lang="en-US" sz="2000"/>
              <a:t>layout </a:t>
            </a:r>
            <a:r>
              <a:rPr lang="en-US" sz="2000" smtClean="0"/>
              <a:t>berisi definisi </a:t>
            </a:r>
            <a:r>
              <a:rPr lang="en-US" sz="2000"/>
              <a:t>seluruh </a:t>
            </a:r>
            <a:r>
              <a:rPr lang="en-US" sz="2000">
                <a:solidFill>
                  <a:schemeClr val="accent5"/>
                </a:solidFill>
              </a:rPr>
              <a:t>pengaturan (setting) tampilan </a:t>
            </a:r>
            <a:r>
              <a:rPr lang="en-US" sz="2000"/>
              <a:t>termasuk </a:t>
            </a:r>
            <a:r>
              <a:rPr lang="en-US" sz="2000">
                <a:solidFill>
                  <a:schemeClr val="accent5"/>
                </a:solidFill>
              </a:rPr>
              <a:t>widget</a:t>
            </a:r>
            <a:r>
              <a:rPr lang="en-US" sz="2000"/>
              <a:t> beserta pengaturannya yang dipakai pada layar halaman. </a:t>
            </a:r>
          </a:p>
          <a:p>
            <a:pPr algn="just">
              <a:lnSpc>
                <a:spcPct val="120000"/>
              </a:lnSpc>
            </a:pPr>
            <a:endParaRPr lang="en-US" sz="1000" smtClean="0"/>
          </a:p>
          <a:p>
            <a:pPr marL="350838" indent="0" algn="just">
              <a:lnSpc>
                <a:spcPct val="120000"/>
              </a:lnSpc>
              <a:buNone/>
            </a:pPr>
            <a:r>
              <a:rPr lang="en-US" sz="2000" smtClean="0"/>
              <a:t>Pengaturan tampilan diantaranya; </a:t>
            </a:r>
          </a:p>
          <a:p>
            <a:pPr marL="693738" indent="-342900" algn="just">
              <a:lnSpc>
                <a:spcPct val="120000"/>
              </a:lnSpc>
            </a:pPr>
            <a:r>
              <a:rPr lang="en-US" sz="2000" smtClean="0"/>
              <a:t>Pengaturan </a:t>
            </a:r>
            <a:r>
              <a:rPr lang="en-US" sz="2000"/>
              <a:t>jenis layout, </a:t>
            </a:r>
            <a:endParaRPr lang="en-US" sz="2000" smtClean="0"/>
          </a:p>
          <a:p>
            <a:pPr marL="693738" indent="-342900" algn="just">
              <a:lnSpc>
                <a:spcPct val="120000"/>
              </a:lnSpc>
            </a:pPr>
            <a:r>
              <a:rPr lang="en-US" sz="2000" smtClean="0"/>
              <a:t>Definisi </a:t>
            </a:r>
            <a:r>
              <a:rPr lang="en-US" sz="2000"/>
              <a:t>widget-widget </a:t>
            </a:r>
            <a:r>
              <a:rPr lang="en-US" sz="2000" smtClean="0"/>
              <a:t>yang </a:t>
            </a:r>
            <a:r>
              <a:rPr lang="en-US" sz="2000"/>
              <a:t>dipakai, </a:t>
            </a:r>
            <a:endParaRPr lang="en-US" sz="2000" smtClean="0"/>
          </a:p>
          <a:p>
            <a:pPr marL="693738" indent="-342900" algn="just">
              <a:lnSpc>
                <a:spcPct val="120000"/>
              </a:lnSpc>
            </a:pPr>
            <a:r>
              <a:rPr lang="en-US" sz="2000" smtClean="0"/>
              <a:t>Pengaturan </a:t>
            </a:r>
            <a:r>
              <a:rPr lang="en-US" sz="2000"/>
              <a:t>ukuran, </a:t>
            </a:r>
            <a:endParaRPr lang="en-US" sz="2000" smtClean="0"/>
          </a:p>
          <a:p>
            <a:pPr marL="693738" indent="-342900" algn="just">
              <a:lnSpc>
                <a:spcPct val="120000"/>
              </a:lnSpc>
            </a:pPr>
            <a:r>
              <a:rPr lang="en-US" sz="2000" smtClean="0"/>
              <a:t>Pengaturan warna</a:t>
            </a:r>
            <a:r>
              <a:rPr lang="en-US" sz="2000"/>
              <a:t>, </a:t>
            </a:r>
            <a:endParaRPr lang="en-US" sz="2000" smtClean="0"/>
          </a:p>
          <a:p>
            <a:pPr marL="693738" indent="-342900" algn="just">
              <a:lnSpc>
                <a:spcPct val="120000"/>
              </a:lnSpc>
            </a:pPr>
            <a:r>
              <a:rPr lang="en-US" sz="2000" smtClean="0"/>
              <a:t>Pengaturan letak</a:t>
            </a:r>
            <a:r>
              <a:rPr lang="en-US" sz="2000"/>
              <a:t>, </a:t>
            </a:r>
            <a:endParaRPr lang="en-US" sz="2000" smtClean="0"/>
          </a:p>
          <a:p>
            <a:pPr marL="693738" indent="-342900" algn="just">
              <a:lnSpc>
                <a:spcPct val="120000"/>
              </a:lnSpc>
            </a:pPr>
            <a:r>
              <a:rPr lang="en-US" sz="2000" smtClean="0"/>
              <a:t>dsb.</a:t>
            </a:r>
          </a:p>
        </p:txBody>
      </p:sp>
    </p:spTree>
    <p:extLst>
      <p:ext uri="{BB962C8B-B14F-4D97-AF65-F5344CB8AC3E}">
        <p14:creationId xmlns:p14="http://schemas.microsoft.com/office/powerpoint/2010/main" val="371022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94218"/>
            <a:ext cx="8007187" cy="49031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>
            <a:normAutofit/>
          </a:bodyPr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ctivity_main.xml</a:t>
            </a:r>
            <a:endParaRPr lang="en-US"/>
          </a:p>
        </p:txBody>
      </p:sp>
      <p:sp>
        <p:nvSpPr>
          <p:cNvPr id="10" name="Line Callout 2 9"/>
          <p:cNvSpPr/>
          <p:nvPr/>
        </p:nvSpPr>
        <p:spPr>
          <a:xfrm rot="5400000" flipV="1">
            <a:off x="-841330" y="4748862"/>
            <a:ext cx="2597060" cy="533400"/>
          </a:xfrm>
          <a:prstGeom prst="borderCallout2">
            <a:avLst>
              <a:gd name="adj1" fmla="val 28370"/>
              <a:gd name="adj2" fmla="val -774"/>
              <a:gd name="adj3" fmla="val 28370"/>
              <a:gd name="adj4" fmla="val -6148"/>
              <a:gd name="adj5" fmla="val 220130"/>
              <a:gd name="adj6" fmla="val -28843"/>
            </a:avLst>
          </a:prstGeom>
          <a:ln>
            <a:solidFill>
              <a:schemeClr val="accent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smtClean="0"/>
              <a:t>Definisi jenis layout  dan pengaturannya</a:t>
            </a:r>
            <a:endParaRPr lang="en-US" sz="1600"/>
          </a:p>
        </p:txBody>
      </p:sp>
      <p:sp>
        <p:nvSpPr>
          <p:cNvPr id="11" name="Line Callout 2 10"/>
          <p:cNvSpPr/>
          <p:nvPr/>
        </p:nvSpPr>
        <p:spPr>
          <a:xfrm>
            <a:off x="5655108" y="5164412"/>
            <a:ext cx="2376264" cy="463115"/>
          </a:xfrm>
          <a:prstGeom prst="borderCallout2">
            <a:avLst>
              <a:gd name="adj1" fmla="val 28370"/>
              <a:gd name="adj2" fmla="val -774"/>
              <a:gd name="adj3" fmla="val 28370"/>
              <a:gd name="adj4" fmla="val -28761"/>
              <a:gd name="adj5" fmla="val 83652"/>
              <a:gd name="adj6" fmla="val -133248"/>
            </a:avLst>
          </a:prstGeom>
          <a:ln>
            <a:solidFill>
              <a:schemeClr val="accent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Definisi </a:t>
            </a:r>
            <a:r>
              <a:rPr lang="en-US" sz="1600" smtClean="0">
                <a:latin typeface="Calibri" panose="020F0502020204030204" pitchFamily="34" charset="0"/>
                <a:cs typeface="Calibri" panose="020F0502020204030204" pitchFamily="34" charset="0"/>
              </a:rPr>
              <a:t>widget TextView</a:t>
            </a: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77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Inti Aplikasi Android</a:t>
            </a:r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53436" y="2852936"/>
            <a:ext cx="9017339" cy="1897045"/>
            <a:chOff x="107504" y="4871414"/>
            <a:chExt cx="9017339" cy="1897045"/>
          </a:xfrm>
        </p:grpSpPr>
        <p:sp>
          <p:nvSpPr>
            <p:cNvPr id="4" name="TextBox 3"/>
            <p:cNvSpPr txBox="1"/>
            <p:nvPr/>
          </p:nvSpPr>
          <p:spPr>
            <a:xfrm>
              <a:off x="251520" y="5445224"/>
              <a:ext cx="1994072" cy="338554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AndroidManifest.xml</a:t>
              </a:r>
              <a:endParaRPr lang="en-US" sz="16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96423" y="5450026"/>
              <a:ext cx="1661865" cy="338554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MainActivity.java</a:t>
              </a:r>
              <a:endParaRPr lang="en-US" sz="16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60032" y="5442386"/>
              <a:ext cx="1704313" cy="33855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activity_main.xml</a:t>
              </a:r>
              <a:endParaRPr lang="en-US" sz="16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10135" y="6060573"/>
              <a:ext cx="1440331" cy="33855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Activity_2.java</a:t>
              </a:r>
              <a:endParaRPr lang="en-US" sz="16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60032" y="6060573"/>
              <a:ext cx="1404552" cy="33855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Activity_2.xml</a:t>
              </a:r>
              <a:endParaRPr lang="en-US" sz="16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0" name="Elbow Connector 9"/>
            <p:cNvCxnSpPr>
              <a:stCxn id="4" idx="3"/>
              <a:endCxn id="5" idx="1"/>
            </p:cNvCxnSpPr>
            <p:nvPr/>
          </p:nvCxnSpPr>
          <p:spPr>
            <a:xfrm>
              <a:off x="2245592" y="5614501"/>
              <a:ext cx="650831" cy="4802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lbow Connector 11"/>
            <p:cNvCxnSpPr>
              <a:stCxn id="4" idx="3"/>
              <a:endCxn id="7" idx="1"/>
            </p:cNvCxnSpPr>
            <p:nvPr/>
          </p:nvCxnSpPr>
          <p:spPr>
            <a:xfrm>
              <a:off x="2245592" y="5614501"/>
              <a:ext cx="664543" cy="615349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923296" y="5450026"/>
              <a:ext cx="1113703" cy="338554"/>
            </a:xfrm>
            <a:prstGeom prst="rect">
              <a:avLst/>
            </a:prstGeom>
            <a:solidFill>
              <a:srgbClr val="FFFF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strings.xml</a:t>
              </a:r>
              <a:endParaRPr lang="en-US" sz="16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7" name="Straight Arrow Connector 16"/>
            <p:cNvCxnSpPr>
              <a:stCxn id="5" idx="3"/>
              <a:endCxn id="6" idx="1"/>
            </p:cNvCxnSpPr>
            <p:nvPr/>
          </p:nvCxnSpPr>
          <p:spPr>
            <a:xfrm flipV="1">
              <a:off x="4558288" y="5611663"/>
              <a:ext cx="301744" cy="76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6" idx="3"/>
              <a:endCxn id="15" idx="1"/>
            </p:cNvCxnSpPr>
            <p:nvPr/>
          </p:nvCxnSpPr>
          <p:spPr>
            <a:xfrm>
              <a:off x="6564345" y="5611663"/>
              <a:ext cx="358951" cy="76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7" idx="3"/>
              <a:endCxn id="8" idx="1"/>
            </p:cNvCxnSpPr>
            <p:nvPr/>
          </p:nvCxnSpPr>
          <p:spPr>
            <a:xfrm>
              <a:off x="4350466" y="6229850"/>
              <a:ext cx="50956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3"/>
            <p:cNvCxnSpPr>
              <a:stCxn id="8" idx="3"/>
              <a:endCxn id="15" idx="2"/>
            </p:cNvCxnSpPr>
            <p:nvPr/>
          </p:nvCxnSpPr>
          <p:spPr>
            <a:xfrm flipV="1">
              <a:off x="6264584" y="5788580"/>
              <a:ext cx="1215564" cy="441270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295913" y="6399127"/>
              <a:ext cx="6687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prstClr val="black"/>
                  </a:solidFill>
                </a:rPr>
                <a:t>… … 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227921" y="6399127"/>
              <a:ext cx="6687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prstClr val="black"/>
                  </a:solidFill>
                </a:rPr>
                <a:t>… … 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1427" y="4871414"/>
              <a:ext cx="1127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prstClr val="black"/>
                  </a:solidFill>
                </a:rPr>
                <a:t>MODEL</a:t>
              </a:r>
              <a:endParaRPr lang="en-US" b="1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015461" y="4876953"/>
              <a:ext cx="1423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prstClr val="black"/>
                  </a:solidFill>
                </a:rPr>
                <a:t>CONTROL</a:t>
              </a:r>
              <a:endParaRPr lang="en-US" b="1">
                <a:solidFill>
                  <a:prstClr val="black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117313" y="4888388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prstClr val="black"/>
                  </a:solidFill>
                </a:rPr>
                <a:t>VIEW</a:t>
              </a:r>
              <a:endParaRPr lang="en-US" b="1">
                <a:solidFill>
                  <a:prstClr val="black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681545" y="4876953"/>
              <a:ext cx="24432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prstClr val="black"/>
                  </a:solidFill>
                </a:rPr>
                <a:t>TEXT CONTAINER</a:t>
              </a:r>
              <a:endParaRPr lang="en-US" b="1">
                <a:solidFill>
                  <a:prstClr val="black"/>
                </a:solidFill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7504" y="5240746"/>
              <a:ext cx="8856984" cy="169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21307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>
            <a:normAutofit/>
          </a:bodyPr>
          <a:lstStyle/>
          <a:p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strings.xml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435280" cy="496855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sz="2000"/>
              <a:t>File ini digunakan untuk menampung seluruh string/teks yang sering digunakan dalam aplikasi android kita.</a:t>
            </a:r>
          </a:p>
          <a:p>
            <a:pPr>
              <a:lnSpc>
                <a:spcPct val="120000"/>
              </a:lnSpc>
            </a:pPr>
            <a:endParaRPr lang="en-US" sz="1000" smtClean="0"/>
          </a:p>
          <a:p>
            <a:pPr marL="350838" indent="0" algn="just">
              <a:lnSpc>
                <a:spcPct val="120000"/>
              </a:lnSpc>
              <a:buNone/>
            </a:pPr>
            <a:r>
              <a:rPr lang="en-US" sz="2000"/>
              <a:t>Contohnya; </a:t>
            </a:r>
            <a:endParaRPr lang="en-US" sz="2000" smtClean="0"/>
          </a:p>
          <a:p>
            <a:pPr marL="350838" indent="0" algn="just">
              <a:lnSpc>
                <a:spcPct val="120000"/>
              </a:lnSpc>
              <a:buNone/>
            </a:pPr>
            <a:r>
              <a:rPr lang="en-US" sz="2000" smtClean="0"/>
              <a:t>dalam </a:t>
            </a:r>
            <a:r>
              <a:rPr lang="en-US" sz="2000"/>
              <a:t>menampilkan message box tentunya kita menggunakan teks sebagai informasi, pesan, petunjuk atau output, teks tersebut tentunya digunakan berkali-kali</a:t>
            </a:r>
            <a:r>
              <a:rPr lang="en-US" sz="2000" smtClean="0"/>
              <a:t>.</a:t>
            </a:r>
          </a:p>
          <a:p>
            <a:pPr algn="just">
              <a:lnSpc>
                <a:spcPct val="120000"/>
              </a:lnSpc>
            </a:pPr>
            <a:endParaRPr lang="en-US" sz="2000"/>
          </a:p>
          <a:p>
            <a:pPr algn="just">
              <a:lnSpc>
                <a:spcPct val="120000"/>
              </a:lnSpc>
            </a:pPr>
            <a:r>
              <a:rPr lang="en-US" sz="2000"/>
              <a:t>Hal ini </a:t>
            </a:r>
            <a:r>
              <a:rPr lang="en-US" sz="2000">
                <a:solidFill>
                  <a:srgbClr val="0070C0"/>
                </a:solidFill>
              </a:rPr>
              <a:t>memudahkan kita untuk membuat aplikasi yang multi bahasa</a:t>
            </a:r>
            <a:r>
              <a:rPr lang="en-US" sz="2000"/>
              <a:t>, karena kita cukup menuliskan teks pada file </a:t>
            </a:r>
            <a:r>
              <a:rPr lang="en-US" sz="2000">
                <a:solidFill>
                  <a:srgbClr val="0070C0"/>
                </a:solidFill>
              </a:rPr>
              <a:t>strings.xml</a:t>
            </a:r>
            <a:r>
              <a:rPr lang="en-US" sz="2000"/>
              <a:t> untuk bahasa yang dituju tanpa harus memodifikasi program</a:t>
            </a:r>
            <a:r>
              <a:rPr lang="en-US" sz="2000" smtClean="0"/>
              <a:t>.</a:t>
            </a:r>
          </a:p>
          <a:p>
            <a:pPr algn="just">
              <a:lnSpc>
                <a:spcPct val="120000"/>
              </a:lnSpc>
            </a:pPr>
            <a:endParaRPr lang="en-US" sz="2000"/>
          </a:p>
          <a:p>
            <a:pPr algn="just">
              <a:lnSpc>
                <a:spcPct val="120000"/>
              </a:lnSpc>
            </a:pPr>
            <a:r>
              <a:rPr lang="en-US" sz="2000" smtClean="0"/>
              <a:t>Hal </a:t>
            </a:r>
            <a:r>
              <a:rPr lang="en-US" sz="2000"/>
              <a:t>ini sangat membantu utk kita tidak membuat banyak variable utk suatu nilai yang tidak berubah namun sering </a:t>
            </a:r>
            <a:r>
              <a:rPr lang="en-US" sz="2000" smtClean="0"/>
              <a:t>digunakan.</a:t>
            </a:r>
          </a:p>
          <a:p>
            <a:pPr algn="just">
              <a:lnSpc>
                <a:spcPct val="120000"/>
              </a:lnSpc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35398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Capaian Pembelajaran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Mengenal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/>
              <a:t>mobile </a:t>
            </a:r>
            <a:r>
              <a:rPr lang="en-US" dirty="0" err="1"/>
              <a:t>berbasis</a:t>
            </a:r>
            <a:r>
              <a:rPr lang="en-US" dirty="0"/>
              <a:t> Android.</a:t>
            </a:r>
          </a:p>
          <a:p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/>
              <a:t>fungsi</a:t>
            </a:r>
            <a:r>
              <a:rPr lang="en-US" dirty="0"/>
              <a:t> file inti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mobile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smtClean="0"/>
              <a:t>android;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 smtClean="0"/>
              <a:t>AndroidManifest.xml, 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 smtClean="0"/>
              <a:t>MainActivity.java,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 smtClean="0"/>
              <a:t>activity_main.xml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 smtClean="0"/>
              <a:t>strings.xml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443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216" y="44624"/>
            <a:ext cx="6278785" cy="453650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877830"/>
            <a:ext cx="7837884" cy="242810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1066800"/>
          </a:xfrm>
        </p:spPr>
        <p:txBody>
          <a:bodyPr>
            <a:normAutofit/>
          </a:bodyPr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strings.xml</a:t>
            </a:r>
            <a:endParaRPr lang="en-US"/>
          </a:p>
        </p:txBody>
      </p:sp>
      <p:sp>
        <p:nvSpPr>
          <p:cNvPr id="11" name="Line Callout 2 10"/>
          <p:cNvSpPr/>
          <p:nvPr/>
        </p:nvSpPr>
        <p:spPr>
          <a:xfrm>
            <a:off x="6444208" y="5774197"/>
            <a:ext cx="2376264" cy="463115"/>
          </a:xfrm>
          <a:prstGeom prst="borderCallout2">
            <a:avLst>
              <a:gd name="adj1" fmla="val 28370"/>
              <a:gd name="adj2" fmla="val -774"/>
              <a:gd name="adj3" fmla="val 28370"/>
              <a:gd name="adj4" fmla="val -28761"/>
              <a:gd name="adj5" fmla="val 119850"/>
              <a:gd name="adj6" fmla="val -47949"/>
            </a:avLst>
          </a:prstGeom>
          <a:ln>
            <a:solidFill>
              <a:schemeClr val="accent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Definisi </a:t>
            </a:r>
            <a:r>
              <a:rPr lang="en-US" sz="1600" smtClean="0">
                <a:latin typeface="Calibri" panose="020F0502020204030204" pitchFamily="34" charset="0"/>
                <a:cs typeface="Calibri" panose="020F0502020204030204" pitchFamily="34" charset="0"/>
              </a:rPr>
              <a:t>teks dengan nama:  teksDisplay</a:t>
            </a: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Line Callout 2 8"/>
          <p:cNvSpPr/>
          <p:nvPr/>
        </p:nvSpPr>
        <p:spPr>
          <a:xfrm flipH="1">
            <a:off x="159384" y="3899662"/>
            <a:ext cx="2725960" cy="829817"/>
          </a:xfrm>
          <a:prstGeom prst="borderCallout2">
            <a:avLst>
              <a:gd name="adj1" fmla="val 28370"/>
              <a:gd name="adj2" fmla="val -774"/>
              <a:gd name="adj3" fmla="val 28370"/>
              <a:gd name="adj4" fmla="val -18698"/>
              <a:gd name="adj5" fmla="val 47874"/>
              <a:gd name="adj6" fmla="val -36333"/>
            </a:avLst>
          </a:prstGeom>
          <a:ln>
            <a:solidFill>
              <a:schemeClr val="accent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1600" smtClean="0">
                <a:latin typeface="Calibri" panose="020F0502020204030204" pitchFamily="34" charset="0"/>
                <a:cs typeface="Calibri" panose="020F0502020204030204" pitchFamily="34" charset="0"/>
              </a:rPr>
              <a:t>enggunakan teks yang ada di file strings.xml dengan name:  teksDisplay</a:t>
            </a: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980728"/>
            <a:ext cx="157162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21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/>
          <a:lstStyle/>
          <a:p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Terima Kasih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7" y="1772815"/>
            <a:ext cx="7220006" cy="451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6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7984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Android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9" y="1412776"/>
            <a:ext cx="9093447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36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976"/>
            <a:ext cx="8229600" cy="1066800"/>
          </a:xfrm>
        </p:spPr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Android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3096344"/>
          </a:xfrm>
        </p:spPr>
        <p:txBody>
          <a:bodyPr/>
          <a:lstStyle/>
          <a:p>
            <a:pPr marL="109728" indent="0">
              <a:buNone/>
            </a:pPr>
            <a:r>
              <a:rPr lang="en-US" smtClean="0"/>
              <a:t>Secara garis besar aplikasi android terdiri dari 3 bagian (folder):</a:t>
            </a:r>
          </a:p>
          <a:p>
            <a:pPr>
              <a:buFontTx/>
              <a:buChar char="-"/>
            </a:pPr>
            <a:r>
              <a:rPr lang="en-US" smtClean="0"/>
              <a:t>manifests</a:t>
            </a:r>
          </a:p>
          <a:p>
            <a:pPr>
              <a:buFontTx/>
              <a:buChar char="-"/>
            </a:pPr>
            <a:r>
              <a:rPr lang="en-US"/>
              <a:t>j</a:t>
            </a:r>
            <a:r>
              <a:rPr lang="en-US" smtClean="0"/>
              <a:t>ava</a:t>
            </a:r>
          </a:p>
          <a:p>
            <a:pPr>
              <a:buFontTx/>
              <a:buChar char="-"/>
            </a:pPr>
            <a:r>
              <a:rPr lang="en-US" smtClean="0"/>
              <a:t>res 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671563"/>
            <a:ext cx="4210672" cy="14266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071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976"/>
            <a:ext cx="8229600" cy="1066800"/>
          </a:xfrm>
        </p:spPr>
        <p:txBody>
          <a:bodyPr/>
          <a:lstStyle/>
          <a:p>
            <a:r>
              <a:rPr lang="en-US" smtClean="0"/>
              <a:t>Struktur Aplikasi Android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4548434" cy="5040560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Jika 3 folder tersebut di expand (buka) maka akan terlihat seperti gambar di samping.</a:t>
            </a:r>
          </a:p>
          <a:p>
            <a:pPr marL="109728" indent="0">
              <a:buNone/>
            </a:pP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Terdapat beberapa file inti (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yang wajib </a:t>
            </a:r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diketahui) dalam folder2 tersebut, yaitu:</a:t>
            </a:r>
          </a:p>
          <a:p>
            <a:pPr lvl="1">
              <a:buFontTx/>
              <a:buChar char="-"/>
            </a:pPr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AndroidManifest.xml</a:t>
            </a:r>
          </a:p>
          <a:p>
            <a:pPr lvl="1">
              <a:buFontTx/>
              <a:buChar char="-"/>
            </a:pPr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MainActivity.java</a:t>
            </a:r>
          </a:p>
          <a:p>
            <a:pPr lvl="1">
              <a:buFontTx/>
              <a:buChar char="-"/>
            </a:pPr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activity_main.xml</a:t>
            </a:r>
          </a:p>
          <a:p>
            <a:pPr lvl="1">
              <a:buFontTx/>
              <a:buChar char="-"/>
            </a:pPr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strings.xml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1636048"/>
            <a:ext cx="3793753" cy="47452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ight Arrow 3"/>
          <p:cNvSpPr/>
          <p:nvPr/>
        </p:nvSpPr>
        <p:spPr>
          <a:xfrm flipH="1">
            <a:off x="7452320" y="2348880"/>
            <a:ext cx="360040" cy="288032"/>
          </a:xfrm>
          <a:prstGeom prst="right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flipH="1">
            <a:off x="7452320" y="3140968"/>
            <a:ext cx="360040" cy="288032"/>
          </a:xfrm>
          <a:prstGeom prst="right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flipH="1">
            <a:off x="7452320" y="4617132"/>
            <a:ext cx="360040" cy="288032"/>
          </a:xfrm>
          <a:prstGeom prst="right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flipH="1">
            <a:off x="7020272" y="5835744"/>
            <a:ext cx="360040" cy="288032"/>
          </a:xfrm>
          <a:prstGeom prst="right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Inti Aplikasi Android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Berikut adalah file inti dalam aplikasi android yang wajib diketahui pertama kali:</a:t>
            </a:r>
          </a:p>
          <a:p>
            <a:pPr lvl="1">
              <a:buFontTx/>
              <a:buChar char="-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AndroidManifest.xml</a:t>
            </a:r>
          </a:p>
          <a:p>
            <a:pPr lvl="1">
              <a:buFontTx/>
              <a:buChar char="-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MainActivity.java</a:t>
            </a:r>
          </a:p>
          <a:p>
            <a:pPr lvl="1">
              <a:buFontTx/>
              <a:buChar char="-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activity_main.xml</a:t>
            </a:r>
          </a:p>
          <a:p>
            <a:pPr lvl="1">
              <a:buFontTx/>
              <a:buChar char="-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strings.xml</a:t>
            </a:r>
          </a:p>
          <a:p>
            <a:pPr lvl="1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07504" y="4871414"/>
            <a:ext cx="9017339" cy="1897045"/>
            <a:chOff x="107504" y="4871414"/>
            <a:chExt cx="9017339" cy="1897045"/>
          </a:xfrm>
        </p:grpSpPr>
        <p:sp>
          <p:nvSpPr>
            <p:cNvPr id="4" name="TextBox 3"/>
            <p:cNvSpPr txBox="1"/>
            <p:nvPr/>
          </p:nvSpPr>
          <p:spPr>
            <a:xfrm>
              <a:off x="251520" y="5445224"/>
              <a:ext cx="1994072" cy="33855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smtClean="0">
                  <a:latin typeface="Calibri" panose="020F0502020204030204" pitchFamily="34" charset="0"/>
                  <a:cs typeface="Calibri" panose="020F0502020204030204" pitchFamily="34" charset="0"/>
                </a:rPr>
                <a:t>AndroidManifest.xml</a:t>
              </a:r>
              <a:endParaRPr lang="en-US" sz="16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96423" y="5450026"/>
              <a:ext cx="1661865" cy="33855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smtClean="0">
                  <a:latin typeface="Calibri" panose="020F0502020204030204" pitchFamily="34" charset="0"/>
                  <a:cs typeface="Calibri" panose="020F0502020204030204" pitchFamily="34" charset="0"/>
                </a:rPr>
                <a:t>MainActivity.java</a:t>
              </a:r>
              <a:endParaRPr lang="en-US" sz="16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60032" y="5442386"/>
              <a:ext cx="1704313" cy="33855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smtClean="0">
                  <a:latin typeface="Calibri" panose="020F0502020204030204" pitchFamily="34" charset="0"/>
                  <a:cs typeface="Calibri" panose="020F0502020204030204" pitchFamily="34" charset="0"/>
                </a:rPr>
                <a:t>activity_main.xml</a:t>
              </a:r>
              <a:endParaRPr lang="en-US" sz="16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10135" y="6060573"/>
              <a:ext cx="1440331" cy="33855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smtClean="0">
                  <a:latin typeface="Calibri" panose="020F0502020204030204" pitchFamily="34" charset="0"/>
                  <a:cs typeface="Calibri" panose="020F0502020204030204" pitchFamily="34" charset="0"/>
                </a:rPr>
                <a:t>Activity_2.java</a:t>
              </a:r>
              <a:endParaRPr lang="en-US" sz="16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60032" y="6060573"/>
              <a:ext cx="1404552" cy="33855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smtClean="0">
                  <a:latin typeface="Calibri" panose="020F0502020204030204" pitchFamily="34" charset="0"/>
                  <a:cs typeface="Calibri" panose="020F0502020204030204" pitchFamily="34" charset="0"/>
                </a:rPr>
                <a:t>Activity_2.xml</a:t>
              </a:r>
              <a:endParaRPr lang="en-US" sz="16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0" name="Elbow Connector 9"/>
            <p:cNvCxnSpPr>
              <a:stCxn id="4" idx="3"/>
              <a:endCxn id="5" idx="1"/>
            </p:cNvCxnSpPr>
            <p:nvPr/>
          </p:nvCxnSpPr>
          <p:spPr>
            <a:xfrm>
              <a:off x="2245592" y="5614501"/>
              <a:ext cx="650831" cy="4802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lbow Connector 11"/>
            <p:cNvCxnSpPr>
              <a:stCxn id="4" idx="3"/>
              <a:endCxn id="7" idx="1"/>
            </p:cNvCxnSpPr>
            <p:nvPr/>
          </p:nvCxnSpPr>
          <p:spPr>
            <a:xfrm>
              <a:off x="2245592" y="5614501"/>
              <a:ext cx="664543" cy="615349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923296" y="5450026"/>
              <a:ext cx="1113703" cy="33855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smtClean="0">
                  <a:latin typeface="Calibri" panose="020F0502020204030204" pitchFamily="34" charset="0"/>
                  <a:cs typeface="Calibri" panose="020F0502020204030204" pitchFamily="34" charset="0"/>
                </a:rPr>
                <a:t>strings.xml</a:t>
              </a:r>
              <a:endParaRPr lang="en-US" sz="16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7" name="Straight Arrow Connector 16"/>
            <p:cNvCxnSpPr>
              <a:stCxn id="5" idx="3"/>
              <a:endCxn id="6" idx="1"/>
            </p:cNvCxnSpPr>
            <p:nvPr/>
          </p:nvCxnSpPr>
          <p:spPr>
            <a:xfrm flipV="1">
              <a:off x="4558288" y="5611663"/>
              <a:ext cx="301744" cy="76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6" idx="3"/>
              <a:endCxn id="15" idx="1"/>
            </p:cNvCxnSpPr>
            <p:nvPr/>
          </p:nvCxnSpPr>
          <p:spPr>
            <a:xfrm>
              <a:off x="6564345" y="5611663"/>
              <a:ext cx="358951" cy="76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7" idx="3"/>
              <a:endCxn id="8" idx="1"/>
            </p:cNvCxnSpPr>
            <p:nvPr/>
          </p:nvCxnSpPr>
          <p:spPr>
            <a:xfrm>
              <a:off x="4350466" y="6229850"/>
              <a:ext cx="50956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3"/>
            <p:cNvCxnSpPr>
              <a:stCxn id="8" idx="3"/>
              <a:endCxn id="15" idx="2"/>
            </p:cNvCxnSpPr>
            <p:nvPr/>
          </p:nvCxnSpPr>
          <p:spPr>
            <a:xfrm flipV="1">
              <a:off x="6264584" y="5788580"/>
              <a:ext cx="1215564" cy="441270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295913" y="6399127"/>
              <a:ext cx="6687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… … </a:t>
              </a:r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227921" y="6399127"/>
              <a:ext cx="6687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… … </a:t>
              </a:r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1427" y="4871414"/>
              <a:ext cx="1127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/>
                <a:t>MODEL</a:t>
              </a:r>
              <a:endParaRPr lang="en-US" b="1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015461" y="4876953"/>
              <a:ext cx="1423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/>
                <a:t>CONTROL</a:t>
              </a:r>
              <a:endParaRPr lang="en-US" b="1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117313" y="4888388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/>
                <a:t>VIEW</a:t>
              </a:r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681545" y="4876953"/>
              <a:ext cx="24432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/>
                <a:t>TEXT CONTAINER</a:t>
              </a:r>
              <a:endParaRPr lang="en-US" b="1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7504" y="5240746"/>
              <a:ext cx="8856984" cy="169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09264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Inti Aplikasi Android</a:t>
            </a:r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53436" y="2852936"/>
            <a:ext cx="9017339" cy="1897045"/>
            <a:chOff x="107504" y="4871414"/>
            <a:chExt cx="9017339" cy="1897045"/>
          </a:xfrm>
        </p:grpSpPr>
        <p:sp>
          <p:nvSpPr>
            <p:cNvPr id="4" name="TextBox 3"/>
            <p:cNvSpPr txBox="1"/>
            <p:nvPr/>
          </p:nvSpPr>
          <p:spPr>
            <a:xfrm>
              <a:off x="251520" y="5445224"/>
              <a:ext cx="1994072" cy="338554"/>
            </a:xfrm>
            <a:prstGeom prst="rect">
              <a:avLst/>
            </a:prstGeom>
            <a:solidFill>
              <a:srgbClr val="FFFF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smtClean="0">
                  <a:latin typeface="Calibri" panose="020F0502020204030204" pitchFamily="34" charset="0"/>
                  <a:cs typeface="Calibri" panose="020F0502020204030204" pitchFamily="34" charset="0"/>
                </a:rPr>
                <a:t>AndroidManifest.xml</a:t>
              </a:r>
              <a:endParaRPr lang="en-US" sz="16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96423" y="5450026"/>
              <a:ext cx="1661865" cy="33855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smtClean="0">
                  <a:latin typeface="Calibri" panose="020F0502020204030204" pitchFamily="34" charset="0"/>
                  <a:cs typeface="Calibri" panose="020F0502020204030204" pitchFamily="34" charset="0"/>
                </a:rPr>
                <a:t>MainActivity.java</a:t>
              </a:r>
              <a:endParaRPr lang="en-US" sz="16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60032" y="5442386"/>
              <a:ext cx="1704313" cy="33855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smtClean="0">
                  <a:latin typeface="Calibri" panose="020F0502020204030204" pitchFamily="34" charset="0"/>
                  <a:cs typeface="Calibri" panose="020F0502020204030204" pitchFamily="34" charset="0"/>
                </a:rPr>
                <a:t>activity_main.xml</a:t>
              </a:r>
              <a:endParaRPr lang="en-US" sz="16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10135" y="6060573"/>
              <a:ext cx="1440331" cy="33855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smtClean="0">
                  <a:latin typeface="Calibri" panose="020F0502020204030204" pitchFamily="34" charset="0"/>
                  <a:cs typeface="Calibri" panose="020F0502020204030204" pitchFamily="34" charset="0"/>
                </a:rPr>
                <a:t>Activity_2.java</a:t>
              </a:r>
              <a:endParaRPr lang="en-US" sz="16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60032" y="6060573"/>
              <a:ext cx="1404552" cy="33855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smtClean="0">
                  <a:latin typeface="Calibri" panose="020F0502020204030204" pitchFamily="34" charset="0"/>
                  <a:cs typeface="Calibri" panose="020F0502020204030204" pitchFamily="34" charset="0"/>
                </a:rPr>
                <a:t>Activity_2.xml</a:t>
              </a:r>
              <a:endParaRPr lang="en-US" sz="16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0" name="Elbow Connector 9"/>
            <p:cNvCxnSpPr>
              <a:stCxn id="4" idx="3"/>
              <a:endCxn id="5" idx="1"/>
            </p:cNvCxnSpPr>
            <p:nvPr/>
          </p:nvCxnSpPr>
          <p:spPr>
            <a:xfrm>
              <a:off x="2245592" y="5614501"/>
              <a:ext cx="650831" cy="4802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lbow Connector 11"/>
            <p:cNvCxnSpPr>
              <a:stCxn id="4" idx="3"/>
              <a:endCxn id="7" idx="1"/>
            </p:cNvCxnSpPr>
            <p:nvPr/>
          </p:nvCxnSpPr>
          <p:spPr>
            <a:xfrm>
              <a:off x="2245592" y="5614501"/>
              <a:ext cx="664543" cy="615349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923296" y="5450026"/>
              <a:ext cx="1113703" cy="33855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smtClean="0">
                  <a:latin typeface="Calibri" panose="020F0502020204030204" pitchFamily="34" charset="0"/>
                  <a:cs typeface="Calibri" panose="020F0502020204030204" pitchFamily="34" charset="0"/>
                </a:rPr>
                <a:t>strings.xml</a:t>
              </a:r>
              <a:endParaRPr lang="en-US" sz="16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7" name="Straight Arrow Connector 16"/>
            <p:cNvCxnSpPr>
              <a:stCxn id="5" idx="3"/>
              <a:endCxn id="6" idx="1"/>
            </p:cNvCxnSpPr>
            <p:nvPr/>
          </p:nvCxnSpPr>
          <p:spPr>
            <a:xfrm flipV="1">
              <a:off x="4558288" y="5611663"/>
              <a:ext cx="301744" cy="76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6" idx="3"/>
              <a:endCxn id="15" idx="1"/>
            </p:cNvCxnSpPr>
            <p:nvPr/>
          </p:nvCxnSpPr>
          <p:spPr>
            <a:xfrm>
              <a:off x="6564345" y="5611663"/>
              <a:ext cx="358951" cy="76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7" idx="3"/>
              <a:endCxn id="8" idx="1"/>
            </p:cNvCxnSpPr>
            <p:nvPr/>
          </p:nvCxnSpPr>
          <p:spPr>
            <a:xfrm>
              <a:off x="4350466" y="6229850"/>
              <a:ext cx="50956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3"/>
            <p:cNvCxnSpPr>
              <a:stCxn id="8" idx="3"/>
              <a:endCxn id="15" idx="2"/>
            </p:cNvCxnSpPr>
            <p:nvPr/>
          </p:nvCxnSpPr>
          <p:spPr>
            <a:xfrm flipV="1">
              <a:off x="6264584" y="5788580"/>
              <a:ext cx="1215564" cy="441270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295913" y="6399127"/>
              <a:ext cx="6687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… … </a:t>
              </a:r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227921" y="6399127"/>
              <a:ext cx="6687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… … </a:t>
              </a:r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1427" y="4871414"/>
              <a:ext cx="1127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/>
                <a:t>MODEL</a:t>
              </a:r>
              <a:endParaRPr lang="en-US" b="1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015461" y="4876953"/>
              <a:ext cx="1423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/>
                <a:t>CONTROL</a:t>
              </a:r>
              <a:endParaRPr lang="en-US" b="1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117313" y="4888388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/>
                <a:t>VIEW</a:t>
              </a:r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681545" y="4876953"/>
              <a:ext cx="24432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/>
                <a:t>TEXT CONTAINER</a:t>
              </a:r>
              <a:endParaRPr lang="en-US" b="1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7504" y="5240746"/>
              <a:ext cx="8856984" cy="169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58085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AndroidManifest.xml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File </a:t>
            </a:r>
            <a:r>
              <a:rPr lang="en-US"/>
              <a:t>yang pertama dijalankan pada saat aplikasi  </a:t>
            </a:r>
            <a:r>
              <a:rPr lang="en-US" smtClean="0"/>
              <a:t>dipanggil/dijalankan</a:t>
            </a:r>
          </a:p>
          <a:p>
            <a:endParaRPr lang="en-US" smtClean="0"/>
          </a:p>
          <a:p>
            <a:r>
              <a:rPr lang="en-US" smtClean="0"/>
              <a:t>Mengatur </a:t>
            </a:r>
            <a:r>
              <a:rPr lang="en-US"/>
              <a:t>jalannya </a:t>
            </a:r>
            <a:r>
              <a:rPr lang="en-US" smtClean="0"/>
              <a:t>aplikasi</a:t>
            </a:r>
          </a:p>
          <a:p>
            <a:endParaRPr lang="en-US"/>
          </a:p>
          <a:p>
            <a:r>
              <a:rPr lang="en-US" smtClean="0"/>
              <a:t>Berisi </a:t>
            </a:r>
            <a:r>
              <a:rPr lang="en-US"/>
              <a:t>definisi </a:t>
            </a:r>
            <a:r>
              <a:rPr lang="en-US" smtClean="0"/>
              <a:t>dan </a:t>
            </a:r>
            <a:r>
              <a:rPr lang="en-US"/>
              <a:t>daftar </a:t>
            </a:r>
            <a:r>
              <a:rPr lang="en-US" smtClean="0"/>
              <a:t>semua </a:t>
            </a:r>
            <a:r>
              <a:rPr lang="en-US"/>
              <a:t>class activity </a:t>
            </a:r>
            <a:r>
              <a:rPr lang="en-US" smtClean="0"/>
              <a:t>yang </a:t>
            </a:r>
            <a:r>
              <a:rPr lang="en-US"/>
              <a:t>ada pada aplikasi </a:t>
            </a:r>
            <a:r>
              <a:rPr lang="en-US" smtClean="0"/>
              <a:t>kita (merujuk </a:t>
            </a:r>
            <a:r>
              <a:rPr lang="en-US"/>
              <a:t>ke file .java</a:t>
            </a:r>
            <a:r>
              <a:rPr lang="en-US" smtClean="0"/>
              <a:t>).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>
            <a:normAutofit/>
          </a:bodyPr>
          <a:lstStyle/>
          <a:p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AndroidManifest.xml</a:t>
            </a:r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628800"/>
            <a:ext cx="7614667" cy="5229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Left Brace 6"/>
          <p:cNvSpPr/>
          <p:nvPr/>
        </p:nvSpPr>
        <p:spPr>
          <a:xfrm>
            <a:off x="1259632" y="4653136"/>
            <a:ext cx="432048" cy="1368152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9512" y="5014046"/>
            <a:ext cx="1099740" cy="646331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Definisi </a:t>
            </a:r>
          </a:p>
          <a:p>
            <a:pPr algn="ctr"/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activity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Line Callout 2 9"/>
          <p:cNvSpPr/>
          <p:nvPr/>
        </p:nvSpPr>
        <p:spPr>
          <a:xfrm flipH="1">
            <a:off x="5508104" y="3789040"/>
            <a:ext cx="2376264" cy="792088"/>
          </a:xfrm>
          <a:prstGeom prst="borderCallout2">
            <a:avLst>
              <a:gd name="adj1" fmla="val 28370"/>
              <a:gd name="adj2" fmla="val -774"/>
              <a:gd name="adj3" fmla="val 28370"/>
              <a:gd name="adj4" fmla="val -28761"/>
              <a:gd name="adj5" fmla="val 208701"/>
              <a:gd name="adj6" fmla="val 16826"/>
            </a:avLst>
          </a:prstGeom>
          <a:ln>
            <a:solidFill>
              <a:schemeClr val="accent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smtClean="0"/>
              <a:t>Menandakan activity yg </a:t>
            </a:r>
            <a:r>
              <a:rPr lang="en-US" sz="1600"/>
              <a:t>pertama kali dijalankan</a:t>
            </a:r>
          </a:p>
        </p:txBody>
      </p:sp>
    </p:spTree>
    <p:extLst>
      <p:ext uri="{BB962C8B-B14F-4D97-AF65-F5344CB8AC3E}">
        <p14:creationId xmlns:p14="http://schemas.microsoft.com/office/powerpoint/2010/main" val="215195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-UPJ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-UPJ" id="{E11B32B5-4DCD-4BFE-AFF8-C7F875C2669E}" vid="{DB517ECF-2B52-4556-AAAB-CCE18EBB3B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Theme-UPJ</Template>
  <TotalTime>785</TotalTime>
  <Words>653</Words>
  <Application>Microsoft Office PowerPoint</Application>
  <PresentationFormat>On-screen Show (4:3)</PresentationFormat>
  <Paragraphs>160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Baskerville Old Face</vt:lpstr>
      <vt:lpstr>Calibri</vt:lpstr>
      <vt:lpstr>Courier New</vt:lpstr>
      <vt:lpstr>Georgia</vt:lpstr>
      <vt:lpstr>Trebuchet MS</vt:lpstr>
      <vt:lpstr>Wingdings</vt:lpstr>
      <vt:lpstr>Wingdings 2</vt:lpstr>
      <vt:lpstr>Theme-UPJ</vt:lpstr>
      <vt:lpstr>Mobile Programming</vt:lpstr>
      <vt:lpstr>Capaian Pembelajaran</vt:lpstr>
      <vt:lpstr>Struktur Aplikasi Android</vt:lpstr>
      <vt:lpstr>Struktur Aplikasi Android</vt:lpstr>
      <vt:lpstr>Struktur Aplikasi Android</vt:lpstr>
      <vt:lpstr>File Inti Aplikasi Android</vt:lpstr>
      <vt:lpstr>File Inti Aplikasi Android</vt:lpstr>
      <vt:lpstr>AndroidManifest.xml</vt:lpstr>
      <vt:lpstr>AndroidManifest.xml</vt:lpstr>
      <vt:lpstr>AndroidManifest.xml</vt:lpstr>
      <vt:lpstr>File Inti Aplikasi Android</vt:lpstr>
      <vt:lpstr>MainActivity.java</vt:lpstr>
      <vt:lpstr>MainActivity.java</vt:lpstr>
      <vt:lpstr>MainActivity.java</vt:lpstr>
      <vt:lpstr>File Inti Aplikasi Android</vt:lpstr>
      <vt:lpstr>activity_main.xml</vt:lpstr>
      <vt:lpstr>activity_main.xml</vt:lpstr>
      <vt:lpstr>File Inti Aplikasi Android</vt:lpstr>
      <vt:lpstr>strings.xml</vt:lpstr>
      <vt:lpstr>strings.xml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SL4A</dc:title>
  <dc:creator>Augury El Rayeb</dc:creator>
  <cp:lastModifiedBy>Augury El Rayeb</cp:lastModifiedBy>
  <cp:revision>67</cp:revision>
  <dcterms:created xsi:type="dcterms:W3CDTF">2020-10-12T07:38:31Z</dcterms:created>
  <dcterms:modified xsi:type="dcterms:W3CDTF">2020-11-18T03:05:37Z</dcterms:modified>
</cp:coreProperties>
</file>