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9" r:id="rId4"/>
    <p:sldId id="270" r:id="rId5"/>
    <p:sldId id="271" r:id="rId6"/>
    <p:sldId id="272" r:id="rId7"/>
    <p:sldId id="273" r:id="rId8"/>
    <p:sldId id="277" r:id="rId9"/>
    <p:sldId id="279" r:id="rId10"/>
    <p:sldId id="278" r:id="rId11"/>
    <p:sldId id="276" r:id="rId12"/>
    <p:sldId id="280" r:id="rId13"/>
    <p:sldId id="274" r:id="rId14"/>
    <p:sldId id="275" r:id="rId15"/>
    <p:sldId id="262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4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A903D-4C4C-455F-9AFB-548C8D73FF8E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2D9FB-3617-475B-ADE7-E75E035B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54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99109F7-F90D-47DB-B178-E97250A084A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dirty="0" smtClean="0"/>
              <a:t>By: Augury El Rayeb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95193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9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55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2272"/>
            <a:ext cx="762000" cy="365760"/>
          </a:xfrm>
        </p:spPr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17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36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9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9109F7-F90D-47DB-B178-E97250A084A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10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99109F7-F90D-47DB-B178-E97250A084A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8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106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93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38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ctangle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99109F7-F90D-47DB-B178-E97250A084A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Mobile Device Programming Technology</a:t>
            </a:r>
            <a:r>
              <a:rPr lang="en-US" sz="1200" baseline="0" dirty="0" smtClean="0">
                <a:solidFill>
                  <a:schemeClr val="bg1"/>
                </a:solidFill>
              </a:rPr>
              <a:t> | INS205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46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Python SL4A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modul</a:t>
            </a:r>
            <a:r>
              <a:rPr lang="en-US" dirty="0" smtClean="0"/>
              <a:t>/class </a:t>
            </a:r>
            <a:r>
              <a:rPr lang="en-US" dirty="0" err="1" smtClean="0"/>
              <a:t>androidhelper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70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 </a:t>
            </a:r>
            <a:r>
              <a:rPr lang="en-US" dirty="0" err="1" smtClean="0"/>
              <a:t>dialogGetPassword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  <a:p>
            <a:pPr marL="350838" indent="0">
              <a:buNone/>
            </a:pPr>
            <a:endParaRPr lang="en-US" sz="1600" dirty="0" smtClean="0"/>
          </a:p>
          <a:p>
            <a:pPr marL="350838" indent="0">
              <a:buNone/>
            </a:pPr>
            <a:endParaRPr lang="en-US" sz="1600" dirty="0" smtClean="0">
              <a:latin typeface="Courier New" panose="02070309020205020404" pitchFamily="49" charset="0"/>
              <a:ea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588" y="2709474"/>
            <a:ext cx="8886824" cy="10433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None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import 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androidhelper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>
              <a:buNone/>
            </a:pP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 = </a:t>
            </a:r>
            <a:r>
              <a:rPr lang="en-US" sz="1400" dirty="0" err="1" smtClean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androidhelper.Android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()</a:t>
            </a:r>
          </a:p>
          <a:p>
            <a:pPr>
              <a:buNone/>
              <a:tabLst>
                <a:tab pos="3779838" algn="l"/>
              </a:tabLst>
            </a:pPr>
            <a:r>
              <a:rPr lang="en-US" sz="1400" dirty="0" err="1" smtClean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strPasswd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= </a:t>
            </a:r>
            <a:r>
              <a:rPr lang="en-US" sz="1400" dirty="0" err="1" smtClean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</a:t>
            </a:r>
            <a:r>
              <a:rPr lang="en-US" sz="1400" b="1" dirty="0" err="1" smtClean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dialogGetPassword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(“FORMULIR LOGIN”, “Password:”, “”).</a:t>
            </a:r>
            <a:r>
              <a:rPr lang="en-US" sz="1400" b="1" dirty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result</a:t>
            </a:r>
          </a:p>
          <a:p>
            <a:pPr>
              <a:buNone/>
            </a:pP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print(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strPasswd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)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356581"/>
            <a:ext cx="2786062" cy="19116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3104" y="4353291"/>
            <a:ext cx="2772207" cy="19149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5153" y="5265386"/>
            <a:ext cx="743118" cy="235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20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 </a:t>
            </a:r>
            <a:r>
              <a:rPr lang="en-US" dirty="0" err="1" smtClean="0"/>
              <a:t>dialogGetInput</a:t>
            </a:r>
            <a:r>
              <a:rPr lang="en-US" dirty="0" smtClean="0"/>
              <a:t>(), method </a:t>
            </a:r>
            <a:r>
              <a:rPr lang="en-US" dirty="0" err="1" smtClean="0"/>
              <a:t>dialogGetPassword</a:t>
            </a:r>
            <a:r>
              <a:rPr lang="en-US" dirty="0" smtClean="0"/>
              <a:t> &amp; method </a:t>
            </a:r>
            <a:r>
              <a:rPr lang="en-US" dirty="0" err="1" smtClean="0"/>
              <a:t>makeToast</a:t>
            </a:r>
            <a:r>
              <a:rPr lang="en-US" dirty="0" smtClean="0"/>
              <a:t>().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47725" y="2909888"/>
            <a:ext cx="7448550" cy="3754874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import </a:t>
            </a:r>
            <a:r>
              <a:rPr lang="en-US" sz="1400" dirty="0" err="1" smtClean="0">
                <a:latin typeface="Consolas" panose="020B0609020204030204" pitchFamily="49" charset="0"/>
              </a:rPr>
              <a:t>androidhelper</a:t>
            </a:r>
            <a:endParaRPr lang="en-US" sz="1400" dirty="0" smtClean="0">
              <a:latin typeface="Consolas" panose="020B0609020204030204" pitchFamily="49" charset="0"/>
            </a:endParaRPr>
          </a:p>
          <a:p>
            <a:r>
              <a:rPr lang="en-US" sz="1400" dirty="0" err="1" smtClean="0">
                <a:latin typeface="Consolas" panose="020B0609020204030204" pitchFamily="49" charset="0"/>
              </a:rPr>
              <a:t>objDroid</a:t>
            </a:r>
            <a:r>
              <a:rPr lang="en-US" sz="1400" dirty="0" smtClean="0">
                <a:latin typeface="Consolas" panose="020B0609020204030204" pitchFamily="49" charset="0"/>
              </a:rPr>
              <a:t> </a:t>
            </a:r>
            <a:r>
              <a:rPr lang="en-US" sz="1400" dirty="0">
                <a:latin typeface="Consolas" panose="020B0609020204030204" pitchFamily="49" charset="0"/>
              </a:rPr>
              <a:t>= </a:t>
            </a:r>
            <a:r>
              <a:rPr lang="en-US" sz="1400" dirty="0" err="1">
                <a:latin typeface="Consolas" panose="020B0609020204030204" pitchFamily="49" charset="0"/>
              </a:rPr>
              <a:t>androidhelper.Android</a:t>
            </a:r>
            <a:r>
              <a:rPr lang="en-US" sz="1400" dirty="0" smtClean="0">
                <a:latin typeface="Consolas" panose="020B0609020204030204" pitchFamily="49" charset="0"/>
              </a:rPr>
              <a:t>()</a:t>
            </a:r>
          </a:p>
          <a:p>
            <a:r>
              <a:rPr lang="en-US" sz="1400" dirty="0" err="1" smtClean="0">
                <a:latin typeface="Consolas" panose="020B0609020204030204" pitchFamily="49" charset="0"/>
              </a:rPr>
              <a:t>strUid</a:t>
            </a:r>
            <a:r>
              <a:rPr lang="en-US" sz="1400" dirty="0" smtClean="0">
                <a:latin typeface="Consolas" panose="020B0609020204030204" pitchFamily="49" charset="0"/>
              </a:rPr>
              <a:t> </a:t>
            </a:r>
            <a:r>
              <a:rPr lang="en-US" sz="1400" dirty="0">
                <a:latin typeface="Consolas" panose="020B0609020204030204" pitchFamily="49" charset="0"/>
              </a:rPr>
              <a:t>= </a:t>
            </a:r>
            <a:r>
              <a:rPr lang="en-US" sz="1400" dirty="0" err="1">
                <a:latin typeface="Consolas" panose="020B0609020204030204" pitchFamily="49" charset="0"/>
              </a:rPr>
              <a:t>objDroid.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dialogGetInput</a:t>
            </a:r>
            <a:r>
              <a:rPr lang="en-US" sz="1400" dirty="0">
                <a:latin typeface="Consolas" panose="020B0609020204030204" pitchFamily="49" charset="0"/>
              </a:rPr>
              <a:t>("FORMULIR LOGIN", "User ID:", "user id </a:t>
            </a:r>
            <a:r>
              <a:rPr lang="en-US" sz="1400" dirty="0" err="1">
                <a:latin typeface="Consolas" panose="020B0609020204030204" pitchFamily="49" charset="0"/>
              </a:rPr>
              <a:t>anda</a:t>
            </a:r>
            <a:r>
              <a:rPr lang="en-US" sz="1400" dirty="0">
                <a:latin typeface="Consolas" panose="020B0609020204030204" pitchFamily="49" charset="0"/>
              </a:rPr>
              <a:t>").</a:t>
            </a:r>
            <a:r>
              <a:rPr lang="en-US" sz="1400" dirty="0" err="1" smtClean="0">
                <a:latin typeface="Consolas" panose="020B0609020204030204" pitchFamily="49" charset="0"/>
              </a:rPr>
              <a:t>resultstr</a:t>
            </a:r>
            <a:endParaRPr lang="en-US" sz="1400" dirty="0" smtClean="0">
              <a:latin typeface="Consolas" panose="020B0609020204030204" pitchFamily="49" charset="0"/>
            </a:endParaRPr>
          </a:p>
          <a:p>
            <a:r>
              <a:rPr lang="en-US" sz="1400" dirty="0" err="1" smtClean="0">
                <a:latin typeface="Consolas" panose="020B0609020204030204" pitchFamily="49" charset="0"/>
              </a:rPr>
              <a:t>Passwd</a:t>
            </a:r>
            <a:r>
              <a:rPr lang="en-US" sz="1400" dirty="0" smtClean="0">
                <a:latin typeface="Consolas" panose="020B0609020204030204" pitchFamily="49" charset="0"/>
              </a:rPr>
              <a:t> </a:t>
            </a:r>
            <a:r>
              <a:rPr lang="en-US" sz="1400" dirty="0">
                <a:latin typeface="Consolas" panose="020B0609020204030204" pitchFamily="49" charset="0"/>
              </a:rPr>
              <a:t>= </a:t>
            </a:r>
            <a:r>
              <a:rPr lang="en-US" sz="1400" dirty="0" err="1">
                <a:latin typeface="Consolas" panose="020B0609020204030204" pitchFamily="49" charset="0"/>
              </a:rPr>
              <a:t>objDroid.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dialogGetPassword</a:t>
            </a:r>
            <a:r>
              <a:rPr lang="en-US" sz="1400" dirty="0">
                <a:latin typeface="Consolas" panose="020B0609020204030204" pitchFamily="49" charset="0"/>
              </a:rPr>
              <a:t>("FORMULIR LOGIN", "Password:").</a:t>
            </a:r>
            <a:r>
              <a:rPr lang="en-US" sz="1400" dirty="0" smtClean="0">
                <a:latin typeface="Consolas" panose="020B0609020204030204" pitchFamily="49" charset="0"/>
              </a:rPr>
              <a:t>result</a:t>
            </a:r>
          </a:p>
          <a:p>
            <a:r>
              <a:rPr lang="en-US" sz="1400" dirty="0" smtClean="0">
                <a:latin typeface="Consolas" panose="020B0609020204030204" pitchFamily="49" charset="0"/>
              </a:rPr>
              <a:t>if </a:t>
            </a:r>
            <a:r>
              <a:rPr lang="en-US" sz="1400" dirty="0" err="1" smtClean="0">
                <a:latin typeface="Consolas" panose="020B0609020204030204" pitchFamily="49" charset="0"/>
              </a:rPr>
              <a:t>strUid</a:t>
            </a:r>
            <a:r>
              <a:rPr lang="en-US" sz="1400" dirty="0">
                <a:latin typeface="Consolas" panose="020B0609020204030204" pitchFamily="49" charset="0"/>
              </a:rPr>
              <a:t>=="augury":    </a:t>
            </a:r>
            <a:endParaRPr lang="en-US" sz="1400" dirty="0" smtClean="0">
              <a:latin typeface="Consolas" panose="020B0609020204030204" pitchFamily="49" charset="0"/>
            </a:endParaRPr>
          </a:p>
          <a:p>
            <a:pPr marL="361950"/>
            <a:r>
              <a:rPr lang="en-US" sz="1400" dirty="0" smtClean="0">
                <a:latin typeface="Consolas" panose="020B0609020204030204" pitchFamily="49" charset="0"/>
              </a:rPr>
              <a:t>if </a:t>
            </a:r>
            <a:r>
              <a:rPr lang="en-US" sz="1400" dirty="0" err="1">
                <a:latin typeface="Consolas" panose="020B0609020204030204" pitchFamily="49" charset="0"/>
              </a:rPr>
              <a:t>strPasswd</a:t>
            </a:r>
            <a:r>
              <a:rPr lang="en-US" sz="1400" dirty="0">
                <a:latin typeface="Consolas" panose="020B0609020204030204" pitchFamily="49" charset="0"/>
              </a:rPr>
              <a:t>=="12345":        </a:t>
            </a:r>
            <a:endParaRPr lang="en-US" sz="1400" dirty="0" smtClean="0">
              <a:latin typeface="Consolas" panose="020B0609020204030204" pitchFamily="49" charset="0"/>
            </a:endParaRPr>
          </a:p>
          <a:p>
            <a:pPr marL="714375"/>
            <a:r>
              <a:rPr lang="en-US" sz="1400" dirty="0" err="1" smtClean="0">
                <a:latin typeface="Consolas" panose="020B0609020204030204" pitchFamily="49" charset="0"/>
              </a:rPr>
              <a:t>objDroid.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makeToast</a:t>
            </a:r>
            <a:r>
              <a:rPr lang="en-US" sz="1400" dirty="0">
                <a:latin typeface="Consolas" panose="020B0609020204030204" pitchFamily="49" charset="0"/>
              </a:rPr>
              <a:t>("Welcome " + </a:t>
            </a:r>
            <a:r>
              <a:rPr lang="en-US" sz="1400" dirty="0" err="1">
                <a:latin typeface="Consolas" panose="020B0609020204030204" pitchFamily="49" charset="0"/>
              </a:rPr>
              <a:t>strUid</a:t>
            </a:r>
            <a:r>
              <a:rPr lang="en-US" sz="1400" dirty="0">
                <a:latin typeface="Consolas" panose="020B0609020204030204" pitchFamily="49" charset="0"/>
              </a:rPr>
              <a:t> + " you are a valid user")        </a:t>
            </a:r>
            <a:endParaRPr lang="en-US" sz="1400" dirty="0" smtClean="0">
              <a:latin typeface="Consolas" panose="020B0609020204030204" pitchFamily="49" charset="0"/>
            </a:endParaRPr>
          </a:p>
          <a:p>
            <a:pPr marL="714375"/>
            <a:r>
              <a:rPr lang="en-US" sz="1400" dirty="0" smtClean="0">
                <a:latin typeface="Consolas" panose="020B0609020204030204" pitchFamily="49" charset="0"/>
              </a:rPr>
              <a:t>print</a:t>
            </a:r>
            <a:r>
              <a:rPr lang="en-US" sz="1400" dirty="0">
                <a:latin typeface="Consolas" panose="020B0609020204030204" pitchFamily="49" charset="0"/>
              </a:rPr>
              <a:t>("User ID </a:t>
            </a:r>
            <a:r>
              <a:rPr lang="en-US" sz="1400" dirty="0" err="1">
                <a:latin typeface="Consolas" panose="020B0609020204030204" pitchFamily="49" charset="0"/>
              </a:rPr>
              <a:t>anda</a:t>
            </a:r>
            <a:r>
              <a:rPr lang="en-US" sz="1400" dirty="0">
                <a:latin typeface="Consolas" panose="020B0609020204030204" pitchFamily="49" charset="0"/>
              </a:rPr>
              <a:t>: %s" % </a:t>
            </a:r>
            <a:r>
              <a:rPr lang="en-US" sz="1400" dirty="0" err="1">
                <a:latin typeface="Consolas" panose="020B0609020204030204" pitchFamily="49" charset="0"/>
              </a:rPr>
              <a:t>strUid</a:t>
            </a:r>
            <a:r>
              <a:rPr lang="en-US" sz="1400" dirty="0">
                <a:latin typeface="Consolas" panose="020B0609020204030204" pitchFamily="49" charset="0"/>
              </a:rPr>
              <a:t>)    </a:t>
            </a:r>
          </a:p>
          <a:p>
            <a:pPr marL="361950"/>
            <a:r>
              <a:rPr lang="en-US" sz="1400" dirty="0" smtClean="0">
                <a:latin typeface="Consolas" panose="020B0609020204030204" pitchFamily="49" charset="0"/>
              </a:rPr>
              <a:t>else</a:t>
            </a:r>
            <a:r>
              <a:rPr lang="en-US" sz="1400" dirty="0">
                <a:latin typeface="Consolas" panose="020B0609020204030204" pitchFamily="49" charset="0"/>
              </a:rPr>
              <a:t>:        </a:t>
            </a:r>
            <a:endParaRPr lang="en-US" sz="1400" dirty="0" smtClean="0">
              <a:latin typeface="Consolas" panose="020B0609020204030204" pitchFamily="49" charset="0"/>
            </a:endParaRPr>
          </a:p>
          <a:p>
            <a:pPr marL="714375"/>
            <a:r>
              <a:rPr lang="en-US" sz="1400" dirty="0" err="1" smtClean="0">
                <a:latin typeface="Consolas" panose="020B0609020204030204" pitchFamily="49" charset="0"/>
              </a:rPr>
              <a:t>objDroid.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makeToast</a:t>
            </a:r>
            <a:r>
              <a:rPr lang="en-US" sz="1400" dirty="0">
                <a:latin typeface="Consolas" panose="020B0609020204030204" pitchFamily="49" charset="0"/>
              </a:rPr>
              <a:t>("Hai " + </a:t>
            </a:r>
            <a:r>
              <a:rPr lang="en-US" sz="1400" dirty="0" err="1">
                <a:latin typeface="Consolas" panose="020B0609020204030204" pitchFamily="49" charset="0"/>
              </a:rPr>
              <a:t>strUid</a:t>
            </a:r>
            <a:r>
              <a:rPr lang="en-US" sz="1400" dirty="0">
                <a:latin typeface="Consolas" panose="020B0609020204030204" pitchFamily="49" charset="0"/>
              </a:rPr>
              <a:t> + ", your password incorrect")        print("%s please enter your correct password" % </a:t>
            </a:r>
            <a:r>
              <a:rPr lang="en-US" sz="1400" dirty="0" err="1">
                <a:latin typeface="Consolas" panose="020B0609020204030204" pitchFamily="49" charset="0"/>
              </a:rPr>
              <a:t>strUid</a:t>
            </a:r>
            <a:r>
              <a:rPr lang="en-US" sz="1400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 smtClean="0">
                <a:latin typeface="Consolas" panose="020B0609020204030204" pitchFamily="49" charset="0"/>
              </a:rPr>
              <a:t>else</a:t>
            </a:r>
            <a:r>
              <a:rPr lang="en-US" sz="1400" dirty="0">
                <a:latin typeface="Consolas" panose="020B0609020204030204" pitchFamily="49" charset="0"/>
              </a:rPr>
              <a:t>:    </a:t>
            </a:r>
            <a:endParaRPr lang="en-US" sz="1400" dirty="0" smtClean="0">
              <a:latin typeface="Consolas" panose="020B0609020204030204" pitchFamily="49" charset="0"/>
            </a:endParaRPr>
          </a:p>
          <a:p>
            <a:pPr marL="361950"/>
            <a:r>
              <a:rPr lang="en-US" sz="1400" dirty="0" err="1" smtClean="0">
                <a:latin typeface="Consolas" panose="020B0609020204030204" pitchFamily="49" charset="0"/>
              </a:rPr>
              <a:t>objDroid.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makeToast</a:t>
            </a:r>
            <a:r>
              <a:rPr lang="en-US" sz="1400" dirty="0">
                <a:latin typeface="Consolas" panose="020B0609020204030204" pitchFamily="49" charset="0"/>
              </a:rPr>
              <a:t>("User ID: " + </a:t>
            </a:r>
            <a:r>
              <a:rPr lang="en-US" sz="1400" dirty="0" err="1">
                <a:latin typeface="Consolas" panose="020B0609020204030204" pitchFamily="49" charset="0"/>
              </a:rPr>
              <a:t>strUid</a:t>
            </a:r>
            <a:r>
              <a:rPr lang="en-US" sz="1400" dirty="0">
                <a:latin typeface="Consolas" panose="020B0609020204030204" pitchFamily="49" charset="0"/>
              </a:rPr>
              <a:t> + ", is not registered</a:t>
            </a:r>
            <a:r>
              <a:rPr lang="en-US" sz="1400" dirty="0" smtClean="0">
                <a:latin typeface="Consolas" panose="020B0609020204030204" pitchFamily="49" charset="0"/>
              </a:rPr>
              <a:t>")</a:t>
            </a:r>
          </a:p>
          <a:p>
            <a:pPr marL="361950"/>
            <a:r>
              <a:rPr lang="en-US" sz="1400" dirty="0" smtClean="0">
                <a:latin typeface="Consolas" panose="020B0609020204030204" pitchFamily="49" charset="0"/>
              </a:rPr>
              <a:t>print("please enter registered user id")</a:t>
            </a:r>
          </a:p>
          <a:p>
            <a:r>
              <a:rPr lang="en-US" sz="1400" dirty="0" smtClean="0">
                <a:latin typeface="Consolas" panose="020B0609020204030204" pitchFamily="49" charset="0"/>
              </a:rPr>
              <a:t>print(</a:t>
            </a:r>
            <a:r>
              <a:rPr lang="en-US" sz="1400" dirty="0" err="1" smtClean="0">
                <a:latin typeface="Consolas" panose="020B0609020204030204" pitchFamily="49" charset="0"/>
              </a:rPr>
              <a:t>strUid</a:t>
            </a:r>
            <a:r>
              <a:rPr lang="en-US" sz="1400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 smtClean="0">
                <a:latin typeface="Consolas" panose="020B0609020204030204" pitchFamily="49" charset="0"/>
              </a:rPr>
              <a:t>print(</a:t>
            </a:r>
            <a:r>
              <a:rPr lang="en-US" sz="1400" dirty="0" err="1" smtClean="0">
                <a:latin typeface="Consolas" panose="020B0609020204030204" pitchFamily="49" charset="0"/>
              </a:rPr>
              <a:t>strPasswd</a:t>
            </a:r>
            <a:r>
              <a:rPr lang="en-US" sz="1400" dirty="0" smtClean="0">
                <a:latin typeface="Consolas" panose="020B0609020204030204" pitchFamily="49" charset="0"/>
              </a:rPr>
              <a:t>)</a:t>
            </a:r>
            <a:endParaRPr lang="en-US" sz="1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364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 </a:t>
            </a:r>
            <a:r>
              <a:rPr lang="en-US" dirty="0" err="1"/>
              <a:t>dialogCreateAlert</a:t>
            </a:r>
            <a:r>
              <a:rPr lang="en-US" dirty="0" smtClean="0"/>
              <a:t>() &amp; Method </a:t>
            </a:r>
            <a:r>
              <a:rPr lang="en-US" dirty="0" err="1" smtClean="0"/>
              <a:t>dialogShow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914864"/>
          </a:xfrm>
        </p:spPr>
        <p:txBody>
          <a:bodyPr>
            <a:normAutofit/>
          </a:bodyPr>
          <a:lstStyle/>
          <a:p>
            <a:r>
              <a:rPr lang="en-US" dirty="0" err="1" smtClean="0"/>
              <a:t>dialogCreateAlert</a:t>
            </a:r>
            <a:r>
              <a:rPr lang="en-US" dirty="0" smtClean="0"/>
              <a:t>()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dialog alert.</a:t>
            </a:r>
          </a:p>
          <a:p>
            <a:r>
              <a:rPr lang="en-US" dirty="0" err="1" smtClean="0"/>
              <a:t>dialogShow</a:t>
            </a:r>
            <a:r>
              <a:rPr lang="en-US" dirty="0" smtClean="0"/>
              <a:t>()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menampilkan</a:t>
            </a:r>
            <a:r>
              <a:rPr lang="en-US" dirty="0" smtClean="0"/>
              <a:t> dialog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  <a:p>
            <a:pPr marL="350838" indent="0">
              <a:buNone/>
            </a:pPr>
            <a:endParaRPr lang="en-US" sz="1800" dirty="0" smtClean="0"/>
          </a:p>
          <a:p>
            <a:pPr marL="350838" indent="0">
              <a:buNone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6125" indent="-517525">
              <a:lnSpc>
                <a:spcPct val="110000"/>
              </a:lnSpc>
              <a:buNone/>
            </a:pPr>
            <a:r>
              <a:rPr lang="en-US" sz="1800" b="1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Ket</a:t>
            </a:r>
            <a:r>
              <a:rPr lang="en-US" sz="18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: - </a:t>
            </a:r>
            <a:r>
              <a:rPr lang="en-US" sz="17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dialogCreateAlert</a:t>
            </a:r>
            <a:r>
              <a:rPr lang="en-US" sz="1700" dirty="0" smtClean="0">
                <a:latin typeface="Calibri" panose="020F0502020204030204" pitchFamily="34" charset="0"/>
                <a:ea typeface="Calibri" panose="020F0502020204030204" pitchFamily="34" charset="0"/>
              </a:rPr>
              <a:t>() </a:t>
            </a:r>
            <a:r>
              <a:rPr lang="en-US" sz="17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hanya</a:t>
            </a:r>
            <a:r>
              <a:rPr lang="en-US" sz="17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7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membuat</a:t>
            </a:r>
            <a:r>
              <a:rPr lang="en-US" sz="1700" dirty="0" smtClean="0">
                <a:latin typeface="Calibri" panose="020F0502020204030204" pitchFamily="34" charset="0"/>
                <a:ea typeface="Calibri" panose="020F0502020204030204" pitchFamily="34" charset="0"/>
              </a:rPr>
              <a:t> dialog Alert (</a:t>
            </a:r>
            <a:r>
              <a:rPr lang="en-US" sz="17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belum</a:t>
            </a:r>
            <a:r>
              <a:rPr lang="en-US" sz="17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7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menampilkan</a:t>
            </a:r>
            <a:r>
              <a:rPr lang="en-US" sz="1700" dirty="0" smtClean="0">
                <a:latin typeface="Calibri" panose="020F0502020204030204" pitchFamily="34" charset="0"/>
                <a:ea typeface="Calibri" panose="020F0502020204030204" pitchFamily="34" charset="0"/>
              </a:rPr>
              <a:t>), </a:t>
            </a:r>
            <a:r>
              <a:rPr lang="en-US" sz="17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untuk</a:t>
            </a:r>
            <a:r>
              <a:rPr lang="en-US" sz="17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700" b="1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menampilkan</a:t>
            </a:r>
            <a:r>
              <a:rPr lang="en-US" sz="17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 dialog </a:t>
            </a:r>
            <a:r>
              <a:rPr lang="en-US" sz="17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tersebut</a:t>
            </a:r>
            <a:r>
              <a:rPr lang="en-US" sz="17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7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digunakan</a:t>
            </a:r>
            <a:r>
              <a:rPr lang="en-US" sz="1700" dirty="0" smtClean="0">
                <a:latin typeface="Calibri" panose="020F0502020204030204" pitchFamily="34" charset="0"/>
                <a:ea typeface="Calibri" panose="020F0502020204030204" pitchFamily="34" charset="0"/>
              </a:rPr>
              <a:t> method </a:t>
            </a:r>
            <a:r>
              <a:rPr lang="en-US" sz="1700" b="1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dialogShow</a:t>
            </a:r>
            <a:r>
              <a:rPr lang="en-US" sz="17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().</a:t>
            </a:r>
            <a:endParaRPr lang="en-US" sz="17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5475" indent="0">
              <a:lnSpc>
                <a:spcPct val="110000"/>
              </a:lnSpc>
              <a:buNone/>
            </a:pPr>
            <a:endParaRPr lang="en-US" sz="17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2488" y="4054837"/>
            <a:ext cx="8224312" cy="923330"/>
          </a:xfrm>
          <a:prstGeom prst="rect">
            <a:avLst/>
          </a:prstGeom>
          <a:solidFill>
            <a:srgbClr val="4F81BD">
              <a:alpha val="2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i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i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nama_object</a:t>
            </a:r>
            <a:r>
              <a:rPr lang="en-US" i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dialogCreateAlert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i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string_title_dialog</a:t>
            </a:r>
            <a:r>
              <a:rPr lang="en-US" i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i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i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string_pesan_alert</a:t>
            </a:r>
            <a:r>
              <a:rPr lang="en-US" i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i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i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nama_object</a:t>
            </a:r>
            <a:r>
              <a:rPr lang="en-US" i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dialogShow</a:t>
            </a:r>
            <a:r>
              <a:rPr lang="en-US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61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 </a:t>
            </a:r>
            <a:r>
              <a:rPr lang="en-US" dirty="0" err="1" smtClean="0"/>
              <a:t>dialogCreateAlert</a:t>
            </a:r>
            <a:r>
              <a:rPr lang="en-US" dirty="0" smtClean="0"/>
              <a:t>() &amp; </a:t>
            </a:r>
            <a:r>
              <a:rPr lang="en-US" dirty="0" err="1" smtClean="0"/>
              <a:t>dialogShow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2336" lvl="1" indent="0">
              <a:buNone/>
            </a:pPr>
            <a:r>
              <a:rPr lang="en-US" dirty="0" err="1" smtClean="0"/>
              <a:t>Contoh</a:t>
            </a:r>
            <a:r>
              <a:rPr lang="en-US" dirty="0"/>
              <a:t>:</a:t>
            </a:r>
          </a:p>
          <a:p>
            <a:pPr marL="402336" lvl="1" indent="0">
              <a:buNone/>
            </a:pPr>
            <a:endParaRPr lang="en-US" sz="1100" dirty="0"/>
          </a:p>
          <a:p>
            <a:pPr marL="396875" indent="0">
              <a:buNone/>
            </a:pPr>
            <a:endParaRPr lang="en-US" sz="1800" b="1" dirty="0" smtClean="0">
              <a:latin typeface="Courier New" panose="02070309020205020404" pitchFamily="49" charset="0"/>
              <a:ea typeface="Calibri" panose="020F0502020204030204" pitchFamily="34" charset="0"/>
            </a:endParaRPr>
          </a:p>
          <a:p>
            <a:pPr marL="396875" indent="0">
              <a:buNone/>
            </a:pPr>
            <a:endParaRPr lang="en-US" sz="1800" b="1" dirty="0">
              <a:latin typeface="Courier New" panose="02070309020205020404" pitchFamily="49" charset="0"/>
              <a:ea typeface="Calibri" panose="020F0502020204030204" pitchFamily="34" charset="0"/>
            </a:endParaRPr>
          </a:p>
          <a:p>
            <a:pPr marL="396875" indent="0">
              <a:buNone/>
            </a:pPr>
            <a:endParaRPr lang="en-US" sz="1800" b="1" dirty="0" smtClean="0">
              <a:latin typeface="Courier New" panose="02070309020205020404" pitchFamily="49" charset="0"/>
              <a:ea typeface="Calibri" panose="020F0502020204030204" pitchFamily="34" charset="0"/>
            </a:endParaRPr>
          </a:p>
          <a:p>
            <a:pPr marL="396875" indent="0">
              <a:buNone/>
            </a:pPr>
            <a:endParaRPr lang="en-US" sz="1800" b="1" dirty="0">
              <a:latin typeface="Courier New" panose="02070309020205020404" pitchFamily="49" charset="0"/>
              <a:ea typeface="Calibri" panose="020F0502020204030204" pitchFamily="34" charset="0"/>
            </a:endParaRPr>
          </a:p>
          <a:p>
            <a:pPr marL="396875" indent="0">
              <a:buNone/>
            </a:pPr>
            <a:endParaRPr lang="en-US" sz="1800" b="1" dirty="0">
              <a:latin typeface="Courier New" panose="02070309020205020404" pitchFamily="49" charset="0"/>
              <a:ea typeface="Calibri" panose="020F0502020204030204" pitchFamily="34" charset="0"/>
            </a:endParaRPr>
          </a:p>
          <a:p>
            <a:pPr marL="396875" indent="0">
              <a:buNone/>
            </a:pPr>
            <a:endParaRPr lang="en-US" sz="1800" b="1" dirty="0" smtClean="0">
              <a:latin typeface="Courier New" panose="02070309020205020404" pitchFamily="49" charset="0"/>
              <a:ea typeface="Calibri" panose="020F0502020204030204" pitchFamily="34" charset="0"/>
            </a:endParaRPr>
          </a:p>
          <a:p>
            <a:pPr marL="901700" indent="-673100">
              <a:lnSpc>
                <a:spcPct val="110000"/>
              </a:lnSpc>
              <a:buNone/>
            </a:pP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</a:rPr>
              <a:t>Ket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</a:rPr>
              <a:t>: -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dialogCreateAlert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()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hanya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membuat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dialog Alert (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belum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menampilkan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),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untuk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 err="1">
                <a:latin typeface="Calibri" panose="020F0502020204030204" pitchFamily="34" charset="0"/>
                <a:ea typeface="Calibri" panose="020F0502020204030204" pitchFamily="34" charset="0"/>
              </a:rPr>
              <a:t>menampilkan</a:t>
            </a: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</a:rPr>
              <a:t> dialog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tersebut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digunakan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method </a:t>
            </a:r>
            <a:r>
              <a:rPr lang="en-US" sz="1800" b="1" dirty="0" err="1">
                <a:latin typeface="Calibri" panose="020F0502020204030204" pitchFamily="34" charset="0"/>
                <a:ea typeface="Calibri" panose="020F0502020204030204" pitchFamily="34" charset="0"/>
              </a:rPr>
              <a:t>dialogShow</a:t>
            </a: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</a:rPr>
              <a:t>().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14375" indent="0">
              <a:lnSpc>
                <a:spcPct val="110000"/>
              </a:lnSpc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- Dialog alert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contoh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di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atas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masih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belum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memiliki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tombol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396875" indent="0">
              <a:buNone/>
            </a:pPr>
            <a:endParaRPr lang="en-US" sz="1800" b="1" dirty="0">
              <a:latin typeface="Courier New" panose="02070309020205020404" pitchFamily="49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70142" y="2689623"/>
            <a:ext cx="7803715" cy="1200329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396875" indent="0">
              <a:buNone/>
            </a:pP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import </a:t>
            </a:r>
            <a:r>
              <a:rPr lang="en-US" dirty="0" err="1">
                <a:latin typeface="Consolas" panose="020B0609020204030204" pitchFamily="49" charset="0"/>
                <a:ea typeface="Calibri" panose="020F0502020204030204" pitchFamily="34" charset="0"/>
              </a:rPr>
              <a:t>androidhelper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 marL="396875" indent="0">
              <a:buNone/>
            </a:pP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droid = </a:t>
            </a:r>
            <a:r>
              <a:rPr lang="en-US" dirty="0" err="1">
                <a:latin typeface="Consolas" panose="020B0609020204030204" pitchFamily="49" charset="0"/>
                <a:ea typeface="Calibri" panose="020F0502020204030204" pitchFamily="34" charset="0"/>
              </a:rPr>
              <a:t>androidhelper.Android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()</a:t>
            </a:r>
          </a:p>
          <a:p>
            <a:pPr marL="396875" indent="0">
              <a:buNone/>
            </a:pPr>
            <a:r>
              <a:rPr lang="en-US" dirty="0" err="1">
                <a:latin typeface="Consolas" panose="020B0609020204030204" pitchFamily="49" charset="0"/>
                <a:ea typeface="Calibri" panose="020F0502020204030204" pitchFamily="34" charset="0"/>
              </a:rPr>
              <a:t>droid.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Calibri" panose="020F0502020204030204" pitchFamily="34" charset="0"/>
              </a:rPr>
              <a:t>dialogCreateAlert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(“</a:t>
            </a:r>
            <a:r>
              <a:rPr lang="en-US" dirty="0" err="1">
                <a:latin typeface="Consolas" panose="020B0609020204030204" pitchFamily="49" charset="0"/>
                <a:ea typeface="Calibri" panose="020F0502020204030204" pitchFamily="34" charset="0"/>
              </a:rPr>
              <a:t>Perhatian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”, “</a:t>
            </a:r>
            <a:r>
              <a:rPr lang="en-US" dirty="0" err="1">
                <a:latin typeface="Consolas" panose="020B0609020204030204" pitchFamily="49" charset="0"/>
                <a:ea typeface="Calibri" panose="020F0502020204030204" pitchFamily="34" charset="0"/>
              </a:rPr>
              <a:t>ini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 dialog alert”)</a:t>
            </a:r>
          </a:p>
          <a:p>
            <a:pPr marL="396875" indent="0">
              <a:buNone/>
            </a:pPr>
            <a:r>
              <a:rPr lang="en-US" dirty="0" err="1">
                <a:latin typeface="Consolas" panose="020B0609020204030204" pitchFamily="49" charset="0"/>
                <a:ea typeface="Calibri" panose="020F0502020204030204" pitchFamily="34" charset="0"/>
              </a:rPr>
              <a:t>droid.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Calibri" panose="020F0502020204030204" pitchFamily="34" charset="0"/>
              </a:rPr>
              <a:t>dialogShow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478020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5775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6731"/>
            <a:ext cx="8229600" cy="4325112"/>
          </a:xfrm>
        </p:spPr>
        <p:txBody>
          <a:bodyPr>
            <a:normAutofit/>
          </a:bodyPr>
          <a:lstStyle/>
          <a:p>
            <a:r>
              <a:rPr lang="en-US" sz="2400" dirty="0"/>
              <a:t>Method </a:t>
            </a:r>
            <a:r>
              <a:rPr lang="en-US" sz="2400" dirty="0" err="1"/>
              <a:t>dialogGetInput</a:t>
            </a:r>
            <a:r>
              <a:rPr lang="en-US" sz="2400" dirty="0"/>
              <a:t>(), method </a:t>
            </a:r>
            <a:r>
              <a:rPr lang="en-US" sz="2400" dirty="0" err="1" smtClean="0"/>
              <a:t>dialogGetPassword</a:t>
            </a:r>
            <a:r>
              <a:rPr lang="en-US" sz="2400" dirty="0" smtClean="0"/>
              <a:t>, method </a:t>
            </a:r>
            <a:r>
              <a:rPr lang="en-US" sz="2400" dirty="0" err="1" smtClean="0"/>
              <a:t>dialogCreateAlert</a:t>
            </a:r>
            <a:r>
              <a:rPr lang="en-US" sz="2400" dirty="0" smtClean="0"/>
              <a:t> &amp; </a:t>
            </a:r>
            <a:r>
              <a:rPr lang="en-US" sz="2400" dirty="0" err="1" smtClean="0"/>
              <a:t>dialogShow</a:t>
            </a:r>
            <a:r>
              <a:rPr lang="en-US" sz="2400" dirty="0" smtClean="0"/>
              <a:t>().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237995" y="2161427"/>
            <a:ext cx="8668009" cy="4524315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import </a:t>
            </a:r>
            <a:r>
              <a:rPr lang="en-US" sz="1600" dirty="0" err="1" smtClean="0">
                <a:latin typeface="Consolas" panose="020B0609020204030204" pitchFamily="49" charset="0"/>
              </a:rPr>
              <a:t>androidhelper</a:t>
            </a:r>
            <a:endParaRPr lang="en-US" sz="1600" dirty="0" smtClean="0">
              <a:latin typeface="Consolas" panose="020B0609020204030204" pitchFamily="49" charset="0"/>
            </a:endParaRPr>
          </a:p>
          <a:p>
            <a:r>
              <a:rPr lang="en-US" sz="1600" dirty="0" err="1" smtClean="0">
                <a:latin typeface="Consolas" panose="020B0609020204030204" pitchFamily="49" charset="0"/>
              </a:rPr>
              <a:t>objDroid</a:t>
            </a:r>
            <a:r>
              <a:rPr lang="en-US" sz="1600" dirty="0" smtClean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= </a:t>
            </a:r>
            <a:r>
              <a:rPr lang="en-US" sz="1600" dirty="0" err="1">
                <a:latin typeface="Consolas" panose="020B0609020204030204" pitchFamily="49" charset="0"/>
              </a:rPr>
              <a:t>androidhelper.Android</a:t>
            </a:r>
            <a:r>
              <a:rPr lang="en-US" sz="1600" dirty="0" smtClean="0"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 err="1" smtClean="0">
                <a:latin typeface="Consolas" panose="020B0609020204030204" pitchFamily="49" charset="0"/>
              </a:rPr>
              <a:t>strUid</a:t>
            </a:r>
            <a:r>
              <a:rPr lang="en-US" sz="1600" dirty="0" smtClean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= </a:t>
            </a:r>
            <a:r>
              <a:rPr lang="en-US" sz="1600" dirty="0" err="1">
                <a:latin typeface="Consolas" panose="020B0609020204030204" pitchFamily="49" charset="0"/>
              </a:rPr>
              <a:t>objDroid.dialogGetInput</a:t>
            </a:r>
            <a:r>
              <a:rPr lang="en-US" sz="1600" dirty="0">
                <a:latin typeface="Consolas" panose="020B0609020204030204" pitchFamily="49" charset="0"/>
              </a:rPr>
              <a:t>("FORMULIR LOGIN", "User ID:", "user id </a:t>
            </a:r>
            <a:r>
              <a:rPr lang="en-US" sz="1600" dirty="0" err="1">
                <a:latin typeface="Consolas" panose="020B0609020204030204" pitchFamily="49" charset="0"/>
              </a:rPr>
              <a:t>anda</a:t>
            </a:r>
            <a:r>
              <a:rPr lang="en-US" sz="1600" dirty="0">
                <a:latin typeface="Consolas" panose="020B0609020204030204" pitchFamily="49" charset="0"/>
              </a:rPr>
              <a:t>").</a:t>
            </a:r>
            <a:r>
              <a:rPr lang="en-US" sz="1600" dirty="0" smtClean="0">
                <a:latin typeface="Consolas" panose="020B0609020204030204" pitchFamily="49" charset="0"/>
              </a:rPr>
              <a:t>result</a:t>
            </a:r>
          </a:p>
          <a:p>
            <a:r>
              <a:rPr lang="en-US" sz="1600" dirty="0" err="1" smtClean="0">
                <a:latin typeface="Consolas" panose="020B0609020204030204" pitchFamily="49" charset="0"/>
              </a:rPr>
              <a:t>strPasswd</a:t>
            </a:r>
            <a:r>
              <a:rPr lang="en-US" sz="1600" dirty="0" smtClean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= </a:t>
            </a:r>
            <a:r>
              <a:rPr lang="en-US" sz="1600" dirty="0" err="1">
                <a:latin typeface="Consolas" panose="020B0609020204030204" pitchFamily="49" charset="0"/>
              </a:rPr>
              <a:t>objDroid.dialogGetPassword</a:t>
            </a:r>
            <a:r>
              <a:rPr lang="en-US" sz="1600" dirty="0">
                <a:latin typeface="Consolas" panose="020B0609020204030204" pitchFamily="49" charset="0"/>
              </a:rPr>
              <a:t>("FORMULIR LOGIN", "Password:").</a:t>
            </a:r>
            <a:r>
              <a:rPr lang="en-US" sz="1600" dirty="0" smtClean="0">
                <a:latin typeface="Consolas" panose="020B0609020204030204" pitchFamily="49" charset="0"/>
              </a:rPr>
              <a:t>result</a:t>
            </a:r>
          </a:p>
          <a:p>
            <a:r>
              <a:rPr lang="en-US" sz="1600" dirty="0" smtClean="0">
                <a:latin typeface="Consolas" panose="020B0609020204030204" pitchFamily="49" charset="0"/>
              </a:rPr>
              <a:t>if </a:t>
            </a:r>
            <a:r>
              <a:rPr lang="en-US" sz="1600" dirty="0" err="1" smtClean="0">
                <a:latin typeface="Consolas" panose="020B0609020204030204" pitchFamily="49" charset="0"/>
              </a:rPr>
              <a:t>strUid</a:t>
            </a:r>
            <a:r>
              <a:rPr lang="en-US" sz="1600" dirty="0">
                <a:latin typeface="Consolas" panose="020B0609020204030204" pitchFamily="49" charset="0"/>
              </a:rPr>
              <a:t>=="augury":    </a:t>
            </a:r>
            <a:endParaRPr lang="en-US" sz="1600" dirty="0" smtClean="0">
              <a:latin typeface="Consolas" panose="020B0609020204030204" pitchFamily="49" charset="0"/>
            </a:endParaRPr>
          </a:p>
          <a:p>
            <a:pPr>
              <a:tabLst>
                <a:tab pos="363538" algn="l"/>
                <a:tab pos="714375" algn="l"/>
              </a:tabLst>
            </a:pPr>
            <a:r>
              <a:rPr lang="en-US" sz="1600" dirty="0" smtClean="0">
                <a:latin typeface="Consolas" panose="020B0609020204030204" pitchFamily="49" charset="0"/>
              </a:rPr>
              <a:t>	if </a:t>
            </a:r>
            <a:r>
              <a:rPr lang="en-US" sz="1600" dirty="0" err="1">
                <a:latin typeface="Consolas" panose="020B0609020204030204" pitchFamily="49" charset="0"/>
              </a:rPr>
              <a:t>strPasswd</a:t>
            </a:r>
            <a:r>
              <a:rPr lang="en-US" sz="1600" dirty="0">
                <a:latin typeface="Consolas" panose="020B0609020204030204" pitchFamily="49" charset="0"/>
              </a:rPr>
              <a:t>=="12345":        </a:t>
            </a:r>
            <a:endParaRPr lang="en-US" sz="1600" dirty="0" smtClean="0">
              <a:latin typeface="Consolas" panose="020B0609020204030204" pitchFamily="49" charset="0"/>
            </a:endParaRPr>
          </a:p>
          <a:p>
            <a:pPr marL="714375" indent="-714375">
              <a:tabLst>
                <a:tab pos="363538" algn="l"/>
                <a:tab pos="714375" algn="l"/>
              </a:tabLst>
            </a:pPr>
            <a:r>
              <a:rPr lang="en-US" sz="1600" dirty="0" smtClean="0">
                <a:latin typeface="Consolas" panose="020B0609020204030204" pitchFamily="49" charset="0"/>
              </a:rPr>
              <a:t>		</a:t>
            </a:r>
            <a:r>
              <a:rPr lang="en-US" sz="1600" dirty="0" err="1" smtClean="0">
                <a:latin typeface="Consolas" panose="020B0609020204030204" pitchFamily="49" charset="0"/>
              </a:rPr>
              <a:t>objDroid.dialogCreateAlert</a:t>
            </a:r>
            <a:r>
              <a:rPr lang="en-US" sz="1600" dirty="0">
                <a:latin typeface="Consolas" panose="020B0609020204030204" pitchFamily="49" charset="0"/>
              </a:rPr>
              <a:t>("INFORMATION", "Welcome " + </a:t>
            </a:r>
            <a:r>
              <a:rPr lang="en-US" sz="1600" dirty="0" err="1">
                <a:latin typeface="Consolas" panose="020B0609020204030204" pitchFamily="49" charset="0"/>
              </a:rPr>
              <a:t>strUid</a:t>
            </a:r>
            <a:r>
              <a:rPr lang="en-US" sz="1600" dirty="0">
                <a:latin typeface="Consolas" panose="020B0609020204030204" pitchFamily="49" charset="0"/>
              </a:rPr>
              <a:t> + " you are a valid user")        </a:t>
            </a:r>
            <a:endParaRPr lang="en-US" sz="1600" dirty="0" smtClean="0">
              <a:latin typeface="Consolas" panose="020B0609020204030204" pitchFamily="49" charset="0"/>
            </a:endParaRPr>
          </a:p>
          <a:p>
            <a:pPr>
              <a:tabLst>
                <a:tab pos="363538" algn="l"/>
                <a:tab pos="714375" algn="l"/>
              </a:tabLst>
            </a:pPr>
            <a:r>
              <a:rPr lang="en-US" sz="1600" dirty="0" smtClean="0">
                <a:latin typeface="Consolas" panose="020B0609020204030204" pitchFamily="49" charset="0"/>
              </a:rPr>
              <a:t>		</a:t>
            </a:r>
            <a:r>
              <a:rPr lang="en-US" sz="1600" dirty="0" err="1" smtClean="0">
                <a:latin typeface="Consolas" panose="020B0609020204030204" pitchFamily="49" charset="0"/>
              </a:rPr>
              <a:t>objDroid.dialogShow</a:t>
            </a:r>
            <a:r>
              <a:rPr lang="en-US" sz="1600" dirty="0">
                <a:latin typeface="Consolas" panose="020B0609020204030204" pitchFamily="49" charset="0"/>
              </a:rPr>
              <a:t>()        </a:t>
            </a:r>
            <a:endParaRPr lang="en-US" sz="1600" dirty="0" smtClean="0">
              <a:latin typeface="Consolas" panose="020B0609020204030204" pitchFamily="49" charset="0"/>
            </a:endParaRPr>
          </a:p>
          <a:p>
            <a:pPr>
              <a:tabLst>
                <a:tab pos="363538" algn="l"/>
                <a:tab pos="714375" algn="l"/>
              </a:tabLst>
            </a:pPr>
            <a:r>
              <a:rPr lang="en-US" sz="1600" dirty="0" smtClean="0">
                <a:latin typeface="Consolas" panose="020B0609020204030204" pitchFamily="49" charset="0"/>
              </a:rPr>
              <a:t>	else</a:t>
            </a:r>
            <a:r>
              <a:rPr lang="en-US" sz="1600" dirty="0">
                <a:latin typeface="Consolas" panose="020B0609020204030204" pitchFamily="49" charset="0"/>
              </a:rPr>
              <a:t>:        </a:t>
            </a:r>
            <a:endParaRPr lang="en-US" sz="1600" dirty="0" smtClean="0">
              <a:latin typeface="Consolas" panose="020B0609020204030204" pitchFamily="49" charset="0"/>
            </a:endParaRPr>
          </a:p>
          <a:p>
            <a:pPr marL="714375" indent="-714375">
              <a:tabLst>
                <a:tab pos="363538" algn="l"/>
                <a:tab pos="714375" algn="l"/>
              </a:tabLst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smtClean="0">
                <a:latin typeface="Consolas" panose="020B0609020204030204" pitchFamily="49" charset="0"/>
              </a:rPr>
              <a:t>	</a:t>
            </a:r>
            <a:r>
              <a:rPr lang="en-US" sz="1600" dirty="0" err="1" smtClean="0">
                <a:latin typeface="Consolas" panose="020B0609020204030204" pitchFamily="49" charset="0"/>
              </a:rPr>
              <a:t>objDroid.dialogCreateAlert</a:t>
            </a:r>
            <a:r>
              <a:rPr lang="en-US" sz="1600" dirty="0">
                <a:latin typeface="Consolas" panose="020B0609020204030204" pitchFamily="49" charset="0"/>
              </a:rPr>
              <a:t>("INFORMATION", "Hai " + </a:t>
            </a:r>
            <a:r>
              <a:rPr lang="en-US" sz="1600" dirty="0" err="1">
                <a:latin typeface="Consolas" panose="020B0609020204030204" pitchFamily="49" charset="0"/>
              </a:rPr>
              <a:t>strUid</a:t>
            </a:r>
            <a:r>
              <a:rPr lang="en-US" sz="1600" dirty="0">
                <a:latin typeface="Consolas" panose="020B0609020204030204" pitchFamily="49" charset="0"/>
              </a:rPr>
              <a:t> + ", your password incorrect")        </a:t>
            </a:r>
            <a:endParaRPr lang="en-US" sz="1600" dirty="0" smtClean="0">
              <a:latin typeface="Consolas" panose="020B0609020204030204" pitchFamily="49" charset="0"/>
            </a:endParaRPr>
          </a:p>
          <a:p>
            <a:pPr>
              <a:tabLst>
                <a:tab pos="363538" algn="l"/>
                <a:tab pos="714375" algn="l"/>
              </a:tabLst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smtClean="0">
                <a:latin typeface="Consolas" panose="020B0609020204030204" pitchFamily="49" charset="0"/>
              </a:rPr>
              <a:t>	</a:t>
            </a:r>
            <a:r>
              <a:rPr lang="en-US" sz="1600" dirty="0" err="1" smtClean="0">
                <a:latin typeface="Consolas" panose="020B0609020204030204" pitchFamily="49" charset="0"/>
              </a:rPr>
              <a:t>objDroid.dialogShow</a:t>
            </a:r>
            <a:r>
              <a:rPr lang="en-US" sz="1600" dirty="0">
                <a:latin typeface="Consolas" panose="020B0609020204030204" pitchFamily="49" charset="0"/>
              </a:rPr>
              <a:t>()        </a:t>
            </a:r>
            <a:endParaRPr lang="en-US" sz="1600" dirty="0" smtClean="0">
              <a:latin typeface="Consolas" panose="020B0609020204030204" pitchFamily="49" charset="0"/>
            </a:endParaRPr>
          </a:p>
          <a:p>
            <a:pPr>
              <a:tabLst>
                <a:tab pos="363538" algn="l"/>
                <a:tab pos="714375" algn="l"/>
              </a:tabLst>
            </a:pPr>
            <a:r>
              <a:rPr lang="en-US" sz="1600" dirty="0" smtClean="0">
                <a:latin typeface="Consolas" panose="020B0609020204030204" pitchFamily="49" charset="0"/>
              </a:rPr>
              <a:t>else</a:t>
            </a:r>
            <a:r>
              <a:rPr lang="en-US" sz="1600" dirty="0">
                <a:latin typeface="Consolas" panose="020B0609020204030204" pitchFamily="49" charset="0"/>
              </a:rPr>
              <a:t>:    </a:t>
            </a:r>
            <a:endParaRPr lang="en-US" sz="1600" dirty="0" smtClean="0">
              <a:latin typeface="Consolas" panose="020B0609020204030204" pitchFamily="49" charset="0"/>
            </a:endParaRPr>
          </a:p>
          <a:p>
            <a:pPr marL="363538" indent="-363538">
              <a:tabLst>
                <a:tab pos="363538" algn="l"/>
                <a:tab pos="714375" algn="l"/>
              </a:tabLst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 smtClean="0">
                <a:latin typeface="Consolas" panose="020B0609020204030204" pitchFamily="49" charset="0"/>
              </a:rPr>
              <a:t>objDroid.dialogCreateAlert</a:t>
            </a:r>
            <a:r>
              <a:rPr lang="en-US" sz="1600" dirty="0">
                <a:latin typeface="Consolas" panose="020B0609020204030204" pitchFamily="49" charset="0"/>
              </a:rPr>
              <a:t>("INFORMATION", "User ID: " + </a:t>
            </a:r>
            <a:r>
              <a:rPr lang="en-US" sz="1600" dirty="0" err="1">
                <a:latin typeface="Consolas" panose="020B0609020204030204" pitchFamily="49" charset="0"/>
              </a:rPr>
              <a:t>strUid</a:t>
            </a:r>
            <a:r>
              <a:rPr lang="en-US" sz="1600" dirty="0">
                <a:latin typeface="Consolas" panose="020B0609020204030204" pitchFamily="49" charset="0"/>
              </a:rPr>
              <a:t> + ", is not </a:t>
            </a:r>
            <a:r>
              <a:rPr lang="en-US" sz="1600" dirty="0" smtClean="0">
                <a:latin typeface="Consolas" panose="020B0609020204030204" pitchFamily="49" charset="0"/>
              </a:rPr>
              <a:t>registered\n“ + “</a:t>
            </a:r>
            <a:r>
              <a:rPr lang="en-US" sz="1600" dirty="0">
                <a:latin typeface="Consolas" panose="020B0609020204030204" pitchFamily="49" charset="0"/>
              </a:rPr>
              <a:t>please enter registered user </a:t>
            </a:r>
            <a:r>
              <a:rPr lang="en-US" sz="1600" dirty="0" smtClean="0">
                <a:latin typeface="Consolas" panose="020B0609020204030204" pitchFamily="49" charset="0"/>
              </a:rPr>
              <a:t>id” )    </a:t>
            </a:r>
          </a:p>
          <a:p>
            <a:pPr marL="363538" indent="-363538">
              <a:tabLst>
                <a:tab pos="363538" algn="l"/>
                <a:tab pos="714375" algn="l"/>
              </a:tabLst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 smtClean="0">
                <a:latin typeface="Consolas" panose="020B0609020204030204" pitchFamily="49" charset="0"/>
              </a:rPr>
              <a:t>objDroid.dialogShow</a:t>
            </a:r>
            <a:r>
              <a:rPr lang="en-US" sz="1600" dirty="0">
                <a:latin typeface="Consolas" panose="020B0609020204030204" pitchFamily="49" charset="0"/>
              </a:rPr>
              <a:t>()    </a:t>
            </a:r>
            <a:endParaRPr lang="en-US" sz="16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321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72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Menggunakan</a:t>
            </a:r>
            <a:r>
              <a:rPr lang="en-US" dirty="0"/>
              <a:t> library/class </a:t>
            </a:r>
            <a:r>
              <a:rPr lang="en-US" dirty="0" err="1"/>
              <a:t>androidhelper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Modul</a:t>
            </a:r>
            <a:r>
              <a:rPr lang="en-US" dirty="0" smtClean="0"/>
              <a:t> </a:t>
            </a:r>
            <a:r>
              <a:rPr lang="en-US" dirty="0" err="1" smtClean="0"/>
              <a:t>androidhelper</a:t>
            </a:r>
            <a:endParaRPr lang="en-US" dirty="0" smtClean="0"/>
          </a:p>
          <a:p>
            <a:r>
              <a:rPr lang="en-US" dirty="0" smtClean="0"/>
              <a:t>Method UI façade for android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999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Modul</a:t>
            </a:r>
            <a:r>
              <a:rPr lang="en-US" dirty="0" smtClean="0"/>
              <a:t> </a:t>
            </a:r>
            <a:r>
              <a:rPr lang="en-US" dirty="0" err="1" smtClean="0"/>
              <a:t>androidhelper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android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smtClean="0"/>
              <a:t>SL4A,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: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 smtClean="0"/>
              <a:t>Import </a:t>
            </a:r>
            <a:r>
              <a:rPr lang="en-US" dirty="0" err="1" smtClean="0"/>
              <a:t>modul</a:t>
            </a:r>
            <a:r>
              <a:rPr lang="en-US" dirty="0" smtClean="0"/>
              <a:t>/class </a:t>
            </a:r>
            <a:r>
              <a:rPr lang="en-US" dirty="0" err="1" smtClean="0"/>
              <a:t>androidhelper</a:t>
            </a:r>
            <a:r>
              <a:rPr lang="en-US" dirty="0" smtClean="0"/>
              <a:t>.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 err="1" smtClean="0"/>
              <a:t>Membuat</a:t>
            </a:r>
            <a:r>
              <a:rPr lang="en-US" dirty="0" smtClean="0"/>
              <a:t> object </a:t>
            </a:r>
            <a:r>
              <a:rPr lang="en-US" dirty="0" err="1" smtClean="0"/>
              <a:t>dari</a:t>
            </a:r>
            <a:r>
              <a:rPr lang="en-US" dirty="0" smtClean="0"/>
              <a:t> class </a:t>
            </a:r>
            <a:r>
              <a:rPr lang="en-US" dirty="0" err="1" smtClean="0"/>
              <a:t>androidhelper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/>
          </a:p>
          <a:p>
            <a:pPr marL="350838" indent="0">
              <a:buNone/>
            </a:pPr>
            <a:endParaRPr lang="en-US" dirty="0" smtClean="0"/>
          </a:p>
          <a:p>
            <a:pPr marL="350838" indent="0">
              <a:buNone/>
            </a:pPr>
            <a:endParaRPr lang="en-US" dirty="0" smtClean="0"/>
          </a:p>
          <a:p>
            <a:pPr marL="350838" indent="0">
              <a:buNone/>
            </a:pPr>
            <a:r>
              <a:rPr lang="en-US" sz="2600" dirty="0" err="1" smtClean="0"/>
              <a:t>Selanjutnya</a:t>
            </a:r>
            <a:r>
              <a:rPr lang="en-US" sz="2600" dirty="0" smtClean="0"/>
              <a:t> </a:t>
            </a:r>
            <a:r>
              <a:rPr lang="en-US" sz="2600" dirty="0" err="1" smtClean="0"/>
              <a:t>kita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menggunakan</a:t>
            </a:r>
            <a:r>
              <a:rPr lang="en-US" sz="2600" dirty="0" smtClean="0"/>
              <a:t> object </a:t>
            </a:r>
            <a:r>
              <a:rPr lang="en-US" sz="2600" dirty="0" err="1" smtClean="0"/>
              <a:t>tersebut</a:t>
            </a:r>
            <a:r>
              <a:rPr lang="en-US" sz="2600" dirty="0" smtClean="0"/>
              <a:t> (droid)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memanggil</a:t>
            </a:r>
            <a:r>
              <a:rPr lang="en-US" sz="2600" dirty="0" smtClean="0"/>
              <a:t> method UI façade android.</a:t>
            </a:r>
            <a:endParaRPr lang="en-US" sz="2600" dirty="0"/>
          </a:p>
        </p:txBody>
      </p:sp>
      <p:sp>
        <p:nvSpPr>
          <p:cNvPr id="4" name="Rectangle 3"/>
          <p:cNvSpPr/>
          <p:nvPr/>
        </p:nvSpPr>
        <p:spPr>
          <a:xfrm>
            <a:off x="462488" y="3933056"/>
            <a:ext cx="8224312" cy="1008112"/>
          </a:xfrm>
          <a:prstGeom prst="rect">
            <a:avLst/>
          </a:prstGeom>
          <a:solidFill>
            <a:srgbClr val="4F81BD">
              <a:alpha val="2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lvl="0">
              <a:spcBef>
                <a:spcPts val="300"/>
              </a:spcBef>
              <a:buClr>
                <a:srgbClr val="9BBB59"/>
              </a:buClr>
            </a:pPr>
            <a:r>
              <a:rPr lang="en-US" sz="2800" b="1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import </a:t>
            </a:r>
            <a:r>
              <a:rPr lang="en-US" sz="2800" b="1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androidhelper</a:t>
            </a:r>
            <a:endParaRPr lang="en-US" sz="2800" b="1" dirty="0">
              <a:solidFill>
                <a:prstClr val="black"/>
              </a:solidFill>
              <a:latin typeface="Courier New" panose="02070309020205020404" pitchFamily="49" charset="0"/>
              <a:ea typeface="Calibri" panose="020F0502020204030204" pitchFamily="34" charset="0"/>
            </a:endParaRPr>
          </a:p>
          <a:p>
            <a:pPr marL="914400" lvl="0">
              <a:spcBef>
                <a:spcPts val="300"/>
              </a:spcBef>
              <a:buClr>
                <a:srgbClr val="9BBB59"/>
              </a:buClr>
            </a:pPr>
            <a:r>
              <a:rPr lang="en-US" sz="2800" b="1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droid = </a:t>
            </a:r>
            <a:r>
              <a:rPr lang="en-US" sz="2800" b="1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androidhelper.Android</a:t>
            </a:r>
            <a:r>
              <a:rPr lang="en-US" sz="2800" b="1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()</a:t>
            </a:r>
            <a:endParaRPr lang="en-US" sz="2800" b="1" dirty="0">
              <a:solidFill>
                <a:prstClr val="black"/>
              </a:solidFill>
              <a:latin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89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UI Façade for </a:t>
            </a:r>
            <a:r>
              <a:rPr lang="en-US" dirty="0" err="1" smtClean="0"/>
              <a:t>Anfroid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method UI façade for android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modul</a:t>
            </a:r>
            <a:r>
              <a:rPr lang="en-US" dirty="0" smtClean="0"/>
              <a:t> </a:t>
            </a:r>
            <a:r>
              <a:rPr lang="en-US" dirty="0" err="1" smtClean="0"/>
              <a:t>androidhelper</a:t>
            </a:r>
            <a:r>
              <a:rPr lang="en-US" dirty="0" smtClean="0"/>
              <a:t>,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yang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bahas</a:t>
            </a:r>
            <a:r>
              <a:rPr lang="en-US" dirty="0" smtClean="0"/>
              <a:t> sebagai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modul</a:t>
            </a:r>
            <a:r>
              <a:rPr lang="en-US" dirty="0" smtClean="0"/>
              <a:t> </a:t>
            </a:r>
            <a:r>
              <a:rPr lang="en-US" dirty="0" err="1" smtClean="0"/>
              <a:t>androidhelper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ttsSpeak</a:t>
            </a:r>
            <a:r>
              <a:rPr lang="en-US" dirty="0" smtClean="0"/>
              <a:t>()</a:t>
            </a:r>
          </a:p>
          <a:p>
            <a:pPr lvl="2"/>
            <a:r>
              <a:rPr lang="en-US" dirty="0" err="1" smtClean="0"/>
              <a:t>makeToast</a:t>
            </a:r>
            <a:r>
              <a:rPr lang="en-US" dirty="0" smtClean="0"/>
              <a:t>()</a:t>
            </a:r>
          </a:p>
          <a:p>
            <a:pPr lvl="2"/>
            <a:r>
              <a:rPr lang="en-US" dirty="0" err="1" smtClean="0"/>
              <a:t>dialogGetInput</a:t>
            </a:r>
            <a:r>
              <a:rPr lang="en-US" dirty="0" smtClean="0"/>
              <a:t>()</a:t>
            </a:r>
          </a:p>
          <a:p>
            <a:pPr lvl="2"/>
            <a:r>
              <a:rPr lang="en-US" dirty="0" err="1" smtClean="0"/>
              <a:t>dialogCreateAlert</a:t>
            </a:r>
            <a:r>
              <a:rPr lang="en-US" dirty="0" smtClean="0"/>
              <a:t>()</a:t>
            </a:r>
          </a:p>
          <a:p>
            <a:pPr lvl="2"/>
            <a:r>
              <a:rPr lang="en-US" dirty="0" err="1" smtClean="0"/>
              <a:t>dialogShow</a:t>
            </a:r>
            <a:r>
              <a:rPr lang="en-US" dirty="0" smtClean="0"/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911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 </a:t>
            </a:r>
            <a:r>
              <a:rPr lang="en-US" dirty="0" err="1" smtClean="0"/>
              <a:t>ttsSpeak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/>
              <a:t>agar gadget android </a:t>
            </a:r>
            <a:r>
              <a:rPr lang="en-US" dirty="0" err="1"/>
              <a:t>mengucapkan</a:t>
            </a:r>
            <a:r>
              <a:rPr lang="en-US" dirty="0"/>
              <a:t> (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) string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 smtClean="0"/>
              <a:t>minta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 smtClean="0"/>
          </a:p>
          <a:p>
            <a:pPr marL="396875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96875" indent="0">
              <a:buNone/>
            </a:pPr>
            <a:endParaRPr lang="en-US" dirty="0" smtClean="0"/>
          </a:p>
          <a:p>
            <a:pPr marL="402336" lvl="1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  <a:p>
            <a:pPr marL="914400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Calibri" panose="020F0502020204030204" pitchFamily="34" charset="0"/>
              </a:rPr>
              <a:t>import </a:t>
            </a:r>
            <a:r>
              <a:rPr lang="en-US" sz="2000" b="1" dirty="0" err="1">
                <a:latin typeface="Courier New" panose="02070309020205020404" pitchFamily="49" charset="0"/>
                <a:ea typeface="Calibri" panose="020F0502020204030204" pitchFamily="34" charset="0"/>
              </a:rPr>
              <a:t>androidhelper</a:t>
            </a:r>
            <a:endParaRPr lang="en-US" sz="2000" b="1" dirty="0">
              <a:latin typeface="Courier New" panose="02070309020205020404" pitchFamily="49" charset="0"/>
              <a:ea typeface="Calibri" panose="020F0502020204030204" pitchFamily="34" charset="0"/>
            </a:endParaRPr>
          </a:p>
          <a:p>
            <a:pPr marL="914400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Calibri" panose="020F0502020204030204" pitchFamily="34" charset="0"/>
              </a:rPr>
              <a:t>droid = </a:t>
            </a:r>
            <a:r>
              <a:rPr lang="en-US" sz="2000" b="1" dirty="0" err="1">
                <a:latin typeface="Courier New" panose="02070309020205020404" pitchFamily="49" charset="0"/>
                <a:ea typeface="Calibri" panose="020F0502020204030204" pitchFamily="34" charset="0"/>
              </a:rPr>
              <a:t>androidhelper.Android</a:t>
            </a:r>
            <a:r>
              <a:rPr lang="en-US" sz="2000" b="1" dirty="0">
                <a:latin typeface="Courier New" panose="02070309020205020404" pitchFamily="49" charset="0"/>
                <a:ea typeface="Calibri" panose="020F0502020204030204" pitchFamily="34" charset="0"/>
              </a:rPr>
              <a:t>()</a:t>
            </a:r>
          </a:p>
          <a:p>
            <a:pPr marL="91440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ea typeface="Calibri" panose="020F0502020204030204" pitchFamily="34" charset="0"/>
              </a:rPr>
              <a:t>droid.ttsSpeak</a:t>
            </a:r>
            <a:r>
              <a:rPr lang="en-US" sz="2000" b="1" dirty="0">
                <a:latin typeface="Courier New" panose="02070309020205020404" pitchFamily="49" charset="0"/>
                <a:ea typeface="Calibri" panose="020F0502020204030204" pitchFamily="34" charset="0"/>
              </a:rPr>
              <a:t>(“Hello World”)</a:t>
            </a:r>
          </a:p>
          <a:p>
            <a:pPr marL="350838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457200" y="4653136"/>
            <a:ext cx="8224312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3212976"/>
            <a:ext cx="8224312" cy="648072"/>
          </a:xfrm>
          <a:prstGeom prst="rect">
            <a:avLst/>
          </a:prstGeom>
          <a:solidFill>
            <a:srgbClr val="4F81BD">
              <a:alpha val="2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4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nama_object</a:t>
            </a:r>
            <a:r>
              <a:rPr lang="en-US" sz="24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4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4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ttsSpeak</a:t>
            </a:r>
            <a:r>
              <a:rPr lang="en-US" sz="24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4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string_pesan</a:t>
            </a:r>
            <a:r>
              <a:rPr lang="en-US" sz="24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4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78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 </a:t>
            </a:r>
            <a:r>
              <a:rPr lang="en-US" dirty="0" err="1" smtClean="0"/>
              <a:t>makeToast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/>
              <a:t>agar gadget android </a:t>
            </a:r>
            <a:r>
              <a:rPr lang="en-US" dirty="0" err="1"/>
              <a:t>menampilkan</a:t>
            </a:r>
            <a:r>
              <a:rPr lang="en-US" dirty="0"/>
              <a:t> splash label string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 smtClean="0"/>
              <a:t>minta</a:t>
            </a:r>
            <a:r>
              <a:rPr lang="en-US" dirty="0" smtClean="0"/>
              <a:t>.</a:t>
            </a:r>
            <a:endParaRPr lang="en-US" dirty="0"/>
          </a:p>
          <a:p>
            <a:pPr marL="350838" indent="0">
              <a:buNone/>
            </a:pPr>
            <a:endParaRPr lang="en-US" dirty="0" smtClean="0"/>
          </a:p>
          <a:p>
            <a:pPr marL="350838" indent="0">
              <a:buNone/>
            </a:pP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50838" indent="0">
              <a:buNone/>
            </a:pPr>
            <a:endParaRPr lang="en-US" dirty="0"/>
          </a:p>
          <a:p>
            <a:pPr marL="402336" lvl="1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  <a:p>
            <a:pPr marL="914400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Calibri" panose="020F0502020204030204" pitchFamily="34" charset="0"/>
              </a:rPr>
              <a:t>import </a:t>
            </a:r>
            <a:r>
              <a:rPr lang="en-US" sz="2000" b="1" dirty="0" err="1">
                <a:latin typeface="Courier New" panose="02070309020205020404" pitchFamily="49" charset="0"/>
                <a:ea typeface="Calibri" panose="020F0502020204030204" pitchFamily="34" charset="0"/>
              </a:rPr>
              <a:t>androidhelper</a:t>
            </a:r>
            <a:endParaRPr lang="en-US" sz="2000" b="1" dirty="0">
              <a:latin typeface="Courier New" panose="02070309020205020404" pitchFamily="49" charset="0"/>
              <a:ea typeface="Calibri" panose="020F0502020204030204" pitchFamily="34" charset="0"/>
            </a:endParaRPr>
          </a:p>
          <a:p>
            <a:pPr marL="914400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Calibri" panose="020F0502020204030204" pitchFamily="34" charset="0"/>
              </a:rPr>
              <a:t>droid = </a:t>
            </a:r>
            <a:r>
              <a:rPr lang="en-US" sz="2000" b="1" dirty="0" err="1">
                <a:latin typeface="Courier New" panose="02070309020205020404" pitchFamily="49" charset="0"/>
                <a:ea typeface="Calibri" panose="020F0502020204030204" pitchFamily="34" charset="0"/>
              </a:rPr>
              <a:t>androidhelper.Android</a:t>
            </a:r>
            <a:r>
              <a:rPr lang="en-US" sz="2000" b="1" dirty="0">
                <a:latin typeface="Courier New" panose="02070309020205020404" pitchFamily="49" charset="0"/>
                <a:ea typeface="Calibri" panose="020F0502020204030204" pitchFamily="34" charset="0"/>
              </a:rPr>
              <a:t>()</a:t>
            </a:r>
          </a:p>
          <a:p>
            <a:pPr marL="91440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ea typeface="Calibri" panose="020F0502020204030204" pitchFamily="34" charset="0"/>
              </a:rPr>
              <a:t>droid.makeToast</a:t>
            </a:r>
            <a:r>
              <a:rPr lang="en-US" sz="2000" b="1" dirty="0" smtClean="0">
                <a:latin typeface="Courier New" panose="02070309020205020404" pitchFamily="49" charset="0"/>
                <a:ea typeface="Calibri" panose="020F0502020204030204" pitchFamily="34" charset="0"/>
              </a:rPr>
              <a:t>(“</a:t>
            </a:r>
            <a:r>
              <a:rPr lang="en-US" sz="2000" b="1" dirty="0">
                <a:latin typeface="Courier New" panose="02070309020205020404" pitchFamily="49" charset="0"/>
                <a:ea typeface="Calibri" panose="020F0502020204030204" pitchFamily="34" charset="0"/>
              </a:rPr>
              <a:t>Hello World</a:t>
            </a:r>
            <a:r>
              <a:rPr lang="en-US" sz="2000" b="1" dirty="0" smtClean="0">
                <a:latin typeface="Courier New" panose="02070309020205020404" pitchFamily="49" charset="0"/>
                <a:ea typeface="Calibri" panose="020F0502020204030204" pitchFamily="34" charset="0"/>
              </a:rPr>
              <a:t>”)</a:t>
            </a:r>
            <a:endParaRPr lang="en-US" sz="2000" b="1" dirty="0">
              <a:latin typeface="Courier New" panose="02070309020205020404" pitchFamily="49" charset="0"/>
              <a:ea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2488" y="4653136"/>
            <a:ext cx="8224312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2488" y="3212976"/>
            <a:ext cx="8224312" cy="691460"/>
          </a:xfrm>
          <a:prstGeom prst="rect">
            <a:avLst/>
          </a:prstGeom>
          <a:solidFill>
            <a:srgbClr val="4F81BD">
              <a:alpha val="2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4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nama_object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  <a:r>
              <a:rPr lang="en-US" sz="24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makeToast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(&lt;</a:t>
            </a:r>
            <a:r>
              <a:rPr lang="en-US" sz="24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string_pesan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36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 </a:t>
            </a:r>
            <a:r>
              <a:rPr lang="en-US" dirty="0" err="1" smtClean="0"/>
              <a:t>dialogGetInput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/>
              <a:t>agar gadget android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smtClean="0"/>
              <a:t>dialog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masukan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.</a:t>
            </a:r>
            <a:endParaRPr lang="en-US" dirty="0"/>
          </a:p>
          <a:p>
            <a:pPr marL="350838" indent="0">
              <a:buNone/>
            </a:pPr>
            <a:endParaRPr lang="en-US" sz="1600" dirty="0" smtClean="0"/>
          </a:p>
          <a:p>
            <a:pPr marL="350838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3284943"/>
            <a:ext cx="8224312" cy="1296144"/>
          </a:xfrm>
          <a:prstGeom prst="rect">
            <a:avLst/>
          </a:prstGeom>
          <a:solidFill>
            <a:srgbClr val="4F81BD">
              <a:alpha val="2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50838" indent="0">
              <a:buNone/>
            </a:pPr>
            <a:r>
              <a:rPr lang="en-US" sz="1600" i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sz="1600" i="1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nama_variabel_penampung</a:t>
            </a:r>
            <a:r>
              <a:rPr lang="en-US" sz="1600" i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= </a:t>
            </a:r>
            <a:r>
              <a:rPr lang="en-US" sz="1600" i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sz="1600" i="1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nama_object</a:t>
            </a:r>
            <a:r>
              <a:rPr lang="en-US" sz="1600" i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.</a:t>
            </a:r>
            <a:r>
              <a:rPr lang="en-US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dialogGetInput</a:t>
            </a:r>
            <a:r>
              <a:rPr 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</a:p>
          <a:p>
            <a:pPr marL="350838" indent="0">
              <a:buNone/>
              <a:tabLst>
                <a:tab pos="4054475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</a:t>
            </a:r>
            <a:r>
              <a:rPr lang="en-US" sz="1600" i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sz="1600" i="1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string_title_dialog</a:t>
            </a:r>
            <a:r>
              <a:rPr lang="en-US" sz="1600" i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350838" indent="0">
              <a:buNone/>
              <a:tabLst>
                <a:tab pos="4054475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</a:t>
            </a:r>
            <a:r>
              <a:rPr lang="en-US" sz="1600" i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sz="1600" i="1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string_pesan_input</a:t>
            </a:r>
            <a:r>
              <a:rPr lang="en-US" sz="1600" i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350838" indent="0">
              <a:buNone/>
              <a:tabLst>
                <a:tab pos="4054475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</a:t>
            </a:r>
            <a:r>
              <a:rPr lang="en-US" sz="1600" i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sz="1600" i="1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string_teks_default</a:t>
            </a:r>
            <a:r>
              <a:rPr lang="en-US" sz="1600" i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r>
              <a:rPr 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.</a:t>
            </a:r>
            <a:r>
              <a:rPr 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result</a:t>
            </a:r>
            <a:endParaRPr lang="en-US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4648200"/>
            <a:ext cx="5540619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5725">
              <a:lnSpc>
                <a:spcPct val="120000"/>
              </a:lnSpc>
              <a:buNone/>
              <a:tabLst>
                <a:tab pos="4054475" algn="l"/>
              </a:tabLst>
            </a:pPr>
            <a:r>
              <a:rPr lang="en-US" sz="11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Keterangan</a:t>
            </a:r>
            <a:r>
              <a:rPr lang="en-US" sz="11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:</a:t>
            </a:r>
          </a:p>
          <a:p>
            <a:pPr marL="350838" indent="0">
              <a:lnSpc>
                <a:spcPct val="120000"/>
              </a:lnSpc>
              <a:buNone/>
              <a:tabLst>
                <a:tab pos="4054475" algn="l"/>
              </a:tabLst>
            </a:pPr>
            <a:r>
              <a:rPr lang="en-US" sz="1100" i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sz="1100" i="1" dirty="0" err="1">
                <a:latin typeface="Consolas" panose="020B0609020204030204" pitchFamily="49" charset="0"/>
                <a:cs typeface="Courier New" panose="02070309020205020404" pitchFamily="49" charset="0"/>
              </a:rPr>
              <a:t>string_title_dialog</a:t>
            </a:r>
            <a:r>
              <a:rPr lang="en-US" sz="1100" i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&gt; : </a:t>
            </a:r>
            <a:r>
              <a:rPr lang="en-US" sz="11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title yang </a:t>
            </a:r>
            <a:r>
              <a:rPr lang="en-US" sz="11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tampil</a:t>
            </a:r>
            <a:r>
              <a:rPr lang="en-US" sz="11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pada</a:t>
            </a:r>
            <a:r>
              <a:rPr lang="en-US" sz="11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bagian</a:t>
            </a:r>
            <a:r>
              <a:rPr lang="en-US" sz="11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atas</a:t>
            </a:r>
            <a:r>
              <a:rPr lang="en-US" sz="11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dialog</a:t>
            </a:r>
            <a:endParaRPr lang="en-US" sz="1100" dirty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350838" indent="0">
              <a:lnSpc>
                <a:spcPct val="120000"/>
              </a:lnSpc>
              <a:buNone/>
              <a:tabLst>
                <a:tab pos="4054475" algn="l"/>
              </a:tabLst>
            </a:pPr>
            <a:r>
              <a:rPr lang="en-US" sz="1100" i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sz="1100" i="1" dirty="0" err="1">
                <a:latin typeface="Consolas" panose="020B0609020204030204" pitchFamily="49" charset="0"/>
                <a:cs typeface="Courier New" panose="02070309020205020404" pitchFamily="49" charset="0"/>
              </a:rPr>
              <a:t>string_pesan_input</a:t>
            </a:r>
            <a:r>
              <a:rPr lang="en-US" sz="1100" i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r>
              <a:rPr lang="en-US" sz="11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: </a:t>
            </a:r>
            <a:r>
              <a:rPr lang="en-US" sz="11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teks</a:t>
            </a:r>
            <a:r>
              <a:rPr lang="en-US" sz="11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label </a:t>
            </a:r>
            <a:r>
              <a:rPr lang="en-US" sz="11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pada</a:t>
            </a:r>
            <a:r>
              <a:rPr lang="en-US" sz="11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dialog</a:t>
            </a:r>
            <a:endParaRPr lang="en-US" sz="1100" dirty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350838" indent="0">
              <a:lnSpc>
                <a:spcPct val="120000"/>
              </a:lnSpc>
              <a:buNone/>
              <a:tabLst>
                <a:tab pos="4054475" algn="l"/>
              </a:tabLst>
            </a:pPr>
            <a:r>
              <a:rPr lang="en-US" sz="1100" i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sz="1100" i="1" dirty="0" err="1">
                <a:latin typeface="Consolas" panose="020B0609020204030204" pitchFamily="49" charset="0"/>
                <a:cs typeface="Courier New" panose="02070309020205020404" pitchFamily="49" charset="0"/>
              </a:rPr>
              <a:t>string_teks_default</a:t>
            </a:r>
            <a:r>
              <a:rPr lang="en-US" sz="1100" i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r>
              <a:rPr lang="en-US" sz="11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): </a:t>
            </a:r>
            <a:r>
              <a:rPr lang="en-US" sz="11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teks</a:t>
            </a:r>
            <a:r>
              <a:rPr lang="en-US" sz="11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default </a:t>
            </a:r>
            <a:r>
              <a:rPr lang="en-US" sz="11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pada</a:t>
            </a:r>
            <a:r>
              <a:rPr lang="en-US" sz="11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kotak</a:t>
            </a:r>
            <a:r>
              <a:rPr lang="en-US" sz="11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input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2624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 </a:t>
            </a:r>
            <a:r>
              <a:rPr lang="en-US" dirty="0" err="1" smtClean="0"/>
              <a:t>dialogGetInput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  <a:p>
            <a:pPr marL="350838" indent="0">
              <a:buNone/>
            </a:pPr>
            <a:endParaRPr lang="en-US" sz="1600" dirty="0" smtClean="0"/>
          </a:p>
          <a:p>
            <a:pPr marL="350838" indent="0">
              <a:buNone/>
            </a:pPr>
            <a:endParaRPr lang="en-US" sz="1600" dirty="0" smtClean="0">
              <a:latin typeface="Courier New" panose="02070309020205020404" pitchFamily="49" charset="0"/>
              <a:ea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588" y="2709474"/>
            <a:ext cx="8886824" cy="10433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None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import 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androidhelper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>
              <a:buNone/>
            </a:pP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 = </a:t>
            </a:r>
            <a:r>
              <a:rPr lang="en-US" sz="1400" dirty="0" err="1" smtClean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androidhelper.Android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()</a:t>
            </a:r>
          </a:p>
          <a:p>
            <a:pPr>
              <a:buNone/>
              <a:tabLst>
                <a:tab pos="3779838" algn="l"/>
              </a:tabLst>
            </a:pPr>
            <a:r>
              <a:rPr lang="en-US" sz="1400" dirty="0" err="1" smtClean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strUid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= 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</a:t>
            </a:r>
            <a:r>
              <a:rPr lang="en-US" sz="1400" b="1" dirty="0" err="1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dialogGetInput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(“FORMULIR LOGIN”, “User ID:”, “user id </a:t>
            </a:r>
            <a:r>
              <a:rPr lang="en-US" sz="1400" dirty="0" err="1" smtClean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anda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”).</a:t>
            </a:r>
            <a:r>
              <a:rPr lang="en-US" sz="1400" b="1" dirty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result</a:t>
            </a:r>
          </a:p>
          <a:p>
            <a:pPr>
              <a:buNone/>
            </a:pP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print(</a:t>
            </a:r>
            <a:r>
              <a:rPr lang="en-US" sz="1400" dirty="0" err="1" smtClean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strUid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)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3" y="4280452"/>
            <a:ext cx="2691245" cy="18603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6685" y="4280393"/>
            <a:ext cx="2727390" cy="18829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9952" y="4987711"/>
            <a:ext cx="2632573" cy="22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60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 </a:t>
            </a:r>
            <a:r>
              <a:rPr lang="en-US" dirty="0" err="1" smtClean="0"/>
              <a:t>dialogGetPassword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/>
              <a:t>agar gadget android </a:t>
            </a:r>
            <a:r>
              <a:rPr lang="en-US" dirty="0" err="1"/>
              <a:t>menampilkan</a:t>
            </a:r>
            <a:r>
              <a:rPr lang="en-US" dirty="0"/>
              <a:t> dialog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format </a:t>
            </a:r>
            <a:r>
              <a:rPr lang="en-US" dirty="0" err="1" smtClean="0"/>
              <a:t>tampilan</a:t>
            </a:r>
            <a:r>
              <a:rPr lang="en-US" dirty="0" smtClean="0"/>
              <a:t> pattern password.</a:t>
            </a:r>
            <a:endParaRPr lang="en-US" dirty="0"/>
          </a:p>
          <a:p>
            <a:pPr marL="350838" indent="0">
              <a:buNone/>
            </a:pPr>
            <a:endParaRPr lang="en-US" sz="1600" dirty="0" smtClean="0"/>
          </a:p>
          <a:p>
            <a:pPr marL="350838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62488" y="3914820"/>
            <a:ext cx="8224312" cy="914355"/>
          </a:xfrm>
          <a:prstGeom prst="rect">
            <a:avLst/>
          </a:prstGeom>
          <a:solidFill>
            <a:srgbClr val="4F81BD">
              <a:alpha val="2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50838" indent="0">
              <a:buNone/>
            </a:pPr>
            <a:r>
              <a:rPr lang="en-US" sz="1600" i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sz="1600" i="1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nama_variabel_penampung</a:t>
            </a:r>
            <a:r>
              <a:rPr lang="en-US" sz="1600" i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= </a:t>
            </a:r>
            <a:r>
              <a:rPr lang="en-US" sz="1600" i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sz="1600" i="1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nama_object</a:t>
            </a:r>
            <a:r>
              <a:rPr lang="en-US" sz="1600" i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.</a:t>
            </a:r>
            <a:r>
              <a:rPr lang="en-US" sz="1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dialogGetPassword</a:t>
            </a:r>
            <a:r>
              <a:rPr 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endParaRPr lang="en-US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350838" indent="0">
              <a:buNone/>
              <a:tabLst>
                <a:tab pos="4054475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</a:t>
            </a:r>
            <a:r>
              <a:rPr lang="en-US" sz="1600" i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sz="1600" i="1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string_title_dialog</a:t>
            </a:r>
            <a:r>
              <a:rPr lang="en-US" sz="1600" i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,</a:t>
            </a:r>
          </a:p>
          <a:p>
            <a:pPr marL="350838" indent="0">
              <a:buNone/>
              <a:tabLst>
                <a:tab pos="4054475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</a:t>
            </a:r>
            <a:r>
              <a:rPr lang="en-US" sz="1600" i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sz="1600" i="1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string_pesan_input</a:t>
            </a:r>
            <a:r>
              <a:rPr lang="en-US" sz="1600" i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r>
              <a:rPr 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.</a:t>
            </a:r>
            <a:r>
              <a:rPr 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result</a:t>
            </a:r>
            <a:endParaRPr lang="en-US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0075" y="5058574"/>
            <a:ext cx="5540619" cy="7017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5725">
              <a:lnSpc>
                <a:spcPct val="120000"/>
              </a:lnSpc>
              <a:buNone/>
              <a:tabLst>
                <a:tab pos="4054475" algn="l"/>
              </a:tabLst>
            </a:pPr>
            <a:r>
              <a:rPr lang="en-US" sz="11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Keterangan</a:t>
            </a:r>
            <a:r>
              <a:rPr lang="en-US" sz="11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:</a:t>
            </a:r>
          </a:p>
          <a:p>
            <a:pPr marL="350838" indent="0">
              <a:lnSpc>
                <a:spcPct val="120000"/>
              </a:lnSpc>
              <a:buNone/>
              <a:tabLst>
                <a:tab pos="4054475" algn="l"/>
              </a:tabLst>
            </a:pPr>
            <a:r>
              <a:rPr lang="en-US" sz="1100" i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sz="1100" i="1" dirty="0" err="1">
                <a:latin typeface="Consolas" panose="020B0609020204030204" pitchFamily="49" charset="0"/>
                <a:cs typeface="Courier New" panose="02070309020205020404" pitchFamily="49" charset="0"/>
              </a:rPr>
              <a:t>string_title_dialog</a:t>
            </a:r>
            <a:r>
              <a:rPr lang="en-US" sz="1100" i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&gt; : </a:t>
            </a:r>
            <a:r>
              <a:rPr lang="en-US" sz="11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title yang </a:t>
            </a:r>
            <a:r>
              <a:rPr lang="en-US" sz="11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tampil</a:t>
            </a:r>
            <a:r>
              <a:rPr lang="en-US" sz="11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pada</a:t>
            </a:r>
            <a:r>
              <a:rPr lang="en-US" sz="11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bagian</a:t>
            </a:r>
            <a:r>
              <a:rPr lang="en-US" sz="11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atas</a:t>
            </a:r>
            <a:r>
              <a:rPr lang="en-US" sz="11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dialog</a:t>
            </a:r>
            <a:endParaRPr lang="en-US" sz="1100" dirty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350838" indent="0">
              <a:lnSpc>
                <a:spcPct val="120000"/>
              </a:lnSpc>
              <a:buNone/>
              <a:tabLst>
                <a:tab pos="4054475" algn="l"/>
              </a:tabLst>
            </a:pPr>
            <a:r>
              <a:rPr lang="en-US" sz="1100" i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&lt;</a:t>
            </a:r>
            <a:r>
              <a:rPr lang="en-US" sz="1100" i="1" dirty="0" err="1">
                <a:latin typeface="Consolas" panose="020B0609020204030204" pitchFamily="49" charset="0"/>
                <a:cs typeface="Courier New" panose="02070309020205020404" pitchFamily="49" charset="0"/>
              </a:rPr>
              <a:t>string_pesan_input</a:t>
            </a:r>
            <a:r>
              <a:rPr lang="en-US" sz="1100" i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r>
              <a:rPr lang="en-US" sz="11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: </a:t>
            </a:r>
            <a:r>
              <a:rPr lang="en-US" sz="11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teks</a:t>
            </a:r>
            <a:r>
              <a:rPr lang="en-US" sz="11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label </a:t>
            </a:r>
            <a:r>
              <a:rPr lang="en-US" sz="11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pada</a:t>
            </a:r>
            <a:r>
              <a:rPr lang="en-US" sz="11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dialog</a:t>
            </a:r>
            <a:endParaRPr lang="en-US" sz="1100" dirty="0"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73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E11B32B5-4DCD-4BFE-AFF8-C7F875C2669E}" vid="{DB517ECF-2B52-4556-AAAB-CCE18EBB3B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330</TotalTime>
  <Words>751</Words>
  <Application>Microsoft Office PowerPoint</Application>
  <PresentationFormat>On-screen Show (4:3)</PresentationFormat>
  <Paragraphs>132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Calibri</vt:lpstr>
      <vt:lpstr>Consolas</vt:lpstr>
      <vt:lpstr>Courier New</vt:lpstr>
      <vt:lpstr>Georgia</vt:lpstr>
      <vt:lpstr>Trebuchet MS</vt:lpstr>
      <vt:lpstr>Wingdings 2</vt:lpstr>
      <vt:lpstr>Theme-UPJ</vt:lpstr>
      <vt:lpstr>Python SL4A</vt:lpstr>
      <vt:lpstr>Menggunakan library/class androidhelper</vt:lpstr>
      <vt:lpstr>Modul androidhelper</vt:lpstr>
      <vt:lpstr>Method UI Façade for Anfroid</vt:lpstr>
      <vt:lpstr>Method ttsSpeak()</vt:lpstr>
      <vt:lpstr>Method makeToast()</vt:lpstr>
      <vt:lpstr>Method dialogGetInput()</vt:lpstr>
      <vt:lpstr>Method dialogGetInput()</vt:lpstr>
      <vt:lpstr>Method dialogGetPassword()</vt:lpstr>
      <vt:lpstr>Method dialogGetPassword()</vt:lpstr>
      <vt:lpstr>Contoh Penggunaan Beberapa Method</vt:lpstr>
      <vt:lpstr>Method dialogCreateAlert() &amp; Method dialogShow()</vt:lpstr>
      <vt:lpstr>Method dialogCreateAlert() &amp; dialogShow()</vt:lpstr>
      <vt:lpstr>Contoh Penggunaan Beberapa Method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SL4A</dc:title>
  <dc:creator>Augury El Rayeb</dc:creator>
  <cp:lastModifiedBy>Augury El Rayeb</cp:lastModifiedBy>
  <cp:revision>25</cp:revision>
  <dcterms:created xsi:type="dcterms:W3CDTF">2020-10-12T07:38:31Z</dcterms:created>
  <dcterms:modified xsi:type="dcterms:W3CDTF">2020-10-14T07:44:59Z</dcterms:modified>
</cp:coreProperties>
</file>