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C9D7BD3-0553-45C2-B4B9-4B8EE55BB787}">
          <p14:sldIdLst>
            <p14:sldId id="256"/>
            <p14:sldId id="257"/>
          </p14:sldIdLst>
        </p14:section>
        <p14:section name="Function - membuat &amp; memanggil" id="{BF41E6C1-794E-466B-AD8E-3F59224D97A1}">
          <p14:sldIdLst>
            <p14:sldId id="258"/>
            <p14:sldId id="259"/>
            <p14:sldId id="260"/>
          </p14:sldIdLst>
        </p14:section>
        <p14:section name="Function par/arguments" id="{878CB954-3816-496B-A52D-1976AC147DE2}">
          <p14:sldIdLst>
            <p14:sldId id="261"/>
            <p14:sldId id="262"/>
            <p14:sldId id="263"/>
            <p14:sldId id="264"/>
          </p14:sldIdLst>
        </p14:section>
        <p14:section name="lambda (anonimous function) &amp; return value" id="{636E4B14-C43E-4FA0-A365-DAF3B3A22D54}">
          <p14:sldIdLst>
            <p14:sldId id="265"/>
            <p14:sldId id="266"/>
            <p14:sldId id="267"/>
            <p14:sldId id="268"/>
            <p14:sldId id="269"/>
            <p14:sldId id="27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130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555255-C948-446F-9D22-E37EA0B02711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1C71EC-ADFB-4922-BFAB-3FB3EF1A81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761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A3349474-798A-4049-8598-156EFF98AA18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FA4BC600-05A8-4895-B552-28E29F88772C}" type="slidenum">
              <a:rPr lang="en-US" smtClean="0"/>
              <a:t>‹#›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07" y="5038229"/>
            <a:ext cx="1828800" cy="1837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19439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49474-798A-4049-8598-156EFF98AA18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BC600-05A8-4895-B552-28E29F8877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527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49474-798A-4049-8598-156EFF98AA18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BC600-05A8-4895-B552-28E29F8877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1518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49474-798A-4049-8598-156EFF98AA18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2272"/>
            <a:ext cx="762000" cy="365760"/>
          </a:xfrm>
        </p:spPr>
        <p:txBody>
          <a:bodyPr/>
          <a:lstStyle/>
          <a:p>
            <a:fld id="{FA4BC600-05A8-4895-B552-28E29F8877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2589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49474-798A-4049-8598-156EFF98AA18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BC600-05A8-4895-B552-28E29F8877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2862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49474-798A-4049-8598-156EFF98AA18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BC600-05A8-4895-B552-28E29F8877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811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3349474-798A-4049-8598-156EFF98AA18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A4BC600-05A8-4895-B552-28E29F88772C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2487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A3349474-798A-4049-8598-156EFF98AA18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FA4BC600-05A8-4895-B552-28E29F8877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918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49474-798A-4049-8598-156EFF98AA18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BC600-05A8-4895-B552-28E29F8877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656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49474-798A-4049-8598-156EFF98AA18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BC600-05A8-4895-B552-28E29F8877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641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49474-798A-4049-8598-156EFF98AA18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BC600-05A8-4895-B552-28E29F8877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6638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A3349474-798A-4049-8598-156EFF98AA18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FA4BC600-05A8-4895-B552-28E29F88772C}" type="slidenum">
              <a:rPr lang="en-US" smtClean="0"/>
              <a:t>‹#›</a:t>
            </a:fld>
            <a:endParaRPr lang="en-US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949280"/>
            <a:ext cx="914400" cy="918972"/>
          </a:xfrm>
          <a:prstGeom prst="rect">
            <a:avLst/>
          </a:prstGeom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schemeClr val="bg1"/>
                </a:solidFill>
              </a:rPr>
              <a:t>Augury El Rayeb, </a:t>
            </a:r>
            <a:r>
              <a:rPr lang="en-US" sz="1200" dirty="0" err="1" smtClean="0">
                <a:solidFill>
                  <a:schemeClr val="bg1"/>
                </a:solidFill>
              </a:rPr>
              <a:t>S.Kom</a:t>
            </a:r>
            <a:r>
              <a:rPr lang="en-US" sz="1200" dirty="0" smtClean="0">
                <a:solidFill>
                  <a:schemeClr val="bg1"/>
                </a:solidFill>
              </a:rPr>
              <a:t>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schemeClr val="bg1"/>
                </a:solidFill>
              </a:rPr>
              <a:t>Mobile Device Programming Technology</a:t>
            </a:r>
            <a:r>
              <a:rPr lang="en-US" sz="1200" baseline="0" dirty="0" smtClean="0">
                <a:solidFill>
                  <a:schemeClr val="bg1"/>
                </a:solidFill>
              </a:rPr>
              <a:t> | INS205</a:t>
            </a:r>
            <a:endParaRPr lang="id-ID" sz="12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289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#3.1 Python Script Function &amp; modules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Function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By; Augury El Rayeb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229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Lambda (anonymous function)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Lambda </a:t>
            </a:r>
            <a:r>
              <a:rPr lang="en-US" dirty="0" err="1" smtClean="0"/>
              <a:t>adalah</a:t>
            </a:r>
            <a:r>
              <a:rPr lang="en-US" dirty="0" smtClean="0"/>
              <a:t> anonymous function, </a:t>
            </a:r>
            <a:r>
              <a:rPr lang="en-US" dirty="0" err="1" smtClean="0"/>
              <a:t>fungsi</a:t>
            </a:r>
            <a:r>
              <a:rPr lang="en-US" dirty="0" smtClean="0"/>
              <a:t> yang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statement.</a:t>
            </a:r>
          </a:p>
          <a:p>
            <a:r>
              <a:rPr lang="en-US" dirty="0" err="1" smtClean="0"/>
              <a:t>Membuat</a:t>
            </a:r>
            <a:r>
              <a:rPr lang="en-US" dirty="0" smtClean="0"/>
              <a:t> function </a:t>
            </a:r>
            <a:r>
              <a:rPr lang="en-US" dirty="0" err="1" smtClean="0"/>
              <a:t>dengan</a:t>
            </a:r>
            <a:r>
              <a:rPr lang="en-US" dirty="0" smtClean="0"/>
              <a:t> lambda: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Contoh</a:t>
            </a:r>
            <a:r>
              <a:rPr lang="en-US" dirty="0" smtClean="0"/>
              <a:t>: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93379" y="3659057"/>
            <a:ext cx="8061435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&lt;</a:t>
            </a:r>
            <a:r>
              <a:rPr kumimoji="0" lang="en-US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namaFunction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&gt;=lambda arg1, arg2, …</a:t>
            </a:r>
            <a:r>
              <a:rPr kumimoji="0" lang="en-US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argn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: &lt;</a:t>
            </a:r>
            <a:r>
              <a:rPr kumimoji="0" lang="en-US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statements_function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&gt;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93379" y="5344918"/>
            <a:ext cx="7767145" cy="92333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luasPersegi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=lambda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pjg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,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lbr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: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pjg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*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lbr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anose="020B0609020204030204" pitchFamily="49" charset="0"/>
            </a:endParaRPr>
          </a:p>
          <a:p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anose="020B0609020204030204" pitchFamily="49" charset="0"/>
            </a:endParaRPr>
          </a:p>
          <a:p>
            <a:r>
              <a:rPr lang="en-US" dirty="0">
                <a:latin typeface="Consolas" panose="020B0609020204030204" pitchFamily="49" charset="0"/>
              </a:rPr>
              <a:t>print("Luas </a:t>
            </a:r>
            <a:r>
              <a:rPr lang="en-US" dirty="0" err="1">
                <a:latin typeface="Consolas" panose="020B0609020204030204" pitchFamily="49" charset="0"/>
              </a:rPr>
              <a:t>persegi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</a:rPr>
              <a:t>p=5</a:t>
            </a:r>
            <a:r>
              <a:rPr lang="en-US" dirty="0">
                <a:latin typeface="Consolas" panose="020B0609020204030204" pitchFamily="49" charset="0"/>
              </a:rPr>
              <a:t>, </a:t>
            </a:r>
            <a:r>
              <a:rPr lang="en-US" dirty="0" smtClean="0">
                <a:latin typeface="Consolas" panose="020B0609020204030204" pitchFamily="49" charset="0"/>
              </a:rPr>
              <a:t>l=3 </a:t>
            </a:r>
            <a:r>
              <a:rPr lang="en-US" dirty="0" err="1">
                <a:latin typeface="Consolas" panose="020B0609020204030204" pitchFamily="49" charset="0"/>
              </a:rPr>
              <a:t>adalah</a:t>
            </a:r>
            <a:r>
              <a:rPr lang="en-US" dirty="0">
                <a:latin typeface="Consolas" panose="020B0609020204030204" pitchFamily="49" charset="0"/>
              </a:rPr>
              <a:t> %d" %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luasPersegi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(5,3)</a:t>
            </a:r>
            <a:r>
              <a:rPr lang="en-US" dirty="0">
                <a:latin typeface="Consolas" panose="020B0609020204030204" pitchFamily="49" charset="0"/>
              </a:rPr>
              <a:t>)</a:t>
            </a:r>
            <a:endParaRPr lang="en-US" dirty="0" smtClean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68240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Lambda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r>
              <a:rPr lang="en-US" dirty="0" smtClean="0"/>
              <a:t>: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345324" y="2944030"/>
            <a:ext cx="4895192" cy="147732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luasLingkaran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=lambda r: 3.14*r*r</a:t>
            </a:r>
          </a:p>
          <a:p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anose="020B0609020204030204" pitchFamily="49" charset="0"/>
            </a:endParaRPr>
          </a:p>
          <a:p>
            <a:r>
              <a:rPr lang="en-US" dirty="0" smtClean="0">
                <a:latin typeface="Consolas" panose="020B0609020204030204" pitchFamily="49" charset="0"/>
              </a:rPr>
              <a:t>jari2=5</a:t>
            </a:r>
          </a:p>
          <a:p>
            <a:r>
              <a:rPr lang="en-US" dirty="0" err="1" smtClean="0">
                <a:latin typeface="Consolas" panose="020B0609020204030204" pitchFamily="49" charset="0"/>
              </a:rPr>
              <a:t>luas</a:t>
            </a:r>
            <a:r>
              <a:rPr lang="en-US" dirty="0" smtClean="0">
                <a:latin typeface="Consolas" panose="020B0609020204030204" pitchFamily="49" charset="0"/>
              </a:rPr>
              <a:t>=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luasLingkaran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(jari2)</a:t>
            </a:r>
          </a:p>
          <a:p>
            <a:r>
              <a:rPr lang="en-US" dirty="0" smtClean="0">
                <a:latin typeface="Consolas" panose="020B0609020204030204" pitchFamily="49" charset="0"/>
              </a:rPr>
              <a:t>Print(“Luas </a:t>
            </a:r>
            <a:r>
              <a:rPr lang="en-US" dirty="0" err="1" smtClean="0">
                <a:latin typeface="Consolas" panose="020B0609020204030204" pitchFamily="49" charset="0"/>
              </a:rPr>
              <a:t>lingkaran</a:t>
            </a:r>
            <a:r>
              <a:rPr lang="en-US" dirty="0" smtClean="0">
                <a:latin typeface="Consolas" panose="020B0609020204030204" pitchFamily="49" charset="0"/>
              </a:rPr>
              <a:t> = %d” % </a:t>
            </a:r>
            <a:r>
              <a:rPr lang="en-US" dirty="0" err="1" smtClean="0">
                <a:latin typeface="Consolas" panose="020B0609020204030204" pitchFamily="49" charset="0"/>
              </a:rPr>
              <a:t>luas</a:t>
            </a:r>
            <a:r>
              <a:rPr lang="en-US" dirty="0" smtClean="0">
                <a:latin typeface="Consolas" panose="020B0609020204030204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4677874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Return value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return </a:t>
            </a:r>
            <a:r>
              <a:rPr lang="en-US" dirty="0" err="1" smtClean="0"/>
              <a:t>adalah</a:t>
            </a:r>
            <a:r>
              <a:rPr lang="en-US" dirty="0" smtClean="0"/>
              <a:t> statement yang </a:t>
            </a:r>
            <a:r>
              <a:rPr lang="en-US" dirty="0" err="1" smtClean="0"/>
              <a:t>ditulis</a:t>
            </a:r>
            <a:r>
              <a:rPr lang="en-US" dirty="0" smtClean="0"/>
              <a:t> di </a:t>
            </a:r>
            <a:r>
              <a:rPr lang="en-US" dirty="0" err="1" smtClean="0"/>
              <a:t>dalam</a:t>
            </a:r>
            <a:r>
              <a:rPr lang="en-US" dirty="0" smtClean="0"/>
              <a:t> function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ingin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mengembalikan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dipanggil</a:t>
            </a:r>
            <a:r>
              <a:rPr lang="en-US" dirty="0" smtClean="0"/>
              <a:t>: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35420" y="3984554"/>
            <a:ext cx="4895192" cy="175432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def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luasLingkaran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(r)</a:t>
            </a:r>
          </a:p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  return 3.14*r*r</a:t>
            </a:r>
          </a:p>
          <a:p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anose="020B0609020204030204" pitchFamily="49" charset="0"/>
            </a:endParaRPr>
          </a:p>
          <a:p>
            <a:r>
              <a:rPr lang="en-US" dirty="0" smtClean="0">
                <a:latin typeface="Consolas" panose="020B0609020204030204" pitchFamily="49" charset="0"/>
              </a:rPr>
              <a:t>jari2=5</a:t>
            </a:r>
          </a:p>
          <a:p>
            <a:r>
              <a:rPr lang="en-US" dirty="0" err="1" smtClean="0">
                <a:latin typeface="Consolas" panose="020B0609020204030204" pitchFamily="49" charset="0"/>
              </a:rPr>
              <a:t>luas</a:t>
            </a:r>
            <a:r>
              <a:rPr lang="en-US" dirty="0" smtClean="0">
                <a:latin typeface="Consolas" panose="020B0609020204030204" pitchFamily="49" charset="0"/>
              </a:rPr>
              <a:t>=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luasLingkaran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(jari2)</a:t>
            </a:r>
          </a:p>
          <a:p>
            <a:r>
              <a:rPr lang="en-US" dirty="0" smtClean="0">
                <a:latin typeface="Consolas" panose="020B0609020204030204" pitchFamily="49" charset="0"/>
              </a:rPr>
              <a:t>Print(“Luas </a:t>
            </a:r>
            <a:r>
              <a:rPr lang="en-US" dirty="0" err="1" smtClean="0">
                <a:latin typeface="Consolas" panose="020B0609020204030204" pitchFamily="49" charset="0"/>
              </a:rPr>
              <a:t>lingkaran</a:t>
            </a:r>
            <a:r>
              <a:rPr lang="en-US" dirty="0" smtClean="0">
                <a:latin typeface="Consolas" panose="020B0609020204030204" pitchFamily="49" charset="0"/>
              </a:rPr>
              <a:t> = %d” % </a:t>
            </a:r>
            <a:r>
              <a:rPr lang="en-US" dirty="0" err="1" smtClean="0">
                <a:latin typeface="Consolas" panose="020B0609020204030204" pitchFamily="49" charset="0"/>
              </a:rPr>
              <a:t>luas</a:t>
            </a:r>
            <a:r>
              <a:rPr lang="en-US" dirty="0" smtClean="0">
                <a:latin typeface="Consolas" panose="020B0609020204030204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2520391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Global vs </a:t>
            </a:r>
            <a:r>
              <a:rPr lang="en-US" dirty="0" smtClean="0"/>
              <a:t>Local Variable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Variable yang </a:t>
            </a:r>
            <a:r>
              <a:rPr lang="en-US" dirty="0" err="1" smtClean="0"/>
              <a:t>didefinisikan</a:t>
            </a:r>
            <a:r>
              <a:rPr lang="en-US" dirty="0" smtClean="0"/>
              <a:t> di </a:t>
            </a:r>
            <a:r>
              <a:rPr lang="en-US" dirty="0" err="1" smtClean="0"/>
              <a:t>dalam</a:t>
            </a:r>
            <a:r>
              <a:rPr lang="en-US" dirty="0" smtClean="0"/>
              <a:t> function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bersifat</a:t>
            </a:r>
            <a:r>
              <a:rPr lang="en-US" dirty="0" smtClean="0"/>
              <a:t>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local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variable yang </a:t>
            </a:r>
            <a:r>
              <a:rPr lang="en-US" dirty="0" err="1" smtClean="0"/>
              <a:t>didefinisikan</a:t>
            </a:r>
            <a:r>
              <a:rPr lang="en-US" dirty="0" smtClean="0"/>
              <a:t> </a:t>
            </a:r>
            <a:r>
              <a:rPr lang="en-US" dirty="0" err="1" smtClean="0"/>
              <a:t>diluar</a:t>
            </a:r>
            <a:r>
              <a:rPr lang="en-US" dirty="0" smtClean="0"/>
              <a:t> function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bersifat</a:t>
            </a:r>
            <a:r>
              <a:rPr lang="en-US" dirty="0" smtClean="0"/>
              <a:t>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global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47947" y="3784137"/>
            <a:ext cx="4895192" cy="286232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total=2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 err="1">
                <a:latin typeface="Consolas" panose="020B0609020204030204" pitchFamily="49" charset="0"/>
              </a:rPr>
              <a:t>def</a:t>
            </a:r>
            <a:r>
              <a:rPr lang="en-US" dirty="0">
                <a:latin typeface="Consolas" panose="020B0609020204030204" pitchFamily="49" charset="0"/>
              </a:rPr>
              <a:t> proses(x1,x2):</a:t>
            </a:r>
          </a:p>
          <a:p>
            <a:r>
              <a:rPr lang="en-US" dirty="0">
                <a:latin typeface="Consolas" panose="020B0609020204030204" pitchFamily="49" charset="0"/>
              </a:rPr>
              <a:t>    </a:t>
            </a:r>
            <a:r>
              <a:rPr lang="en-US" dirty="0" err="1">
                <a:latin typeface="Consolas" panose="020B0609020204030204" pitchFamily="49" charset="0"/>
              </a:rPr>
              <a:t>hasil</a:t>
            </a:r>
            <a:r>
              <a:rPr lang="en-US" dirty="0">
                <a:latin typeface="Consolas" panose="020B0609020204030204" pitchFamily="49" charset="0"/>
              </a:rPr>
              <a:t>=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total</a:t>
            </a:r>
            <a:r>
              <a:rPr lang="en-US" dirty="0">
                <a:latin typeface="Consolas" panose="020B0609020204030204" pitchFamily="49" charset="0"/>
              </a:rPr>
              <a:t>*(x1+x2)</a:t>
            </a:r>
          </a:p>
          <a:p>
            <a:r>
              <a:rPr lang="en-US" dirty="0">
                <a:latin typeface="Consolas" panose="020B0609020204030204" pitchFamily="49" charset="0"/>
              </a:rPr>
              <a:t>    print("total inside %d" %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total</a:t>
            </a:r>
            <a:r>
              <a:rPr lang="en-US" dirty="0">
                <a:latin typeface="Consolas" panose="020B0609020204030204" pitchFamily="49" charset="0"/>
              </a:rPr>
              <a:t>)</a:t>
            </a:r>
          </a:p>
          <a:p>
            <a:r>
              <a:rPr lang="en-US" dirty="0">
                <a:latin typeface="Consolas" panose="020B0609020204030204" pitchFamily="49" charset="0"/>
              </a:rPr>
              <a:t>    return </a:t>
            </a:r>
            <a:r>
              <a:rPr lang="en-US" dirty="0" err="1">
                <a:latin typeface="Consolas" panose="020B0609020204030204" pitchFamily="49" charset="0"/>
              </a:rPr>
              <a:t>hasil</a:t>
            </a:r>
            <a:endParaRPr lang="en-US" dirty="0">
              <a:latin typeface="Consolas" panose="020B0609020204030204" pitchFamily="49" charset="0"/>
            </a:endParaRP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>
                <a:latin typeface="Consolas" panose="020B0609020204030204" pitchFamily="49" charset="0"/>
              </a:rPr>
              <a:t>print("</a:t>
            </a:r>
            <a:r>
              <a:rPr lang="en-US" dirty="0" err="1">
                <a:latin typeface="Consolas" panose="020B0609020204030204" pitchFamily="49" charset="0"/>
              </a:rPr>
              <a:t>hasil</a:t>
            </a:r>
            <a:r>
              <a:rPr lang="en-US" dirty="0">
                <a:latin typeface="Consolas" panose="020B0609020204030204" pitchFamily="49" charset="0"/>
              </a:rPr>
              <a:t> proses %d" % proses(4,5))</a:t>
            </a:r>
          </a:p>
          <a:p>
            <a:r>
              <a:rPr lang="en-US" dirty="0">
                <a:latin typeface="Consolas" panose="020B0609020204030204" pitchFamily="49" charset="0"/>
              </a:rPr>
              <a:t>print("total outside %d\n" %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total</a:t>
            </a:r>
            <a:r>
              <a:rPr lang="en-US" dirty="0">
                <a:latin typeface="Consolas" panose="020B0609020204030204" pitchFamily="49" charset="0"/>
              </a:rPr>
              <a:t>)</a:t>
            </a:r>
            <a:endParaRPr lang="en-US" dirty="0" smtClean="0">
              <a:latin typeface="Consolas" panose="020B06090202040302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195655" y="4753633"/>
            <a:ext cx="2138629" cy="92333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dirty="0">
                <a:latin typeface="Consolas" panose="020B0609020204030204" pitchFamily="49" charset="0"/>
              </a:rPr>
              <a:t>total inside 2</a:t>
            </a:r>
          </a:p>
          <a:p>
            <a:r>
              <a:rPr lang="en-US" dirty="0" err="1">
                <a:latin typeface="Consolas" panose="020B0609020204030204" pitchFamily="49" charset="0"/>
              </a:rPr>
              <a:t>hasil</a:t>
            </a:r>
            <a:r>
              <a:rPr lang="en-US" dirty="0">
                <a:latin typeface="Consolas" panose="020B0609020204030204" pitchFamily="49" charset="0"/>
              </a:rPr>
              <a:t> proses 18</a:t>
            </a:r>
          </a:p>
          <a:p>
            <a:r>
              <a:rPr lang="en-US" dirty="0">
                <a:latin typeface="Consolas" panose="020B0609020204030204" pitchFamily="49" charset="0"/>
              </a:rPr>
              <a:t>total outside 2</a:t>
            </a:r>
          </a:p>
        </p:txBody>
      </p:sp>
    </p:spTree>
    <p:extLst>
      <p:ext uri="{BB962C8B-B14F-4D97-AF65-F5344CB8AC3E}">
        <p14:creationId xmlns:p14="http://schemas.microsoft.com/office/powerpoint/2010/main" val="14195078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Global vs </a:t>
            </a:r>
            <a:r>
              <a:rPr lang="en-US" dirty="0" smtClean="0"/>
              <a:t>Local Variable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Suatu</a:t>
            </a:r>
            <a:r>
              <a:rPr lang="en-US" dirty="0" smtClean="0"/>
              <a:t> variable global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kemudian</a:t>
            </a:r>
            <a:r>
              <a:rPr lang="en-US" dirty="0" smtClean="0"/>
              <a:t> </a:t>
            </a:r>
            <a:r>
              <a:rPr lang="en-US" dirty="0" err="1" smtClean="0"/>
              <a:t>didefinisikan</a:t>
            </a:r>
            <a:r>
              <a:rPr lang="en-US" dirty="0" smtClean="0"/>
              <a:t> (</a:t>
            </a:r>
            <a:r>
              <a:rPr lang="en-US" dirty="0" err="1" smtClean="0"/>
              <a:t>diisi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) di </a:t>
            </a:r>
            <a:r>
              <a:rPr lang="en-US" dirty="0" err="1" smtClean="0"/>
              <a:t>dalam</a:t>
            </a:r>
            <a:r>
              <a:rPr lang="en-US" dirty="0" smtClean="0"/>
              <a:t> function, </a:t>
            </a:r>
            <a:r>
              <a:rPr lang="en-US" dirty="0" err="1" smtClean="0"/>
              <a:t>maka</a:t>
            </a:r>
            <a:r>
              <a:rPr lang="en-US" dirty="0" smtClean="0"/>
              <a:t> variable yang di </a:t>
            </a:r>
            <a:r>
              <a:rPr lang="en-US" dirty="0" err="1" smtClean="0"/>
              <a:t>dalam</a:t>
            </a:r>
            <a:r>
              <a:rPr lang="en-US" dirty="0" smtClean="0"/>
              <a:t> function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variable local.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47947" y="3784137"/>
            <a:ext cx="4895192" cy="258532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total=2</a:t>
            </a:r>
          </a:p>
          <a:p>
            <a:endParaRPr lang="en-US" sz="1600" dirty="0">
              <a:latin typeface="Consolas" panose="020B0609020204030204" pitchFamily="49" charset="0"/>
            </a:endParaRPr>
          </a:p>
          <a:p>
            <a:r>
              <a:rPr lang="en-US" sz="1600" dirty="0" err="1">
                <a:latin typeface="Consolas" panose="020B0609020204030204" pitchFamily="49" charset="0"/>
              </a:rPr>
              <a:t>def</a:t>
            </a:r>
            <a:r>
              <a:rPr lang="en-US" sz="1600" dirty="0">
                <a:latin typeface="Consolas" panose="020B0609020204030204" pitchFamily="49" charset="0"/>
              </a:rPr>
              <a:t> proses(x1,x2):</a:t>
            </a:r>
          </a:p>
          <a:p>
            <a:r>
              <a:rPr lang="en-US" sz="1600" dirty="0">
                <a:latin typeface="Consolas" panose="020B0609020204030204" pitchFamily="49" charset="0"/>
              </a:rPr>
              <a:t>    </a:t>
            </a: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total=3</a:t>
            </a:r>
          </a:p>
          <a:p>
            <a:r>
              <a:rPr lang="en-US" sz="1600" dirty="0">
                <a:latin typeface="Consolas" panose="020B0609020204030204" pitchFamily="49" charset="0"/>
              </a:rPr>
              <a:t>    </a:t>
            </a:r>
            <a:r>
              <a:rPr lang="en-US" sz="1600" dirty="0" err="1">
                <a:latin typeface="Consolas" panose="020B0609020204030204" pitchFamily="49" charset="0"/>
              </a:rPr>
              <a:t>hasil</a:t>
            </a:r>
            <a:r>
              <a:rPr lang="en-US" sz="1600" dirty="0">
                <a:latin typeface="Consolas" panose="020B0609020204030204" pitchFamily="49" charset="0"/>
              </a:rPr>
              <a:t>=total*(x1+x2)</a:t>
            </a:r>
          </a:p>
          <a:p>
            <a:r>
              <a:rPr lang="en-US" sz="1600" dirty="0">
                <a:latin typeface="Consolas" panose="020B0609020204030204" pitchFamily="49" charset="0"/>
              </a:rPr>
              <a:t>    print("total inside %d" % </a:t>
            </a: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total</a:t>
            </a:r>
            <a:r>
              <a:rPr lang="en-US" sz="1600" dirty="0">
                <a:latin typeface="Consolas" panose="020B0609020204030204" pitchFamily="49" charset="0"/>
              </a:rPr>
              <a:t>)</a:t>
            </a:r>
          </a:p>
          <a:p>
            <a:r>
              <a:rPr lang="en-US" sz="1600" dirty="0">
                <a:latin typeface="Consolas" panose="020B0609020204030204" pitchFamily="49" charset="0"/>
              </a:rPr>
              <a:t>    return </a:t>
            </a:r>
            <a:r>
              <a:rPr lang="en-US" sz="1600" dirty="0" err="1">
                <a:latin typeface="Consolas" panose="020B0609020204030204" pitchFamily="49" charset="0"/>
              </a:rPr>
              <a:t>hasil</a:t>
            </a:r>
            <a:endParaRPr lang="en-US" sz="1600" dirty="0">
              <a:latin typeface="Consolas" panose="020B0609020204030204" pitchFamily="49" charset="0"/>
            </a:endParaRPr>
          </a:p>
          <a:p>
            <a:endParaRPr lang="en-US" sz="1600" dirty="0">
              <a:latin typeface="Consolas" panose="020B0609020204030204" pitchFamily="49" charset="0"/>
            </a:endParaRPr>
          </a:p>
          <a:p>
            <a:r>
              <a:rPr lang="en-US" sz="1600" dirty="0">
                <a:latin typeface="Consolas" panose="020B0609020204030204" pitchFamily="49" charset="0"/>
              </a:rPr>
              <a:t>print("</a:t>
            </a:r>
            <a:r>
              <a:rPr lang="en-US" sz="1600" dirty="0" err="1">
                <a:latin typeface="Consolas" panose="020B0609020204030204" pitchFamily="49" charset="0"/>
              </a:rPr>
              <a:t>hasil</a:t>
            </a:r>
            <a:r>
              <a:rPr lang="en-US" sz="1600" dirty="0">
                <a:latin typeface="Consolas" panose="020B0609020204030204" pitchFamily="49" charset="0"/>
              </a:rPr>
              <a:t> proses %d" % proses(4,5))</a:t>
            </a:r>
          </a:p>
          <a:p>
            <a:r>
              <a:rPr lang="en-US" sz="1600" dirty="0">
                <a:latin typeface="Consolas" panose="020B0609020204030204" pitchFamily="49" charset="0"/>
              </a:rPr>
              <a:t>print("total outside %d\n" % </a:t>
            </a:r>
            <a:r>
              <a:rPr 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total</a:t>
            </a:r>
            <a:r>
              <a:rPr lang="en-US" sz="1600" dirty="0">
                <a:latin typeface="Consolas" panose="020B0609020204030204" pitchFamily="49" charset="0"/>
              </a:rPr>
              <a:t>)</a:t>
            </a:r>
            <a:endParaRPr lang="en-US" sz="1600" dirty="0" smtClean="0">
              <a:latin typeface="Consolas" panose="020B06090202040302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195655" y="4615133"/>
            <a:ext cx="2138629" cy="92333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dirty="0">
                <a:latin typeface="Consolas" panose="020B0609020204030204" pitchFamily="49" charset="0"/>
              </a:rPr>
              <a:t>total inside </a:t>
            </a:r>
            <a:r>
              <a:rPr lang="en-US" dirty="0" smtClean="0">
                <a:latin typeface="Consolas" panose="020B0609020204030204" pitchFamily="49" charset="0"/>
              </a:rPr>
              <a:t>3</a:t>
            </a:r>
            <a:endParaRPr lang="en-US" dirty="0">
              <a:latin typeface="Consolas" panose="020B0609020204030204" pitchFamily="49" charset="0"/>
            </a:endParaRPr>
          </a:p>
          <a:p>
            <a:r>
              <a:rPr lang="en-US" dirty="0" err="1">
                <a:latin typeface="Consolas" panose="020B0609020204030204" pitchFamily="49" charset="0"/>
              </a:rPr>
              <a:t>hasil</a:t>
            </a:r>
            <a:r>
              <a:rPr lang="en-US" dirty="0">
                <a:latin typeface="Consolas" panose="020B0609020204030204" pitchFamily="49" charset="0"/>
              </a:rPr>
              <a:t> proses </a:t>
            </a:r>
            <a:r>
              <a:rPr lang="en-US" dirty="0" smtClean="0">
                <a:latin typeface="Consolas" panose="020B0609020204030204" pitchFamily="49" charset="0"/>
              </a:rPr>
              <a:t>27</a:t>
            </a:r>
            <a:endParaRPr lang="en-US" dirty="0">
              <a:latin typeface="Consolas" panose="020B0609020204030204" pitchFamily="49" charset="0"/>
            </a:endParaRPr>
          </a:p>
          <a:p>
            <a:r>
              <a:rPr lang="en-US" dirty="0">
                <a:latin typeface="Consolas" panose="020B0609020204030204" pitchFamily="49" charset="0"/>
              </a:rPr>
              <a:t>total outside 2</a:t>
            </a:r>
          </a:p>
        </p:txBody>
      </p:sp>
    </p:spTree>
    <p:extLst>
      <p:ext uri="{BB962C8B-B14F-4D97-AF65-F5344CB8AC3E}">
        <p14:creationId xmlns:p14="http://schemas.microsoft.com/office/powerpoint/2010/main" val="39723926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Selesai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458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Python Script Function &amp; modules </a:t>
            </a:r>
            <a:r>
              <a:rPr lang="en-US" dirty="0" smtClean="0"/>
              <a:t>Intro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Membuat</a:t>
            </a:r>
            <a:r>
              <a:rPr lang="en-US" dirty="0" smtClean="0"/>
              <a:t> function &amp; </a:t>
            </a:r>
            <a:r>
              <a:rPr lang="en-US" dirty="0" err="1" smtClean="0"/>
              <a:t>memanggil</a:t>
            </a:r>
            <a:r>
              <a:rPr lang="en-US" dirty="0" smtClean="0"/>
              <a:t> function</a:t>
            </a:r>
          </a:p>
          <a:p>
            <a:r>
              <a:rPr lang="en-US" dirty="0"/>
              <a:t>Function arguments/parameters</a:t>
            </a:r>
          </a:p>
          <a:p>
            <a:r>
              <a:rPr lang="en-US" dirty="0" smtClean="0"/>
              <a:t>Lambda (anonymous function) </a:t>
            </a:r>
            <a:r>
              <a:rPr lang="en-US" dirty="0" err="1" smtClean="0"/>
              <a:t>dan</a:t>
            </a:r>
            <a:r>
              <a:rPr lang="en-US" dirty="0" smtClean="0"/>
              <a:t> return value</a:t>
            </a:r>
            <a:endParaRPr lang="en-US" dirty="0"/>
          </a:p>
          <a:p>
            <a:r>
              <a:rPr lang="en-US" dirty="0" smtClean="0"/>
              <a:t>Global vs </a:t>
            </a:r>
            <a:r>
              <a:rPr lang="en-US" smtClean="0"/>
              <a:t>local variable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53376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Membuat</a:t>
            </a:r>
            <a:r>
              <a:rPr lang="en-US" dirty="0" smtClean="0"/>
              <a:t> &amp; </a:t>
            </a:r>
            <a:r>
              <a:rPr lang="en-US" dirty="0" err="1" smtClean="0"/>
              <a:t>Memanggil</a:t>
            </a:r>
            <a:r>
              <a:rPr lang="en-US" dirty="0" smtClean="0"/>
              <a:t>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Membuat</a:t>
            </a:r>
            <a:r>
              <a:rPr lang="en-US" dirty="0" smtClean="0"/>
              <a:t> function: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Memanggil</a:t>
            </a:r>
            <a:r>
              <a:rPr lang="en-US" dirty="0" smtClean="0"/>
              <a:t> function: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828800" y="2570216"/>
            <a:ext cx="4897821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d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ef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&lt;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namaFunction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&gt;(parameters)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 &lt;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statements_isi_function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&gt;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828799" y="4489958"/>
            <a:ext cx="4897821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&lt;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namaFunction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&gt;(parameters)</a:t>
            </a:r>
          </a:p>
        </p:txBody>
      </p:sp>
    </p:spTree>
    <p:extLst>
      <p:ext uri="{BB962C8B-B14F-4D97-AF65-F5344CB8AC3E}">
        <p14:creationId xmlns:p14="http://schemas.microsoft.com/office/powerpoint/2010/main" val="1999590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Membuat</a:t>
            </a:r>
            <a:r>
              <a:rPr lang="en-US" dirty="0" smtClean="0"/>
              <a:t> &amp; </a:t>
            </a:r>
            <a:r>
              <a:rPr lang="en-US" dirty="0" err="1" smtClean="0"/>
              <a:t>Memanggil</a:t>
            </a:r>
            <a:r>
              <a:rPr lang="en-US" dirty="0" smtClean="0"/>
              <a:t>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912883" y="2832975"/>
            <a:ext cx="5318234" cy="147732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d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ef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sayHai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(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pelanggan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)</a:t>
            </a:r>
          </a:p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 print(“Hai %s,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apakabar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?” %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pelanggan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)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 err="1" smtClean="0">
                <a:latin typeface="Consolas" panose="020B0609020204030204" pitchFamily="49" charset="0"/>
              </a:rPr>
              <a:t>nama</a:t>
            </a:r>
            <a:r>
              <a:rPr lang="en-US" dirty="0" smtClean="0">
                <a:latin typeface="Consolas" panose="020B0609020204030204" pitchFamily="49" charset="0"/>
              </a:rPr>
              <a:t>=input(“Nama: “)</a:t>
            </a:r>
          </a:p>
          <a:p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sayHai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(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nama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065990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Membuat</a:t>
            </a:r>
            <a:r>
              <a:rPr lang="en-US" dirty="0" smtClean="0"/>
              <a:t> &amp; </a:t>
            </a:r>
            <a:r>
              <a:rPr lang="en-US" dirty="0" err="1" smtClean="0"/>
              <a:t>Memanggil</a:t>
            </a:r>
            <a:r>
              <a:rPr lang="en-US" dirty="0" smtClean="0"/>
              <a:t>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893380" y="2465114"/>
            <a:ext cx="7231118" cy="427809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d</a:t>
            </a:r>
            <a:r>
              <a:rPr lang="en-US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ef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</a:t>
            </a:r>
            <a:r>
              <a:rPr lang="en-US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sayHai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(</a:t>
            </a:r>
            <a:r>
              <a:rPr lang="en-US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pelanggan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):</a:t>
            </a:r>
          </a:p>
          <a:p>
            <a:r>
              <a:rPr lang="en-US" sz="1600" dirty="0"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latin typeface="Consolas" panose="020B0609020204030204" pitchFamily="49" charset="0"/>
              </a:rPr>
              <a:t>  print(“Hai %s, </a:t>
            </a:r>
            <a:r>
              <a:rPr lang="en-US" sz="1600" dirty="0" err="1" smtClean="0">
                <a:latin typeface="Consolas" panose="020B0609020204030204" pitchFamily="49" charset="0"/>
              </a:rPr>
              <a:t>apakabar</a:t>
            </a:r>
            <a:r>
              <a:rPr lang="en-US" sz="1600" dirty="0" smtClean="0">
                <a:latin typeface="Consolas" panose="020B0609020204030204" pitchFamily="49" charset="0"/>
              </a:rPr>
              <a:t>?” %</a:t>
            </a:r>
            <a:r>
              <a:rPr lang="en-US" sz="1600" dirty="0" err="1" smtClean="0">
                <a:latin typeface="Consolas" panose="020B0609020204030204" pitchFamily="49" charset="0"/>
              </a:rPr>
              <a:t>pelanggan</a:t>
            </a:r>
            <a:endParaRPr lang="en-US" sz="1600" dirty="0" smtClean="0">
              <a:latin typeface="Consolas" panose="020B0609020204030204" pitchFamily="49" charset="0"/>
            </a:endParaRPr>
          </a:p>
          <a:p>
            <a:endParaRPr lang="en-US" sz="1600" dirty="0" smtClean="0">
              <a:latin typeface="Consolas" panose="020B0609020204030204" pitchFamily="49" charset="0"/>
            </a:endParaRPr>
          </a:p>
          <a:p>
            <a:r>
              <a:rPr lang="en-US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def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menu():</a:t>
            </a:r>
          </a:p>
          <a:p>
            <a:r>
              <a:rPr lang="en-US" sz="1600" dirty="0">
                <a:latin typeface="Consolas" panose="020B0609020204030204" pitchFamily="49" charset="0"/>
              </a:rPr>
              <a:t>   print("</a:t>
            </a:r>
            <a:r>
              <a:rPr lang="en-US" sz="1600" dirty="0" err="1">
                <a:latin typeface="Consolas" panose="020B0609020204030204" pitchFamily="49" charset="0"/>
              </a:rPr>
              <a:t>Ketik</a:t>
            </a:r>
            <a:r>
              <a:rPr lang="en-US" sz="1600" dirty="0">
                <a:latin typeface="Consolas" panose="020B0609020204030204" pitchFamily="49" charset="0"/>
              </a:rPr>
              <a:t> 1 </a:t>
            </a:r>
            <a:r>
              <a:rPr lang="en-US" sz="1600" dirty="0" err="1">
                <a:latin typeface="Consolas" panose="020B0609020204030204" pitchFamily="49" charset="0"/>
              </a:rPr>
              <a:t>untuk</a:t>
            </a:r>
            <a:r>
              <a:rPr lang="en-US" sz="1600" dirty="0">
                <a:latin typeface="Consolas" panose="020B0609020204030204" pitchFamily="49" charset="0"/>
              </a:rPr>
              <a:t> </a:t>
            </a:r>
            <a:r>
              <a:rPr lang="en-US" sz="1600" dirty="0" err="1">
                <a:latin typeface="Consolas" panose="020B0609020204030204" pitchFamily="49" charset="0"/>
              </a:rPr>
              <a:t>menyapa</a:t>
            </a:r>
            <a:r>
              <a:rPr lang="en-US" sz="1600" dirty="0">
                <a:latin typeface="Consolas" panose="020B0609020204030204" pitchFamily="49" charset="0"/>
              </a:rPr>
              <a:t>")</a:t>
            </a:r>
          </a:p>
          <a:p>
            <a:r>
              <a:rPr lang="en-US" sz="1600" dirty="0">
                <a:latin typeface="Consolas" panose="020B0609020204030204" pitchFamily="49" charset="0"/>
              </a:rPr>
              <a:t>   </a:t>
            </a:r>
            <a:r>
              <a:rPr lang="en-US" sz="1600" dirty="0" smtClean="0">
                <a:latin typeface="Consolas" panose="020B0609020204030204" pitchFamily="49" charset="0"/>
              </a:rPr>
              <a:t>print</a:t>
            </a:r>
            <a:r>
              <a:rPr lang="en-US" sz="1600" dirty="0">
                <a:latin typeface="Consolas" panose="020B0609020204030204" pitchFamily="49" charset="0"/>
              </a:rPr>
              <a:t>("</a:t>
            </a:r>
            <a:r>
              <a:rPr lang="en-US" sz="1600" dirty="0" err="1">
                <a:latin typeface="Consolas" panose="020B0609020204030204" pitchFamily="49" charset="0"/>
              </a:rPr>
              <a:t>Ketik</a:t>
            </a:r>
            <a:r>
              <a:rPr lang="en-US" sz="1600" dirty="0">
                <a:latin typeface="Consolas" panose="020B0609020204030204" pitchFamily="49" charset="0"/>
              </a:rPr>
              <a:t> 2 </a:t>
            </a:r>
            <a:r>
              <a:rPr lang="en-US" sz="1600" dirty="0" err="1">
                <a:latin typeface="Consolas" panose="020B0609020204030204" pitchFamily="49" charset="0"/>
              </a:rPr>
              <a:t>untuk</a:t>
            </a:r>
            <a:r>
              <a:rPr lang="en-US" sz="1600" dirty="0">
                <a:latin typeface="Consolas" panose="020B0609020204030204" pitchFamily="49" charset="0"/>
              </a:rPr>
              <a:t> </a:t>
            </a:r>
            <a:r>
              <a:rPr lang="en-US" sz="1600" dirty="0" err="1">
                <a:latin typeface="Consolas" panose="020B0609020204030204" pitchFamily="49" charset="0"/>
              </a:rPr>
              <a:t>keluar</a:t>
            </a:r>
            <a:r>
              <a:rPr lang="en-US" sz="1600" dirty="0" smtClean="0">
                <a:latin typeface="Consolas" panose="020B0609020204030204" pitchFamily="49" charset="0"/>
              </a:rPr>
              <a:t>")</a:t>
            </a:r>
          </a:p>
          <a:p>
            <a:endParaRPr lang="en-US" sz="1600" dirty="0">
              <a:latin typeface="Consolas" panose="020B0609020204030204" pitchFamily="49" charset="0"/>
            </a:endParaRPr>
          </a:p>
          <a:p>
            <a:r>
              <a:rPr lang="en-US" sz="1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def</a:t>
            </a:r>
            <a:r>
              <a:rPr 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</a:t>
            </a:r>
            <a:r>
              <a:rPr lang="en-US" sz="1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keluar</a:t>
            </a:r>
            <a:r>
              <a:rPr 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(</a:t>
            </a:r>
            <a:r>
              <a:rPr lang="en-US" sz="1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nama</a:t>
            </a:r>
            <a:r>
              <a:rPr 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):</a:t>
            </a:r>
          </a:p>
          <a:p>
            <a:r>
              <a:rPr lang="en-US" sz="1600" dirty="0">
                <a:latin typeface="Consolas" panose="020B0609020204030204" pitchFamily="49" charset="0"/>
              </a:rPr>
              <a:t>   </a:t>
            </a:r>
            <a:r>
              <a:rPr lang="en-US" sz="1600" dirty="0" smtClean="0">
                <a:latin typeface="Consolas" panose="020B0609020204030204" pitchFamily="49" charset="0"/>
              </a:rPr>
              <a:t>print</a:t>
            </a:r>
            <a:r>
              <a:rPr lang="en-US" sz="1600" dirty="0">
                <a:latin typeface="Consolas" panose="020B0609020204030204" pitchFamily="49" charset="0"/>
              </a:rPr>
              <a:t>("</a:t>
            </a:r>
            <a:r>
              <a:rPr lang="en-US" sz="1600" dirty="0" err="1">
                <a:latin typeface="Consolas" panose="020B0609020204030204" pitchFamily="49" charset="0"/>
              </a:rPr>
              <a:t>Terima</a:t>
            </a:r>
            <a:r>
              <a:rPr lang="en-US" sz="1600" dirty="0">
                <a:latin typeface="Consolas" panose="020B0609020204030204" pitchFamily="49" charset="0"/>
              </a:rPr>
              <a:t> </a:t>
            </a:r>
            <a:r>
              <a:rPr lang="en-US" sz="1600" dirty="0" err="1">
                <a:latin typeface="Consolas" panose="020B0609020204030204" pitchFamily="49" charset="0"/>
              </a:rPr>
              <a:t>kasih</a:t>
            </a:r>
            <a:r>
              <a:rPr lang="en-US" sz="1600" dirty="0">
                <a:latin typeface="Consolas" panose="020B0609020204030204" pitchFamily="49" charset="0"/>
              </a:rPr>
              <a:t> </a:t>
            </a:r>
            <a:r>
              <a:rPr lang="en-US" sz="1600" dirty="0" err="1">
                <a:latin typeface="Consolas" panose="020B0609020204030204" pitchFamily="49" charset="0"/>
              </a:rPr>
              <a:t>atas</a:t>
            </a:r>
            <a:r>
              <a:rPr lang="en-US" sz="1600" dirty="0">
                <a:latin typeface="Consolas" panose="020B0609020204030204" pitchFamily="49" charset="0"/>
              </a:rPr>
              <a:t> </a:t>
            </a:r>
            <a:r>
              <a:rPr lang="en-US" sz="1600" dirty="0" err="1" smtClean="0">
                <a:latin typeface="Consolas" panose="020B0609020204030204" pitchFamily="49" charset="0"/>
              </a:rPr>
              <a:t>kunjungan</a:t>
            </a:r>
            <a:r>
              <a:rPr lang="en-US" sz="1600" dirty="0" smtClean="0">
                <a:latin typeface="Consolas" panose="020B0609020204030204" pitchFamily="49" charset="0"/>
              </a:rPr>
              <a:t> </a:t>
            </a:r>
            <a:r>
              <a:rPr lang="en-US" sz="1600" dirty="0" err="1">
                <a:latin typeface="Consolas" panose="020B0609020204030204" pitchFamily="49" charset="0"/>
              </a:rPr>
              <a:t>anda</a:t>
            </a:r>
            <a:r>
              <a:rPr lang="en-US" sz="1600" dirty="0">
                <a:latin typeface="Consolas" panose="020B0609020204030204" pitchFamily="49" charset="0"/>
              </a:rPr>
              <a:t> %s" %</a:t>
            </a:r>
            <a:r>
              <a:rPr lang="en-US" sz="1600" dirty="0" err="1">
                <a:latin typeface="Consolas" panose="020B0609020204030204" pitchFamily="49" charset="0"/>
              </a:rPr>
              <a:t>nama</a:t>
            </a:r>
            <a:r>
              <a:rPr lang="en-US" sz="1600" dirty="0" smtClean="0">
                <a:latin typeface="Consolas" panose="020B0609020204030204" pitchFamily="49" charset="0"/>
              </a:rPr>
              <a:t>)</a:t>
            </a:r>
          </a:p>
          <a:p>
            <a:endParaRPr lang="en-US" sz="1600" dirty="0">
              <a:latin typeface="Consolas" panose="020B0609020204030204" pitchFamily="49" charset="0"/>
            </a:endParaRPr>
          </a:p>
          <a:p>
            <a:r>
              <a:rPr lang="en-US" sz="1600" dirty="0" err="1">
                <a:latin typeface="Consolas" panose="020B0609020204030204" pitchFamily="49" charset="0"/>
              </a:rPr>
              <a:t>pengunjung</a:t>
            </a:r>
            <a:r>
              <a:rPr lang="en-US" sz="1600" dirty="0">
                <a:latin typeface="Consolas" panose="020B0609020204030204" pitchFamily="49" charset="0"/>
              </a:rPr>
              <a:t>=input("Nama: ")          </a:t>
            </a:r>
          </a:p>
          <a:p>
            <a:r>
              <a:rPr lang="en-US" sz="1600" dirty="0" err="1">
                <a:latin typeface="Consolas" panose="020B0609020204030204" pitchFamily="49" charset="0"/>
              </a:rPr>
              <a:t>pilihan</a:t>
            </a:r>
            <a:r>
              <a:rPr lang="en-US" sz="1600" dirty="0">
                <a:latin typeface="Consolas" panose="020B0609020204030204" pitchFamily="49" charset="0"/>
              </a:rPr>
              <a:t>=1</a:t>
            </a:r>
          </a:p>
          <a:p>
            <a:r>
              <a:rPr lang="en-US" sz="1600" dirty="0">
                <a:latin typeface="Consolas" panose="020B0609020204030204" pitchFamily="49" charset="0"/>
              </a:rPr>
              <a:t>while </a:t>
            </a:r>
            <a:r>
              <a:rPr lang="en-US" sz="1600" dirty="0" err="1">
                <a:latin typeface="Consolas" panose="020B0609020204030204" pitchFamily="49" charset="0"/>
              </a:rPr>
              <a:t>pilihan</a:t>
            </a:r>
            <a:r>
              <a:rPr lang="en-US" sz="1600" dirty="0">
                <a:latin typeface="Consolas" panose="020B0609020204030204" pitchFamily="49" charset="0"/>
              </a:rPr>
              <a:t>!=2:</a:t>
            </a:r>
          </a:p>
          <a:p>
            <a:r>
              <a:rPr lang="en-US" sz="1600" dirty="0">
                <a:latin typeface="Consolas" panose="020B0609020204030204" pitchFamily="49" charset="0"/>
              </a:rPr>
              <a:t>   </a:t>
            </a:r>
            <a:r>
              <a:rPr lang="en-US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sayHai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(</a:t>
            </a:r>
            <a:r>
              <a:rPr lang="en-US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pengunjung</a:t>
            </a:r>
            <a:r>
              <a:rPr 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)</a:t>
            </a:r>
          </a:p>
          <a:p>
            <a:r>
              <a:rPr lang="en-US" sz="1600" dirty="0">
                <a:latin typeface="Consolas" panose="020B0609020204030204" pitchFamily="49" charset="0"/>
              </a:rPr>
              <a:t>   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menu</a:t>
            </a:r>
            <a:r>
              <a:rPr 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()</a:t>
            </a:r>
          </a:p>
          <a:p>
            <a:r>
              <a:rPr lang="en-US" sz="1600" dirty="0">
                <a:latin typeface="Consolas" panose="020B0609020204030204" pitchFamily="49" charset="0"/>
              </a:rPr>
              <a:t>   </a:t>
            </a:r>
            <a:r>
              <a:rPr lang="en-US" sz="1600" dirty="0" err="1" smtClean="0">
                <a:latin typeface="Consolas" panose="020B0609020204030204" pitchFamily="49" charset="0"/>
              </a:rPr>
              <a:t>pilihan</a:t>
            </a:r>
            <a:r>
              <a:rPr lang="en-US" sz="1600" dirty="0" smtClean="0">
                <a:latin typeface="Consolas" panose="020B0609020204030204" pitchFamily="49" charset="0"/>
              </a:rPr>
              <a:t>=</a:t>
            </a:r>
            <a:r>
              <a:rPr lang="en-US" sz="1600" dirty="0" err="1" smtClean="0">
                <a:latin typeface="Consolas" panose="020B0609020204030204" pitchFamily="49" charset="0"/>
              </a:rPr>
              <a:t>int</a:t>
            </a:r>
            <a:r>
              <a:rPr lang="en-US" sz="1600" dirty="0" smtClean="0">
                <a:latin typeface="Consolas" panose="020B0609020204030204" pitchFamily="49" charset="0"/>
              </a:rPr>
              <a:t>(input</a:t>
            </a:r>
            <a:r>
              <a:rPr lang="en-US" sz="1600" dirty="0">
                <a:latin typeface="Consolas" panose="020B0609020204030204" pitchFamily="49" charset="0"/>
              </a:rPr>
              <a:t>(), base=10)</a:t>
            </a:r>
          </a:p>
          <a:p>
            <a:r>
              <a:rPr lang="en-US" sz="1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keluar</a:t>
            </a:r>
            <a:r>
              <a:rPr 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(</a:t>
            </a:r>
            <a:r>
              <a:rPr lang="en-US" sz="1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pengunjung</a:t>
            </a:r>
            <a:r>
              <a:rPr 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)</a:t>
            </a:r>
            <a:endParaRPr lang="en-U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882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Parameters/Arguments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Pemanggilan</a:t>
            </a:r>
            <a:r>
              <a:rPr lang="en-US" dirty="0" smtClean="0"/>
              <a:t> function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function yang </a:t>
            </a:r>
            <a:r>
              <a:rPr lang="en-US" dirty="0" err="1" smtClean="0"/>
              <a:t>dipanggil</a:t>
            </a:r>
            <a:r>
              <a:rPr lang="en-US" dirty="0" smtClean="0"/>
              <a:t>,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parameter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dipanggil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menyertakan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parameternya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Urutan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/>
              <a:t> </a:t>
            </a:r>
            <a:r>
              <a:rPr lang="en-US" dirty="0" err="1" smtClean="0"/>
              <a:t>pemanggilan</a:t>
            </a:r>
            <a:r>
              <a:rPr lang="en-US" dirty="0" smtClean="0"/>
              <a:t> function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urutan</a:t>
            </a:r>
            <a:r>
              <a:rPr lang="en-US" dirty="0" smtClean="0"/>
              <a:t> parameter yang </a:t>
            </a:r>
            <a:r>
              <a:rPr lang="en-US" dirty="0" err="1" smtClean="0"/>
              <a:t>dituju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function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7575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Parameters/Arguments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408386" y="2628364"/>
            <a:ext cx="5318234" cy="147732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d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ef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sayHai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()</a:t>
            </a:r>
          </a:p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 print(“Hai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apakabar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?”)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 err="1" smtClean="0">
                <a:latin typeface="Consolas" panose="020B0609020204030204" pitchFamily="49" charset="0"/>
              </a:rPr>
              <a:t>nama</a:t>
            </a:r>
            <a:r>
              <a:rPr lang="en-US" dirty="0" smtClean="0">
                <a:latin typeface="Consolas" panose="020B0609020204030204" pitchFamily="49" charset="0"/>
              </a:rPr>
              <a:t>=input(“Nama: “)</a:t>
            </a:r>
          </a:p>
          <a:p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sayHai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()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08386" y="5133534"/>
            <a:ext cx="5318234" cy="147732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d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ef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sayHai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(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pelanggan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)</a:t>
            </a:r>
          </a:p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 print(“Hai %s,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apakabar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?” %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pelanggan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)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 err="1" smtClean="0">
                <a:latin typeface="Consolas" panose="020B0609020204030204" pitchFamily="49" charset="0"/>
              </a:rPr>
              <a:t>nama</a:t>
            </a:r>
            <a:r>
              <a:rPr lang="en-US" dirty="0" smtClean="0">
                <a:latin typeface="Consolas" panose="020B0609020204030204" pitchFamily="49" charset="0"/>
              </a:rPr>
              <a:t>=input(“Nama: “)</a:t>
            </a:r>
          </a:p>
          <a:p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sayHai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(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nama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)</a:t>
            </a:r>
          </a:p>
        </p:txBody>
      </p:sp>
      <p:sp>
        <p:nvSpPr>
          <p:cNvPr id="6" name="Line Callout 1 (No Border) 5"/>
          <p:cNvSpPr/>
          <p:nvPr/>
        </p:nvSpPr>
        <p:spPr>
          <a:xfrm>
            <a:off x="4277710" y="1738644"/>
            <a:ext cx="1839311" cy="568836"/>
          </a:xfrm>
          <a:prstGeom prst="callout1">
            <a:avLst>
              <a:gd name="adj1" fmla="val 18750"/>
              <a:gd name="adj2" fmla="val -8333"/>
              <a:gd name="adj3" fmla="val 186408"/>
              <a:gd name="adj4" fmla="val -74904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Tanpa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parameter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Line Callout 1 (No Border) 6"/>
          <p:cNvSpPr/>
          <p:nvPr/>
        </p:nvSpPr>
        <p:spPr>
          <a:xfrm>
            <a:off x="4435365" y="4335195"/>
            <a:ext cx="1839311" cy="568836"/>
          </a:xfrm>
          <a:prstGeom prst="callout1">
            <a:avLst>
              <a:gd name="adj1" fmla="val 18750"/>
              <a:gd name="adj2" fmla="val -8333"/>
              <a:gd name="adj3" fmla="val 160540"/>
              <a:gd name="adj4" fmla="val -61190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Tanpa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parameter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63433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Parameters/Arguments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09146" y="2813030"/>
            <a:ext cx="5318234" cy="258532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def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proses(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a,b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):</a:t>
            </a:r>
          </a:p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   print("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nilai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a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di function %d" % a)</a:t>
            </a:r>
          </a:p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   print("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nilai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b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di function %d" % b)</a:t>
            </a:r>
          </a:p>
          <a:p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anose="020B0609020204030204" pitchFamily="49" charset="0"/>
            </a:endParaRPr>
          </a:p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a=4</a:t>
            </a:r>
          </a:p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b=5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proses(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a,b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)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Proses(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b,a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)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proses(b=5,a=4)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anose="020B0609020204030204" pitchFamily="49" charset="0"/>
            </a:endParaRPr>
          </a:p>
        </p:txBody>
      </p:sp>
      <p:sp>
        <p:nvSpPr>
          <p:cNvPr id="6" name="Line Callout 1 (No Border) 5"/>
          <p:cNvSpPr/>
          <p:nvPr/>
        </p:nvSpPr>
        <p:spPr>
          <a:xfrm>
            <a:off x="5486400" y="3761979"/>
            <a:ext cx="1970689" cy="624603"/>
          </a:xfrm>
          <a:prstGeom prst="callout1">
            <a:avLst>
              <a:gd name="adj1" fmla="val 18750"/>
              <a:gd name="adj2" fmla="val -8333"/>
              <a:gd name="adj3" fmla="val 142604"/>
              <a:gd name="adj4" fmla="val -15747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nilai a di function 4</a:t>
            </a:r>
            <a:endParaRPr lang="en-US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nilai </a:t>
            </a: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b 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di function 5</a:t>
            </a:r>
            <a:endParaRPr lang="it-IT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Line Callout 1 (No Border) 7"/>
          <p:cNvSpPr/>
          <p:nvPr/>
        </p:nvSpPr>
        <p:spPr>
          <a:xfrm>
            <a:off x="5486400" y="4671497"/>
            <a:ext cx="1970689" cy="624603"/>
          </a:xfrm>
          <a:prstGeom prst="callout1">
            <a:avLst>
              <a:gd name="adj1" fmla="val 18750"/>
              <a:gd name="adj2" fmla="val -8333"/>
              <a:gd name="adj3" fmla="val 33227"/>
              <a:gd name="adj4" fmla="val -155343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nilai a di function </a:t>
            </a: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en-US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nilai </a:t>
            </a: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b 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di function </a:t>
            </a: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9" name="Line Callout 1 (No Border) 8"/>
          <p:cNvSpPr/>
          <p:nvPr/>
        </p:nvSpPr>
        <p:spPr>
          <a:xfrm>
            <a:off x="5486400" y="5603339"/>
            <a:ext cx="1970689" cy="624603"/>
          </a:xfrm>
          <a:prstGeom prst="callout1">
            <a:avLst>
              <a:gd name="adj1" fmla="val 18750"/>
              <a:gd name="adj2" fmla="val -8333"/>
              <a:gd name="adj3" fmla="val -61005"/>
              <a:gd name="adj4" fmla="val -129210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nilai a di function 4</a:t>
            </a:r>
            <a:endParaRPr lang="en-US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nilai </a:t>
            </a: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b 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di function 5</a:t>
            </a:r>
            <a:endParaRPr lang="it-IT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65373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Parameters/Arguments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Parameter/Argument Default Value: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09146" y="2813030"/>
            <a:ext cx="5318234" cy="230832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def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ulangi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(x=5):</a:t>
            </a:r>
          </a:p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   for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i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in range(1,x):</a:t>
            </a:r>
          </a:p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       print("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ulang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ke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- %d" %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i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)</a:t>
            </a:r>
          </a:p>
          <a:p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anose="020B0609020204030204" pitchFamily="49" charset="0"/>
            </a:endParaRPr>
          </a:p>
          <a:p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ulangi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()</a:t>
            </a:r>
          </a:p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print("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ulangi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(),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Selesai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\n")</a:t>
            </a:r>
          </a:p>
          <a:p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ulangi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(3)</a:t>
            </a:r>
          </a:p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print("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ulangi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(3),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Selesai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\n")</a:t>
            </a:r>
          </a:p>
        </p:txBody>
      </p:sp>
      <p:sp>
        <p:nvSpPr>
          <p:cNvPr id="6" name="Line Callout 1 (No Border) 5"/>
          <p:cNvSpPr/>
          <p:nvPr/>
        </p:nvSpPr>
        <p:spPr>
          <a:xfrm>
            <a:off x="6064470" y="3289313"/>
            <a:ext cx="1397876" cy="1104011"/>
          </a:xfrm>
          <a:prstGeom prst="callout1">
            <a:avLst>
              <a:gd name="adj1" fmla="val 18750"/>
              <a:gd name="adj2" fmla="val -8333"/>
              <a:gd name="adj3" fmla="val 74435"/>
              <a:gd name="adj4" fmla="val -28934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ulang ke- 1</a:t>
            </a:r>
          </a:p>
          <a:p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ulang ke- 2</a:t>
            </a:r>
          </a:p>
          <a:p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ulang ke- 3</a:t>
            </a:r>
          </a:p>
          <a:p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ulang ke- 4</a:t>
            </a:r>
            <a:endParaRPr lang="it-IT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Line Callout 1 (No Border) 7"/>
          <p:cNvSpPr/>
          <p:nvPr/>
        </p:nvSpPr>
        <p:spPr>
          <a:xfrm>
            <a:off x="5486401" y="4536375"/>
            <a:ext cx="1292772" cy="624603"/>
          </a:xfrm>
          <a:prstGeom prst="callout1">
            <a:avLst>
              <a:gd name="adj1" fmla="val 18750"/>
              <a:gd name="adj2" fmla="val -8333"/>
              <a:gd name="adj3" fmla="val 21449"/>
              <a:gd name="adj4" fmla="val -256683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ulang ke- 1</a:t>
            </a:r>
          </a:p>
          <a:p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ulang ke- 2</a:t>
            </a:r>
            <a:endParaRPr lang="it-IT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59352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-UPJ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-UPJ" id="{E11B32B5-4DCD-4BFE-AFF8-C7F875C2669E}" vid="{DB517ECF-2B52-4556-AAAB-CCE18EBB3B3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Theme-UPJ</Template>
  <TotalTime>325</TotalTime>
  <Words>666</Words>
  <Application>Microsoft Office PowerPoint</Application>
  <PresentationFormat>On-screen Show (4:3)</PresentationFormat>
  <Paragraphs>152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Consolas</vt:lpstr>
      <vt:lpstr>Georgia</vt:lpstr>
      <vt:lpstr>Trebuchet MS</vt:lpstr>
      <vt:lpstr>Wingdings 2</vt:lpstr>
      <vt:lpstr>Theme-UPJ</vt:lpstr>
      <vt:lpstr>#3.1 Python Script Function &amp; modules </vt:lpstr>
      <vt:lpstr>Python Script Function &amp; modules Intro</vt:lpstr>
      <vt:lpstr>Membuat &amp; Memanggil function</vt:lpstr>
      <vt:lpstr>Membuat &amp; Memanggil function</vt:lpstr>
      <vt:lpstr>Membuat &amp; Memanggil function</vt:lpstr>
      <vt:lpstr>Function Parameters/Arguments</vt:lpstr>
      <vt:lpstr>Function Parameters/Arguments</vt:lpstr>
      <vt:lpstr>Function Parameters/Arguments</vt:lpstr>
      <vt:lpstr>Function Parameters/Arguments</vt:lpstr>
      <vt:lpstr>Lambda (anonymous function)</vt:lpstr>
      <vt:lpstr>Lambda</vt:lpstr>
      <vt:lpstr>Return value</vt:lpstr>
      <vt:lpstr>Global vs Local Variable</vt:lpstr>
      <vt:lpstr>Global vs Local Variable</vt:lpstr>
      <vt:lpstr>Selesai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#3.1 Python Script Function &amp; modules</dc:title>
  <dc:creator>Augury El Rayeb</dc:creator>
  <cp:lastModifiedBy>Augury El Rayeb</cp:lastModifiedBy>
  <cp:revision>27</cp:revision>
  <dcterms:created xsi:type="dcterms:W3CDTF">2020-09-24T06:59:54Z</dcterms:created>
  <dcterms:modified xsi:type="dcterms:W3CDTF">2020-10-01T01:21:12Z</dcterms:modified>
</cp:coreProperties>
</file>