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6FCF-3661-4AFB-BF5D-6A4733250A00}" v="2" dt="2021-05-28T06:54:04.5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42F16FCF-3661-4AFB-BF5D-6A4733250A00}"/>
    <pc:docChg chg="undo custSel modSld">
      <pc:chgData name="Marcello Singadji" userId="8bffbbdb-4fbc-4a87-b9c3-46ced084e620" providerId="ADAL" clId="{42F16FCF-3661-4AFB-BF5D-6A4733250A00}" dt="2021-05-28T06:54:19.804" v="38" actId="478"/>
      <pc:docMkLst>
        <pc:docMk/>
      </pc:docMkLst>
      <pc:sldChg chg="modSp mod">
        <pc:chgData name="Marcello Singadji" userId="8bffbbdb-4fbc-4a87-b9c3-46ced084e620" providerId="ADAL" clId="{42F16FCF-3661-4AFB-BF5D-6A4733250A00}" dt="2021-05-28T06:52:24.666" v="9" actId="1076"/>
        <pc:sldMkLst>
          <pc:docMk/>
          <pc:sldMk cId="0" sldId="256"/>
        </pc:sldMkLst>
        <pc:spChg chg="mod">
          <ac:chgData name="Marcello Singadji" userId="8bffbbdb-4fbc-4a87-b9c3-46ced084e620" providerId="ADAL" clId="{42F16FCF-3661-4AFB-BF5D-6A4733250A00}" dt="2021-05-28T06:52:24.666" v="9" actId="1076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Marcello Singadji" userId="8bffbbdb-4fbc-4a87-b9c3-46ced084e620" providerId="ADAL" clId="{42F16FCF-3661-4AFB-BF5D-6A4733250A00}" dt="2021-05-28T06:52:37.941" v="11" actId="1076"/>
        <pc:sldMkLst>
          <pc:docMk/>
          <pc:sldMk cId="0" sldId="257"/>
        </pc:sldMkLst>
        <pc:spChg chg="mod">
          <ac:chgData name="Marcello Singadji" userId="8bffbbdb-4fbc-4a87-b9c3-46ced084e620" providerId="ADAL" clId="{42F16FCF-3661-4AFB-BF5D-6A4733250A00}" dt="2021-05-28T06:52:37.941" v="11" actId="1076"/>
          <ac:spMkLst>
            <pc:docMk/>
            <pc:sldMk cId="0" sldId="257"/>
            <ac:spMk id="2" creationId="{00000000-0000-0000-0000-000000000000}"/>
          </ac:spMkLst>
        </pc:spChg>
      </pc:sldChg>
      <pc:sldChg chg="delSp modSp mod">
        <pc:chgData name="Marcello Singadji" userId="8bffbbdb-4fbc-4a87-b9c3-46ced084e620" providerId="ADAL" clId="{42F16FCF-3661-4AFB-BF5D-6A4733250A00}" dt="2021-05-28T06:52:44.244" v="13" actId="478"/>
        <pc:sldMkLst>
          <pc:docMk/>
          <pc:sldMk cId="0" sldId="258"/>
        </pc:sldMkLst>
        <pc:spChg chg="mod">
          <ac:chgData name="Marcello Singadji" userId="8bffbbdb-4fbc-4a87-b9c3-46ced084e620" providerId="ADAL" clId="{42F16FCF-3661-4AFB-BF5D-6A4733250A00}" dt="2021-05-28T06:49:02.258" v="5" actId="113"/>
          <ac:spMkLst>
            <pc:docMk/>
            <pc:sldMk cId="0" sldId="258"/>
            <ac:spMk id="12" creationId="{00000000-0000-0000-0000-000000000000}"/>
          </ac:spMkLst>
        </pc:spChg>
        <pc:grpChg chg="del mod">
          <ac:chgData name="Marcello Singadji" userId="8bffbbdb-4fbc-4a87-b9c3-46ced084e620" providerId="ADAL" clId="{42F16FCF-3661-4AFB-BF5D-6A4733250A00}" dt="2021-05-28T06:52:44.244" v="13" actId="478"/>
          <ac:grpSpMkLst>
            <pc:docMk/>
            <pc:sldMk cId="0" sldId="258"/>
            <ac:grpSpMk id="7" creationId="{00000000-0000-0000-0000-000000000000}"/>
          </ac:grpSpMkLst>
        </pc:grpChg>
      </pc:sldChg>
      <pc:sldChg chg="delSp modSp mod">
        <pc:chgData name="Marcello Singadji" userId="8bffbbdb-4fbc-4a87-b9c3-46ced084e620" providerId="ADAL" clId="{42F16FCF-3661-4AFB-BF5D-6A4733250A00}" dt="2021-05-28T06:52:51.292" v="15" actId="478"/>
        <pc:sldMkLst>
          <pc:docMk/>
          <pc:sldMk cId="0" sldId="259"/>
        </pc:sldMkLst>
        <pc:grpChg chg="del mod">
          <ac:chgData name="Marcello Singadji" userId="8bffbbdb-4fbc-4a87-b9c3-46ced084e620" providerId="ADAL" clId="{42F16FCF-3661-4AFB-BF5D-6A4733250A00}" dt="2021-05-28T06:52:51.292" v="15" actId="478"/>
          <ac:grpSpMkLst>
            <pc:docMk/>
            <pc:sldMk cId="0" sldId="259"/>
            <ac:grpSpMk id="4" creationId="{00000000-0000-0000-0000-000000000000}"/>
          </ac:grpSpMkLst>
        </pc:grpChg>
      </pc:sldChg>
      <pc:sldChg chg="delSp modSp mod">
        <pc:chgData name="Marcello Singadji" userId="8bffbbdb-4fbc-4a87-b9c3-46ced084e620" providerId="ADAL" clId="{42F16FCF-3661-4AFB-BF5D-6A4733250A00}" dt="2021-05-28T06:53:12.756" v="19" actId="478"/>
        <pc:sldMkLst>
          <pc:docMk/>
          <pc:sldMk cId="0" sldId="260"/>
        </pc:sldMkLst>
        <pc:spChg chg="ord">
          <ac:chgData name="Marcello Singadji" userId="8bffbbdb-4fbc-4a87-b9c3-46ced084e620" providerId="ADAL" clId="{42F16FCF-3661-4AFB-BF5D-6A4733250A00}" dt="2021-05-28T06:53:07.623" v="16" actId="167"/>
          <ac:spMkLst>
            <pc:docMk/>
            <pc:sldMk cId="0" sldId="260"/>
            <ac:spMk id="10" creationId="{00000000-0000-0000-0000-000000000000}"/>
          </ac:spMkLst>
        </pc:spChg>
        <pc:grpChg chg="del">
          <ac:chgData name="Marcello Singadji" userId="8bffbbdb-4fbc-4a87-b9c3-46ced084e620" providerId="ADAL" clId="{42F16FCF-3661-4AFB-BF5D-6A4733250A00}" dt="2021-05-28T06:53:10.196" v="17" actId="478"/>
          <ac:grpSpMkLst>
            <pc:docMk/>
            <pc:sldMk cId="0" sldId="260"/>
            <ac:grpSpMk id="4" creationId="{00000000-0000-0000-0000-000000000000}"/>
          </ac:grpSpMkLst>
        </pc:grpChg>
        <pc:picChg chg="del">
          <ac:chgData name="Marcello Singadji" userId="8bffbbdb-4fbc-4a87-b9c3-46ced084e620" providerId="ADAL" clId="{42F16FCF-3661-4AFB-BF5D-6A4733250A00}" dt="2021-05-28T06:53:11.750" v="18" actId="478"/>
          <ac:picMkLst>
            <pc:docMk/>
            <pc:sldMk cId="0" sldId="260"/>
            <ac:picMk id="8" creationId="{00000000-0000-0000-0000-000000000000}"/>
          </ac:picMkLst>
        </pc:picChg>
        <pc:picChg chg="del">
          <ac:chgData name="Marcello Singadji" userId="8bffbbdb-4fbc-4a87-b9c3-46ced084e620" providerId="ADAL" clId="{42F16FCF-3661-4AFB-BF5D-6A4733250A00}" dt="2021-05-28T06:53:12.756" v="19" actId="478"/>
          <ac:picMkLst>
            <pc:docMk/>
            <pc:sldMk cId="0" sldId="260"/>
            <ac:picMk id="9" creationId="{00000000-0000-0000-0000-000000000000}"/>
          </ac:picMkLst>
        </pc:picChg>
      </pc:sldChg>
      <pc:sldChg chg="delSp modSp mod">
        <pc:chgData name="Marcello Singadji" userId="8bffbbdb-4fbc-4a87-b9c3-46ced084e620" providerId="ADAL" clId="{42F16FCF-3661-4AFB-BF5D-6A4733250A00}" dt="2021-05-28T06:53:43.724" v="24" actId="478"/>
        <pc:sldMkLst>
          <pc:docMk/>
          <pc:sldMk cId="0" sldId="261"/>
        </pc:sldMkLst>
        <pc:spChg chg="mod ord">
          <ac:chgData name="Marcello Singadji" userId="8bffbbdb-4fbc-4a87-b9c3-46ced084e620" providerId="ADAL" clId="{42F16FCF-3661-4AFB-BF5D-6A4733250A00}" dt="2021-05-28T06:53:41.858" v="23" actId="167"/>
          <ac:spMkLst>
            <pc:docMk/>
            <pc:sldMk cId="0" sldId="261"/>
            <ac:spMk id="6" creationId="{00000000-0000-0000-0000-000000000000}"/>
          </ac:spMkLst>
        </pc:spChg>
        <pc:picChg chg="del">
          <ac:chgData name="Marcello Singadji" userId="8bffbbdb-4fbc-4a87-b9c3-46ced084e620" providerId="ADAL" clId="{42F16FCF-3661-4AFB-BF5D-6A4733250A00}" dt="2021-05-28T06:53:18.981" v="20" actId="478"/>
          <ac:picMkLst>
            <pc:docMk/>
            <pc:sldMk cId="0" sldId="261"/>
            <ac:picMk id="4" creationId="{00000000-0000-0000-0000-000000000000}"/>
          </ac:picMkLst>
        </pc:picChg>
        <pc:picChg chg="del">
          <ac:chgData name="Marcello Singadji" userId="8bffbbdb-4fbc-4a87-b9c3-46ced084e620" providerId="ADAL" clId="{42F16FCF-3661-4AFB-BF5D-6A4733250A00}" dt="2021-05-28T06:53:43.724" v="24" actId="478"/>
          <ac:picMkLst>
            <pc:docMk/>
            <pc:sldMk cId="0" sldId="261"/>
            <ac:picMk id="5" creationId="{00000000-0000-0000-0000-000000000000}"/>
          </ac:picMkLst>
        </pc:picChg>
      </pc:sldChg>
      <pc:sldChg chg="addSp delSp modSp mod">
        <pc:chgData name="Marcello Singadji" userId="8bffbbdb-4fbc-4a87-b9c3-46ced084e620" providerId="ADAL" clId="{42F16FCF-3661-4AFB-BF5D-6A4733250A00}" dt="2021-05-28T06:54:19.804" v="38" actId="478"/>
        <pc:sldMkLst>
          <pc:docMk/>
          <pc:sldMk cId="0" sldId="262"/>
        </pc:sldMkLst>
        <pc:spChg chg="add del">
          <ac:chgData name="Marcello Singadji" userId="8bffbbdb-4fbc-4a87-b9c3-46ced084e620" providerId="ADAL" clId="{42F16FCF-3661-4AFB-BF5D-6A4733250A00}" dt="2021-05-28T06:54:00.687" v="30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rcello Singadji" userId="8bffbbdb-4fbc-4a87-b9c3-46ced084e620" providerId="ADAL" clId="{42F16FCF-3661-4AFB-BF5D-6A4733250A00}" dt="2021-05-28T06:53:54.628" v="28" actId="1076"/>
          <ac:spMkLst>
            <pc:docMk/>
            <pc:sldMk cId="0" sldId="262"/>
            <ac:spMk id="8" creationId="{00000000-0000-0000-0000-000000000000}"/>
          </ac:spMkLst>
        </pc:spChg>
        <pc:spChg chg="add del mod">
          <ac:chgData name="Marcello Singadji" userId="8bffbbdb-4fbc-4a87-b9c3-46ced084e620" providerId="ADAL" clId="{42F16FCF-3661-4AFB-BF5D-6A4733250A00}" dt="2021-05-28T06:54:00.687" v="30" actId="478"/>
          <ac:spMkLst>
            <pc:docMk/>
            <pc:sldMk cId="0" sldId="262"/>
            <ac:spMk id="10" creationId="{1B95B309-C138-4FB7-9CD0-0E19CD5830A9}"/>
          </ac:spMkLst>
        </pc:spChg>
        <pc:spChg chg="add mod">
          <ac:chgData name="Marcello Singadji" userId="8bffbbdb-4fbc-4a87-b9c3-46ced084e620" providerId="ADAL" clId="{42F16FCF-3661-4AFB-BF5D-6A4733250A00}" dt="2021-05-28T06:54:04.568" v="33" actId="571"/>
          <ac:spMkLst>
            <pc:docMk/>
            <pc:sldMk cId="0" sldId="262"/>
            <ac:spMk id="11" creationId="{2332571D-48E6-465D-A848-3B29D913EE29}"/>
          </ac:spMkLst>
        </pc:spChg>
        <pc:grpChg chg="add del mod">
          <ac:chgData name="Marcello Singadji" userId="8bffbbdb-4fbc-4a87-b9c3-46ced084e620" providerId="ADAL" clId="{42F16FCF-3661-4AFB-BF5D-6A4733250A00}" dt="2021-05-28T06:54:19.804" v="38" actId="478"/>
          <ac:grpSpMkLst>
            <pc:docMk/>
            <pc:sldMk cId="0" sldId="262"/>
            <ac:grpSpMk id="4" creationId="{00000000-0000-0000-0000-000000000000}"/>
          </ac:grpSpMkLst>
        </pc:grpChg>
        <pc:picChg chg="add del">
          <ac:chgData name="Marcello Singadji" userId="8bffbbdb-4fbc-4a87-b9c3-46ced084e620" providerId="ADAL" clId="{42F16FCF-3661-4AFB-BF5D-6A4733250A00}" dt="2021-05-28T06:54:17.155" v="37" actId="478"/>
          <ac:picMkLst>
            <pc:docMk/>
            <pc:sldMk cId="0" sldId="262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23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44"/>
                </a:lnTo>
                <a:lnTo>
                  <a:pt x="3733800" y="179844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28270">
                <a:moveTo>
                  <a:pt x="3566160" y="94170"/>
                </a:moveTo>
                <a:lnTo>
                  <a:pt x="3563429" y="91440"/>
                </a:lnTo>
                <a:lnTo>
                  <a:pt x="1968690" y="91440"/>
                </a:lnTo>
                <a:lnTo>
                  <a:pt x="1965960" y="94170"/>
                </a:lnTo>
                <a:lnTo>
                  <a:pt x="1965960" y="97536"/>
                </a:lnTo>
                <a:lnTo>
                  <a:pt x="1965960" y="125285"/>
                </a:lnTo>
                <a:lnTo>
                  <a:pt x="1968690" y="128016"/>
                </a:lnTo>
                <a:lnTo>
                  <a:pt x="3563429" y="128016"/>
                </a:lnTo>
                <a:lnTo>
                  <a:pt x="3566160" y="125285"/>
                </a:lnTo>
                <a:lnTo>
                  <a:pt x="3566160" y="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0395"/>
          </a:xfrm>
          <a:custGeom>
            <a:avLst/>
            <a:gdLst/>
            <a:ahLst/>
            <a:cxnLst/>
            <a:rect l="l" t="t" r="r" b="b"/>
            <a:pathLst>
              <a:path w="97790" h="620395">
                <a:moveTo>
                  <a:pt x="27432" y="0"/>
                </a:moveTo>
                <a:lnTo>
                  <a:pt x="0" y="0"/>
                </a:lnTo>
                <a:lnTo>
                  <a:pt x="0" y="620268"/>
                </a:lnTo>
                <a:lnTo>
                  <a:pt x="27432" y="620268"/>
                </a:lnTo>
                <a:lnTo>
                  <a:pt x="27432" y="0"/>
                </a:lnTo>
                <a:close/>
              </a:path>
              <a:path w="97790" h="620395">
                <a:moveTo>
                  <a:pt x="97536" y="0"/>
                </a:moveTo>
                <a:lnTo>
                  <a:pt x="39624" y="0"/>
                </a:lnTo>
                <a:lnTo>
                  <a:pt x="39624" y="620268"/>
                </a:lnTo>
                <a:lnTo>
                  <a:pt x="97536" y="62026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0395"/>
          </a:xfrm>
          <a:custGeom>
            <a:avLst/>
            <a:gdLst/>
            <a:ahLst/>
            <a:cxnLst/>
            <a:rect l="l" t="t" r="r" b="b"/>
            <a:pathLst>
              <a:path w="9525" h="620395">
                <a:moveTo>
                  <a:pt x="9144" y="0"/>
                </a:moveTo>
                <a:lnTo>
                  <a:pt x="0" y="0"/>
                </a:lnTo>
                <a:lnTo>
                  <a:pt x="0" y="620267"/>
                </a:lnTo>
                <a:lnTo>
                  <a:pt x="9144" y="62026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0395"/>
          </a:xfrm>
          <a:custGeom>
            <a:avLst/>
            <a:gdLst/>
            <a:ahLst/>
            <a:cxnLst/>
            <a:rect l="l" t="t" r="r" b="b"/>
            <a:pathLst>
              <a:path w="27940" h="620395">
                <a:moveTo>
                  <a:pt x="27431" y="0"/>
                </a:moveTo>
                <a:lnTo>
                  <a:pt x="0" y="0"/>
                </a:lnTo>
                <a:lnTo>
                  <a:pt x="0" y="620267"/>
                </a:lnTo>
                <a:lnTo>
                  <a:pt x="27431" y="62026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4" y="0"/>
                </a:moveTo>
                <a:lnTo>
                  <a:pt x="0" y="0"/>
                </a:lnTo>
                <a:lnTo>
                  <a:pt x="0" y="585215"/>
                </a:lnTo>
                <a:lnTo>
                  <a:pt x="9144" y="585215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0" y="5949696"/>
            <a:ext cx="899159" cy="90830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903732"/>
            <a:ext cx="3392423" cy="11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038895"/>
            <a:ext cx="80721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F487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23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44"/>
                </a:lnTo>
                <a:lnTo>
                  <a:pt x="3733800" y="179844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28270">
                <a:moveTo>
                  <a:pt x="3566160" y="94170"/>
                </a:moveTo>
                <a:lnTo>
                  <a:pt x="3563429" y="91440"/>
                </a:lnTo>
                <a:lnTo>
                  <a:pt x="1968690" y="91440"/>
                </a:lnTo>
                <a:lnTo>
                  <a:pt x="1965960" y="94170"/>
                </a:lnTo>
                <a:lnTo>
                  <a:pt x="1965960" y="97536"/>
                </a:lnTo>
                <a:lnTo>
                  <a:pt x="1965960" y="125285"/>
                </a:lnTo>
                <a:lnTo>
                  <a:pt x="1968690" y="128016"/>
                </a:lnTo>
                <a:lnTo>
                  <a:pt x="3563429" y="128016"/>
                </a:lnTo>
                <a:lnTo>
                  <a:pt x="3566160" y="125285"/>
                </a:lnTo>
                <a:lnTo>
                  <a:pt x="3566160" y="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0395"/>
          </a:xfrm>
          <a:custGeom>
            <a:avLst/>
            <a:gdLst/>
            <a:ahLst/>
            <a:cxnLst/>
            <a:rect l="l" t="t" r="r" b="b"/>
            <a:pathLst>
              <a:path w="97790" h="620395">
                <a:moveTo>
                  <a:pt x="27432" y="0"/>
                </a:moveTo>
                <a:lnTo>
                  <a:pt x="0" y="0"/>
                </a:lnTo>
                <a:lnTo>
                  <a:pt x="0" y="620268"/>
                </a:lnTo>
                <a:lnTo>
                  <a:pt x="27432" y="620268"/>
                </a:lnTo>
                <a:lnTo>
                  <a:pt x="27432" y="0"/>
                </a:lnTo>
                <a:close/>
              </a:path>
              <a:path w="97790" h="620395">
                <a:moveTo>
                  <a:pt x="97536" y="0"/>
                </a:moveTo>
                <a:lnTo>
                  <a:pt x="39624" y="0"/>
                </a:lnTo>
                <a:lnTo>
                  <a:pt x="39624" y="620268"/>
                </a:lnTo>
                <a:lnTo>
                  <a:pt x="97536" y="62026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0395"/>
          </a:xfrm>
          <a:custGeom>
            <a:avLst/>
            <a:gdLst/>
            <a:ahLst/>
            <a:cxnLst/>
            <a:rect l="l" t="t" r="r" b="b"/>
            <a:pathLst>
              <a:path w="9525" h="620395">
                <a:moveTo>
                  <a:pt x="9144" y="0"/>
                </a:moveTo>
                <a:lnTo>
                  <a:pt x="0" y="0"/>
                </a:lnTo>
                <a:lnTo>
                  <a:pt x="0" y="620267"/>
                </a:lnTo>
                <a:lnTo>
                  <a:pt x="9144" y="62026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0395"/>
          </a:xfrm>
          <a:custGeom>
            <a:avLst/>
            <a:gdLst/>
            <a:ahLst/>
            <a:cxnLst/>
            <a:rect l="l" t="t" r="r" b="b"/>
            <a:pathLst>
              <a:path w="27940" h="620395">
                <a:moveTo>
                  <a:pt x="27431" y="0"/>
                </a:moveTo>
                <a:lnTo>
                  <a:pt x="0" y="0"/>
                </a:lnTo>
                <a:lnTo>
                  <a:pt x="0" y="620267"/>
                </a:lnTo>
                <a:lnTo>
                  <a:pt x="27431" y="62026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4" y="0"/>
                </a:moveTo>
                <a:lnTo>
                  <a:pt x="0" y="0"/>
                </a:lnTo>
                <a:lnTo>
                  <a:pt x="0" y="585215"/>
                </a:lnTo>
                <a:lnTo>
                  <a:pt x="9144" y="585215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0" y="5949696"/>
            <a:ext cx="899159" cy="90830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0916"/>
            <a:ext cx="5628131" cy="11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23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44"/>
                </a:lnTo>
                <a:lnTo>
                  <a:pt x="3733800" y="179844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28270">
                <a:moveTo>
                  <a:pt x="3566160" y="94170"/>
                </a:moveTo>
                <a:lnTo>
                  <a:pt x="3563429" y="91440"/>
                </a:lnTo>
                <a:lnTo>
                  <a:pt x="1968690" y="91440"/>
                </a:lnTo>
                <a:lnTo>
                  <a:pt x="1965960" y="94170"/>
                </a:lnTo>
                <a:lnTo>
                  <a:pt x="1965960" y="97536"/>
                </a:lnTo>
                <a:lnTo>
                  <a:pt x="1965960" y="125285"/>
                </a:lnTo>
                <a:lnTo>
                  <a:pt x="1968690" y="128016"/>
                </a:lnTo>
                <a:lnTo>
                  <a:pt x="3563429" y="128016"/>
                </a:lnTo>
                <a:lnTo>
                  <a:pt x="3566160" y="125285"/>
                </a:lnTo>
                <a:lnTo>
                  <a:pt x="3566160" y="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0395"/>
          </a:xfrm>
          <a:custGeom>
            <a:avLst/>
            <a:gdLst/>
            <a:ahLst/>
            <a:cxnLst/>
            <a:rect l="l" t="t" r="r" b="b"/>
            <a:pathLst>
              <a:path w="97790" h="620395">
                <a:moveTo>
                  <a:pt x="27432" y="0"/>
                </a:moveTo>
                <a:lnTo>
                  <a:pt x="0" y="0"/>
                </a:lnTo>
                <a:lnTo>
                  <a:pt x="0" y="620268"/>
                </a:lnTo>
                <a:lnTo>
                  <a:pt x="27432" y="620268"/>
                </a:lnTo>
                <a:lnTo>
                  <a:pt x="27432" y="0"/>
                </a:lnTo>
                <a:close/>
              </a:path>
              <a:path w="97790" h="620395">
                <a:moveTo>
                  <a:pt x="97536" y="0"/>
                </a:moveTo>
                <a:lnTo>
                  <a:pt x="39624" y="0"/>
                </a:lnTo>
                <a:lnTo>
                  <a:pt x="39624" y="620268"/>
                </a:lnTo>
                <a:lnTo>
                  <a:pt x="97536" y="62026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0395"/>
          </a:xfrm>
          <a:custGeom>
            <a:avLst/>
            <a:gdLst/>
            <a:ahLst/>
            <a:cxnLst/>
            <a:rect l="l" t="t" r="r" b="b"/>
            <a:pathLst>
              <a:path w="9525" h="620395">
                <a:moveTo>
                  <a:pt x="9144" y="0"/>
                </a:moveTo>
                <a:lnTo>
                  <a:pt x="0" y="0"/>
                </a:lnTo>
                <a:lnTo>
                  <a:pt x="0" y="620267"/>
                </a:lnTo>
                <a:lnTo>
                  <a:pt x="9144" y="62026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0395"/>
          </a:xfrm>
          <a:custGeom>
            <a:avLst/>
            <a:gdLst/>
            <a:ahLst/>
            <a:cxnLst/>
            <a:rect l="l" t="t" r="r" b="b"/>
            <a:pathLst>
              <a:path w="27940" h="620395">
                <a:moveTo>
                  <a:pt x="27431" y="0"/>
                </a:moveTo>
                <a:lnTo>
                  <a:pt x="0" y="0"/>
                </a:lnTo>
                <a:lnTo>
                  <a:pt x="0" y="620267"/>
                </a:lnTo>
                <a:lnTo>
                  <a:pt x="27431" y="62026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4" y="0"/>
                </a:moveTo>
                <a:lnTo>
                  <a:pt x="0" y="0"/>
                </a:lnTo>
                <a:lnTo>
                  <a:pt x="0" y="585215"/>
                </a:lnTo>
                <a:lnTo>
                  <a:pt x="9144" y="585215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0" y="5949696"/>
            <a:ext cx="899159" cy="90830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1788" y="3639311"/>
            <a:ext cx="6585203" cy="1121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16096"/>
            <a:ext cx="3733800" cy="85725"/>
          </a:xfrm>
          <a:custGeom>
            <a:avLst/>
            <a:gdLst/>
            <a:ahLst/>
            <a:cxnLst/>
            <a:rect l="l" t="t" r="r" b="b"/>
            <a:pathLst>
              <a:path w="3733800" h="85725">
                <a:moveTo>
                  <a:pt x="0" y="85343"/>
                </a:moveTo>
                <a:lnTo>
                  <a:pt x="3733800" y="85343"/>
                </a:lnTo>
                <a:lnTo>
                  <a:pt x="3733800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92023"/>
                </a:lnTo>
                <a:lnTo>
                  <a:pt x="3733800" y="192023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3"/>
                </a:lnTo>
                <a:lnTo>
                  <a:pt x="3733800" y="9143"/>
                </a:lnTo>
                <a:lnTo>
                  <a:pt x="3733800" y="0"/>
                </a:lnTo>
                <a:close/>
              </a:path>
            </a:pathLst>
          </a:custGeom>
          <a:solidFill>
            <a:srgbClr val="C0504D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165091"/>
            <a:ext cx="1965960" cy="18415"/>
          </a:xfrm>
          <a:custGeom>
            <a:avLst/>
            <a:gdLst/>
            <a:ahLst/>
            <a:cxnLst/>
            <a:rect l="l" t="t" r="r" b="b"/>
            <a:pathLst>
              <a:path w="1965959" h="18414">
                <a:moveTo>
                  <a:pt x="1965959" y="0"/>
                </a:moveTo>
                <a:lnTo>
                  <a:pt x="0" y="0"/>
                </a:lnTo>
                <a:lnTo>
                  <a:pt x="0" y="18287"/>
                </a:lnTo>
                <a:lnTo>
                  <a:pt x="1965959" y="18287"/>
                </a:lnTo>
                <a:lnTo>
                  <a:pt x="1965959" y="0"/>
                </a:lnTo>
                <a:close/>
              </a:path>
            </a:pathLst>
          </a:custGeom>
          <a:solidFill>
            <a:srgbClr val="006FC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10200" y="4200144"/>
            <a:ext cx="1965960" cy="9525"/>
          </a:xfrm>
          <a:custGeom>
            <a:avLst/>
            <a:gdLst/>
            <a:ahLst/>
            <a:cxnLst/>
            <a:rect l="l" t="t" r="r" b="b"/>
            <a:pathLst>
              <a:path w="1965959" h="9525">
                <a:moveTo>
                  <a:pt x="1965959" y="0"/>
                </a:moveTo>
                <a:lnTo>
                  <a:pt x="0" y="0"/>
                </a:lnTo>
                <a:lnTo>
                  <a:pt x="0" y="9143"/>
                </a:lnTo>
                <a:lnTo>
                  <a:pt x="1965959" y="9143"/>
                </a:lnTo>
                <a:lnTo>
                  <a:pt x="1965959" y="0"/>
                </a:lnTo>
                <a:close/>
              </a:path>
            </a:pathLst>
          </a:custGeom>
          <a:solidFill>
            <a:srgbClr val="C0504D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962400"/>
            <a:ext cx="3566160" cy="135890"/>
          </a:xfrm>
          <a:custGeom>
            <a:avLst/>
            <a:gdLst/>
            <a:ahLst/>
            <a:cxnLst/>
            <a:rect l="l" t="t" r="r" b="b"/>
            <a:pathLst>
              <a:path w="3566159" h="135889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35889">
                <a:moveTo>
                  <a:pt x="3566160" y="101790"/>
                </a:moveTo>
                <a:lnTo>
                  <a:pt x="3563429" y="99060"/>
                </a:lnTo>
                <a:lnTo>
                  <a:pt x="1968690" y="99060"/>
                </a:lnTo>
                <a:lnTo>
                  <a:pt x="1965960" y="101790"/>
                </a:lnTo>
                <a:lnTo>
                  <a:pt x="1965960" y="105156"/>
                </a:lnTo>
                <a:lnTo>
                  <a:pt x="1965960" y="132905"/>
                </a:lnTo>
                <a:lnTo>
                  <a:pt x="1968690" y="135636"/>
                </a:lnTo>
                <a:lnTo>
                  <a:pt x="3563429" y="135636"/>
                </a:lnTo>
                <a:lnTo>
                  <a:pt x="3566160" y="132905"/>
                </a:lnTo>
                <a:lnTo>
                  <a:pt x="3566160" y="10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3701795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6414516" y="0"/>
                </a:lnTo>
                <a:lnTo>
                  <a:pt x="0" y="0"/>
                </a:lnTo>
                <a:lnTo>
                  <a:pt x="0" y="114300"/>
                </a:lnTo>
                <a:lnTo>
                  <a:pt x="6414516" y="114300"/>
                </a:lnTo>
                <a:lnTo>
                  <a:pt x="6414516" y="188976"/>
                </a:lnTo>
                <a:lnTo>
                  <a:pt x="9144000" y="188976"/>
                </a:lnTo>
                <a:lnTo>
                  <a:pt x="9144000" y="11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9144000" y="0"/>
                </a:moveTo>
                <a:lnTo>
                  <a:pt x="0" y="0"/>
                </a:lnTo>
                <a:lnTo>
                  <a:pt x="0" y="3701796"/>
                </a:lnTo>
                <a:lnTo>
                  <a:pt x="9144000" y="37017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5038344"/>
            <a:ext cx="1828799" cy="181965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1" y="2901695"/>
            <a:ext cx="8116823" cy="1341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23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44"/>
                </a:lnTo>
                <a:lnTo>
                  <a:pt x="3733800" y="179844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28270">
                <a:moveTo>
                  <a:pt x="3566160" y="94170"/>
                </a:moveTo>
                <a:lnTo>
                  <a:pt x="3563429" y="91440"/>
                </a:lnTo>
                <a:lnTo>
                  <a:pt x="1968690" y="91440"/>
                </a:lnTo>
                <a:lnTo>
                  <a:pt x="1965960" y="94170"/>
                </a:lnTo>
                <a:lnTo>
                  <a:pt x="1965960" y="97536"/>
                </a:lnTo>
                <a:lnTo>
                  <a:pt x="1965960" y="125285"/>
                </a:lnTo>
                <a:lnTo>
                  <a:pt x="1968690" y="128016"/>
                </a:lnTo>
                <a:lnTo>
                  <a:pt x="3563429" y="128016"/>
                </a:lnTo>
                <a:lnTo>
                  <a:pt x="3566160" y="125285"/>
                </a:lnTo>
                <a:lnTo>
                  <a:pt x="3566160" y="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0395"/>
          </a:xfrm>
          <a:custGeom>
            <a:avLst/>
            <a:gdLst/>
            <a:ahLst/>
            <a:cxnLst/>
            <a:rect l="l" t="t" r="r" b="b"/>
            <a:pathLst>
              <a:path w="97790" h="620395">
                <a:moveTo>
                  <a:pt x="27432" y="0"/>
                </a:moveTo>
                <a:lnTo>
                  <a:pt x="0" y="0"/>
                </a:lnTo>
                <a:lnTo>
                  <a:pt x="0" y="620268"/>
                </a:lnTo>
                <a:lnTo>
                  <a:pt x="27432" y="620268"/>
                </a:lnTo>
                <a:lnTo>
                  <a:pt x="27432" y="0"/>
                </a:lnTo>
                <a:close/>
              </a:path>
              <a:path w="97790" h="620395">
                <a:moveTo>
                  <a:pt x="97536" y="0"/>
                </a:moveTo>
                <a:lnTo>
                  <a:pt x="39624" y="0"/>
                </a:lnTo>
                <a:lnTo>
                  <a:pt x="39624" y="620268"/>
                </a:lnTo>
                <a:lnTo>
                  <a:pt x="97536" y="62026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0395"/>
          </a:xfrm>
          <a:custGeom>
            <a:avLst/>
            <a:gdLst/>
            <a:ahLst/>
            <a:cxnLst/>
            <a:rect l="l" t="t" r="r" b="b"/>
            <a:pathLst>
              <a:path w="9525" h="620395">
                <a:moveTo>
                  <a:pt x="9144" y="0"/>
                </a:moveTo>
                <a:lnTo>
                  <a:pt x="0" y="0"/>
                </a:lnTo>
                <a:lnTo>
                  <a:pt x="0" y="620267"/>
                </a:lnTo>
                <a:lnTo>
                  <a:pt x="9144" y="62026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0395"/>
          </a:xfrm>
          <a:custGeom>
            <a:avLst/>
            <a:gdLst/>
            <a:ahLst/>
            <a:cxnLst/>
            <a:rect l="l" t="t" r="r" b="b"/>
            <a:pathLst>
              <a:path w="27940" h="620395">
                <a:moveTo>
                  <a:pt x="27431" y="0"/>
                </a:moveTo>
                <a:lnTo>
                  <a:pt x="0" y="0"/>
                </a:lnTo>
                <a:lnTo>
                  <a:pt x="0" y="620267"/>
                </a:lnTo>
                <a:lnTo>
                  <a:pt x="27431" y="62026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4" y="0"/>
                </a:moveTo>
                <a:lnTo>
                  <a:pt x="0" y="0"/>
                </a:lnTo>
                <a:lnTo>
                  <a:pt x="0" y="585215"/>
                </a:lnTo>
                <a:lnTo>
                  <a:pt x="9144" y="585215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4840" y="5949696"/>
            <a:ext cx="899159" cy="908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244" y="495975"/>
            <a:ext cx="68478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031" y="1886239"/>
            <a:ext cx="7869936" cy="410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F487C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3684"/>
            <a:ext cx="7348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4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sz="48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Trebuchet MS"/>
                <a:cs typeface="Trebuchet MS"/>
              </a:rPr>
              <a:t>Abstraction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948" y="3924962"/>
            <a:ext cx="2947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Analisis</a:t>
            </a:r>
            <a:r>
              <a:rPr sz="2400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4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Bisnis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6428"/>
            <a:ext cx="7336535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Skenario</a:t>
            </a:r>
            <a:r>
              <a:rPr spc="-190" dirty="0"/>
              <a:t> </a:t>
            </a:r>
            <a:r>
              <a:rPr spc="-20" dirty="0"/>
              <a:t>Abstraksi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57071"/>
            <a:ext cx="6855459" cy="789940"/>
            <a:chOff x="0" y="957071"/>
            <a:chExt cx="6855459" cy="78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7071"/>
              <a:ext cx="579119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7" y="957071"/>
              <a:ext cx="6614159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4495" y="957071"/>
              <a:ext cx="600455" cy="7894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3544" y="862179"/>
            <a:ext cx="8701405" cy="557466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55"/>
              </a:spcBef>
            </a:pP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Process</a:t>
            </a:r>
            <a:r>
              <a:rPr sz="2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Model</a:t>
            </a:r>
            <a:r>
              <a:rPr sz="2800" b="1" i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Abstraction</a:t>
            </a: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Scenarios</a:t>
            </a: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73685" marR="426720">
              <a:lnSpc>
                <a:spcPct val="100000"/>
              </a:lnSpc>
              <a:spcBef>
                <a:spcPts val="1365"/>
              </a:spcBef>
            </a:pP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Skenario model proses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merupakan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bagian dari proses </a:t>
            </a:r>
            <a:r>
              <a:rPr sz="2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6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berisi</a:t>
            </a:r>
            <a:r>
              <a:rPr sz="26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alur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6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terkait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kegiatan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tertentu. </a:t>
            </a:r>
            <a:r>
              <a:rPr sz="2600" spc="-6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Berikut ini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adalah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parameter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yang perlu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diperhatikan </a:t>
            </a:r>
            <a:r>
              <a:rPr sz="2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dalam melakukan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analisis</a:t>
            </a:r>
            <a:r>
              <a:rPr sz="26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skenario</a:t>
            </a:r>
            <a:r>
              <a:rPr sz="2600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6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proses;</a:t>
            </a:r>
            <a:endParaRPr sz="2600">
              <a:latin typeface="Georgia"/>
              <a:cs typeface="Georgia"/>
            </a:endParaRPr>
          </a:p>
          <a:p>
            <a:pPr marL="730885" indent="-457834">
              <a:lnSpc>
                <a:spcPct val="100000"/>
              </a:lnSpc>
              <a:spcBef>
                <a:spcPts val="275"/>
              </a:spcBef>
              <a:buClr>
                <a:srgbClr val="9BBA58"/>
              </a:buClr>
              <a:buFont typeface="Georgia"/>
              <a:buChar char="•"/>
              <a:tabLst>
                <a:tab pos="730885" algn="l"/>
                <a:tab pos="731520" algn="l"/>
              </a:tabLst>
            </a:pP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Pr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bab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l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t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y</a:t>
            </a:r>
            <a:r>
              <a:rPr sz="2600" i="1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p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c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c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enar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750" i="1" spc="-14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2750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200" b="1" i="1" spc="5" dirty="0">
                <a:solidFill>
                  <a:srgbClr val="1F487C"/>
                </a:solidFill>
                <a:latin typeface="Georgia"/>
                <a:cs typeface="Georgia"/>
              </a:rPr>
              <a:t>P</a:t>
            </a:r>
            <a:r>
              <a:rPr sz="3150" b="1" i="1" spc="7" baseline="-21164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735330">
              <a:lnSpc>
                <a:spcPct val="100000"/>
              </a:lnSpc>
              <a:spcBef>
                <a:spcPts val="340"/>
              </a:spcBef>
            </a:pP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Probabilitas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dari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skenario</a:t>
            </a:r>
            <a:r>
              <a:rPr sz="2200" i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i="1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i dijalankan.</a:t>
            </a:r>
            <a:endParaRPr sz="2200">
              <a:latin typeface="Georgia"/>
              <a:cs typeface="Georgia"/>
            </a:endParaRPr>
          </a:p>
          <a:p>
            <a:pPr marL="735330" marR="495934">
              <a:lnSpc>
                <a:spcPct val="100000"/>
              </a:lnSpc>
              <a:spcBef>
                <a:spcPts val="300"/>
              </a:spcBef>
            </a:pP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Skenario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i="1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memiliki</a:t>
            </a:r>
            <a:r>
              <a:rPr sz="2200" i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durasi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tertinggi akan </a:t>
            </a:r>
            <a:r>
              <a:rPr sz="2200" i="1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menjadi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fokus</a:t>
            </a:r>
            <a:r>
              <a:rPr sz="2200" i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utama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dalam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melakukan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i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proses.</a:t>
            </a:r>
            <a:endParaRPr sz="2200">
              <a:latin typeface="Georgia"/>
              <a:cs typeface="Georgia"/>
            </a:endParaRPr>
          </a:p>
          <a:p>
            <a:pPr marL="730885" indent="-457834">
              <a:lnSpc>
                <a:spcPct val="100000"/>
              </a:lnSpc>
              <a:spcBef>
                <a:spcPts val="260"/>
              </a:spcBef>
              <a:buClr>
                <a:srgbClr val="9BBA58"/>
              </a:buClr>
              <a:buFont typeface="Georgia"/>
              <a:buChar char="•"/>
              <a:tabLst>
                <a:tab pos="730885" algn="l"/>
                <a:tab pos="731520" algn="l"/>
              </a:tabLst>
            </a:pP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ff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t</a:t>
            </a:r>
            <a:r>
              <a:rPr sz="2600" i="1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p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c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c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enar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(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600" i="1" spc="5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)</a:t>
            </a:r>
            <a:r>
              <a:rPr sz="26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750" i="1" spc="-14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2750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200" b="1" i="1" spc="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3150" b="1" i="1" spc="15" baseline="-21164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endParaRPr sz="3150" baseline="-21164">
              <a:latin typeface="Georgia"/>
              <a:cs typeface="Georgia"/>
            </a:endParaRPr>
          </a:p>
          <a:p>
            <a:pPr marL="735330" marR="68580">
              <a:lnSpc>
                <a:spcPct val="100000"/>
              </a:lnSpc>
              <a:spcBef>
                <a:spcPts val="340"/>
              </a:spcBef>
            </a:pP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Effort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diperlukan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dalam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menjalankan</a:t>
            </a:r>
            <a:r>
              <a:rPr sz="2200" i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skenario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5" dirty="0">
                <a:solidFill>
                  <a:srgbClr val="1F487C"/>
                </a:solidFill>
                <a:latin typeface="Georgia"/>
                <a:cs typeface="Georgia"/>
              </a:rPr>
              <a:t>i,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hal ini</a:t>
            </a:r>
            <a:r>
              <a:rPr sz="22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bisa didapat</a:t>
            </a:r>
            <a:r>
              <a:rPr sz="22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melalui</a:t>
            </a:r>
            <a:r>
              <a:rPr sz="22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penjumlahan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effort</a:t>
            </a:r>
            <a:r>
              <a:rPr sz="2200" i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semua</a:t>
            </a:r>
            <a:r>
              <a:rPr sz="22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tugas di </a:t>
            </a:r>
            <a:r>
              <a:rPr sz="2200" i="1" spc="-5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dalam</a:t>
            </a:r>
            <a:r>
              <a:rPr sz="2200" i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skenario</a:t>
            </a:r>
            <a:r>
              <a:rPr sz="22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proses.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3276"/>
            <a:ext cx="7336790" cy="2158365"/>
            <a:chOff x="0" y="303276"/>
            <a:chExt cx="7336790" cy="2158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0744" y="1837944"/>
              <a:ext cx="1175003" cy="6233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3276"/>
              <a:ext cx="7336535" cy="10119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244" y="423967"/>
            <a:ext cx="6847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Skenario</a:t>
            </a:r>
            <a:r>
              <a:rPr spc="-190" dirty="0"/>
              <a:t> </a:t>
            </a:r>
            <a:r>
              <a:rPr spc="-20" dirty="0"/>
              <a:t>Abstraksi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885444"/>
            <a:ext cx="6855459" cy="789940"/>
            <a:chOff x="0" y="885444"/>
            <a:chExt cx="6855459" cy="7899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85444"/>
              <a:ext cx="579119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" y="885456"/>
              <a:ext cx="6614159" cy="78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4496" y="885456"/>
              <a:ext cx="600455" cy="7894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6244" y="975655"/>
            <a:ext cx="8726805" cy="476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Process</a:t>
            </a:r>
            <a:r>
              <a:rPr sz="2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Model</a:t>
            </a:r>
            <a:r>
              <a:rPr sz="2800" b="1" i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Abstraction</a:t>
            </a: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Scenarios</a:t>
            </a: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Trebuchet MS"/>
              <a:cs typeface="Trebuchet MS"/>
            </a:endParaRPr>
          </a:p>
          <a:p>
            <a:pPr marL="5178425" marR="357505">
              <a:lnSpc>
                <a:spcPts val="2380"/>
              </a:lnSpc>
            </a:pPr>
            <a:r>
              <a:rPr sz="2200" b="1" i="1" spc="-5" dirty="0">
                <a:solidFill>
                  <a:srgbClr val="1F487C"/>
                </a:solidFill>
                <a:latin typeface="Georgia"/>
                <a:cs typeface="Georgia"/>
              </a:rPr>
              <a:t>What</a:t>
            </a:r>
            <a:r>
              <a:rPr sz="2200" b="1" i="1" spc="-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is</a:t>
            </a:r>
            <a:r>
              <a:rPr sz="2200" i="1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i="1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Model </a:t>
            </a:r>
            <a:r>
              <a:rPr sz="2200" i="1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Proses: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Georgia"/>
              <a:cs typeface="Georgia"/>
            </a:endParaRPr>
          </a:p>
          <a:p>
            <a:pPr marL="5178425" marR="80645">
              <a:lnSpc>
                <a:spcPts val="2380"/>
              </a:lnSpc>
              <a:spcBef>
                <a:spcPts val="5"/>
              </a:spcBef>
            </a:pP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Kegunaan</a:t>
            </a:r>
            <a:r>
              <a:rPr sz="2200" i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dari abstraksi </a:t>
            </a:r>
            <a:r>
              <a:rPr sz="2200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Georgia"/>
                <a:cs typeface="Georgia"/>
              </a:rPr>
              <a:t>model</a:t>
            </a:r>
            <a:r>
              <a:rPr sz="2200" i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Georgia"/>
                <a:cs typeface="Georgia"/>
              </a:rPr>
              <a:t>proses</a:t>
            </a:r>
            <a:r>
              <a:rPr sz="2200" i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adalah</a:t>
            </a:r>
            <a:r>
              <a:rPr sz="2200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untuk </a:t>
            </a:r>
            <a:r>
              <a:rPr sz="2200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mengetahui </a:t>
            </a:r>
            <a:r>
              <a:rPr sz="2200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kegunaan/peruntukan dari </a:t>
            </a:r>
            <a:r>
              <a:rPr sz="2200" i="1" spc="-5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suatu</a:t>
            </a:r>
            <a:r>
              <a:rPr sz="2200" i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C00000"/>
                </a:solidFill>
                <a:latin typeface="Georgia"/>
                <a:cs typeface="Georgia"/>
              </a:rPr>
              <a:t>Model</a:t>
            </a:r>
            <a:r>
              <a:rPr sz="2200" i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C00000"/>
                </a:solidFill>
                <a:latin typeface="Georgia"/>
                <a:cs typeface="Georgia"/>
              </a:rPr>
              <a:t>proses.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600">
              <a:latin typeface="Georgia"/>
              <a:cs typeface="Georgia"/>
            </a:endParaRPr>
          </a:p>
          <a:p>
            <a:pPr marL="5178425" marR="5080">
              <a:lnSpc>
                <a:spcPts val="2380"/>
              </a:lnSpc>
            </a:pP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Agar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lebih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mudah dipahami </a:t>
            </a:r>
            <a:r>
              <a:rPr sz="2200" i="1" spc="-5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maksud dan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tujuan</a:t>
            </a:r>
            <a:r>
              <a:rPr sz="2200" i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Georgia"/>
                <a:cs typeface="Georgia"/>
              </a:rPr>
              <a:t>dari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 suatu</a:t>
            </a:r>
            <a:r>
              <a:rPr sz="2200" i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1F487C"/>
                </a:solidFill>
                <a:latin typeface="Georgia"/>
                <a:cs typeface="Georgia"/>
              </a:rPr>
              <a:t>proses.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1510284"/>
            <a:ext cx="4968240" cy="53035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542544"/>
            <a:ext cx="488746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267" y="678855"/>
            <a:ext cx="4247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Abstraction</a:t>
            </a:r>
            <a:r>
              <a:rPr sz="4000" spc="-25" dirty="0"/>
              <a:t> </a:t>
            </a:r>
            <a:r>
              <a:rPr sz="4000" spc="-10" dirty="0"/>
              <a:t>Slider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34569" y="2111339"/>
            <a:ext cx="8298180" cy="308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Abstraction</a:t>
            </a:r>
            <a:r>
              <a:rPr sz="28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Slider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digunakan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memisahkan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proses-proses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penting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dari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proses-proses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tidak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penting.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Dengan menghilangkan proses-proses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tidak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penting, </a:t>
            </a:r>
            <a:r>
              <a:rPr sz="2800" spc="-6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sehingga model proses lebih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mudah dipahami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sesuai </a:t>
            </a:r>
            <a:r>
              <a:rPr sz="2800" spc="-6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tingkat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detil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tertentu.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675132"/>
            <a:ext cx="7313930" cy="1560830"/>
            <a:chOff x="265175" y="675132"/>
            <a:chExt cx="7313930" cy="156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675132"/>
              <a:ext cx="6233159" cy="1011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223772"/>
              <a:ext cx="7313676" cy="10119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795055"/>
            <a:ext cx="6739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Transformasi</a:t>
            </a:r>
            <a:r>
              <a:rPr spc="-30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 </a:t>
            </a:r>
            <a:r>
              <a:rPr dirty="0"/>
              <a:t> </a:t>
            </a:r>
            <a:r>
              <a:rPr spc="-5" dirty="0"/>
              <a:t>(Process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-65" dirty="0"/>
              <a:t> </a:t>
            </a:r>
            <a:r>
              <a:rPr spc="-35" dirty="0"/>
              <a:t>Transformation)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668" y="2430307"/>
            <a:ext cx="7876540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How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to membuat abstraksi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 proses, berikut </a:t>
            </a:r>
            <a:r>
              <a:rPr sz="2800" spc="-6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adalah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dua teknik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dalam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melakukan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transformasi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model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menjadi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8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 proses;</a:t>
            </a:r>
            <a:endParaRPr sz="28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Elimination</a:t>
            </a:r>
            <a:endParaRPr sz="2800">
              <a:latin typeface="Georgia"/>
              <a:cs typeface="Georgia"/>
            </a:endParaRPr>
          </a:p>
          <a:p>
            <a:pPr marL="268605" indent="-256540" algn="just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Aggregation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675132"/>
            <a:ext cx="7313930" cy="1560830"/>
            <a:chOff x="265175" y="675132"/>
            <a:chExt cx="7313930" cy="156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675132"/>
              <a:ext cx="6233159" cy="1011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223772"/>
              <a:ext cx="7313676" cy="10119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795055"/>
            <a:ext cx="6739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Transformasi</a:t>
            </a:r>
            <a:r>
              <a:rPr spc="-30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 </a:t>
            </a:r>
            <a:r>
              <a:rPr dirty="0"/>
              <a:t> </a:t>
            </a:r>
            <a:r>
              <a:rPr spc="-5" dirty="0"/>
              <a:t>(Process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-65" dirty="0"/>
              <a:t> </a:t>
            </a:r>
            <a:r>
              <a:rPr spc="-35" dirty="0"/>
              <a:t>Transformation)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668" y="2391598"/>
            <a:ext cx="7941309" cy="3592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Elimination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Rules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Elimination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berarti</a:t>
            </a:r>
            <a:r>
              <a:rPr sz="28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bahwa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element</a:t>
            </a:r>
            <a:r>
              <a:rPr sz="2800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tidak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penting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dihapuskan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dalam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abstraksi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model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BBA58"/>
              </a:buClr>
              <a:buFont typeface="Georgia"/>
              <a:buChar char="•"/>
            </a:pPr>
            <a:endParaRPr sz="3450">
              <a:latin typeface="Georgia"/>
              <a:cs typeface="Georgia"/>
            </a:endParaRPr>
          </a:p>
          <a:p>
            <a:pPr marL="268605" marR="835660" indent="-256540">
              <a:lnSpc>
                <a:spcPct val="100000"/>
              </a:lnSpc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Harus</a:t>
            </a:r>
            <a:r>
              <a:rPr sz="28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dipastikan</a:t>
            </a:r>
            <a:r>
              <a:rPr sz="28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bahwa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dihasilkan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adalah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well-formed,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urutan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proses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tetap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terjaga.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458723"/>
            <a:ext cx="7313930" cy="1560830"/>
            <a:chOff x="265175" y="458723"/>
            <a:chExt cx="7313930" cy="156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458723"/>
              <a:ext cx="6233159" cy="1011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007364"/>
              <a:ext cx="7313676" cy="10119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79032"/>
            <a:ext cx="6739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Transformasi</a:t>
            </a:r>
            <a:r>
              <a:rPr spc="-30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 </a:t>
            </a:r>
            <a:r>
              <a:rPr dirty="0"/>
              <a:t> </a:t>
            </a:r>
            <a:r>
              <a:rPr spc="-5" dirty="0"/>
              <a:t>(Process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-65" dirty="0"/>
              <a:t> </a:t>
            </a:r>
            <a:r>
              <a:rPr spc="-35" dirty="0"/>
              <a:t>Transformation)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ts val="2960"/>
              </a:lnSpc>
              <a:spcBef>
                <a:spcPts val="105"/>
              </a:spcBef>
            </a:pPr>
            <a:r>
              <a:rPr dirty="0"/>
              <a:t>Aggregation</a:t>
            </a:r>
            <a:r>
              <a:rPr spc="-45" dirty="0"/>
              <a:t> </a:t>
            </a:r>
            <a:r>
              <a:rPr spc="-5" dirty="0"/>
              <a:t>Rules</a:t>
            </a:r>
          </a:p>
          <a:p>
            <a:pPr marL="276860" marR="5080" indent="-256540">
              <a:lnSpc>
                <a:spcPts val="2500"/>
              </a:lnSpc>
              <a:spcBef>
                <a:spcPts val="434"/>
              </a:spcBef>
              <a:buClr>
                <a:srgbClr val="9BBA58"/>
              </a:buClr>
              <a:buChar char="•"/>
              <a:tabLst>
                <a:tab pos="278130" algn="l"/>
              </a:tabLst>
            </a:pPr>
            <a:r>
              <a:rPr b="0" spc="-5" dirty="0">
                <a:latin typeface="Georgia"/>
                <a:cs typeface="Georgia"/>
              </a:rPr>
              <a:t>element </a:t>
            </a:r>
            <a:r>
              <a:rPr b="0" dirty="0">
                <a:latin typeface="Georgia"/>
                <a:cs typeface="Georgia"/>
              </a:rPr>
              <a:t>proses </a:t>
            </a:r>
            <a:r>
              <a:rPr b="0" spc="-5" dirty="0">
                <a:latin typeface="Georgia"/>
                <a:cs typeface="Georgia"/>
              </a:rPr>
              <a:t>yang </a:t>
            </a:r>
            <a:r>
              <a:rPr b="0" dirty="0">
                <a:latin typeface="Georgia"/>
                <a:cs typeface="Georgia"/>
              </a:rPr>
              <a:t>tidak penting pada proses 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model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dikelompokkan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(group)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dengan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element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lain.</a:t>
            </a:r>
          </a:p>
          <a:p>
            <a:pPr marL="8255">
              <a:lnSpc>
                <a:spcPct val="100000"/>
              </a:lnSpc>
              <a:spcBef>
                <a:spcPts val="20"/>
              </a:spcBef>
              <a:buClr>
                <a:srgbClr val="9BBA58"/>
              </a:buClr>
              <a:buFont typeface="Georgia"/>
              <a:buChar char="•"/>
            </a:pPr>
            <a:endParaRPr sz="2700">
              <a:latin typeface="Georgia"/>
              <a:cs typeface="Georgia"/>
            </a:endParaRPr>
          </a:p>
          <a:p>
            <a:pPr marL="276860" marR="427990" indent="-256540">
              <a:lnSpc>
                <a:spcPts val="2500"/>
              </a:lnSpc>
              <a:buClr>
                <a:srgbClr val="9BBA58"/>
              </a:buClr>
              <a:buChar char="•"/>
              <a:tabLst>
                <a:tab pos="278130" algn="l"/>
              </a:tabLst>
            </a:pPr>
            <a:r>
              <a:rPr b="0" dirty="0">
                <a:latin typeface="Georgia"/>
                <a:cs typeface="Georgia"/>
              </a:rPr>
              <a:t>Informasi element-element proses tidak penting 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tetap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dipertahankan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dengan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menggabungkannya </a:t>
            </a:r>
            <a:r>
              <a:rPr b="0" spc="-61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dalam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satu</a:t>
            </a:r>
            <a:r>
              <a:rPr b="0" spc="-5" dirty="0">
                <a:latin typeface="Georgia"/>
                <a:cs typeface="Georgia"/>
              </a:rPr>
              <a:t> element</a:t>
            </a:r>
            <a:r>
              <a:rPr b="0" spc="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process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(abstracted).</a:t>
            </a:r>
          </a:p>
          <a:p>
            <a:pPr marL="8255">
              <a:lnSpc>
                <a:spcPct val="100000"/>
              </a:lnSpc>
              <a:spcBef>
                <a:spcPts val="15"/>
              </a:spcBef>
              <a:buClr>
                <a:srgbClr val="9BBA58"/>
              </a:buClr>
              <a:buFont typeface="Georgia"/>
              <a:buChar char="•"/>
            </a:pPr>
            <a:endParaRPr sz="2700">
              <a:latin typeface="Georgia"/>
              <a:cs typeface="Georgia"/>
            </a:endParaRPr>
          </a:p>
          <a:p>
            <a:pPr marL="276860" marR="115570" indent="-256540">
              <a:lnSpc>
                <a:spcPts val="2500"/>
              </a:lnSpc>
              <a:buClr>
                <a:srgbClr val="9BBA58"/>
              </a:buClr>
              <a:buChar char="•"/>
              <a:tabLst>
                <a:tab pos="278130" algn="l"/>
                <a:tab pos="1648460" algn="l"/>
              </a:tabLst>
            </a:pPr>
            <a:r>
              <a:rPr b="0" dirty="0">
                <a:latin typeface="Georgia"/>
                <a:cs typeface="Georgia"/>
              </a:rPr>
              <a:t>Jika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ada	dua tugas sekuensial </a:t>
            </a:r>
            <a:r>
              <a:rPr b="0" spc="-5" dirty="0">
                <a:latin typeface="Georgia"/>
                <a:cs typeface="Georgia"/>
              </a:rPr>
              <a:t>yang </a:t>
            </a:r>
            <a:r>
              <a:rPr b="0" dirty="0">
                <a:latin typeface="Georgia"/>
                <a:cs typeface="Georgia"/>
              </a:rPr>
              <a:t>digabungkan 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(aggregated) </a:t>
            </a:r>
            <a:r>
              <a:rPr b="0" spc="-5" dirty="0">
                <a:latin typeface="Georgia"/>
                <a:cs typeface="Georgia"/>
              </a:rPr>
              <a:t>manjadi </a:t>
            </a:r>
            <a:r>
              <a:rPr b="0" dirty="0">
                <a:latin typeface="Georgia"/>
                <a:cs typeface="Georgia"/>
              </a:rPr>
              <a:t>satu, </a:t>
            </a:r>
            <a:r>
              <a:rPr b="0" spc="-5" dirty="0">
                <a:latin typeface="Georgia"/>
                <a:cs typeface="Georgia"/>
              </a:rPr>
              <a:t>maka penamaan </a:t>
            </a:r>
            <a:r>
              <a:rPr b="0" dirty="0">
                <a:latin typeface="Georgia"/>
                <a:cs typeface="Georgia"/>
              </a:rPr>
              <a:t>tugas 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hasil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dari</a:t>
            </a:r>
            <a:r>
              <a:rPr b="0" spc="-1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penggabungan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tersebut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mengikuti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tujuan </a:t>
            </a:r>
            <a:r>
              <a:rPr b="0" spc="-615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atau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fungsi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dari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tugas-tugas</a:t>
            </a:r>
            <a:r>
              <a:rPr b="0" spc="-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tersebut.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687323"/>
            <a:ext cx="7705343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22872"/>
            <a:ext cx="7068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15" dirty="0"/>
              <a:t> </a:t>
            </a:r>
            <a:r>
              <a:rPr sz="4000" spc="-10" dirty="0"/>
              <a:t>Requirements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5668" y="1965487"/>
            <a:ext cx="7207884" cy="3164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Dua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persyaratan</a:t>
            </a:r>
            <a:r>
              <a:rPr sz="28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berlaku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abstraksi: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Georgia"/>
              <a:cs typeface="Georgia"/>
            </a:endParaRPr>
          </a:p>
          <a:p>
            <a:pPr marL="268605" marR="446405" indent="-256540">
              <a:lnSpc>
                <a:spcPct val="100000"/>
              </a:lnSpc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Masalah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urutan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harus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dilestarikan.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BBA58"/>
              </a:buClr>
              <a:buFont typeface="Georgia"/>
              <a:buChar char="•"/>
            </a:pPr>
            <a:endParaRPr sz="3450">
              <a:latin typeface="Georgia"/>
              <a:cs typeface="Georgia"/>
            </a:endParaRPr>
          </a:p>
          <a:p>
            <a:pPr marL="268605" marR="1161415" indent="-256540">
              <a:lnSpc>
                <a:spcPct val="100000"/>
              </a:lnSpc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Absolute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process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effort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mutlak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harus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dipertahankan.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687323"/>
            <a:ext cx="567232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22872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5668" y="1965487"/>
            <a:ext cx="7519670" cy="3164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memenuhi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transformation</a:t>
            </a:r>
            <a:r>
              <a:rPr sz="2800" spc="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requirement,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diperlukan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pendekatan,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pendekatan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four </a:t>
            </a:r>
            <a:r>
              <a:rPr sz="2800" b="1" spc="-69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elementary</a:t>
            </a:r>
            <a:r>
              <a:rPr sz="28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abstractions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sequential,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block,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loop,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dead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end</a:t>
            </a:r>
            <a:r>
              <a:rPr sz="28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abstraction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687323"/>
            <a:ext cx="567232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22872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3308603" y="1888236"/>
            <a:ext cx="1242060" cy="457200"/>
            <a:chOff x="3308603" y="1888236"/>
            <a:chExt cx="1242060" cy="457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8603" y="1888236"/>
              <a:ext cx="1242059" cy="457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0523" y="2164079"/>
              <a:ext cx="998219" cy="426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4868" y="1671344"/>
            <a:ext cx="4769485" cy="445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212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Definition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800" spc="-5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355600" marR="508000" indent="-635">
              <a:lnSpc>
                <a:spcPct val="80000"/>
              </a:lnSpc>
              <a:spcBef>
                <a:spcPts val="345"/>
              </a:spcBef>
            </a:pP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Potongan</a:t>
            </a:r>
            <a:r>
              <a:rPr sz="160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504D"/>
                </a:solidFill>
                <a:latin typeface="Georgia"/>
                <a:cs typeface="Georgia"/>
              </a:rPr>
              <a:t>proses</a:t>
            </a: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 dikatakan</a:t>
            </a:r>
            <a:r>
              <a:rPr sz="1600" spc="5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Georgia"/>
                <a:cs typeface="Georgia"/>
              </a:rPr>
              <a:t>sequence</a:t>
            </a:r>
            <a:r>
              <a:rPr sz="1600" b="1" spc="-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jika; </a:t>
            </a:r>
            <a:r>
              <a:rPr sz="1600" spc="-37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dibentuk</a:t>
            </a:r>
            <a:r>
              <a:rPr sz="1600" spc="3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504D"/>
                </a:solidFill>
                <a:latin typeface="Georgia"/>
                <a:cs typeface="Georgia"/>
              </a:rPr>
              <a:t>dari</a:t>
            </a:r>
            <a:r>
              <a:rPr sz="1600" spc="3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urutan;</a:t>
            </a:r>
            <a:endParaRPr sz="1600">
              <a:latin typeface="Georgia"/>
              <a:cs typeface="Georgia"/>
            </a:endParaRPr>
          </a:p>
          <a:p>
            <a:pPr marL="355600">
              <a:lnSpc>
                <a:spcPts val="1835"/>
              </a:lnSpc>
            </a:pPr>
            <a:r>
              <a:rPr sz="1600" b="1" spc="-5" dirty="0">
                <a:solidFill>
                  <a:srgbClr val="C0504D"/>
                </a:solidFill>
                <a:latin typeface="Georgia"/>
                <a:cs typeface="Georgia"/>
              </a:rPr>
              <a:t>function</a:t>
            </a:r>
            <a:r>
              <a:rPr sz="1600" b="1" spc="-3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504D"/>
                </a:solidFill>
                <a:latin typeface="Wingdings"/>
                <a:cs typeface="Wingdings"/>
              </a:rPr>
              <a:t></a:t>
            </a:r>
            <a:r>
              <a:rPr sz="1600" spc="-2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504D"/>
                </a:solidFill>
                <a:latin typeface="Georgia"/>
                <a:cs typeface="Georgia"/>
              </a:rPr>
              <a:t>event</a:t>
            </a:r>
            <a:r>
              <a:rPr sz="1600" b="1" spc="-1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504D"/>
                </a:solidFill>
                <a:latin typeface="Wingdings"/>
                <a:cs typeface="Wingdings"/>
              </a:rPr>
              <a:t></a:t>
            </a:r>
            <a:r>
              <a:rPr sz="1600" spc="-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C0504D"/>
                </a:solidFill>
                <a:latin typeface="Georgia"/>
                <a:cs typeface="Georgia"/>
              </a:rPr>
              <a:t>function</a:t>
            </a:r>
            <a:r>
              <a:rPr sz="1600" spc="-5" dirty="0">
                <a:solidFill>
                  <a:srgbClr val="C0504D"/>
                </a:solidFill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Georgia"/>
              <a:cs typeface="Georgia"/>
            </a:endParaRPr>
          </a:p>
          <a:p>
            <a:pPr marL="63500">
              <a:lnSpc>
                <a:spcPts val="2095"/>
              </a:lnSpc>
              <a:spcBef>
                <a:spcPts val="5"/>
              </a:spcBef>
            </a:pP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Sequential</a:t>
            </a:r>
            <a:r>
              <a:rPr sz="1800" b="1" spc="-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abstractions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1800">
              <a:latin typeface="Georgia"/>
              <a:cs typeface="Georgia"/>
            </a:endParaRPr>
          </a:p>
          <a:p>
            <a:pPr marL="319405" marR="30480" indent="-256540">
              <a:lnSpc>
                <a:spcPct val="80000"/>
              </a:lnSpc>
              <a:spcBef>
                <a:spcPts val="365"/>
              </a:spcBef>
              <a:buClr>
                <a:srgbClr val="9BBA58"/>
              </a:buClr>
              <a:buChar char="•"/>
              <a:tabLst>
                <a:tab pos="319405" algn="l"/>
                <a:tab pos="320040" algn="l"/>
              </a:tabLst>
            </a:pP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Sekuensial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(urutan) dari function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dan event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dapat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diganti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dengan satu</a:t>
            </a:r>
            <a:r>
              <a:rPr sz="1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fungsi agregasi.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Georgia"/>
              <a:cs typeface="Georgia"/>
            </a:endParaRPr>
          </a:p>
          <a:p>
            <a:pPr marL="63500">
              <a:lnSpc>
                <a:spcPts val="2120"/>
              </a:lnSpc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Contoh;</a:t>
            </a:r>
            <a:endParaRPr sz="1800">
              <a:latin typeface="Georgia"/>
              <a:cs typeface="Georgia"/>
            </a:endParaRPr>
          </a:p>
          <a:p>
            <a:pPr marL="355600" marR="2755265" indent="-635">
              <a:lnSpc>
                <a:spcPts val="1839"/>
              </a:lnSpc>
              <a:spcBef>
                <a:spcPts val="90"/>
              </a:spcBef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Events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0</a:t>
            </a:r>
            <a:r>
              <a:rPr sz="1575" spc="15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,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575" spc="15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,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2</a:t>
            </a:r>
            <a:r>
              <a:rPr sz="1575" spc="22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 </a:t>
            </a:r>
            <a:r>
              <a:rPr sz="1600" spc="-3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Functions</a:t>
            </a:r>
            <a:r>
              <a:rPr sz="1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: f</a:t>
            </a:r>
            <a:r>
              <a:rPr sz="1575" spc="-7" baseline="-21164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575" spc="202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,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 f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2</a:t>
            </a:r>
            <a:endParaRPr sz="1575" baseline="-21164">
              <a:latin typeface="Georgia"/>
              <a:cs typeface="Georgia"/>
            </a:endParaRPr>
          </a:p>
          <a:p>
            <a:pPr marL="355600" marR="105410">
              <a:lnSpc>
                <a:spcPct val="80000"/>
              </a:lnSpc>
              <a:spcBef>
                <a:spcPts val="250"/>
              </a:spcBef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Lakukan</a:t>
            </a:r>
            <a:r>
              <a:rPr sz="1600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aggregasi</a:t>
            </a:r>
            <a:r>
              <a:rPr sz="16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terhadap</a:t>
            </a:r>
            <a:r>
              <a:rPr sz="1600" spc="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sekuesial</a:t>
            </a:r>
            <a:r>
              <a:rPr sz="1600" spc="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functions </a:t>
            </a:r>
            <a:r>
              <a:rPr sz="1600" spc="-3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6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events</a:t>
            </a:r>
            <a:r>
              <a:rPr sz="16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tersebut!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Georgia"/>
              <a:cs typeface="Georgia"/>
            </a:endParaRPr>
          </a:p>
          <a:p>
            <a:pPr marL="355600">
              <a:lnSpc>
                <a:spcPts val="1880"/>
              </a:lnSpc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Hasilnya;</a:t>
            </a:r>
            <a:endParaRPr sz="1600">
              <a:latin typeface="Georgia"/>
              <a:cs typeface="Georgia"/>
            </a:endParaRPr>
          </a:p>
          <a:p>
            <a:pPr marL="355600" marR="316230">
              <a:lnSpc>
                <a:spcPts val="1540"/>
              </a:lnSpc>
              <a:spcBef>
                <a:spcPts val="325"/>
              </a:spcBef>
            </a:pPr>
            <a:r>
              <a:rPr sz="1600" b="1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575" b="1" baseline="-21164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1575" b="1" spc="7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merupakan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hasil aggregasi sekuensial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functions,</a:t>
            </a:r>
            <a:r>
              <a:rPr sz="16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dimana</a:t>
            </a:r>
            <a:r>
              <a:rPr sz="16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di</a:t>
            </a:r>
            <a:r>
              <a:rPr sz="16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dalamnya</a:t>
            </a:r>
            <a:r>
              <a:rPr sz="1600" spc="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terdapat</a:t>
            </a:r>
            <a:r>
              <a:rPr sz="16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575" spc="-7" baseline="-21164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575" spc="209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,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1 </a:t>
            </a:r>
            <a:r>
              <a:rPr sz="1575" spc="-352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6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575" baseline="-21164" dirty="0">
                <a:solidFill>
                  <a:srgbClr val="1F487C"/>
                </a:solidFill>
                <a:latin typeface="Georgia"/>
                <a:cs typeface="Georgia"/>
              </a:rPr>
              <a:t>2</a:t>
            </a:r>
            <a:r>
              <a:rPr sz="1575" spc="217" baseline="-21164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2515" y="717804"/>
            <a:ext cx="3403091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542544"/>
            <a:ext cx="567232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8855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5668" y="1582192"/>
            <a:ext cx="4765675" cy="308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819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Parallel</a:t>
            </a:r>
            <a:r>
              <a:rPr sz="22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b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or</a:t>
            </a:r>
            <a:r>
              <a:rPr sz="22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200" b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decision </a:t>
            </a:r>
            <a:r>
              <a:rPr sz="2200" b="1" spc="-5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point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22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menggambarkan</a:t>
            </a:r>
            <a:r>
              <a:rPr sz="2200" spc="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paralel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atau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decision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point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dalam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proses,</a:t>
            </a:r>
            <a:r>
              <a:rPr sz="22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digunakan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konektor </a:t>
            </a:r>
            <a:r>
              <a:rPr sz="2200" b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split</a:t>
            </a:r>
            <a:r>
              <a:rPr sz="2200" b="1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dengan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keluaran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bercabang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nantinya</a:t>
            </a:r>
            <a:r>
              <a:rPr sz="22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percabangan</a:t>
            </a:r>
            <a:r>
              <a:rPr sz="2200" spc="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tersebut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akan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bergabung</a:t>
            </a:r>
            <a:r>
              <a:rPr sz="2200" spc="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lagi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dengan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konektor</a:t>
            </a:r>
            <a:r>
              <a:rPr sz="2200" b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join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5049292"/>
            <a:ext cx="439928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Alur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 keluaran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mana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dipilih 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tergantung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semantics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(digambarkan</a:t>
            </a:r>
            <a:r>
              <a:rPr sz="2200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dgn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tipe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connector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sesuai;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AND,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OR,</a:t>
            </a:r>
            <a:r>
              <a:rPr sz="22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or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 XOR).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7507" y="3997722"/>
            <a:ext cx="25025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Jika</a:t>
            </a:r>
            <a:r>
              <a:rPr sz="16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1575" b="1" baseline="-21164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1575" b="1" spc="-7" baseline="-21164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adalah:</a:t>
            </a:r>
            <a:endParaRPr sz="1600">
              <a:latin typeface="Georgia"/>
              <a:cs typeface="Georgia"/>
            </a:endParaRPr>
          </a:p>
          <a:p>
            <a:pPr marL="141605" marR="30480" indent="-104139">
              <a:lnSpc>
                <a:spcPct val="100000"/>
              </a:lnSpc>
              <a:buFont typeface="Arial"/>
              <a:buChar char="•"/>
              <a:tabLst>
                <a:tab pos="147955" algn="l"/>
              </a:tabLst>
            </a:pPr>
            <a:r>
              <a:rPr sz="1600" b="1" spc="-5" dirty="0">
                <a:solidFill>
                  <a:srgbClr val="C00000"/>
                </a:solidFill>
                <a:latin typeface="Georgia"/>
                <a:cs typeface="Georgia"/>
              </a:rPr>
              <a:t>AND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, maka keluarannya; </a:t>
            </a:r>
            <a:r>
              <a:rPr sz="1600" spc="-3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1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b c</a:t>
            </a:r>
            <a:r>
              <a:rPr sz="16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(paralel).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2907" y="4973083"/>
            <a:ext cx="22872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spc="-5" dirty="0">
                <a:solidFill>
                  <a:srgbClr val="C00000"/>
                </a:solidFill>
                <a:latin typeface="Georgia"/>
                <a:cs typeface="Georgia"/>
              </a:rPr>
              <a:t>OR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, maka keluarannya; </a:t>
            </a:r>
            <a:r>
              <a:rPr sz="1600" spc="-3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a,</a:t>
            </a:r>
            <a:r>
              <a:rPr sz="16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Georgia"/>
                <a:cs typeface="Georgia"/>
              </a:rPr>
              <a:t>b,</a:t>
            </a:r>
            <a:r>
              <a:rPr sz="16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c,</a:t>
            </a:r>
            <a:r>
              <a:rPr sz="1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16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Georgia"/>
                <a:cs typeface="Georgia"/>
              </a:rPr>
              <a:t>b,</a:t>
            </a:r>
            <a:r>
              <a:rPr sz="16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16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c,</a:t>
            </a:r>
            <a:r>
              <a:rPr sz="1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b</a:t>
            </a:r>
            <a:r>
              <a:rPr sz="16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c,</a:t>
            </a:r>
            <a:r>
              <a:rPr sz="1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Georgia"/>
                <a:cs typeface="Georgia"/>
              </a:rPr>
              <a:t>abc.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2907" y="5704602"/>
            <a:ext cx="2451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spc="-5" dirty="0">
                <a:solidFill>
                  <a:srgbClr val="C00000"/>
                </a:solidFill>
                <a:latin typeface="Georgia"/>
                <a:cs typeface="Georgia"/>
              </a:rPr>
              <a:t>XOR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, maka keluarannya; </a:t>
            </a:r>
            <a:r>
              <a:rPr sz="1600" spc="-3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a,</a:t>
            </a:r>
            <a:r>
              <a:rPr sz="1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Georgia"/>
                <a:cs typeface="Georgia"/>
              </a:rPr>
              <a:t>b,</a:t>
            </a:r>
            <a:r>
              <a:rPr sz="16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Georgia"/>
                <a:cs typeface="Georgia"/>
              </a:rPr>
              <a:t>c.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1933" y="1290066"/>
            <a:ext cx="647700" cy="556260"/>
          </a:xfrm>
          <a:custGeom>
            <a:avLst/>
            <a:gdLst/>
            <a:ahLst/>
            <a:cxnLst/>
            <a:rect l="l" t="t" r="r" b="b"/>
            <a:pathLst>
              <a:path w="647700" h="556260">
                <a:moveTo>
                  <a:pt x="0" y="278129"/>
                </a:moveTo>
                <a:lnTo>
                  <a:pt x="4238" y="233015"/>
                </a:lnTo>
                <a:lnTo>
                  <a:pt x="16510" y="190219"/>
                </a:lnTo>
                <a:lnTo>
                  <a:pt x="36148" y="150313"/>
                </a:lnTo>
                <a:lnTo>
                  <a:pt x="62485" y="113870"/>
                </a:lnTo>
                <a:lnTo>
                  <a:pt x="94854" y="81462"/>
                </a:lnTo>
                <a:lnTo>
                  <a:pt x="132589" y="53663"/>
                </a:lnTo>
                <a:lnTo>
                  <a:pt x="175023" y="31044"/>
                </a:lnTo>
                <a:lnTo>
                  <a:pt x="221489" y="14179"/>
                </a:lnTo>
                <a:lnTo>
                  <a:pt x="271320" y="3640"/>
                </a:lnTo>
                <a:lnTo>
                  <a:pt x="323850" y="0"/>
                </a:lnTo>
                <a:lnTo>
                  <a:pt x="376379" y="3640"/>
                </a:lnTo>
                <a:lnTo>
                  <a:pt x="426210" y="14179"/>
                </a:lnTo>
                <a:lnTo>
                  <a:pt x="472676" y="31044"/>
                </a:lnTo>
                <a:lnTo>
                  <a:pt x="515110" y="53663"/>
                </a:lnTo>
                <a:lnTo>
                  <a:pt x="552845" y="81462"/>
                </a:lnTo>
                <a:lnTo>
                  <a:pt x="585214" y="113870"/>
                </a:lnTo>
                <a:lnTo>
                  <a:pt x="611551" y="150313"/>
                </a:lnTo>
                <a:lnTo>
                  <a:pt x="631189" y="190219"/>
                </a:lnTo>
                <a:lnTo>
                  <a:pt x="643461" y="233015"/>
                </a:lnTo>
                <a:lnTo>
                  <a:pt x="647700" y="278129"/>
                </a:lnTo>
                <a:lnTo>
                  <a:pt x="643461" y="323244"/>
                </a:lnTo>
                <a:lnTo>
                  <a:pt x="631189" y="366040"/>
                </a:lnTo>
                <a:lnTo>
                  <a:pt x="611551" y="405946"/>
                </a:lnTo>
                <a:lnTo>
                  <a:pt x="585214" y="442389"/>
                </a:lnTo>
                <a:lnTo>
                  <a:pt x="552845" y="474797"/>
                </a:lnTo>
                <a:lnTo>
                  <a:pt x="515110" y="502596"/>
                </a:lnTo>
                <a:lnTo>
                  <a:pt x="472676" y="525215"/>
                </a:lnTo>
                <a:lnTo>
                  <a:pt x="426210" y="542080"/>
                </a:lnTo>
                <a:lnTo>
                  <a:pt x="376379" y="552619"/>
                </a:lnTo>
                <a:lnTo>
                  <a:pt x="323850" y="556259"/>
                </a:lnTo>
                <a:lnTo>
                  <a:pt x="271320" y="552619"/>
                </a:lnTo>
                <a:lnTo>
                  <a:pt x="221489" y="542080"/>
                </a:lnTo>
                <a:lnTo>
                  <a:pt x="175023" y="525215"/>
                </a:lnTo>
                <a:lnTo>
                  <a:pt x="132589" y="502596"/>
                </a:lnTo>
                <a:lnTo>
                  <a:pt x="94854" y="474797"/>
                </a:lnTo>
                <a:lnTo>
                  <a:pt x="62485" y="442389"/>
                </a:lnTo>
                <a:lnTo>
                  <a:pt x="36148" y="405946"/>
                </a:lnTo>
                <a:lnTo>
                  <a:pt x="16510" y="366040"/>
                </a:lnTo>
                <a:lnTo>
                  <a:pt x="4238" y="323244"/>
                </a:lnTo>
                <a:lnTo>
                  <a:pt x="0" y="278129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0546" y="1409599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7" baseline="-20833" dirty="0">
                <a:latin typeface="Georgia"/>
                <a:cs typeface="Georgia"/>
              </a:rPr>
              <a:t>1</a:t>
            </a:r>
            <a:endParaRPr sz="1800" baseline="-20833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408" y="2772536"/>
            <a:ext cx="666750" cy="866140"/>
            <a:chOff x="7082408" y="2772536"/>
            <a:chExt cx="666750" cy="866140"/>
          </a:xfrm>
        </p:grpSpPr>
        <p:sp>
          <p:nvSpPr>
            <p:cNvPr id="12" name="object 12"/>
            <p:cNvSpPr/>
            <p:nvPr/>
          </p:nvSpPr>
          <p:spPr>
            <a:xfrm>
              <a:off x="7415783" y="3336035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5">
                  <a:moveTo>
                    <a:pt x="0" y="0"/>
                  </a:moveTo>
                  <a:lnTo>
                    <a:pt x="0" y="296037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1337" y="355587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91933" y="2782061"/>
              <a:ext cx="647700" cy="554990"/>
            </a:xfrm>
            <a:custGeom>
              <a:avLst/>
              <a:gdLst/>
              <a:ahLst/>
              <a:cxnLst/>
              <a:rect l="l" t="t" r="r" b="b"/>
              <a:pathLst>
                <a:path w="647700" h="554989">
                  <a:moveTo>
                    <a:pt x="0" y="277367"/>
                  </a:moveTo>
                  <a:lnTo>
                    <a:pt x="4238" y="232377"/>
                  </a:lnTo>
                  <a:lnTo>
                    <a:pt x="16510" y="189697"/>
                  </a:lnTo>
                  <a:lnTo>
                    <a:pt x="36148" y="149900"/>
                  </a:lnTo>
                  <a:lnTo>
                    <a:pt x="62485" y="113557"/>
                  </a:lnTo>
                  <a:lnTo>
                    <a:pt x="94854" y="81238"/>
                  </a:lnTo>
                  <a:lnTo>
                    <a:pt x="132589" y="53515"/>
                  </a:lnTo>
                  <a:lnTo>
                    <a:pt x="175023" y="30959"/>
                  </a:lnTo>
                  <a:lnTo>
                    <a:pt x="221489" y="14140"/>
                  </a:lnTo>
                  <a:lnTo>
                    <a:pt x="271320" y="3630"/>
                  </a:lnTo>
                  <a:lnTo>
                    <a:pt x="323850" y="0"/>
                  </a:lnTo>
                  <a:lnTo>
                    <a:pt x="376379" y="3630"/>
                  </a:lnTo>
                  <a:lnTo>
                    <a:pt x="426210" y="14140"/>
                  </a:lnTo>
                  <a:lnTo>
                    <a:pt x="472676" y="30959"/>
                  </a:lnTo>
                  <a:lnTo>
                    <a:pt x="515110" y="53515"/>
                  </a:lnTo>
                  <a:lnTo>
                    <a:pt x="552845" y="81238"/>
                  </a:lnTo>
                  <a:lnTo>
                    <a:pt x="585214" y="113557"/>
                  </a:lnTo>
                  <a:lnTo>
                    <a:pt x="611551" y="149900"/>
                  </a:lnTo>
                  <a:lnTo>
                    <a:pt x="631189" y="189697"/>
                  </a:lnTo>
                  <a:lnTo>
                    <a:pt x="643461" y="232377"/>
                  </a:lnTo>
                  <a:lnTo>
                    <a:pt x="647700" y="277367"/>
                  </a:lnTo>
                  <a:lnTo>
                    <a:pt x="643461" y="322358"/>
                  </a:lnTo>
                  <a:lnTo>
                    <a:pt x="631189" y="365038"/>
                  </a:lnTo>
                  <a:lnTo>
                    <a:pt x="611551" y="404835"/>
                  </a:lnTo>
                  <a:lnTo>
                    <a:pt x="585214" y="441178"/>
                  </a:lnTo>
                  <a:lnTo>
                    <a:pt x="552845" y="473497"/>
                  </a:lnTo>
                  <a:lnTo>
                    <a:pt x="515110" y="501220"/>
                  </a:lnTo>
                  <a:lnTo>
                    <a:pt x="472676" y="523776"/>
                  </a:lnTo>
                  <a:lnTo>
                    <a:pt x="426210" y="540595"/>
                  </a:lnTo>
                  <a:lnTo>
                    <a:pt x="376379" y="551105"/>
                  </a:lnTo>
                  <a:lnTo>
                    <a:pt x="323850" y="554735"/>
                  </a:lnTo>
                  <a:lnTo>
                    <a:pt x="271320" y="551105"/>
                  </a:lnTo>
                  <a:lnTo>
                    <a:pt x="221489" y="540595"/>
                  </a:lnTo>
                  <a:lnTo>
                    <a:pt x="175023" y="523776"/>
                  </a:lnTo>
                  <a:lnTo>
                    <a:pt x="132589" y="501220"/>
                  </a:lnTo>
                  <a:lnTo>
                    <a:pt x="94854" y="473497"/>
                  </a:lnTo>
                  <a:lnTo>
                    <a:pt x="62485" y="441178"/>
                  </a:lnTo>
                  <a:lnTo>
                    <a:pt x="36148" y="404835"/>
                  </a:lnTo>
                  <a:lnTo>
                    <a:pt x="16510" y="365038"/>
                  </a:lnTo>
                  <a:lnTo>
                    <a:pt x="4238" y="322358"/>
                  </a:lnTo>
                  <a:lnTo>
                    <a:pt x="0" y="277367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80707" y="1560322"/>
            <a:ext cx="1675130" cy="494030"/>
            <a:chOff x="6680707" y="1560322"/>
            <a:chExt cx="1675130" cy="494030"/>
          </a:xfrm>
        </p:grpSpPr>
        <p:sp>
          <p:nvSpPr>
            <p:cNvPr id="16" name="object 16"/>
            <p:cNvSpPr/>
            <p:nvPr/>
          </p:nvSpPr>
          <p:spPr>
            <a:xfrm>
              <a:off x="6731502" y="1566672"/>
              <a:ext cx="360045" cy="481330"/>
            </a:xfrm>
            <a:custGeom>
              <a:avLst/>
              <a:gdLst/>
              <a:ahLst/>
              <a:cxnLst/>
              <a:rect l="l" t="t" r="r" b="b"/>
              <a:pathLst>
                <a:path w="360045" h="481330">
                  <a:moveTo>
                    <a:pt x="360045" y="0"/>
                  </a:moveTo>
                  <a:lnTo>
                    <a:pt x="0" y="0"/>
                  </a:lnTo>
                  <a:lnTo>
                    <a:pt x="0" y="481190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87057" y="197166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8871" y="1566672"/>
              <a:ext cx="574675" cy="481330"/>
            </a:xfrm>
            <a:custGeom>
              <a:avLst/>
              <a:gdLst/>
              <a:ahLst/>
              <a:cxnLst/>
              <a:rect l="l" t="t" r="r" b="b"/>
              <a:pathLst>
                <a:path w="574675" h="481330">
                  <a:moveTo>
                    <a:pt x="0" y="0"/>
                  </a:moveTo>
                  <a:lnTo>
                    <a:pt x="574636" y="0"/>
                  </a:lnTo>
                  <a:lnTo>
                    <a:pt x="574636" y="481279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60684" y="1967193"/>
              <a:ext cx="88900" cy="81280"/>
            </a:xfrm>
            <a:custGeom>
              <a:avLst/>
              <a:gdLst/>
              <a:ahLst/>
              <a:cxnLst/>
              <a:rect l="l" t="t" r="r" b="b"/>
              <a:pathLst>
                <a:path w="88900" h="81280">
                  <a:moveTo>
                    <a:pt x="88328" y="0"/>
                  </a:moveTo>
                  <a:lnTo>
                    <a:pt x="52819" y="80759"/>
                  </a:lnTo>
                  <a:lnTo>
                    <a:pt x="0" y="10096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38871" y="1566672"/>
              <a:ext cx="288290" cy="481330"/>
            </a:xfrm>
            <a:custGeom>
              <a:avLst/>
              <a:gdLst/>
              <a:ahLst/>
              <a:cxnLst/>
              <a:rect l="l" t="t" r="r" b="b"/>
              <a:pathLst>
                <a:path w="288290" h="481330">
                  <a:moveTo>
                    <a:pt x="0" y="0"/>
                  </a:moveTo>
                  <a:lnTo>
                    <a:pt x="288036" y="0"/>
                  </a:lnTo>
                  <a:lnTo>
                    <a:pt x="288036" y="481190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82453" y="197166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08463" y="1689295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64392" y="1716956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94185" y="1689295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61434" y="2901193"/>
            <a:ext cx="30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7" baseline="-20833" dirty="0">
                <a:latin typeface="Georgia"/>
                <a:cs typeface="Georgia"/>
              </a:rPr>
              <a:t>2</a:t>
            </a:r>
            <a:endParaRPr sz="1800" baseline="-20833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44246" y="2774950"/>
            <a:ext cx="1589405" cy="335280"/>
            <a:chOff x="6744246" y="2774950"/>
            <a:chExt cx="1589405" cy="335280"/>
          </a:xfrm>
        </p:grpSpPr>
        <p:sp>
          <p:nvSpPr>
            <p:cNvPr id="27" name="object 27"/>
            <p:cNvSpPr/>
            <p:nvPr/>
          </p:nvSpPr>
          <p:spPr>
            <a:xfrm>
              <a:off x="7751450" y="2781300"/>
              <a:ext cx="575945" cy="278130"/>
            </a:xfrm>
            <a:custGeom>
              <a:avLst/>
              <a:gdLst/>
              <a:ahLst/>
              <a:cxnLst/>
              <a:rect l="l" t="t" r="r" b="b"/>
              <a:pathLst>
                <a:path w="575945" h="278130">
                  <a:moveTo>
                    <a:pt x="563486" y="0"/>
                  </a:moveTo>
                  <a:lnTo>
                    <a:pt x="575703" y="0"/>
                  </a:lnTo>
                  <a:lnTo>
                    <a:pt x="575703" y="277749"/>
                  </a:lnTo>
                  <a:lnTo>
                    <a:pt x="0" y="277749"/>
                  </a:lnTo>
                </a:path>
              </a:pathLst>
            </a:custGeom>
            <a:ln w="12699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1444" y="301459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51446" y="2781300"/>
              <a:ext cx="293370" cy="278130"/>
            </a:xfrm>
            <a:custGeom>
              <a:avLst/>
              <a:gdLst/>
              <a:ahLst/>
              <a:cxnLst/>
              <a:rect l="l" t="t" r="r" b="b"/>
              <a:pathLst>
                <a:path w="293370" h="278130">
                  <a:moveTo>
                    <a:pt x="293204" y="0"/>
                  </a:moveTo>
                  <a:lnTo>
                    <a:pt x="290436" y="0"/>
                  </a:lnTo>
                  <a:lnTo>
                    <a:pt x="290436" y="277749"/>
                  </a:lnTo>
                  <a:lnTo>
                    <a:pt x="0" y="277749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51444" y="301459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50596" y="2781300"/>
              <a:ext cx="328295" cy="278130"/>
            </a:xfrm>
            <a:custGeom>
              <a:avLst/>
              <a:gdLst/>
              <a:ahLst/>
              <a:cxnLst/>
              <a:rect l="l" t="t" r="r" b="b"/>
              <a:pathLst>
                <a:path w="328295" h="278130">
                  <a:moveTo>
                    <a:pt x="14439" y="0"/>
                  </a:moveTo>
                  <a:lnTo>
                    <a:pt x="0" y="0"/>
                  </a:lnTo>
                  <a:lnTo>
                    <a:pt x="0" y="277749"/>
                  </a:lnTo>
                  <a:lnTo>
                    <a:pt x="327837" y="277749"/>
                  </a:lnTo>
                </a:path>
              </a:pathLst>
            </a:custGeom>
            <a:ln w="12699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2238" y="301459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364987" y="981455"/>
            <a:ext cx="101600" cy="302895"/>
            <a:chOff x="7364987" y="981455"/>
            <a:chExt cx="101600" cy="302895"/>
          </a:xfrm>
        </p:grpSpPr>
        <p:sp>
          <p:nvSpPr>
            <p:cNvPr id="34" name="object 34"/>
            <p:cNvSpPr/>
            <p:nvPr/>
          </p:nvSpPr>
          <p:spPr>
            <a:xfrm>
              <a:off x="7415783" y="981455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4">
                  <a:moveTo>
                    <a:pt x="0" y="0"/>
                  </a:moveTo>
                  <a:lnTo>
                    <a:pt x="0" y="296037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71337" y="12012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8314943" y="227685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45195" y="227685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65035" y="227685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667" y="3774475"/>
            <a:ext cx="5946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latin typeface="Trebuchet MS"/>
                <a:cs typeface="Trebuchet MS"/>
              </a:rPr>
              <a:t>Intro</a:t>
            </a:r>
            <a:r>
              <a:rPr sz="4000" i="1" spc="-20" dirty="0">
                <a:latin typeface="Trebuchet MS"/>
                <a:cs typeface="Trebuchet MS"/>
              </a:rPr>
              <a:t> </a:t>
            </a:r>
            <a:r>
              <a:rPr sz="4000" i="1" spc="-5" dirty="0">
                <a:latin typeface="Trebuchet MS"/>
                <a:cs typeface="Trebuchet MS"/>
              </a:rPr>
              <a:t>to</a:t>
            </a:r>
            <a:r>
              <a:rPr sz="4000" i="1" spc="-30" dirty="0">
                <a:latin typeface="Trebuchet MS"/>
                <a:cs typeface="Trebuchet MS"/>
              </a:rPr>
              <a:t> </a:t>
            </a:r>
            <a:r>
              <a:rPr sz="4000" i="1" spc="-10" dirty="0">
                <a:latin typeface="Trebuchet MS"/>
                <a:cs typeface="Trebuchet MS"/>
              </a:rPr>
              <a:t>BPM</a:t>
            </a:r>
            <a:r>
              <a:rPr sz="4000" i="1" spc="-140" dirty="0">
                <a:latin typeface="Trebuchet MS"/>
                <a:cs typeface="Trebuchet MS"/>
              </a:rPr>
              <a:t> </a:t>
            </a:r>
            <a:r>
              <a:rPr sz="4000" i="1" spc="-5" dirty="0">
                <a:latin typeface="Trebuchet MS"/>
                <a:cs typeface="Trebuchet MS"/>
              </a:rPr>
              <a:t>Abstraction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542544"/>
            <a:ext cx="567232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8855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3395471" y="1927859"/>
            <a:ext cx="993775" cy="539750"/>
            <a:chOff x="3395471" y="1927859"/>
            <a:chExt cx="993775" cy="539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471" y="1927859"/>
              <a:ext cx="993647" cy="5394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0252" y="2253995"/>
              <a:ext cx="704087" cy="472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5668" y="1530510"/>
            <a:ext cx="4114165" cy="7702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Definition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305"/>
              </a:spcBef>
            </a:pP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Potongan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proses</a:t>
            </a:r>
            <a:r>
              <a:rPr sz="1900" spc="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adalah </a:t>
            </a:r>
            <a:r>
              <a:rPr sz="19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block</a:t>
            </a:r>
            <a:r>
              <a:rPr sz="19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jika: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680" y="2313711"/>
            <a:ext cx="5844540" cy="3698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marR="571500" indent="-342900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Dimulai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and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ditutup 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join</a:t>
            </a:r>
            <a:r>
              <a:rPr sz="1900" b="1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tipe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yang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sama</a:t>
            </a:r>
            <a:endParaRPr sz="1900">
              <a:latin typeface="Georgia"/>
              <a:cs typeface="Georgia"/>
            </a:endParaRPr>
          </a:p>
          <a:p>
            <a:pPr marL="421640">
              <a:lnSpc>
                <a:spcPct val="100000"/>
              </a:lnSpc>
              <a:spcBef>
                <a:spcPts val="309"/>
              </a:spcBef>
            </a:pPr>
            <a:r>
              <a:rPr sz="1700" spc="-5" dirty="0">
                <a:solidFill>
                  <a:srgbClr val="C00000"/>
                </a:solidFill>
                <a:latin typeface="Georgia"/>
                <a:cs typeface="Georgia"/>
              </a:rPr>
              <a:t>(tipe</a:t>
            </a:r>
            <a:r>
              <a:rPr sz="17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1650" baseline="-20202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1650" spc="202" baseline="-20202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C00000"/>
                </a:solidFill>
                <a:latin typeface="Georgia"/>
                <a:cs typeface="Georgia"/>
              </a:rPr>
              <a:t>=</a:t>
            </a:r>
            <a:r>
              <a:rPr sz="17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C00000"/>
                </a:solidFill>
                <a:latin typeface="Georgia"/>
                <a:cs typeface="Georgia"/>
              </a:rPr>
              <a:t>tipe</a:t>
            </a:r>
            <a:r>
              <a:rPr sz="17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1650" baseline="-20202" dirty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sz="1700" dirty="0">
                <a:solidFill>
                  <a:srgbClr val="C00000"/>
                </a:solidFill>
                <a:latin typeface="Georgia"/>
                <a:cs typeface="Georgia"/>
              </a:rPr>
              <a:t>).</a:t>
            </a:r>
            <a:endParaRPr sz="1700">
              <a:latin typeface="Georgia"/>
              <a:cs typeface="Georgia"/>
            </a:endParaRPr>
          </a:p>
          <a:p>
            <a:pPr marL="419100" indent="-34290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Semua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alur</a:t>
            </a:r>
            <a:r>
              <a:rPr sz="19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dari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bermuara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</a:t>
            </a:r>
            <a:r>
              <a:rPr sz="19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join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endParaRPr sz="1900">
              <a:latin typeface="Georgia"/>
              <a:cs typeface="Georgia"/>
            </a:endParaRPr>
          </a:p>
          <a:p>
            <a:pPr marL="419100" marR="269240" indent="-343535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terdapat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b="1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Georgia"/>
                <a:cs typeface="Georgia"/>
              </a:rPr>
              <a:t>function</a:t>
            </a:r>
            <a:r>
              <a:rPr sz="1900" b="1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pada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setiap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 </a:t>
            </a:r>
            <a:r>
              <a:rPr sz="1900" spc="-4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jalur.</a:t>
            </a:r>
            <a:endParaRPr sz="1900">
              <a:latin typeface="Georgia"/>
              <a:cs typeface="Georgia"/>
            </a:endParaRPr>
          </a:p>
          <a:p>
            <a:pPr marL="41910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Setiap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jalur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terdiri</a:t>
            </a:r>
            <a:r>
              <a:rPr sz="19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dari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event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dan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function.</a:t>
            </a:r>
            <a:endParaRPr sz="1900">
              <a:latin typeface="Georgia"/>
              <a:cs typeface="Georgia"/>
            </a:endParaRPr>
          </a:p>
          <a:p>
            <a:pPr marL="419100" marR="8255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Jumlah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jalur</a:t>
            </a:r>
            <a:r>
              <a:rPr sz="19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yang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keluar</a:t>
            </a:r>
            <a:r>
              <a:rPr sz="19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dari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sama </a:t>
            </a:r>
            <a:r>
              <a:rPr sz="1900" spc="-4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jumlah jalur yang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masuk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join.</a:t>
            </a:r>
            <a:endParaRPr sz="1900">
              <a:latin typeface="Georgia"/>
              <a:cs typeface="Georgia"/>
            </a:endParaRPr>
          </a:p>
          <a:p>
            <a:pPr marL="419100" marR="196215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18465" algn="l"/>
                <a:tab pos="4191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ada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koneksi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yang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masuk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</a:t>
            </a:r>
            <a:r>
              <a:rPr sz="19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spc="-4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dan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koneksi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yang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keluar</a:t>
            </a:r>
            <a:r>
              <a:rPr sz="19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dari 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join.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53121" y="2730245"/>
            <a:ext cx="647700" cy="556260"/>
          </a:xfrm>
          <a:custGeom>
            <a:avLst/>
            <a:gdLst/>
            <a:ahLst/>
            <a:cxnLst/>
            <a:rect l="l" t="t" r="r" b="b"/>
            <a:pathLst>
              <a:path w="647700" h="556260">
                <a:moveTo>
                  <a:pt x="0" y="278129"/>
                </a:moveTo>
                <a:lnTo>
                  <a:pt x="4238" y="233015"/>
                </a:lnTo>
                <a:lnTo>
                  <a:pt x="16510" y="190219"/>
                </a:lnTo>
                <a:lnTo>
                  <a:pt x="36148" y="150313"/>
                </a:lnTo>
                <a:lnTo>
                  <a:pt x="62485" y="113870"/>
                </a:lnTo>
                <a:lnTo>
                  <a:pt x="94854" y="81462"/>
                </a:lnTo>
                <a:lnTo>
                  <a:pt x="132589" y="53663"/>
                </a:lnTo>
                <a:lnTo>
                  <a:pt x="175023" y="31044"/>
                </a:lnTo>
                <a:lnTo>
                  <a:pt x="221489" y="14179"/>
                </a:lnTo>
                <a:lnTo>
                  <a:pt x="271320" y="3640"/>
                </a:lnTo>
                <a:lnTo>
                  <a:pt x="323850" y="0"/>
                </a:lnTo>
                <a:lnTo>
                  <a:pt x="376379" y="3640"/>
                </a:lnTo>
                <a:lnTo>
                  <a:pt x="426210" y="14179"/>
                </a:lnTo>
                <a:lnTo>
                  <a:pt x="472676" y="31044"/>
                </a:lnTo>
                <a:lnTo>
                  <a:pt x="515110" y="53663"/>
                </a:lnTo>
                <a:lnTo>
                  <a:pt x="552845" y="81462"/>
                </a:lnTo>
                <a:lnTo>
                  <a:pt x="585214" y="113870"/>
                </a:lnTo>
                <a:lnTo>
                  <a:pt x="611551" y="150313"/>
                </a:lnTo>
                <a:lnTo>
                  <a:pt x="631189" y="190219"/>
                </a:lnTo>
                <a:lnTo>
                  <a:pt x="643461" y="233015"/>
                </a:lnTo>
                <a:lnTo>
                  <a:pt x="647700" y="278129"/>
                </a:lnTo>
                <a:lnTo>
                  <a:pt x="643461" y="323244"/>
                </a:lnTo>
                <a:lnTo>
                  <a:pt x="631189" y="366040"/>
                </a:lnTo>
                <a:lnTo>
                  <a:pt x="611551" y="405946"/>
                </a:lnTo>
                <a:lnTo>
                  <a:pt x="585214" y="442389"/>
                </a:lnTo>
                <a:lnTo>
                  <a:pt x="552845" y="474797"/>
                </a:lnTo>
                <a:lnTo>
                  <a:pt x="515110" y="502596"/>
                </a:lnTo>
                <a:lnTo>
                  <a:pt x="472676" y="525215"/>
                </a:lnTo>
                <a:lnTo>
                  <a:pt x="426210" y="542080"/>
                </a:lnTo>
                <a:lnTo>
                  <a:pt x="376379" y="552619"/>
                </a:lnTo>
                <a:lnTo>
                  <a:pt x="323850" y="556259"/>
                </a:lnTo>
                <a:lnTo>
                  <a:pt x="271320" y="552619"/>
                </a:lnTo>
                <a:lnTo>
                  <a:pt x="221489" y="542080"/>
                </a:lnTo>
                <a:lnTo>
                  <a:pt x="175023" y="525215"/>
                </a:lnTo>
                <a:lnTo>
                  <a:pt x="132589" y="502596"/>
                </a:lnTo>
                <a:lnTo>
                  <a:pt x="94854" y="474797"/>
                </a:lnTo>
                <a:lnTo>
                  <a:pt x="62485" y="442389"/>
                </a:lnTo>
                <a:lnTo>
                  <a:pt x="36148" y="405946"/>
                </a:lnTo>
                <a:lnTo>
                  <a:pt x="16510" y="366040"/>
                </a:lnTo>
                <a:lnTo>
                  <a:pt x="4238" y="323244"/>
                </a:lnTo>
                <a:lnTo>
                  <a:pt x="0" y="278129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1417" y="2849758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7" baseline="-20833" dirty="0">
                <a:latin typeface="Georgia"/>
                <a:cs typeface="Georgia"/>
              </a:rPr>
              <a:t>1</a:t>
            </a:r>
            <a:endParaRPr sz="1800" baseline="-20833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43596" y="4212716"/>
            <a:ext cx="666750" cy="866140"/>
            <a:chOff x="7443596" y="4212716"/>
            <a:chExt cx="666750" cy="866140"/>
          </a:xfrm>
        </p:grpSpPr>
        <p:sp>
          <p:nvSpPr>
            <p:cNvPr id="12" name="object 12"/>
            <p:cNvSpPr/>
            <p:nvPr/>
          </p:nvSpPr>
          <p:spPr>
            <a:xfrm>
              <a:off x="7776971" y="4776215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5">
                  <a:moveTo>
                    <a:pt x="0" y="0"/>
                  </a:moveTo>
                  <a:lnTo>
                    <a:pt x="0" y="296036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2526" y="49960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53121" y="4222241"/>
              <a:ext cx="647700" cy="554990"/>
            </a:xfrm>
            <a:custGeom>
              <a:avLst/>
              <a:gdLst/>
              <a:ahLst/>
              <a:cxnLst/>
              <a:rect l="l" t="t" r="r" b="b"/>
              <a:pathLst>
                <a:path w="647700" h="554989">
                  <a:moveTo>
                    <a:pt x="0" y="277367"/>
                  </a:moveTo>
                  <a:lnTo>
                    <a:pt x="4238" y="232377"/>
                  </a:lnTo>
                  <a:lnTo>
                    <a:pt x="16510" y="189697"/>
                  </a:lnTo>
                  <a:lnTo>
                    <a:pt x="36148" y="149900"/>
                  </a:lnTo>
                  <a:lnTo>
                    <a:pt x="62485" y="113557"/>
                  </a:lnTo>
                  <a:lnTo>
                    <a:pt x="94854" y="81238"/>
                  </a:lnTo>
                  <a:lnTo>
                    <a:pt x="132589" y="53515"/>
                  </a:lnTo>
                  <a:lnTo>
                    <a:pt x="175023" y="30959"/>
                  </a:lnTo>
                  <a:lnTo>
                    <a:pt x="221489" y="14140"/>
                  </a:lnTo>
                  <a:lnTo>
                    <a:pt x="271320" y="3630"/>
                  </a:lnTo>
                  <a:lnTo>
                    <a:pt x="323850" y="0"/>
                  </a:lnTo>
                  <a:lnTo>
                    <a:pt x="376379" y="3630"/>
                  </a:lnTo>
                  <a:lnTo>
                    <a:pt x="426210" y="14140"/>
                  </a:lnTo>
                  <a:lnTo>
                    <a:pt x="472676" y="30959"/>
                  </a:lnTo>
                  <a:lnTo>
                    <a:pt x="515110" y="53515"/>
                  </a:lnTo>
                  <a:lnTo>
                    <a:pt x="552845" y="81238"/>
                  </a:lnTo>
                  <a:lnTo>
                    <a:pt x="585214" y="113557"/>
                  </a:lnTo>
                  <a:lnTo>
                    <a:pt x="611551" y="149900"/>
                  </a:lnTo>
                  <a:lnTo>
                    <a:pt x="631189" y="189697"/>
                  </a:lnTo>
                  <a:lnTo>
                    <a:pt x="643461" y="232377"/>
                  </a:lnTo>
                  <a:lnTo>
                    <a:pt x="647700" y="277367"/>
                  </a:lnTo>
                  <a:lnTo>
                    <a:pt x="643461" y="322358"/>
                  </a:lnTo>
                  <a:lnTo>
                    <a:pt x="631189" y="365038"/>
                  </a:lnTo>
                  <a:lnTo>
                    <a:pt x="611551" y="404835"/>
                  </a:lnTo>
                  <a:lnTo>
                    <a:pt x="585214" y="441178"/>
                  </a:lnTo>
                  <a:lnTo>
                    <a:pt x="552845" y="473497"/>
                  </a:lnTo>
                  <a:lnTo>
                    <a:pt x="515110" y="501220"/>
                  </a:lnTo>
                  <a:lnTo>
                    <a:pt x="472676" y="523776"/>
                  </a:lnTo>
                  <a:lnTo>
                    <a:pt x="426210" y="540595"/>
                  </a:lnTo>
                  <a:lnTo>
                    <a:pt x="376379" y="551105"/>
                  </a:lnTo>
                  <a:lnTo>
                    <a:pt x="323850" y="554735"/>
                  </a:lnTo>
                  <a:lnTo>
                    <a:pt x="271320" y="551105"/>
                  </a:lnTo>
                  <a:lnTo>
                    <a:pt x="221489" y="540595"/>
                  </a:lnTo>
                  <a:lnTo>
                    <a:pt x="175023" y="523776"/>
                  </a:lnTo>
                  <a:lnTo>
                    <a:pt x="132589" y="501220"/>
                  </a:lnTo>
                  <a:lnTo>
                    <a:pt x="94854" y="473497"/>
                  </a:lnTo>
                  <a:lnTo>
                    <a:pt x="62485" y="441178"/>
                  </a:lnTo>
                  <a:lnTo>
                    <a:pt x="36148" y="404835"/>
                  </a:lnTo>
                  <a:lnTo>
                    <a:pt x="16510" y="365038"/>
                  </a:lnTo>
                  <a:lnTo>
                    <a:pt x="4238" y="322358"/>
                  </a:lnTo>
                  <a:lnTo>
                    <a:pt x="0" y="277367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041895" y="2421635"/>
            <a:ext cx="1675130" cy="1073150"/>
            <a:chOff x="7041895" y="2421635"/>
            <a:chExt cx="1675130" cy="1073150"/>
          </a:xfrm>
        </p:grpSpPr>
        <p:sp>
          <p:nvSpPr>
            <p:cNvPr id="16" name="object 16"/>
            <p:cNvSpPr/>
            <p:nvPr/>
          </p:nvSpPr>
          <p:spPr>
            <a:xfrm>
              <a:off x="7092690" y="3006851"/>
              <a:ext cx="360045" cy="481330"/>
            </a:xfrm>
            <a:custGeom>
              <a:avLst/>
              <a:gdLst/>
              <a:ahLst/>
              <a:cxnLst/>
              <a:rect l="l" t="t" r="r" b="b"/>
              <a:pathLst>
                <a:path w="360045" h="481329">
                  <a:moveTo>
                    <a:pt x="360045" y="0"/>
                  </a:moveTo>
                  <a:lnTo>
                    <a:pt x="0" y="0"/>
                  </a:lnTo>
                  <a:lnTo>
                    <a:pt x="0" y="481190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8245" y="34118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0059" y="3006851"/>
              <a:ext cx="574675" cy="481330"/>
            </a:xfrm>
            <a:custGeom>
              <a:avLst/>
              <a:gdLst/>
              <a:ahLst/>
              <a:cxnLst/>
              <a:rect l="l" t="t" r="r" b="b"/>
              <a:pathLst>
                <a:path w="574675" h="481329">
                  <a:moveTo>
                    <a:pt x="0" y="0"/>
                  </a:moveTo>
                  <a:lnTo>
                    <a:pt x="574636" y="0"/>
                  </a:lnTo>
                  <a:lnTo>
                    <a:pt x="574636" y="481279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21873" y="3407373"/>
              <a:ext cx="88900" cy="81280"/>
            </a:xfrm>
            <a:custGeom>
              <a:avLst/>
              <a:gdLst/>
              <a:ahLst/>
              <a:cxnLst/>
              <a:rect l="l" t="t" r="r" b="b"/>
              <a:pathLst>
                <a:path w="88900" h="81279">
                  <a:moveTo>
                    <a:pt x="88328" y="0"/>
                  </a:moveTo>
                  <a:lnTo>
                    <a:pt x="52819" y="80759"/>
                  </a:lnTo>
                  <a:lnTo>
                    <a:pt x="0" y="10096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00059" y="3006851"/>
              <a:ext cx="288290" cy="481330"/>
            </a:xfrm>
            <a:custGeom>
              <a:avLst/>
              <a:gdLst/>
              <a:ahLst/>
              <a:cxnLst/>
              <a:rect l="l" t="t" r="r" b="b"/>
              <a:pathLst>
                <a:path w="288290" h="481329">
                  <a:moveTo>
                    <a:pt x="0" y="0"/>
                  </a:moveTo>
                  <a:lnTo>
                    <a:pt x="288036" y="0"/>
                  </a:lnTo>
                  <a:lnTo>
                    <a:pt x="288036" y="481190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43641" y="341184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6971" y="2421635"/>
              <a:ext cx="0" cy="296545"/>
            </a:xfrm>
            <a:custGeom>
              <a:avLst/>
              <a:gdLst/>
              <a:ahLst/>
              <a:cxnLst/>
              <a:rect l="l" t="t" r="r" b="b"/>
              <a:pathLst>
                <a:path h="296544">
                  <a:moveTo>
                    <a:pt x="0" y="0"/>
                  </a:moveTo>
                  <a:lnTo>
                    <a:pt x="0" y="296037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32526" y="264147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47705" y="4341352"/>
            <a:ext cx="17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94008" y="4473940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2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05433" y="4215129"/>
            <a:ext cx="1589405" cy="335280"/>
            <a:chOff x="7105433" y="4215129"/>
            <a:chExt cx="1589405" cy="335280"/>
          </a:xfrm>
        </p:grpSpPr>
        <p:sp>
          <p:nvSpPr>
            <p:cNvPr id="27" name="object 27"/>
            <p:cNvSpPr/>
            <p:nvPr/>
          </p:nvSpPr>
          <p:spPr>
            <a:xfrm>
              <a:off x="8112637" y="4221479"/>
              <a:ext cx="575945" cy="278130"/>
            </a:xfrm>
            <a:custGeom>
              <a:avLst/>
              <a:gdLst/>
              <a:ahLst/>
              <a:cxnLst/>
              <a:rect l="l" t="t" r="r" b="b"/>
              <a:pathLst>
                <a:path w="575945" h="278129">
                  <a:moveTo>
                    <a:pt x="563486" y="0"/>
                  </a:moveTo>
                  <a:lnTo>
                    <a:pt x="575703" y="0"/>
                  </a:lnTo>
                  <a:lnTo>
                    <a:pt x="575703" y="277749"/>
                  </a:lnTo>
                  <a:lnTo>
                    <a:pt x="0" y="277749"/>
                  </a:lnTo>
                </a:path>
              </a:pathLst>
            </a:custGeom>
            <a:ln w="12699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12631" y="445477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12633" y="4221479"/>
              <a:ext cx="293370" cy="278130"/>
            </a:xfrm>
            <a:custGeom>
              <a:avLst/>
              <a:gdLst/>
              <a:ahLst/>
              <a:cxnLst/>
              <a:rect l="l" t="t" r="r" b="b"/>
              <a:pathLst>
                <a:path w="293370" h="278129">
                  <a:moveTo>
                    <a:pt x="293204" y="0"/>
                  </a:moveTo>
                  <a:lnTo>
                    <a:pt x="290436" y="0"/>
                  </a:lnTo>
                  <a:lnTo>
                    <a:pt x="290436" y="277749"/>
                  </a:lnTo>
                  <a:lnTo>
                    <a:pt x="0" y="277749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12630" y="445477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11783" y="4221479"/>
              <a:ext cx="328295" cy="278130"/>
            </a:xfrm>
            <a:custGeom>
              <a:avLst/>
              <a:gdLst/>
              <a:ahLst/>
              <a:cxnLst/>
              <a:rect l="l" t="t" r="r" b="b"/>
              <a:pathLst>
                <a:path w="328295" h="278129">
                  <a:moveTo>
                    <a:pt x="14439" y="0"/>
                  </a:moveTo>
                  <a:lnTo>
                    <a:pt x="0" y="0"/>
                  </a:lnTo>
                  <a:lnTo>
                    <a:pt x="0" y="277749"/>
                  </a:lnTo>
                  <a:lnTo>
                    <a:pt x="327837" y="277749"/>
                  </a:lnTo>
                </a:path>
              </a:pathLst>
            </a:custGeom>
            <a:ln w="12699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63425" y="445477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8676131" y="371703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06383" y="371703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6223" y="371703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7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4752" y="1700783"/>
            <a:ext cx="7699375" cy="5157470"/>
            <a:chOff x="1444752" y="1700783"/>
            <a:chExt cx="7699375" cy="5157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156" y="1700783"/>
              <a:ext cx="4358627" cy="4344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2" y="1801367"/>
              <a:ext cx="2116835" cy="51358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7872" y="1599334"/>
            <a:ext cx="4792980" cy="465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095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Block</a:t>
            </a:r>
            <a:r>
              <a:rPr sz="1800" b="1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abstractions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1800">
              <a:latin typeface="Georgia"/>
              <a:cs typeface="Georgia"/>
            </a:endParaRPr>
          </a:p>
          <a:p>
            <a:pPr marL="306705" marR="22225" indent="-256540">
              <a:lnSpc>
                <a:spcPct val="80000"/>
              </a:lnSpc>
              <a:spcBef>
                <a:spcPts val="365"/>
              </a:spcBef>
              <a:buClr>
                <a:srgbClr val="9BBA58"/>
              </a:buClr>
              <a:buChar char="•"/>
              <a:tabLst>
                <a:tab pos="306705" algn="l"/>
                <a:tab pos="307340" algn="l"/>
              </a:tabLst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Potongan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800" b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parallel</a:t>
            </a:r>
            <a:r>
              <a:rPr sz="1800" b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(bercabang)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dimulai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dari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konektor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split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sampai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konektor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join, dapat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diganti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dengan satu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fungsi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general</a:t>
            </a:r>
            <a:r>
              <a:rPr sz="1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perwakilannya.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Georgia"/>
              <a:cs typeface="Georgia"/>
            </a:endParaRPr>
          </a:p>
          <a:p>
            <a:pPr marL="50800">
              <a:lnSpc>
                <a:spcPts val="2095"/>
              </a:lnSpc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Contoh;</a:t>
            </a:r>
            <a:endParaRPr sz="1800">
              <a:latin typeface="Georgia"/>
              <a:cs typeface="Georgia"/>
            </a:endParaRPr>
          </a:p>
          <a:p>
            <a:pPr marL="342900" marR="920115">
              <a:lnSpc>
                <a:spcPct val="80000"/>
              </a:lnSpc>
              <a:spcBef>
                <a:spcPts val="365"/>
              </a:spcBef>
            </a:pP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Generalisasi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terhadap block proses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bercabang:</a:t>
            </a:r>
            <a:endParaRPr sz="1800">
              <a:latin typeface="Georgia"/>
              <a:cs typeface="Georgia"/>
            </a:endParaRPr>
          </a:p>
          <a:p>
            <a:pPr marL="342900" marR="1689100" algn="just">
              <a:lnSpc>
                <a:spcPts val="2030"/>
              </a:lnSpc>
              <a:spcBef>
                <a:spcPts val="45"/>
              </a:spcBef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Events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: 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11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 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21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 … 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k1 </a:t>
            </a:r>
            <a:r>
              <a:rPr sz="1800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1 </a:t>
            </a:r>
            <a:r>
              <a:rPr sz="1800" spc="7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Functions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: f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1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 f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2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 …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00" spc="-7" baseline="-20833" dirty="0">
                <a:solidFill>
                  <a:srgbClr val="1F487C"/>
                </a:solidFill>
                <a:latin typeface="Georgia"/>
                <a:cs typeface="Georgia"/>
              </a:rPr>
              <a:t>k </a:t>
            </a:r>
            <a:r>
              <a:rPr sz="1800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B </a:t>
            </a:r>
            <a:r>
              <a:rPr sz="1800" spc="7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Events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12</a:t>
            </a:r>
            <a:r>
              <a:rPr sz="1800" spc="-7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22</a:t>
            </a:r>
            <a:r>
              <a:rPr sz="1800" spc="-15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 …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k2</a:t>
            </a:r>
            <a:r>
              <a:rPr sz="1800" spc="-30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800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aseline="-20833" dirty="0">
                <a:solidFill>
                  <a:srgbClr val="1F487C"/>
                </a:solidFill>
                <a:latin typeface="Georgia"/>
                <a:cs typeface="Georgia"/>
              </a:rPr>
              <a:t>2</a:t>
            </a:r>
            <a:endParaRPr sz="1800" baseline="-20833">
              <a:latin typeface="Georgia"/>
              <a:cs typeface="Georgia"/>
            </a:endParaRPr>
          </a:p>
          <a:p>
            <a:pPr marL="342900">
              <a:lnSpc>
                <a:spcPts val="1850"/>
              </a:lnSpc>
              <a:spcBef>
                <a:spcPts val="1710"/>
              </a:spcBef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Hasilnya;</a:t>
            </a:r>
            <a:endParaRPr sz="1600">
              <a:latin typeface="Georgia"/>
              <a:cs typeface="Georgia"/>
            </a:endParaRPr>
          </a:p>
          <a:p>
            <a:pPr marL="347345" marR="349885" indent="-5080">
              <a:lnSpc>
                <a:spcPct val="87000"/>
              </a:lnSpc>
              <a:spcBef>
                <a:spcPts val="210"/>
              </a:spcBef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general</a:t>
            </a:r>
            <a:r>
              <a:rPr sz="1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berisi</a:t>
            </a:r>
            <a:r>
              <a:rPr sz="1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="1" baseline="-20833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800" b="1" spc="179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,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00" b="1" baseline="-20833" dirty="0">
                <a:solidFill>
                  <a:srgbClr val="1F487C"/>
                </a:solidFill>
                <a:latin typeface="Georgia"/>
                <a:cs typeface="Georgia"/>
              </a:rPr>
              <a:t>B</a:t>
            </a:r>
            <a:r>
              <a:rPr sz="1800" b="1" spc="202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00" b="1" baseline="-20833" dirty="0">
                <a:solidFill>
                  <a:srgbClr val="1F487C"/>
                </a:solidFill>
                <a:latin typeface="Georgia"/>
                <a:cs typeface="Georgia"/>
              </a:rPr>
              <a:t>2</a:t>
            </a:r>
            <a:r>
              <a:rPr sz="1800" b="1" spc="187" baseline="-20833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.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Semantik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fungsi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dan event disesuaikan 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dengan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tipe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 dari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konektor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(C1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C2).</a:t>
            </a:r>
            <a:endParaRPr sz="1800">
              <a:latin typeface="Georgia"/>
              <a:cs typeface="Georgia"/>
            </a:endParaRPr>
          </a:p>
          <a:p>
            <a:pPr marL="347345" marR="43180">
              <a:lnSpc>
                <a:spcPts val="1730"/>
              </a:lnSpc>
              <a:spcBef>
                <a:spcPts val="285"/>
              </a:spcBef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Jika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tipe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konektor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adalah XOR</a:t>
            </a:r>
            <a:r>
              <a:rPr sz="18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maka</a:t>
            </a:r>
            <a:r>
              <a:rPr sz="1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hanya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satu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1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dijalankan.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87323"/>
            <a:ext cx="5628131" cy="11216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251" y="822872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0" dirty="0"/>
              <a:t> </a:t>
            </a:r>
            <a:r>
              <a:rPr sz="4000" spc="-10" dirty="0"/>
              <a:t>Rules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542544"/>
            <a:ext cx="567232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8855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3395471" y="1927859"/>
            <a:ext cx="868680" cy="539750"/>
            <a:chOff x="3395471" y="1927859"/>
            <a:chExt cx="868680" cy="539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471" y="1927859"/>
              <a:ext cx="868679" cy="5394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0252" y="2253995"/>
              <a:ext cx="579119" cy="472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5668" y="1530510"/>
            <a:ext cx="3989070" cy="7702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Definition</a:t>
            </a:r>
            <a:r>
              <a:rPr sz="2400" b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3</a:t>
            </a:r>
            <a:r>
              <a:rPr sz="2400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305"/>
              </a:spcBef>
            </a:pP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Potongan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proses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adalah </a:t>
            </a:r>
            <a:r>
              <a:rPr sz="19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</a:rPr>
              <a:t>loop</a:t>
            </a:r>
            <a:r>
              <a:rPr sz="1900" b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jika: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180" y="2313711"/>
            <a:ext cx="5742940" cy="340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9560" indent="-342900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Dimulai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join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XOR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dan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ditutup </a:t>
            </a:r>
            <a:r>
              <a:rPr sz="1900" spc="-4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dengan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XOR.</a:t>
            </a:r>
            <a:endParaRPr sz="19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Potongan</a:t>
            </a:r>
            <a:r>
              <a:rPr sz="1900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proses</a:t>
            </a:r>
            <a:r>
              <a:rPr sz="1900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tidak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mengandung</a:t>
            </a:r>
            <a:r>
              <a:rPr sz="1900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lain.</a:t>
            </a:r>
            <a:endParaRPr sz="1900">
              <a:latin typeface="Georgia"/>
              <a:cs typeface="Georgia"/>
            </a:endParaRPr>
          </a:p>
          <a:p>
            <a:pPr marL="355600" marR="227965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join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XOR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memiliki</a:t>
            </a:r>
            <a:r>
              <a:rPr sz="1900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koneksi </a:t>
            </a:r>
            <a:r>
              <a:rPr sz="1900" spc="-4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keluar</a:t>
            </a:r>
            <a:r>
              <a:rPr sz="19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dan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dua koneksi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masuk.</a:t>
            </a:r>
            <a:endParaRPr sz="1900">
              <a:latin typeface="Georgia"/>
              <a:cs typeface="Georgia"/>
            </a:endParaRPr>
          </a:p>
          <a:p>
            <a:pPr marL="355600" marR="22606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XOR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memiliki</a:t>
            </a:r>
            <a:r>
              <a:rPr sz="1900" spc="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dua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koneksi </a:t>
            </a:r>
            <a:r>
              <a:rPr sz="1900" spc="-4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keluar</a:t>
            </a:r>
            <a:r>
              <a:rPr sz="19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dan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koneksi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masuk.</a:t>
            </a:r>
            <a:endParaRPr sz="1900">
              <a:latin typeface="Georgia"/>
              <a:cs typeface="Georgia"/>
            </a:endParaRPr>
          </a:p>
          <a:p>
            <a:pPr marL="355600" marR="26289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Hanya</a:t>
            </a:r>
            <a:r>
              <a:rPr sz="19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terdapat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 jalur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dari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split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ke </a:t>
            </a:r>
            <a:r>
              <a:rPr sz="1900" spc="-4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konektor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join,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demikian</a:t>
            </a:r>
            <a:r>
              <a:rPr sz="1900" spc="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juga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sebaliknya</a:t>
            </a:r>
            <a:endParaRPr sz="1900">
              <a:latin typeface="Georgia"/>
              <a:cs typeface="Georgia"/>
            </a:endParaRPr>
          </a:p>
          <a:p>
            <a:pPr marL="355600" marR="401320" indent="-3429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Minimal</a:t>
            </a:r>
            <a:r>
              <a:rPr sz="1900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terdapat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satu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fucntion</a:t>
            </a:r>
            <a:r>
              <a:rPr sz="19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pada</a:t>
            </a:r>
            <a:r>
              <a:rPr sz="19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C00000"/>
                </a:solidFill>
                <a:latin typeface="Georgia"/>
                <a:cs typeface="Georgia"/>
              </a:rPr>
              <a:t>potongan </a:t>
            </a:r>
            <a:r>
              <a:rPr sz="1900" spc="-4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proses.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5085" y="2554985"/>
            <a:ext cx="935990" cy="803275"/>
          </a:xfrm>
          <a:custGeom>
            <a:avLst/>
            <a:gdLst/>
            <a:ahLst/>
            <a:cxnLst/>
            <a:rect l="l" t="t" r="r" b="b"/>
            <a:pathLst>
              <a:path w="935990" h="803275">
                <a:moveTo>
                  <a:pt x="0" y="401574"/>
                </a:moveTo>
                <a:lnTo>
                  <a:pt x="2745" y="357818"/>
                </a:lnTo>
                <a:lnTo>
                  <a:pt x="10791" y="315427"/>
                </a:lnTo>
                <a:lnTo>
                  <a:pt x="23852" y="274646"/>
                </a:lnTo>
                <a:lnTo>
                  <a:pt x="41643" y="235720"/>
                </a:lnTo>
                <a:lnTo>
                  <a:pt x="63878" y="198893"/>
                </a:lnTo>
                <a:lnTo>
                  <a:pt x="90272" y="164410"/>
                </a:lnTo>
                <a:lnTo>
                  <a:pt x="120539" y="132518"/>
                </a:lnTo>
                <a:lnTo>
                  <a:pt x="154394" y="103460"/>
                </a:lnTo>
                <a:lnTo>
                  <a:pt x="191552" y="77481"/>
                </a:lnTo>
                <a:lnTo>
                  <a:pt x="231727" y="54827"/>
                </a:lnTo>
                <a:lnTo>
                  <a:pt x="274633" y="35742"/>
                </a:lnTo>
                <a:lnTo>
                  <a:pt x="319986" y="20472"/>
                </a:lnTo>
                <a:lnTo>
                  <a:pt x="367499" y="9262"/>
                </a:lnTo>
                <a:lnTo>
                  <a:pt x="416889" y="2356"/>
                </a:lnTo>
                <a:lnTo>
                  <a:pt x="467868" y="0"/>
                </a:lnTo>
                <a:lnTo>
                  <a:pt x="518846" y="2356"/>
                </a:lnTo>
                <a:lnTo>
                  <a:pt x="568236" y="9262"/>
                </a:lnTo>
                <a:lnTo>
                  <a:pt x="615749" y="20472"/>
                </a:lnTo>
                <a:lnTo>
                  <a:pt x="661102" y="35742"/>
                </a:lnTo>
                <a:lnTo>
                  <a:pt x="704008" y="54827"/>
                </a:lnTo>
                <a:lnTo>
                  <a:pt x="744183" y="77481"/>
                </a:lnTo>
                <a:lnTo>
                  <a:pt x="781341" y="103460"/>
                </a:lnTo>
                <a:lnTo>
                  <a:pt x="815196" y="132518"/>
                </a:lnTo>
                <a:lnTo>
                  <a:pt x="845463" y="164410"/>
                </a:lnTo>
                <a:lnTo>
                  <a:pt x="871857" y="198893"/>
                </a:lnTo>
                <a:lnTo>
                  <a:pt x="894092" y="235720"/>
                </a:lnTo>
                <a:lnTo>
                  <a:pt x="911883" y="274646"/>
                </a:lnTo>
                <a:lnTo>
                  <a:pt x="924944" y="315427"/>
                </a:lnTo>
                <a:lnTo>
                  <a:pt x="932990" y="357818"/>
                </a:lnTo>
                <a:lnTo>
                  <a:pt x="935736" y="401574"/>
                </a:lnTo>
                <a:lnTo>
                  <a:pt x="932990" y="445329"/>
                </a:lnTo>
                <a:lnTo>
                  <a:pt x="924944" y="487720"/>
                </a:lnTo>
                <a:lnTo>
                  <a:pt x="911883" y="528501"/>
                </a:lnTo>
                <a:lnTo>
                  <a:pt x="894092" y="567427"/>
                </a:lnTo>
                <a:lnTo>
                  <a:pt x="871857" y="604254"/>
                </a:lnTo>
                <a:lnTo>
                  <a:pt x="845463" y="638737"/>
                </a:lnTo>
                <a:lnTo>
                  <a:pt x="815196" y="670629"/>
                </a:lnTo>
                <a:lnTo>
                  <a:pt x="781341" y="699687"/>
                </a:lnTo>
                <a:lnTo>
                  <a:pt x="744183" y="725666"/>
                </a:lnTo>
                <a:lnTo>
                  <a:pt x="704008" y="748320"/>
                </a:lnTo>
                <a:lnTo>
                  <a:pt x="661102" y="767405"/>
                </a:lnTo>
                <a:lnTo>
                  <a:pt x="615749" y="782675"/>
                </a:lnTo>
                <a:lnTo>
                  <a:pt x="568236" y="793885"/>
                </a:lnTo>
                <a:lnTo>
                  <a:pt x="518846" y="800791"/>
                </a:lnTo>
                <a:lnTo>
                  <a:pt x="467868" y="803148"/>
                </a:lnTo>
                <a:lnTo>
                  <a:pt x="416889" y="800791"/>
                </a:lnTo>
                <a:lnTo>
                  <a:pt x="367499" y="793885"/>
                </a:lnTo>
                <a:lnTo>
                  <a:pt x="319986" y="782675"/>
                </a:lnTo>
                <a:lnTo>
                  <a:pt x="274633" y="767405"/>
                </a:lnTo>
                <a:lnTo>
                  <a:pt x="231727" y="748320"/>
                </a:lnTo>
                <a:lnTo>
                  <a:pt x="191552" y="725666"/>
                </a:lnTo>
                <a:lnTo>
                  <a:pt x="154394" y="699687"/>
                </a:lnTo>
                <a:lnTo>
                  <a:pt x="120539" y="670629"/>
                </a:lnTo>
                <a:lnTo>
                  <a:pt x="90272" y="638737"/>
                </a:lnTo>
                <a:lnTo>
                  <a:pt x="63878" y="604254"/>
                </a:lnTo>
                <a:lnTo>
                  <a:pt x="41643" y="567427"/>
                </a:lnTo>
                <a:lnTo>
                  <a:pt x="23852" y="528501"/>
                </a:lnTo>
                <a:lnTo>
                  <a:pt x="10791" y="487720"/>
                </a:lnTo>
                <a:lnTo>
                  <a:pt x="2745" y="445329"/>
                </a:lnTo>
                <a:lnTo>
                  <a:pt x="0" y="401574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69036" y="2830329"/>
            <a:ext cx="525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Georgia"/>
                <a:cs typeface="Georgia"/>
              </a:rPr>
              <a:t>XOR</a:t>
            </a:r>
            <a:r>
              <a:rPr sz="1800" spc="-7" baseline="-20833" dirty="0">
                <a:latin typeface="Georgia"/>
                <a:cs typeface="Georgia"/>
              </a:rPr>
              <a:t>1</a:t>
            </a:r>
            <a:endParaRPr sz="1800" baseline="-20833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55560" y="4685157"/>
            <a:ext cx="955040" cy="1114425"/>
            <a:chOff x="7155560" y="4685157"/>
            <a:chExt cx="955040" cy="1114425"/>
          </a:xfrm>
        </p:grpSpPr>
        <p:sp>
          <p:nvSpPr>
            <p:cNvPr id="12" name="object 12"/>
            <p:cNvSpPr/>
            <p:nvPr/>
          </p:nvSpPr>
          <p:spPr>
            <a:xfrm>
              <a:off x="7632191" y="5497068"/>
              <a:ext cx="6350" cy="296545"/>
            </a:xfrm>
            <a:custGeom>
              <a:avLst/>
              <a:gdLst/>
              <a:ahLst/>
              <a:cxnLst/>
              <a:rect l="l" t="t" r="r" b="b"/>
              <a:pathLst>
                <a:path w="6350" h="296545">
                  <a:moveTo>
                    <a:pt x="0" y="0"/>
                  </a:moveTo>
                  <a:lnTo>
                    <a:pt x="6096" y="296036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92271" y="5716007"/>
              <a:ext cx="88900" cy="77470"/>
            </a:xfrm>
            <a:custGeom>
              <a:avLst/>
              <a:gdLst/>
              <a:ahLst/>
              <a:cxnLst/>
              <a:rect l="l" t="t" r="r" b="b"/>
              <a:pathLst>
                <a:path w="88900" h="77470">
                  <a:moveTo>
                    <a:pt x="88887" y="0"/>
                  </a:moveTo>
                  <a:lnTo>
                    <a:pt x="46012" y="77101"/>
                  </a:lnTo>
                  <a:lnTo>
                    <a:pt x="0" y="1828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5085" y="4694682"/>
              <a:ext cx="935990" cy="803275"/>
            </a:xfrm>
            <a:custGeom>
              <a:avLst/>
              <a:gdLst/>
              <a:ahLst/>
              <a:cxnLst/>
              <a:rect l="l" t="t" r="r" b="b"/>
              <a:pathLst>
                <a:path w="935990" h="803275">
                  <a:moveTo>
                    <a:pt x="0" y="401574"/>
                  </a:moveTo>
                  <a:lnTo>
                    <a:pt x="2745" y="357818"/>
                  </a:lnTo>
                  <a:lnTo>
                    <a:pt x="10791" y="315427"/>
                  </a:lnTo>
                  <a:lnTo>
                    <a:pt x="23852" y="274646"/>
                  </a:lnTo>
                  <a:lnTo>
                    <a:pt x="41643" y="235720"/>
                  </a:lnTo>
                  <a:lnTo>
                    <a:pt x="63878" y="198893"/>
                  </a:lnTo>
                  <a:lnTo>
                    <a:pt x="90272" y="164410"/>
                  </a:lnTo>
                  <a:lnTo>
                    <a:pt x="120539" y="132518"/>
                  </a:lnTo>
                  <a:lnTo>
                    <a:pt x="154394" y="103460"/>
                  </a:lnTo>
                  <a:lnTo>
                    <a:pt x="191552" y="77481"/>
                  </a:lnTo>
                  <a:lnTo>
                    <a:pt x="231727" y="54827"/>
                  </a:lnTo>
                  <a:lnTo>
                    <a:pt x="274633" y="35742"/>
                  </a:lnTo>
                  <a:lnTo>
                    <a:pt x="319986" y="20472"/>
                  </a:lnTo>
                  <a:lnTo>
                    <a:pt x="367499" y="9262"/>
                  </a:lnTo>
                  <a:lnTo>
                    <a:pt x="416889" y="2356"/>
                  </a:lnTo>
                  <a:lnTo>
                    <a:pt x="467868" y="0"/>
                  </a:lnTo>
                  <a:lnTo>
                    <a:pt x="518846" y="2356"/>
                  </a:lnTo>
                  <a:lnTo>
                    <a:pt x="568236" y="9262"/>
                  </a:lnTo>
                  <a:lnTo>
                    <a:pt x="615749" y="20472"/>
                  </a:lnTo>
                  <a:lnTo>
                    <a:pt x="661102" y="35742"/>
                  </a:lnTo>
                  <a:lnTo>
                    <a:pt x="704008" y="54827"/>
                  </a:lnTo>
                  <a:lnTo>
                    <a:pt x="744183" y="77481"/>
                  </a:lnTo>
                  <a:lnTo>
                    <a:pt x="781341" y="103460"/>
                  </a:lnTo>
                  <a:lnTo>
                    <a:pt x="815196" y="132518"/>
                  </a:lnTo>
                  <a:lnTo>
                    <a:pt x="845463" y="164410"/>
                  </a:lnTo>
                  <a:lnTo>
                    <a:pt x="871857" y="198893"/>
                  </a:lnTo>
                  <a:lnTo>
                    <a:pt x="894092" y="235720"/>
                  </a:lnTo>
                  <a:lnTo>
                    <a:pt x="911883" y="274646"/>
                  </a:lnTo>
                  <a:lnTo>
                    <a:pt x="924944" y="315427"/>
                  </a:lnTo>
                  <a:lnTo>
                    <a:pt x="932990" y="357818"/>
                  </a:lnTo>
                  <a:lnTo>
                    <a:pt x="935736" y="401574"/>
                  </a:lnTo>
                  <a:lnTo>
                    <a:pt x="932990" y="445329"/>
                  </a:lnTo>
                  <a:lnTo>
                    <a:pt x="924944" y="487720"/>
                  </a:lnTo>
                  <a:lnTo>
                    <a:pt x="911883" y="528501"/>
                  </a:lnTo>
                  <a:lnTo>
                    <a:pt x="894092" y="567427"/>
                  </a:lnTo>
                  <a:lnTo>
                    <a:pt x="871857" y="604254"/>
                  </a:lnTo>
                  <a:lnTo>
                    <a:pt x="845463" y="638737"/>
                  </a:lnTo>
                  <a:lnTo>
                    <a:pt x="815196" y="670629"/>
                  </a:lnTo>
                  <a:lnTo>
                    <a:pt x="781341" y="699687"/>
                  </a:lnTo>
                  <a:lnTo>
                    <a:pt x="744183" y="725666"/>
                  </a:lnTo>
                  <a:lnTo>
                    <a:pt x="704008" y="748320"/>
                  </a:lnTo>
                  <a:lnTo>
                    <a:pt x="661102" y="767405"/>
                  </a:lnTo>
                  <a:lnTo>
                    <a:pt x="615749" y="782675"/>
                  </a:lnTo>
                  <a:lnTo>
                    <a:pt x="568236" y="793885"/>
                  </a:lnTo>
                  <a:lnTo>
                    <a:pt x="518846" y="800791"/>
                  </a:lnTo>
                  <a:lnTo>
                    <a:pt x="467868" y="803148"/>
                  </a:lnTo>
                  <a:lnTo>
                    <a:pt x="416889" y="800791"/>
                  </a:lnTo>
                  <a:lnTo>
                    <a:pt x="367499" y="793885"/>
                  </a:lnTo>
                  <a:lnTo>
                    <a:pt x="319986" y="782675"/>
                  </a:lnTo>
                  <a:lnTo>
                    <a:pt x="274633" y="767405"/>
                  </a:lnTo>
                  <a:lnTo>
                    <a:pt x="231727" y="748320"/>
                  </a:lnTo>
                  <a:lnTo>
                    <a:pt x="191552" y="725666"/>
                  </a:lnTo>
                  <a:lnTo>
                    <a:pt x="154394" y="699687"/>
                  </a:lnTo>
                  <a:lnTo>
                    <a:pt x="120539" y="670629"/>
                  </a:lnTo>
                  <a:lnTo>
                    <a:pt x="90272" y="638737"/>
                  </a:lnTo>
                  <a:lnTo>
                    <a:pt x="63878" y="604254"/>
                  </a:lnTo>
                  <a:lnTo>
                    <a:pt x="41643" y="567427"/>
                  </a:lnTo>
                  <a:lnTo>
                    <a:pt x="23852" y="528501"/>
                  </a:lnTo>
                  <a:lnTo>
                    <a:pt x="10791" y="487720"/>
                  </a:lnTo>
                  <a:lnTo>
                    <a:pt x="2745" y="445329"/>
                  </a:lnTo>
                  <a:lnTo>
                    <a:pt x="0" y="401574"/>
                  </a:lnTo>
                  <a:close/>
                </a:path>
              </a:pathLst>
            </a:custGeom>
            <a:ln w="190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81396" y="2348483"/>
            <a:ext cx="1101090" cy="1376045"/>
            <a:chOff x="7581396" y="2348483"/>
            <a:chExt cx="1101090" cy="1376045"/>
          </a:xfrm>
        </p:grpSpPr>
        <p:sp>
          <p:nvSpPr>
            <p:cNvPr id="16" name="object 16"/>
            <p:cNvSpPr/>
            <p:nvPr/>
          </p:nvSpPr>
          <p:spPr>
            <a:xfrm>
              <a:off x="7632192" y="3357372"/>
              <a:ext cx="6350" cy="354330"/>
            </a:xfrm>
            <a:custGeom>
              <a:avLst/>
              <a:gdLst/>
              <a:ahLst/>
              <a:cxnLst/>
              <a:rect l="l" t="t" r="r" b="b"/>
              <a:pathLst>
                <a:path w="6350" h="354329">
                  <a:moveTo>
                    <a:pt x="0" y="0"/>
                  </a:moveTo>
                  <a:lnTo>
                    <a:pt x="0" y="183197"/>
                  </a:lnTo>
                  <a:lnTo>
                    <a:pt x="6350" y="183197"/>
                  </a:lnTo>
                  <a:lnTo>
                    <a:pt x="6350" y="353822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94088" y="363499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12633" y="2956559"/>
              <a:ext cx="563880" cy="761365"/>
            </a:xfrm>
            <a:custGeom>
              <a:avLst/>
              <a:gdLst/>
              <a:ahLst/>
              <a:cxnLst/>
              <a:rect l="l" t="t" r="r" b="b"/>
              <a:pathLst>
                <a:path w="563879" h="761364">
                  <a:moveTo>
                    <a:pt x="0" y="0"/>
                  </a:moveTo>
                  <a:lnTo>
                    <a:pt x="563486" y="0"/>
                  </a:lnTo>
                  <a:lnTo>
                    <a:pt x="563486" y="761225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12635" y="291210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88900"/>
                  </a:moveTo>
                  <a:lnTo>
                    <a:pt x="0" y="44450"/>
                  </a:lnTo>
                  <a:lnTo>
                    <a:pt x="7620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32192" y="2348483"/>
              <a:ext cx="0" cy="193675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167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87746" y="24654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82244" y="4969995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Georgia"/>
                <a:cs typeface="Georgia"/>
              </a:rPr>
              <a:t>XO</a:t>
            </a:r>
            <a:r>
              <a:rPr sz="1400" dirty="0">
                <a:latin typeface="Georgia"/>
                <a:cs typeface="Georgia"/>
              </a:rPr>
              <a:t>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66292" y="5052291"/>
            <a:ext cx="11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n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81396" y="4430014"/>
            <a:ext cx="1145540" cy="671195"/>
            <a:chOff x="7581396" y="4430014"/>
            <a:chExt cx="1145540" cy="671195"/>
          </a:xfrm>
        </p:grpSpPr>
        <p:sp>
          <p:nvSpPr>
            <p:cNvPr id="25" name="object 25"/>
            <p:cNvSpPr/>
            <p:nvPr/>
          </p:nvSpPr>
          <p:spPr>
            <a:xfrm>
              <a:off x="8100065" y="4448937"/>
              <a:ext cx="576580" cy="645795"/>
            </a:xfrm>
            <a:custGeom>
              <a:avLst/>
              <a:gdLst/>
              <a:ahLst/>
              <a:cxnLst/>
              <a:rect l="l" t="t" r="r" b="b"/>
              <a:pathLst>
                <a:path w="576579" h="645795">
                  <a:moveTo>
                    <a:pt x="576059" y="0"/>
                  </a:moveTo>
                  <a:lnTo>
                    <a:pt x="576059" y="645782"/>
                  </a:lnTo>
                  <a:lnTo>
                    <a:pt x="0" y="645782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31678" y="444893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199"/>
                  </a:moveTo>
                  <a:lnTo>
                    <a:pt x="44450" y="0"/>
                  </a:lnTo>
                  <a:lnTo>
                    <a:pt x="88900" y="76199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32192" y="4436364"/>
              <a:ext cx="6350" cy="245110"/>
            </a:xfrm>
            <a:custGeom>
              <a:avLst/>
              <a:gdLst/>
              <a:ahLst/>
              <a:cxnLst/>
              <a:rect l="l" t="t" r="r" b="b"/>
              <a:pathLst>
                <a:path w="6350" h="245110">
                  <a:moveTo>
                    <a:pt x="6350" y="0"/>
                  </a:moveTo>
                  <a:lnTo>
                    <a:pt x="6350" y="128587"/>
                  </a:lnTo>
                  <a:lnTo>
                    <a:pt x="0" y="128587"/>
                  </a:lnTo>
                  <a:lnTo>
                    <a:pt x="0" y="244602"/>
                  </a:lnTo>
                </a:path>
              </a:pathLst>
            </a:custGeom>
            <a:ln w="12700">
              <a:solidFill>
                <a:srgbClr val="4F81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87746" y="460476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676131" y="3933444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6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2192" y="3933444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026"/>
                </a:lnTo>
              </a:path>
            </a:pathLst>
          </a:custGeom>
          <a:ln w="9525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752" y="1801367"/>
            <a:ext cx="1728215" cy="51358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10740" y="3226307"/>
            <a:ext cx="480059" cy="541020"/>
            <a:chOff x="2110740" y="3226307"/>
            <a:chExt cx="480059" cy="541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0740" y="3226307"/>
              <a:ext cx="417575" cy="5410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2472" y="3386327"/>
              <a:ext cx="338327" cy="3718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33272" y="3698747"/>
            <a:ext cx="593090" cy="654050"/>
            <a:chOff x="1033272" y="3698747"/>
            <a:chExt cx="593090" cy="6540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272" y="3698747"/>
              <a:ext cx="557783" cy="6537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" y="3924299"/>
              <a:ext cx="345947" cy="3779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9772" y="1599334"/>
            <a:ext cx="4990465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2095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Block</a:t>
            </a:r>
            <a:r>
              <a:rPr sz="1800" b="1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abstractions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1800">
              <a:latin typeface="Georgia"/>
              <a:cs typeface="Georgia"/>
            </a:endParaRPr>
          </a:p>
          <a:p>
            <a:pPr marL="344805" marR="483870" indent="-256540">
              <a:lnSpc>
                <a:spcPct val="80000"/>
              </a:lnSpc>
              <a:spcBef>
                <a:spcPts val="365"/>
              </a:spcBef>
              <a:buClr>
                <a:srgbClr val="9BBA58"/>
              </a:buClr>
              <a:buChar char="•"/>
              <a:tabLst>
                <a:tab pos="344805" algn="l"/>
                <a:tab pos="345440" algn="l"/>
              </a:tabLst>
            </a:pP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Potongan</a:t>
            </a:r>
            <a:r>
              <a:rPr sz="1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800" b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Georgia"/>
                <a:cs typeface="Georgia"/>
              </a:rPr>
              <a:t>loop</a:t>
            </a:r>
            <a:r>
              <a:rPr sz="1800" b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dimulai</a:t>
            </a:r>
            <a:r>
              <a:rPr sz="1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dari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konektor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join XOR sampai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konektor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split </a:t>
            </a:r>
            <a:r>
              <a:rPr sz="1800" spc="-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XOR,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dapat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diganti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dengan satu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fungsi </a:t>
            </a: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agregasi</a:t>
            </a:r>
            <a:r>
              <a:rPr sz="1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Georgia"/>
                <a:cs typeface="Georgia"/>
              </a:rPr>
              <a:t>(penggabungan).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endParaRPr sz="1650">
              <a:latin typeface="Georgia"/>
              <a:cs typeface="Georgia"/>
            </a:endParaRPr>
          </a:p>
          <a:p>
            <a:pPr marL="88900">
              <a:lnSpc>
                <a:spcPts val="2080"/>
              </a:lnSpc>
            </a:pPr>
            <a:r>
              <a:rPr sz="1800" dirty="0">
                <a:solidFill>
                  <a:srgbClr val="1F487C"/>
                </a:solidFill>
                <a:latin typeface="Georgia"/>
                <a:cs typeface="Georgia"/>
              </a:rPr>
              <a:t>Penjelasan;</a:t>
            </a:r>
            <a:endParaRPr sz="1800">
              <a:latin typeface="Georgia"/>
              <a:cs typeface="Georgia"/>
            </a:endParaRPr>
          </a:p>
          <a:p>
            <a:pPr marL="320040" marR="81280" indent="-231775">
              <a:lnSpc>
                <a:spcPct val="80000"/>
              </a:lnSpc>
              <a:spcBef>
                <a:spcPts val="375"/>
              </a:spcBef>
              <a:buClr>
                <a:srgbClr val="9BBA58"/>
              </a:buClr>
              <a:buChar char="•"/>
              <a:tabLst>
                <a:tab pos="320040" algn="l"/>
                <a:tab pos="320675" algn="l"/>
              </a:tabLst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Fungsi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agregasi </a:t>
            </a:r>
            <a:r>
              <a:rPr sz="1900" b="1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="1" baseline="-20000" dirty="0">
                <a:solidFill>
                  <a:srgbClr val="1F487C"/>
                </a:solidFill>
                <a:latin typeface="Georgia"/>
                <a:cs typeface="Georgia"/>
              </a:rPr>
              <a:t>L</a:t>
            </a:r>
            <a:r>
              <a:rPr sz="1875" b="1" spc="7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menggantikan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potongan </a:t>
            </a:r>
            <a:r>
              <a:rPr sz="1900" spc="-4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loop.</a:t>
            </a:r>
            <a:endParaRPr sz="1900">
              <a:latin typeface="Georgia"/>
              <a:cs typeface="Georgia"/>
            </a:endParaRPr>
          </a:p>
          <a:p>
            <a:pPr marL="320040" marR="334645" indent="-231775">
              <a:lnSpc>
                <a:spcPct val="8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320040" algn="l"/>
                <a:tab pos="320675" algn="l"/>
              </a:tabLst>
            </a:pP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300" b="1" spc="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75" b="1" spc="7" baseline="-20000" dirty="0">
                <a:solidFill>
                  <a:srgbClr val="1F487C"/>
                </a:solidFill>
                <a:latin typeface="Georgia"/>
                <a:cs typeface="Georgia"/>
              </a:rPr>
              <a:t>0</a:t>
            </a:r>
            <a:r>
              <a:rPr sz="1875" b="1" spc="187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disisipkan</a:t>
            </a:r>
            <a:r>
              <a:rPr sz="19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di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awal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(sebelum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L</a:t>
            </a:r>
            <a:r>
              <a:rPr sz="1875" spc="-30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) </a:t>
            </a:r>
            <a:r>
              <a:rPr sz="1900" spc="-4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 menjelaskan</a:t>
            </a:r>
            <a:r>
              <a:rPr sz="19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bahwa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loop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terjadi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sesuai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 (dalam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hal</a:t>
            </a:r>
            <a:r>
              <a:rPr sz="19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ini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300" spc="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1875" spc="7" baseline="-20000" dirty="0">
                <a:solidFill>
                  <a:srgbClr val="1F487C"/>
                </a:solidFill>
                <a:latin typeface="Georgia"/>
                <a:cs typeface="Georgia"/>
              </a:rPr>
              <a:t>0</a:t>
            </a:r>
            <a:r>
              <a:rPr sz="1875" spc="225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)</a:t>
            </a:r>
            <a:r>
              <a:rPr sz="19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1900">
              <a:latin typeface="Georgia"/>
              <a:cs typeface="Georgia"/>
            </a:endParaRPr>
          </a:p>
          <a:p>
            <a:pPr marL="320040" marR="107314" indent="-231775">
              <a:lnSpc>
                <a:spcPts val="1820"/>
              </a:lnSpc>
              <a:spcBef>
                <a:spcPts val="290"/>
              </a:spcBef>
              <a:buClr>
                <a:srgbClr val="9BBA58"/>
              </a:buClr>
              <a:buChar char="•"/>
              <a:tabLst>
                <a:tab pos="320040" algn="l"/>
                <a:tab pos="320675" algn="l"/>
              </a:tabLst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agregasi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(penggabungan)</a:t>
            </a:r>
            <a:r>
              <a:rPr sz="1900" spc="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dari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potongan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loop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berisi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875" spc="240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2 </a:t>
            </a:r>
            <a:r>
              <a:rPr sz="1875" spc="-434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dan menyatakan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bahwa fungsi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1</a:t>
            </a:r>
            <a:r>
              <a:rPr sz="1875" spc="7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dan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2 </a:t>
            </a:r>
            <a:r>
              <a:rPr sz="1875" spc="7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dijalankan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secara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iteratif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(berulang).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687323"/>
            <a:ext cx="9109075" cy="5981700"/>
            <a:chOff x="0" y="687323"/>
            <a:chExt cx="9109075" cy="59817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5796" y="1272540"/>
              <a:ext cx="3883151" cy="53964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87323"/>
              <a:ext cx="5628131" cy="112166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8251" y="822872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0" dirty="0"/>
              <a:t> </a:t>
            </a:r>
            <a:r>
              <a:rPr sz="4000" spc="-10" dirty="0"/>
              <a:t>Rules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606847"/>
            <a:ext cx="5034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Transformation</a:t>
            </a:r>
            <a:r>
              <a:rPr sz="4000" spc="-35" dirty="0"/>
              <a:t> </a:t>
            </a:r>
            <a:r>
              <a:rPr sz="4000" spc="-10" dirty="0"/>
              <a:t>Rules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220" y="3500628"/>
            <a:ext cx="5071871" cy="3357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7872" y="1596288"/>
            <a:ext cx="4373880" cy="428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2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1F487C"/>
                </a:solidFill>
                <a:latin typeface="Georgia"/>
                <a:cs typeface="Georgia"/>
              </a:rPr>
              <a:t>Dead</a:t>
            </a:r>
            <a:r>
              <a:rPr sz="19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b="1" spc="-10" dirty="0">
                <a:solidFill>
                  <a:srgbClr val="1F487C"/>
                </a:solidFill>
                <a:latin typeface="Georgia"/>
                <a:cs typeface="Georgia"/>
              </a:rPr>
              <a:t>End</a:t>
            </a:r>
            <a:r>
              <a:rPr sz="1900" b="1" spc="-5" dirty="0">
                <a:solidFill>
                  <a:srgbClr val="1F487C"/>
                </a:solidFill>
                <a:latin typeface="Georgia"/>
                <a:cs typeface="Georgia"/>
              </a:rPr>
              <a:t> abstraction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;</a:t>
            </a:r>
            <a:endParaRPr sz="1900">
              <a:latin typeface="Georgia"/>
              <a:cs typeface="Georgia"/>
            </a:endParaRPr>
          </a:p>
          <a:p>
            <a:pPr marL="50800" marR="159385">
              <a:lnSpc>
                <a:spcPct val="80000"/>
              </a:lnSpc>
              <a:spcBef>
                <a:spcPts val="375"/>
              </a:spcBef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19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dengan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beberapa</a:t>
            </a:r>
            <a:r>
              <a:rPr sz="19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kendali </a:t>
            </a:r>
            <a:r>
              <a:rPr sz="1900" spc="-4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alur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percabangan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akan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berujung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pada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beberapa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mungkin</a:t>
            </a:r>
            <a:r>
              <a:rPr sz="19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akan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berakhir pada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dead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end.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Georgia"/>
              <a:cs typeface="Georgia"/>
            </a:endParaRPr>
          </a:p>
          <a:p>
            <a:pPr marL="281940" marR="17780" indent="-231775">
              <a:lnSpc>
                <a:spcPct val="80000"/>
              </a:lnSpc>
              <a:buClr>
                <a:srgbClr val="9BBA58"/>
              </a:buClr>
              <a:buChar char="•"/>
              <a:tabLst>
                <a:tab pos="281940" algn="l"/>
                <a:tab pos="282575" algn="l"/>
              </a:tabLst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Dead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end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abstraction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bertujuan</a:t>
            </a:r>
            <a:r>
              <a:rPr sz="19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untuk </a:t>
            </a:r>
            <a:r>
              <a:rPr sz="1900" spc="-4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menanggulangi</a:t>
            </a:r>
            <a:r>
              <a:rPr sz="19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percabangan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berujung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 pada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dead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end,</a:t>
            </a:r>
            <a:r>
              <a:rPr sz="19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dengan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cara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mengidentifikasi</a:t>
            </a:r>
            <a:r>
              <a:rPr sz="1900" spc="7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menspesifikasi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 alur dead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end.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9BBA58"/>
              </a:buClr>
              <a:buFont typeface="Georgia"/>
              <a:buChar char="•"/>
            </a:pPr>
            <a:endParaRPr sz="2000">
              <a:latin typeface="Georgia"/>
              <a:cs typeface="Georgia"/>
            </a:endParaRPr>
          </a:p>
          <a:p>
            <a:pPr marL="281940" marR="1053465" indent="-231775">
              <a:lnSpc>
                <a:spcPct val="86600"/>
              </a:lnSpc>
              <a:buClr>
                <a:srgbClr val="9BBA58"/>
              </a:buClr>
              <a:buChar char="•"/>
              <a:tabLst>
                <a:tab pos="281940" algn="l"/>
                <a:tab pos="282575" algn="l"/>
              </a:tabLst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dead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end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akan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menghilangkan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cabang yang </a:t>
            </a:r>
            <a:r>
              <a:rPr sz="1900" spc="-4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memiliki</a:t>
            </a:r>
            <a:r>
              <a:rPr sz="19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alur</a:t>
            </a:r>
            <a:r>
              <a:rPr sz="19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dead end.</a:t>
            </a:r>
            <a:endParaRPr sz="1900">
              <a:latin typeface="Georgia"/>
              <a:cs typeface="Georgia"/>
            </a:endParaRPr>
          </a:p>
          <a:p>
            <a:pPr marL="287020" marR="575945" indent="-227329">
              <a:lnSpc>
                <a:spcPct val="80000"/>
              </a:lnSpc>
              <a:spcBef>
                <a:spcPts val="305"/>
              </a:spcBef>
              <a:buClr>
                <a:srgbClr val="9BBA58"/>
              </a:buClr>
              <a:buChar char="•"/>
              <a:tabLst>
                <a:tab pos="286385" algn="l"/>
                <a:tab pos="287020" algn="l"/>
              </a:tabLst>
            </a:pPr>
            <a:r>
              <a:rPr sz="1900" spc="-5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agregasi</a:t>
            </a:r>
            <a:r>
              <a:rPr sz="19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5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spc="7" baseline="-20000" dirty="0">
                <a:solidFill>
                  <a:srgbClr val="1F487C"/>
                </a:solidFill>
                <a:latin typeface="Georgia"/>
                <a:cs typeface="Georgia"/>
              </a:rPr>
              <a:t>D</a:t>
            </a:r>
            <a:r>
              <a:rPr sz="1875" spc="240" baseline="-20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menggantikan </a:t>
            </a:r>
            <a:r>
              <a:rPr sz="1900" spc="-4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19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1875" baseline="-20000" dirty="0">
                <a:solidFill>
                  <a:srgbClr val="1F487C"/>
                </a:solidFill>
                <a:latin typeface="Georgia"/>
                <a:cs typeface="Georgia"/>
              </a:rPr>
              <a:t>0</a:t>
            </a:r>
            <a:endParaRPr sz="1875" baseline="-20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6804" y="1484629"/>
            <a:ext cx="353695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Definition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4</a:t>
            </a:r>
            <a:r>
              <a:rPr sz="1800" spc="-5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238125" marR="5080" indent="-226060">
              <a:lnSpc>
                <a:spcPct val="100000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5" dirty="0">
                <a:latin typeface="Georgia"/>
                <a:cs typeface="Georgia"/>
              </a:rPr>
              <a:t>Potongan proses </a:t>
            </a:r>
            <a:r>
              <a:rPr sz="1800" dirty="0">
                <a:latin typeface="Georgia"/>
                <a:cs typeface="Georgia"/>
              </a:rPr>
              <a:t>dikatakan dead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end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jika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berisi;</a:t>
            </a:r>
            <a:endParaRPr sz="1800">
              <a:latin typeface="Georgia"/>
              <a:cs typeface="Georgia"/>
            </a:endParaRPr>
          </a:p>
          <a:p>
            <a:pPr marL="47561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function</a:t>
            </a:r>
            <a:r>
              <a:rPr sz="16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600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konektor</a:t>
            </a:r>
            <a:r>
              <a:rPr sz="16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split</a:t>
            </a:r>
            <a:r>
              <a:rPr sz="16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XOR</a:t>
            </a:r>
            <a:r>
              <a:rPr sz="1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endParaRPr sz="1600">
              <a:latin typeface="Wingdings"/>
              <a:cs typeface="Wingdings"/>
            </a:endParaRPr>
          </a:p>
          <a:p>
            <a:pPr marL="475615">
              <a:lnSpc>
                <a:spcPts val="1914"/>
              </a:lnSpc>
            </a:pP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6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600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function</a:t>
            </a:r>
            <a:r>
              <a:rPr sz="16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1600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end</a:t>
            </a:r>
            <a:r>
              <a:rPr sz="1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event</a:t>
            </a:r>
            <a:r>
              <a:rPr sz="1600" spc="-5" dirty="0"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  <a:p>
            <a:pPr marL="238125" marR="33655" indent="-226060">
              <a:lnSpc>
                <a:spcPts val="2160"/>
              </a:lnSpc>
              <a:spcBef>
                <a:spcPts val="7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5" dirty="0">
                <a:latin typeface="Georgia"/>
                <a:cs typeface="Georgia"/>
              </a:rPr>
              <a:t>Konektor </a:t>
            </a:r>
            <a:r>
              <a:rPr sz="1800" dirty="0">
                <a:latin typeface="Georgia"/>
                <a:cs typeface="Georgia"/>
              </a:rPr>
              <a:t>split XOR hanya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memiliki </a:t>
            </a:r>
            <a:r>
              <a:rPr sz="1800" dirty="0">
                <a:latin typeface="Georgia"/>
                <a:cs typeface="Georgia"/>
              </a:rPr>
              <a:t>satu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koneksi masukan.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38895"/>
            <a:ext cx="2752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70" dirty="0">
                <a:solidFill>
                  <a:srgbClr val="C00000"/>
                </a:solidFill>
                <a:latin typeface="Trebuchet MS"/>
                <a:cs typeface="Trebuchet MS"/>
              </a:rPr>
              <a:t>THAT’S</a:t>
            </a:r>
            <a:r>
              <a:rPr sz="4000" b="1" i="1" spc="-2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0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ALL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965487"/>
            <a:ext cx="33737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See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You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Next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Session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347" y="710184"/>
            <a:ext cx="2133587" cy="21427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6028" y="4686461"/>
            <a:ext cx="2907779" cy="21441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255" y="4885944"/>
            <a:ext cx="2209787" cy="1905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0916"/>
            <a:ext cx="1694687" cy="11216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244" y="606847"/>
            <a:ext cx="117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</a:t>
            </a:r>
            <a:r>
              <a:rPr sz="4000" dirty="0"/>
              <a:t>n</a:t>
            </a:r>
            <a:r>
              <a:rPr sz="4000" spc="-10" dirty="0"/>
              <a:t>tr</a:t>
            </a:r>
            <a:r>
              <a:rPr sz="4000" spc="-5" dirty="0"/>
              <a:t>o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434924" y="2371232"/>
            <a:ext cx="7484109" cy="2451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72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“To improve</a:t>
            </a:r>
            <a:r>
              <a:rPr sz="28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the</a:t>
            </a:r>
            <a:r>
              <a:rPr sz="2800" b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understanding</a:t>
            </a:r>
            <a:r>
              <a:rPr sz="2800" b="1" spc="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of </a:t>
            </a:r>
            <a:r>
              <a:rPr sz="2800" b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processes</a:t>
            </a:r>
            <a:r>
              <a:rPr sz="28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and</a:t>
            </a:r>
            <a:r>
              <a:rPr sz="2800" b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to</a:t>
            </a:r>
            <a:r>
              <a:rPr sz="2800" b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enable</a:t>
            </a:r>
            <a:r>
              <a:rPr sz="2800" b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their analysis, </a:t>
            </a:r>
            <a:r>
              <a:rPr sz="2800" b="1" spc="-69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business</a:t>
            </a:r>
            <a:r>
              <a:rPr sz="2800" b="1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processes</a:t>
            </a:r>
            <a:r>
              <a:rPr sz="2800" b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are</a:t>
            </a:r>
            <a:r>
              <a:rPr sz="2800" b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represented</a:t>
            </a:r>
            <a:r>
              <a:rPr sz="2800" b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by </a:t>
            </a:r>
            <a:r>
              <a:rPr sz="2800" b="1" spc="-7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models”</a:t>
            </a:r>
            <a:endParaRPr sz="2800" b="1" dirty="0">
              <a:latin typeface="Georgia"/>
              <a:cs typeface="Georgia"/>
            </a:endParaRPr>
          </a:p>
          <a:p>
            <a:pPr marL="67310">
              <a:lnSpc>
                <a:spcPct val="100000"/>
              </a:lnSpc>
              <a:spcBef>
                <a:spcPts val="325"/>
              </a:spcBef>
            </a:pPr>
            <a:r>
              <a:rPr sz="2200" b="1" spc="-5" dirty="0">
                <a:solidFill>
                  <a:srgbClr val="C0504D"/>
                </a:solidFill>
                <a:latin typeface="Georgia"/>
                <a:cs typeface="Georgia"/>
              </a:rPr>
              <a:t>(Davenport</a:t>
            </a:r>
            <a:r>
              <a:rPr sz="2200" b="1" spc="1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C0504D"/>
                </a:solidFill>
                <a:latin typeface="Georgia"/>
                <a:cs typeface="Georgia"/>
              </a:rPr>
              <a:t>1993;</a:t>
            </a:r>
            <a:r>
              <a:rPr sz="2200" b="1" spc="1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C0504D"/>
                </a:solidFill>
                <a:latin typeface="Georgia"/>
                <a:cs typeface="Georgia"/>
              </a:rPr>
              <a:t>Hammer</a:t>
            </a:r>
            <a:r>
              <a:rPr sz="2200" b="1" spc="1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C0504D"/>
                </a:solidFill>
                <a:latin typeface="Georgia"/>
                <a:cs typeface="Georgia"/>
              </a:rPr>
              <a:t>and</a:t>
            </a:r>
            <a:r>
              <a:rPr sz="2200" b="1" spc="1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C0504D"/>
                </a:solidFill>
                <a:latin typeface="Georgia"/>
                <a:cs typeface="Georgia"/>
              </a:rPr>
              <a:t>Champy</a:t>
            </a:r>
            <a:r>
              <a:rPr sz="2200" b="1" spc="1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C0504D"/>
                </a:solidFill>
                <a:latin typeface="Georgia"/>
                <a:cs typeface="Georgia"/>
              </a:rPr>
              <a:t>1994;</a:t>
            </a:r>
            <a:r>
              <a:rPr sz="2200" b="1" spc="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C0504D"/>
                </a:solidFill>
                <a:latin typeface="Georgia"/>
                <a:cs typeface="Georgia"/>
              </a:rPr>
              <a:t>Weske</a:t>
            </a:r>
            <a:r>
              <a:rPr sz="2200" b="1" spc="10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C0504D"/>
                </a:solidFill>
                <a:latin typeface="Georgia"/>
                <a:cs typeface="Georgia"/>
              </a:rPr>
              <a:t>2007)</a:t>
            </a:r>
            <a:endParaRPr sz="22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0916"/>
            <a:ext cx="169468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4" y="606847"/>
            <a:ext cx="117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</a:t>
            </a:r>
            <a:r>
              <a:rPr sz="4000" dirty="0"/>
              <a:t>n</a:t>
            </a:r>
            <a:r>
              <a:rPr sz="4000" spc="-10" dirty="0"/>
              <a:t>tr</a:t>
            </a:r>
            <a:r>
              <a:rPr sz="4000" spc="-5" dirty="0"/>
              <a:t>o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434924" y="1463794"/>
            <a:ext cx="7852409" cy="32416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Kegunaan</a:t>
            </a:r>
            <a:r>
              <a:rPr sz="2800" b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b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b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(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Process</a:t>
            </a:r>
            <a:r>
              <a:rPr sz="28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);</a:t>
            </a:r>
            <a:endParaRPr sz="28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mengkomunikasikan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proses,</a:t>
            </a:r>
            <a:endParaRPr sz="28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berbagi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pengetahuan</a:t>
            </a:r>
            <a:r>
              <a:rPr sz="28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atau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Visi,</a:t>
            </a:r>
            <a:endParaRPr sz="28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titik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awal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disain</a:t>
            </a:r>
            <a:r>
              <a:rPr sz="28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ulang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proses,</a:t>
            </a:r>
            <a:endParaRPr sz="28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titik</a:t>
            </a:r>
            <a:r>
              <a:rPr sz="28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awal</a:t>
            </a:r>
            <a:r>
              <a:rPr sz="28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optimalisasi</a:t>
            </a:r>
            <a:r>
              <a:rPr sz="2800" spc="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,</a:t>
            </a:r>
            <a:endParaRPr sz="2800" dirty="0">
              <a:latin typeface="Georgia"/>
              <a:cs typeface="Georgia"/>
            </a:endParaRPr>
          </a:p>
          <a:p>
            <a:pPr marL="469265" marR="508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instruksi</a:t>
            </a:r>
            <a:r>
              <a:rPr sz="28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lengkap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melaksanakan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pekerjaan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bisnis.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34924" y="1443067"/>
            <a:ext cx="8503920" cy="429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31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487C"/>
                </a:solidFill>
                <a:latin typeface="Georgia"/>
                <a:cs typeface="Georgia"/>
              </a:rPr>
              <a:t>Goal/Tujuan</a:t>
            </a:r>
            <a:r>
              <a:rPr sz="2000" b="1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000" b="1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000" b="1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Georgia"/>
                <a:cs typeface="Georgia"/>
              </a:rPr>
              <a:t>(</a:t>
            </a:r>
            <a:r>
              <a:rPr sz="2000" i="1" dirty="0">
                <a:solidFill>
                  <a:srgbClr val="1F487C"/>
                </a:solidFill>
                <a:latin typeface="Georgia"/>
                <a:cs typeface="Georgia"/>
              </a:rPr>
              <a:t>Process</a:t>
            </a:r>
            <a:r>
              <a:rPr sz="2000" i="1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000" b="1" dirty="0">
                <a:solidFill>
                  <a:srgbClr val="1F487C"/>
                </a:solidFill>
                <a:latin typeface="Georgia"/>
                <a:cs typeface="Georgia"/>
              </a:rPr>
              <a:t>);</a:t>
            </a:r>
            <a:endParaRPr sz="2000" dirty="0">
              <a:latin typeface="Georgia"/>
              <a:cs typeface="Georgia"/>
            </a:endParaRPr>
          </a:p>
          <a:p>
            <a:pPr marL="469265" marR="5080" indent="-457200">
              <a:lnSpc>
                <a:spcPct val="80000"/>
              </a:lnSpc>
              <a:spcBef>
                <a:spcPts val="39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untuk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menangkap/pemahaman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prosedur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kerja</a:t>
            </a:r>
            <a:r>
              <a:rPr sz="20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tingkat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 detail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000" spc="-4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sesuai/tepat</a:t>
            </a:r>
            <a:r>
              <a:rPr sz="2000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sehingga</a:t>
            </a:r>
            <a:r>
              <a:rPr sz="2000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memenuhi</a:t>
            </a:r>
            <a:r>
              <a:rPr sz="20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tugas</a:t>
            </a:r>
            <a:r>
              <a:rPr sz="20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sesuai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visi.</a:t>
            </a:r>
            <a:endParaRPr sz="2000" dirty="0">
              <a:latin typeface="Georgia"/>
              <a:cs typeface="Georgia"/>
            </a:endParaRPr>
          </a:p>
          <a:p>
            <a:pPr marL="12700" algn="just">
              <a:lnSpc>
                <a:spcPts val="2310"/>
              </a:lnSpc>
              <a:spcBef>
                <a:spcPts val="2040"/>
              </a:spcBef>
            </a:pP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0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(abstraction)</a:t>
            </a:r>
            <a:r>
              <a:rPr sz="2000" spc="-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BPM;</a:t>
            </a:r>
            <a:endParaRPr sz="2000" dirty="0">
              <a:latin typeface="Georgia"/>
              <a:cs typeface="Georgia"/>
            </a:endParaRPr>
          </a:p>
          <a:p>
            <a:pPr marL="469265" marR="243204" indent="-457200" algn="just">
              <a:lnSpc>
                <a:spcPct val="80000"/>
              </a:lnSpc>
              <a:spcBef>
                <a:spcPts val="390"/>
              </a:spcBef>
              <a:buClr>
                <a:srgbClr val="9BBA58"/>
              </a:buClr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Adalah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generalisasi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dengan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mengurangi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detail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tidak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diinginkan, </a:t>
            </a:r>
            <a:r>
              <a:rPr sz="2000" spc="-4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hanya mempertahankan informasi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penting tentang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suatu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entitas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atau </a:t>
            </a:r>
            <a:r>
              <a:rPr sz="2000" spc="-4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fenomena.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ts val="2310"/>
              </a:lnSpc>
              <a:spcBef>
                <a:spcPts val="2040"/>
              </a:spcBef>
            </a:pP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Goal/Tujuan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 Model</a:t>
            </a:r>
            <a:r>
              <a:rPr sz="20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(Process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Model);</a:t>
            </a:r>
            <a:endParaRPr sz="2000" dirty="0">
              <a:latin typeface="Georgia"/>
              <a:cs typeface="Georgia"/>
            </a:endParaRPr>
          </a:p>
          <a:p>
            <a:pPr marL="469265" marR="104139" indent="-457200">
              <a:lnSpc>
                <a:spcPct val="80000"/>
              </a:lnSpc>
              <a:spcBef>
                <a:spcPts val="39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Untuk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menghasilkan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sebuah model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berisi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informasi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penting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 </a:t>
            </a:r>
            <a:r>
              <a:rPr sz="2000" spc="-47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didapat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(berdasarkan)</a:t>
            </a:r>
            <a:r>
              <a:rPr sz="20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dari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spesifikasi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0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rinci.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Informasi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penting 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dimaksud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adalah</a:t>
            </a:r>
            <a:r>
              <a:rPr sz="20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informasi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diperlukan</a:t>
            </a:r>
            <a:r>
              <a:rPr sz="20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oleh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pihak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tertentu 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0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mengerjakan/menjalankan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fungsi (tugas-tugasnya).</a:t>
            </a:r>
            <a:endParaRPr sz="2000" dirty="0">
              <a:latin typeface="Georgia"/>
              <a:cs typeface="Georgia"/>
            </a:endParaRPr>
          </a:p>
          <a:p>
            <a:pPr marL="469265" marR="372745" indent="-457200">
              <a:lnSpc>
                <a:spcPct val="8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 mempelajari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 bagaimana</a:t>
            </a:r>
            <a:r>
              <a:rPr sz="20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0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individual</a:t>
            </a:r>
            <a:r>
              <a:rPr sz="20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dikombinasikan </a:t>
            </a:r>
            <a:r>
              <a:rPr sz="2000" spc="-4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F487C"/>
                </a:solidFill>
                <a:latin typeface="Georgia"/>
                <a:cs typeface="Georgia"/>
              </a:rPr>
              <a:t>dan</a:t>
            </a:r>
            <a:r>
              <a:rPr sz="20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Georgia"/>
                <a:cs typeface="Georgia"/>
              </a:rPr>
              <a:t>dikendalikan.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0916"/>
            <a:ext cx="169468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4" y="606847"/>
            <a:ext cx="117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</a:t>
            </a:r>
            <a:r>
              <a:rPr sz="4000" dirty="0"/>
              <a:t>n</a:t>
            </a:r>
            <a:r>
              <a:rPr sz="4000" spc="-10" dirty="0"/>
              <a:t>tr</a:t>
            </a:r>
            <a:r>
              <a:rPr sz="4000" spc="-5" dirty="0"/>
              <a:t>o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34924" y="1299112"/>
            <a:ext cx="8009255" cy="472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25"/>
              </a:lnSpc>
              <a:spcBef>
                <a:spcPts val="95"/>
              </a:spcBef>
            </a:pP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Business</a:t>
            </a:r>
            <a:r>
              <a:rPr sz="2200" b="1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Georgia"/>
                <a:cs typeface="Georgia"/>
              </a:rPr>
              <a:t>Process</a:t>
            </a:r>
            <a:r>
              <a:rPr sz="2200" b="1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b="1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Abstraction</a:t>
            </a:r>
            <a:r>
              <a:rPr sz="2200" b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Methodology;</a:t>
            </a:r>
            <a:endParaRPr sz="2200" dirty="0">
              <a:latin typeface="Georgia"/>
              <a:cs typeface="Georgia"/>
            </a:endParaRPr>
          </a:p>
          <a:p>
            <a:pPr marL="469265" marR="373380" indent="-457200">
              <a:lnSpc>
                <a:spcPts val="2110"/>
              </a:lnSpc>
              <a:spcBef>
                <a:spcPts val="4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Gunakan</a:t>
            </a:r>
            <a:r>
              <a:rPr sz="22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kompleks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(spesifikasi</a:t>
            </a:r>
            <a:r>
              <a:rPr sz="22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rinci)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2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input.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BBA58"/>
              </a:buClr>
              <a:buFont typeface="Georgia"/>
              <a:buChar char="•"/>
            </a:pPr>
            <a:endParaRPr sz="2350" dirty="0">
              <a:latin typeface="Georgia"/>
              <a:cs typeface="Georgia"/>
            </a:endParaRPr>
          </a:p>
          <a:p>
            <a:pPr marL="469265" marR="5080" indent="-457200">
              <a:lnSpc>
                <a:spcPts val="2110"/>
              </a:lnSpc>
              <a:spcBef>
                <a:spcPts val="5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Buat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sejumlah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awal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(setiap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satu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adalah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fungsi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didapat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dari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rinci).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BBA58"/>
              </a:buClr>
              <a:buFont typeface="Georgia"/>
              <a:buChar char="•"/>
            </a:pPr>
            <a:endParaRPr sz="2350" dirty="0">
              <a:latin typeface="Georgia"/>
              <a:cs typeface="Georgia"/>
            </a:endParaRPr>
          </a:p>
          <a:p>
            <a:pPr marL="469265" marR="195580" indent="-457200">
              <a:lnSpc>
                <a:spcPts val="2110"/>
              </a:lnSpc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Abstraksi-abstraksi</a:t>
            </a:r>
            <a:r>
              <a:rPr sz="2200" spc="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awal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tersebut</a:t>
            </a:r>
            <a:r>
              <a:rPr sz="22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kemudian</a:t>
            </a:r>
            <a:r>
              <a:rPr sz="22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menjadi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umum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(sebagai</a:t>
            </a:r>
            <a:r>
              <a:rPr sz="2200" spc="5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generalisasi</a:t>
            </a:r>
            <a:r>
              <a:rPr sz="2200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dari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 </a:t>
            </a:r>
            <a:r>
              <a:rPr sz="22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rinci/detil).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ts val="2525"/>
              </a:lnSpc>
              <a:spcBef>
                <a:spcPts val="2205"/>
              </a:spcBef>
            </a:pP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Abstraction</a:t>
            </a:r>
            <a:r>
              <a:rPr sz="2200" b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Georgia"/>
                <a:cs typeface="Georgia"/>
              </a:rPr>
              <a:t>Slider</a:t>
            </a:r>
            <a:endParaRPr sz="2200" dirty="0">
              <a:latin typeface="Georgia"/>
              <a:cs typeface="Georgia"/>
            </a:endParaRPr>
          </a:p>
          <a:p>
            <a:pPr marL="469265" marR="346710" indent="-457200">
              <a:lnSpc>
                <a:spcPts val="2110"/>
              </a:lnSpc>
              <a:spcBef>
                <a:spcPts val="400"/>
              </a:spcBef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Adalah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2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mekanisme</a:t>
            </a:r>
            <a:r>
              <a:rPr sz="22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memiliki</a:t>
            </a:r>
            <a:r>
              <a:rPr sz="22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kendali</a:t>
            </a:r>
            <a:r>
              <a:rPr sz="22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pengguna </a:t>
            </a:r>
            <a:r>
              <a:rPr sz="2200" spc="-5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melalui</a:t>
            </a:r>
            <a:r>
              <a:rPr sz="22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(Process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Model)</a:t>
            </a:r>
            <a:endParaRPr sz="2200" dirty="0">
              <a:latin typeface="Georgia"/>
              <a:cs typeface="Georgia"/>
            </a:endParaRPr>
          </a:p>
          <a:p>
            <a:pPr marL="469900" indent="-457200">
              <a:lnSpc>
                <a:spcPts val="2430"/>
              </a:lnSpc>
              <a:buClr>
                <a:srgbClr val="9BBA58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Digunakan</a:t>
            </a:r>
            <a:r>
              <a:rPr sz="2200" spc="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sebagai</a:t>
            </a:r>
            <a:r>
              <a:rPr sz="2200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kontrol</a:t>
            </a:r>
            <a:r>
              <a:rPr sz="22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200" spc="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2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Georgia"/>
                <a:cs typeface="Georgia"/>
              </a:rPr>
              <a:t>proses.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0916"/>
            <a:ext cx="1694687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4" y="606847"/>
            <a:ext cx="1172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</a:t>
            </a:r>
            <a:r>
              <a:rPr sz="4000" dirty="0"/>
              <a:t>n</a:t>
            </a:r>
            <a:r>
              <a:rPr sz="4000" spc="-10" dirty="0"/>
              <a:t>tr</a:t>
            </a:r>
            <a:r>
              <a:rPr sz="4000" spc="-5" dirty="0"/>
              <a:t>o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9204"/>
            <a:ext cx="7336535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4" y="609512"/>
            <a:ext cx="6847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Skenario</a:t>
            </a:r>
            <a:r>
              <a:rPr spc="-190" dirty="0"/>
              <a:t> </a:t>
            </a:r>
            <a:r>
              <a:rPr spc="-20" dirty="0"/>
              <a:t>Abstraksi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053083"/>
            <a:ext cx="6926580" cy="902335"/>
            <a:chOff x="0" y="1053083"/>
            <a:chExt cx="6926580" cy="902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3084"/>
              <a:ext cx="630935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68" y="1118616"/>
              <a:ext cx="6621779" cy="795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0779" y="1053083"/>
              <a:ext cx="685799" cy="9022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244" y="913786"/>
            <a:ext cx="8689340" cy="539369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Process Model</a:t>
            </a:r>
            <a:r>
              <a:rPr sz="2800" b="1" i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Abstraction Scenarios</a:t>
            </a:r>
            <a:r>
              <a:rPr sz="3200" b="1" spc="-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sz="3200" dirty="0">
              <a:latin typeface="Trebuchet MS"/>
              <a:cs typeface="Trebuchet MS"/>
            </a:endParaRPr>
          </a:p>
          <a:p>
            <a:pPr marL="260985" marR="726440">
              <a:lnSpc>
                <a:spcPct val="100000"/>
              </a:lnSpc>
              <a:spcBef>
                <a:spcPts val="1685"/>
              </a:spcBef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dilakukan</a:t>
            </a:r>
            <a:r>
              <a:rPr sz="2800" spc="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dengan</a:t>
            </a:r>
            <a:r>
              <a:rPr sz="2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cara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melakukan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generalisasi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elemen</a:t>
            </a:r>
            <a:r>
              <a:rPr sz="2800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tidak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significant.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Georgia"/>
              <a:cs typeface="Georgia"/>
            </a:endParaRPr>
          </a:p>
          <a:p>
            <a:pPr marL="260985" marR="538480">
              <a:lnSpc>
                <a:spcPct val="100000"/>
              </a:lnSpc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Abstraksi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bisnis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melibatkan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aktifitas </a:t>
            </a:r>
            <a:r>
              <a:rPr sz="2800" spc="-66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mencari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jawaban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(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what</a:t>
            </a:r>
            <a:r>
              <a:rPr sz="2800" b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Georgia"/>
                <a:cs typeface="Georgia"/>
              </a:rPr>
              <a:t>and</a:t>
            </a:r>
            <a:r>
              <a:rPr sz="2800" b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Georgia"/>
                <a:cs typeface="Georgia"/>
              </a:rPr>
              <a:t>How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):</a:t>
            </a:r>
            <a:endParaRPr sz="2800" dirty="0">
              <a:latin typeface="Georgia"/>
              <a:cs typeface="Georgia"/>
            </a:endParaRPr>
          </a:p>
          <a:p>
            <a:pPr marL="718185" marR="1417955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718185" algn="l"/>
                <a:tab pos="71882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Bagian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mana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yang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memiliki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significant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rendah?</a:t>
            </a:r>
            <a:endParaRPr sz="2800" dirty="0">
              <a:latin typeface="Georgia"/>
              <a:cs typeface="Georgia"/>
            </a:endParaRPr>
          </a:p>
          <a:p>
            <a:pPr marL="718185" marR="5080" indent="-457200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718185" algn="l"/>
                <a:tab pos="71882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Bagaimana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merubah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 proses, sehingga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bagian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tidak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significant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tersebut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bisa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dihilangkan?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6428"/>
            <a:ext cx="7336535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Skenario</a:t>
            </a:r>
            <a:r>
              <a:rPr spc="-190" dirty="0"/>
              <a:t> </a:t>
            </a:r>
            <a:r>
              <a:rPr spc="-20" dirty="0"/>
              <a:t>Abstraksi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57071"/>
            <a:ext cx="6855459" cy="789940"/>
            <a:chOff x="0" y="957071"/>
            <a:chExt cx="6855459" cy="78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7071"/>
              <a:ext cx="579119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7" y="957071"/>
              <a:ext cx="6614159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4495" y="957071"/>
              <a:ext cx="600455" cy="7894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3544" y="917588"/>
            <a:ext cx="8683625" cy="52781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20"/>
              </a:spcBef>
            </a:pP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Process</a:t>
            </a:r>
            <a:r>
              <a:rPr sz="2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Model</a:t>
            </a:r>
            <a:r>
              <a:rPr sz="2800" b="1" i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Abstraction</a:t>
            </a: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Scenarios</a:t>
            </a: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73685" marR="17780">
              <a:lnSpc>
                <a:spcPts val="3030"/>
              </a:lnSpc>
              <a:spcBef>
                <a:spcPts val="1395"/>
              </a:spcBef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Saat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mempelajari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business process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model,</a:t>
            </a:r>
            <a:r>
              <a:rPr sz="28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analyst 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akan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memperhatikan</a:t>
            </a:r>
            <a:r>
              <a:rPr sz="2800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kondisi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tugas-tugas</a:t>
            </a:r>
            <a:r>
              <a:rPr sz="2800" spc="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sering </a:t>
            </a:r>
            <a:r>
              <a:rPr sz="2800" spc="-6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muncul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800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800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melalui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parameter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 berikut;.</a:t>
            </a:r>
            <a:endParaRPr sz="2800">
              <a:latin typeface="Georgia"/>
              <a:cs typeface="Georgia"/>
            </a:endParaRPr>
          </a:p>
          <a:p>
            <a:pPr marL="730885" indent="-457834">
              <a:lnSpc>
                <a:spcPts val="3990"/>
              </a:lnSpc>
              <a:buClr>
                <a:srgbClr val="9BBA58"/>
              </a:buClr>
              <a:buFont typeface="Georgia"/>
              <a:buChar char="•"/>
              <a:tabLst>
                <a:tab pos="730885" algn="l"/>
                <a:tab pos="731520" algn="l"/>
              </a:tabLst>
            </a:pP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cc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u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rr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n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ce</a:t>
            </a:r>
            <a:r>
              <a:rPr sz="28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15" dirty="0">
                <a:solidFill>
                  <a:srgbClr val="1F487C"/>
                </a:solidFill>
                <a:latin typeface="Georgia"/>
                <a:cs typeface="Georgia"/>
              </a:rPr>
              <a:t>n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u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mber</a:t>
            </a:r>
            <a:r>
              <a:rPr sz="28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28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p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ce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800" i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t</a:t>
            </a:r>
            <a:r>
              <a:rPr sz="2800" i="1" spc="-15" dirty="0">
                <a:solidFill>
                  <a:srgbClr val="1F487C"/>
                </a:solidFill>
                <a:latin typeface="Georgia"/>
                <a:cs typeface="Georgia"/>
              </a:rPr>
              <a:t>as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k)</a:t>
            </a:r>
            <a:r>
              <a:rPr sz="2800" i="1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950" i="1" spc="-15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2950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500" b="1" i="1" spc="5" dirty="0">
                <a:solidFill>
                  <a:srgbClr val="1F487C"/>
                </a:solidFill>
                <a:latin typeface="Georgia"/>
                <a:cs typeface="Georgia"/>
              </a:rPr>
              <a:t>m</a:t>
            </a:r>
            <a:r>
              <a:rPr sz="3450" b="1" i="1" spc="15" baseline="-20531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735330">
              <a:lnSpc>
                <a:spcPts val="2800"/>
              </a:lnSpc>
              <a:spcBef>
                <a:spcPts val="55"/>
              </a:spcBef>
            </a:pP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Rata-rata</a:t>
            </a:r>
            <a:r>
              <a:rPr sz="2400" i="1" spc="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4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tugas</a:t>
            </a:r>
            <a:r>
              <a:rPr sz="24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terdapat</a:t>
            </a:r>
            <a:r>
              <a:rPr sz="2400" i="1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pada suatu</a:t>
            </a:r>
            <a:r>
              <a:rPr sz="24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endParaRPr sz="2400">
              <a:latin typeface="Georgia"/>
              <a:cs typeface="Georgia"/>
            </a:endParaRPr>
          </a:p>
          <a:p>
            <a:pPr marL="730885" indent="-457834">
              <a:lnSpc>
                <a:spcPts val="4120"/>
              </a:lnSpc>
              <a:buClr>
                <a:srgbClr val="9BBA58"/>
              </a:buClr>
              <a:buFont typeface="Georgia"/>
              <a:buChar char="•"/>
              <a:tabLst>
                <a:tab pos="730885" algn="l"/>
                <a:tab pos="731520" algn="l"/>
              </a:tabLst>
            </a:pP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800" i="1" spc="-15" dirty="0">
                <a:solidFill>
                  <a:srgbClr val="1F487C"/>
                </a:solidFill>
                <a:latin typeface="Georgia"/>
                <a:cs typeface="Georgia"/>
              </a:rPr>
              <a:t>la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t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i</a:t>
            </a:r>
            <a:r>
              <a:rPr sz="2800" i="1" spc="-15" dirty="0">
                <a:solidFill>
                  <a:srgbClr val="1F487C"/>
                </a:solidFill>
                <a:latin typeface="Georgia"/>
                <a:cs typeface="Georgia"/>
              </a:rPr>
              <a:t>v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800" i="1" spc="5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ff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t 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f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p</a:t>
            </a:r>
            <a:r>
              <a:rPr sz="2800" i="1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o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ce</a:t>
            </a:r>
            <a:r>
              <a:rPr sz="2800" i="1" spc="-1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s</a:t>
            </a:r>
            <a:r>
              <a:rPr sz="2800" i="1" spc="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t</a:t>
            </a:r>
            <a:r>
              <a:rPr sz="2800" i="1" spc="-10" dirty="0">
                <a:solidFill>
                  <a:srgbClr val="1F487C"/>
                </a:solidFill>
                <a:latin typeface="Georgia"/>
                <a:cs typeface="Georgia"/>
              </a:rPr>
              <a:t>as</a:t>
            </a:r>
            <a:r>
              <a:rPr sz="2800" i="1" spc="-5" dirty="0">
                <a:solidFill>
                  <a:srgbClr val="1F487C"/>
                </a:solidFill>
                <a:latin typeface="Georgia"/>
                <a:cs typeface="Georgia"/>
              </a:rPr>
              <a:t>k</a:t>
            </a:r>
            <a:r>
              <a:rPr sz="2800" i="1" spc="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950" i="1" spc="-15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2950" spc="-7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500" b="1" i="1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3450" b="1" i="1" spc="15" baseline="-20531" dirty="0">
                <a:solidFill>
                  <a:srgbClr val="1F487C"/>
                </a:solidFill>
                <a:latin typeface="Georgia"/>
                <a:cs typeface="Georgia"/>
              </a:rPr>
              <a:t>r</a:t>
            </a:r>
            <a:endParaRPr sz="3450" baseline="-20531">
              <a:latin typeface="Georgia"/>
              <a:cs typeface="Georgia"/>
            </a:endParaRPr>
          </a:p>
          <a:p>
            <a:pPr marL="735330">
              <a:lnSpc>
                <a:spcPts val="2800"/>
              </a:lnSpc>
              <a:spcBef>
                <a:spcPts val="55"/>
              </a:spcBef>
            </a:pP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Waktu</a:t>
            </a:r>
            <a:r>
              <a:rPr sz="2400" i="1" spc="-2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400" i="1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dibutuhkan</a:t>
            </a:r>
            <a:r>
              <a:rPr sz="2400" i="1" spc="-4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untuk</a:t>
            </a:r>
            <a:r>
              <a:rPr sz="2400" i="1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1F487C"/>
                </a:solidFill>
                <a:latin typeface="Georgia"/>
                <a:cs typeface="Georgia"/>
              </a:rPr>
              <a:t>menjalankan</a:t>
            </a:r>
            <a:r>
              <a:rPr sz="2400" i="1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Georgia"/>
                <a:cs typeface="Georgia"/>
              </a:rPr>
              <a:t>suatu tugas</a:t>
            </a:r>
            <a:endParaRPr sz="2400">
              <a:latin typeface="Georgia"/>
              <a:cs typeface="Georgia"/>
            </a:endParaRPr>
          </a:p>
          <a:p>
            <a:pPr marL="730885" indent="-457834">
              <a:lnSpc>
                <a:spcPts val="4120"/>
              </a:lnSpc>
              <a:buClr>
                <a:srgbClr val="9BBA58"/>
              </a:buClr>
              <a:buChar char="•"/>
              <a:tabLst>
                <a:tab pos="730885" algn="l"/>
                <a:tab pos="731520" algn="l"/>
              </a:tabLst>
            </a:pP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Absolute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effort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of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8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Georgia"/>
                <a:cs typeface="Georgia"/>
              </a:rPr>
              <a:t>process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Georgia"/>
                <a:cs typeface="Georgia"/>
              </a:rPr>
              <a:t>task</a:t>
            </a:r>
            <a:r>
              <a:rPr sz="2800" spc="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Wingdings"/>
                <a:cs typeface="Wingdings"/>
              </a:rPr>
              <a:t></a:t>
            </a:r>
            <a:r>
              <a:rPr sz="2800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3500" b="1" i="1" spc="5" dirty="0">
                <a:solidFill>
                  <a:srgbClr val="1F487C"/>
                </a:solidFill>
                <a:latin typeface="Georgia"/>
                <a:cs typeface="Georgia"/>
              </a:rPr>
              <a:t>e</a:t>
            </a:r>
            <a:r>
              <a:rPr sz="3750" b="1" spc="7" baseline="-21111" dirty="0">
                <a:solidFill>
                  <a:srgbClr val="1F487C"/>
                </a:solidFill>
                <a:latin typeface="Georgia"/>
                <a:cs typeface="Georgia"/>
              </a:rPr>
              <a:t>a</a:t>
            </a:r>
            <a:r>
              <a:rPr sz="2800" spc="5" dirty="0">
                <a:solidFill>
                  <a:srgbClr val="1F487C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735330" marR="982344">
              <a:lnSpc>
                <a:spcPts val="2590"/>
              </a:lnSpc>
              <a:spcBef>
                <a:spcPts val="385"/>
              </a:spcBef>
            </a:pP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Rata-rata waktu</a:t>
            </a:r>
            <a:r>
              <a:rPr sz="24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eksekusi</a:t>
            </a:r>
            <a:r>
              <a:rPr sz="24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(effort)</a:t>
            </a:r>
            <a:r>
              <a:rPr sz="24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suatu tugas</a:t>
            </a:r>
            <a:r>
              <a:rPr sz="24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dalam </a:t>
            </a:r>
            <a:r>
              <a:rPr sz="2400" spc="-56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kontribusinya</a:t>
            </a:r>
            <a:r>
              <a:rPr sz="24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Georgia"/>
                <a:cs typeface="Georgia"/>
              </a:rPr>
              <a:t>pada suatu proses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8055"/>
            <a:ext cx="7336535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44" y="567983"/>
            <a:ext cx="6847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Skenario</a:t>
            </a:r>
            <a:r>
              <a:rPr spc="-190" dirty="0"/>
              <a:t> </a:t>
            </a:r>
            <a:r>
              <a:rPr spc="-20" dirty="0"/>
              <a:t>Abstraksi</a:t>
            </a:r>
            <a:r>
              <a:rPr spc="-15" dirty="0"/>
              <a:t> </a:t>
            </a:r>
            <a:r>
              <a:rPr spc="-5" dirty="0"/>
              <a:t>Model</a:t>
            </a:r>
            <a:r>
              <a:rPr spc="5" dirty="0"/>
              <a:t> </a:t>
            </a:r>
            <a:r>
              <a:rPr spc="-5" dirty="0"/>
              <a:t>Proses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028700"/>
            <a:ext cx="6855459" cy="789940"/>
            <a:chOff x="0" y="1028700"/>
            <a:chExt cx="6855459" cy="78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28700"/>
              <a:ext cx="579119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7" y="1028700"/>
              <a:ext cx="6614159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4495" y="1028700"/>
              <a:ext cx="600455" cy="7894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244" y="1019279"/>
            <a:ext cx="8478520" cy="53193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Process</a:t>
            </a:r>
            <a:r>
              <a:rPr sz="28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Model</a:t>
            </a:r>
            <a:r>
              <a:rPr sz="2800" b="1" i="1" spc="-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Abstraction</a:t>
            </a: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Scenarios</a:t>
            </a:r>
            <a:r>
              <a:rPr sz="2800" b="1" spc="-5" dirty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260985" marR="10795">
              <a:lnSpc>
                <a:spcPts val="2500"/>
              </a:lnSpc>
              <a:spcBef>
                <a:spcPts val="1340"/>
              </a:spcBef>
            </a:pP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Saat mempelajari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business process model,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analyst akan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 memperhatikan</a:t>
            </a:r>
            <a:r>
              <a:rPr sz="2600" spc="-3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kondisi</a:t>
            </a:r>
            <a:r>
              <a:rPr sz="2600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tugas-tugas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yang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sering</a:t>
            </a:r>
            <a:r>
              <a:rPr sz="26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muncul </a:t>
            </a:r>
            <a:r>
              <a:rPr sz="2600" spc="-6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pada</a:t>
            </a:r>
            <a:r>
              <a:rPr sz="26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proses</a:t>
            </a:r>
            <a:r>
              <a:rPr sz="2600" spc="-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melalui</a:t>
            </a:r>
            <a:r>
              <a:rPr sz="2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parameter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berikut;</a:t>
            </a:r>
            <a:endParaRPr sz="2600">
              <a:latin typeface="Georgia"/>
              <a:cs typeface="Georgia"/>
            </a:endParaRPr>
          </a:p>
          <a:p>
            <a:pPr marL="718185" marR="17145" indent="-457200">
              <a:lnSpc>
                <a:spcPts val="2500"/>
              </a:lnSpc>
              <a:spcBef>
                <a:spcPts val="2505"/>
              </a:spcBef>
              <a:buClr>
                <a:srgbClr val="9BBA58"/>
              </a:buClr>
              <a:buChar char="•"/>
              <a:tabLst>
                <a:tab pos="718185" algn="l"/>
                <a:tab pos="718820" algn="l"/>
              </a:tabLst>
            </a:pP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Effort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suatu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tugas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diukur</a:t>
            </a:r>
            <a:r>
              <a:rPr sz="2600" spc="-3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dalam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satuan waktu</a:t>
            </a:r>
            <a:r>
              <a:rPr sz="2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(menit </a:t>
            </a:r>
            <a:r>
              <a:rPr sz="2600" spc="-6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atau</a:t>
            </a:r>
            <a:r>
              <a:rPr sz="2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Georgia"/>
                <a:cs typeface="Georgia"/>
              </a:rPr>
              <a:t>jam).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BBA58"/>
              </a:buClr>
              <a:buFont typeface="Georgia"/>
              <a:buChar char="•"/>
            </a:pPr>
            <a:endParaRPr sz="2700">
              <a:latin typeface="Georgia"/>
              <a:cs typeface="Georgia"/>
            </a:endParaRPr>
          </a:p>
          <a:p>
            <a:pPr marL="718185" marR="5080" indent="-457200">
              <a:lnSpc>
                <a:spcPts val="2500"/>
              </a:lnSpc>
              <a:spcBef>
                <a:spcPts val="5"/>
              </a:spcBef>
              <a:buClr>
                <a:srgbClr val="9BBA58"/>
              </a:buClr>
              <a:buChar char="•"/>
              <a:tabLst>
                <a:tab pos="718185" algn="l"/>
                <a:tab pos="718820" algn="l"/>
              </a:tabLst>
            </a:pP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Jika terdapat dua tugas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berjalan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secara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paralel, maka </a:t>
            </a:r>
            <a:r>
              <a:rPr sz="2600" spc="-6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total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effort-nya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adalah penjumlahan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effort dari tiap </a:t>
            </a:r>
            <a:r>
              <a:rPr sz="2600" spc="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tugas.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BBA58"/>
              </a:buClr>
              <a:buFont typeface="Georgia"/>
              <a:buChar char="•"/>
            </a:pPr>
            <a:endParaRPr sz="2700">
              <a:latin typeface="Georgia"/>
              <a:cs typeface="Georgia"/>
            </a:endParaRPr>
          </a:p>
          <a:p>
            <a:pPr marL="718185" marR="117475" indent="-457200">
              <a:lnSpc>
                <a:spcPts val="2500"/>
              </a:lnSpc>
              <a:buClr>
                <a:srgbClr val="9BBA58"/>
              </a:buClr>
              <a:buChar char="•"/>
              <a:tabLst>
                <a:tab pos="718185" algn="l"/>
                <a:tab pos="718820" algn="l"/>
              </a:tabLst>
            </a:pP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Perhitungan 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process </a:t>
            </a:r>
            <a:r>
              <a:rPr sz="2600" i="1" dirty="0">
                <a:solidFill>
                  <a:srgbClr val="1F487C"/>
                </a:solidFill>
                <a:latin typeface="Georgia"/>
                <a:cs typeface="Georgia"/>
              </a:rPr>
              <a:t>task </a:t>
            </a:r>
            <a:r>
              <a:rPr sz="2600" i="1" spc="-5" dirty="0">
                <a:solidFill>
                  <a:srgbClr val="1F487C"/>
                </a:solidFill>
                <a:latin typeface="Georgia"/>
                <a:cs typeface="Georgia"/>
              </a:rPr>
              <a:t>effort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tersebut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merupakan </a:t>
            </a:r>
            <a:r>
              <a:rPr sz="2600" spc="-615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dasar dalam menentukan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proses model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mana yang 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Georgia"/>
                <a:cs typeface="Georgia"/>
              </a:rPr>
              <a:t>akan</a:t>
            </a:r>
            <a:r>
              <a:rPr sz="2600" dirty="0">
                <a:solidFill>
                  <a:srgbClr val="1F487C"/>
                </a:solidFill>
                <a:latin typeface="Georgia"/>
                <a:cs typeface="Georgia"/>
              </a:rPr>
              <a:t> dianalisis.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1537</Words>
  <Application>Microsoft Office PowerPoint</Application>
  <PresentationFormat>On-screen Show (4:3)</PresentationFormat>
  <Paragraphs>188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PowerPoint Presentation</vt:lpstr>
      <vt:lpstr>Intro to BPM Abstraction</vt:lpstr>
      <vt:lpstr>Intro</vt:lpstr>
      <vt:lpstr>Intro</vt:lpstr>
      <vt:lpstr>Intro</vt:lpstr>
      <vt:lpstr>Intro</vt:lpstr>
      <vt:lpstr>Skenario Abstraksi Model Proses</vt:lpstr>
      <vt:lpstr>Skenario Abstraksi Model Proses</vt:lpstr>
      <vt:lpstr>Skenario Abstraksi Model Proses</vt:lpstr>
      <vt:lpstr>Skenario Abstraksi Model Proses</vt:lpstr>
      <vt:lpstr>Skenario Abstraksi Model Proses</vt:lpstr>
      <vt:lpstr>Abstraction Slider</vt:lpstr>
      <vt:lpstr>Transformasi Model Proses  (Process Model Transformation)</vt:lpstr>
      <vt:lpstr>Transformasi Model Proses  (Process Model Transformation)</vt:lpstr>
      <vt:lpstr>Transformasi Model Proses  (Process Model Transformation)</vt:lpstr>
      <vt:lpstr>Transformation Requirements</vt:lpstr>
      <vt:lpstr>Transformation Rules</vt:lpstr>
      <vt:lpstr>Transformation Rules</vt:lpstr>
      <vt:lpstr>Transformation Rules</vt:lpstr>
      <vt:lpstr>Transformation Rules</vt:lpstr>
      <vt:lpstr>Transformation Rules</vt:lpstr>
      <vt:lpstr>Transformation Rules</vt:lpstr>
      <vt:lpstr>Transformation Rules</vt:lpstr>
      <vt:lpstr>Transformation Rules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</cp:revision>
  <dcterms:created xsi:type="dcterms:W3CDTF">2021-05-28T06:43:00Z</dcterms:created>
  <dcterms:modified xsi:type="dcterms:W3CDTF">2021-05-28T06:54:29Z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2021-05-28T00:00:00Z</vt:filetime>
  </property>
</Properties>
</file>