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2"/>
  </p:notesMasterIdLst>
  <p:sldIdLst>
    <p:sldId id="306" r:id="rId2"/>
    <p:sldId id="265" r:id="rId3"/>
    <p:sldId id="261" r:id="rId4"/>
    <p:sldId id="266" r:id="rId5"/>
    <p:sldId id="267" r:id="rId6"/>
    <p:sldId id="268" r:id="rId7"/>
    <p:sldId id="256" r:id="rId8"/>
    <p:sldId id="270" r:id="rId9"/>
    <p:sldId id="299" r:id="rId10"/>
    <p:sldId id="300" r:id="rId11"/>
    <p:sldId id="288" r:id="rId12"/>
    <p:sldId id="301" r:id="rId13"/>
    <p:sldId id="290" r:id="rId14"/>
    <p:sldId id="302" r:id="rId15"/>
    <p:sldId id="291" r:id="rId16"/>
    <p:sldId id="303" r:id="rId17"/>
    <p:sldId id="283" r:id="rId18"/>
    <p:sldId id="304" r:id="rId19"/>
    <p:sldId id="287" r:id="rId20"/>
    <p:sldId id="305" r:id="rId21"/>
    <p:sldId id="289" r:id="rId22"/>
    <p:sldId id="271" r:id="rId23"/>
    <p:sldId id="292" r:id="rId24"/>
    <p:sldId id="293" r:id="rId25"/>
    <p:sldId id="294" r:id="rId26"/>
    <p:sldId id="295" r:id="rId27"/>
    <p:sldId id="296" r:id="rId28"/>
    <p:sldId id="297" r:id="rId29"/>
    <p:sldId id="282" r:id="rId30"/>
    <p:sldId id="298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73611" autoAdjust="0"/>
  </p:normalViewPr>
  <p:slideViewPr>
    <p:cSldViewPr>
      <p:cViewPr varScale="1">
        <p:scale>
          <a:sx n="64" d="100"/>
          <a:sy n="64" d="100"/>
        </p:scale>
        <p:origin x="204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21/02/2020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Total_Quality_Managemen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d.wikipedia.org/wiki/DMAIC" TargetMode="External"/><Relationship Id="rId5" Type="http://schemas.openxmlformats.org/officeDocument/2006/relationships/hyperlink" Target="https://id.wikipedia.org/wiki/Six_Sigma#cite_note-9th_ed-2" TargetMode="External"/><Relationship Id="rId4" Type="http://schemas.openxmlformats.org/officeDocument/2006/relationships/hyperlink" Target="https://id.wikipedia.org/wiki/Six_Sigma#cite_note-Environments-1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General_Electric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d.wikipedia.org/wiki/Diagram_Pareto" TargetMode="External"/><Relationship Id="rId5" Type="http://schemas.openxmlformats.org/officeDocument/2006/relationships/hyperlink" Target="http://id.wikipedia.org/wiki/Diagram_ishikawa" TargetMode="External"/><Relationship Id="rId4" Type="http://schemas.openxmlformats.org/officeDocument/2006/relationships/hyperlink" Target="http://id.wikipedia.org/wiki/Wikipedia:Kutip_sumber_tulisa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Six Sigma</a:t>
            </a:r>
            <a:r>
              <a:rPr lang="id-ID" dirty="0"/>
              <a:t> adalah suatu alat manajemen baru yang digunakan untuk mengganti </a:t>
            </a:r>
            <a:r>
              <a:rPr lang="id-ID" dirty="0">
                <a:hlinkClick r:id="rId3" tooltip="Total Quality Management"/>
              </a:rPr>
              <a:t>Total Quality Management</a:t>
            </a:r>
            <a:r>
              <a:rPr lang="id-ID" dirty="0"/>
              <a:t> ( TQM )</a:t>
            </a:r>
            <a:r>
              <a:rPr lang="id-ID" baseline="30000" dirty="0">
                <a:hlinkClick r:id="rId4"/>
              </a:rPr>
              <a:t>[1]</a:t>
            </a:r>
            <a:r>
              <a:rPr lang="id-ID" dirty="0"/>
              <a:t>, sangat terfokus terhadap pengendalian kualitas dengan mendalami sistem produksi perusahaan secara keseluruhan. Memiliki tujuan untuk, menghilangkan cacat produksi, memangkas waktu pembuatan produk, dan mehilangkan biaya.</a:t>
            </a:r>
            <a:r>
              <a:rPr lang="id-ID" baseline="30000" dirty="0">
                <a:hlinkClick r:id="rId4"/>
              </a:rPr>
              <a:t>[1]</a:t>
            </a:r>
            <a:r>
              <a:rPr lang="id-ID" dirty="0"/>
              <a:t> </a:t>
            </a:r>
            <a:r>
              <a:rPr lang="id-ID" b="1" dirty="0"/>
              <a:t>Six sigma</a:t>
            </a:r>
            <a:r>
              <a:rPr lang="id-ID" dirty="0"/>
              <a:t> juga disebut sistem komprehensive - maksudnya adalah strategi, disiplin ilmu, dan alat - untuk mencapai dan mendukung kesuksesan bisnis.</a:t>
            </a:r>
            <a:r>
              <a:rPr lang="id-ID" baseline="30000" dirty="0">
                <a:hlinkClick r:id="rId5"/>
              </a:rPr>
              <a:t>[2]</a:t>
            </a:r>
            <a:r>
              <a:rPr lang="id-ID" dirty="0"/>
              <a:t> </a:t>
            </a:r>
            <a:r>
              <a:rPr lang="id-ID" b="1" dirty="0"/>
              <a:t>Six Sigma</a:t>
            </a:r>
            <a:r>
              <a:rPr lang="id-ID" dirty="0"/>
              <a:t> disebut strategi karena terfokus pada peningkatan kepuasan pelanggan, disebut disiplin ilmu karena mengikuti model formal,yaitu </a:t>
            </a:r>
            <a:r>
              <a:rPr lang="id-ID" dirty="0">
                <a:hlinkClick r:id="rId6" tooltip="DMAIC"/>
              </a:rPr>
              <a:t>DMAIC</a:t>
            </a:r>
            <a:r>
              <a:rPr lang="id-ID" dirty="0"/>
              <a:t> ( </a:t>
            </a:r>
            <a:r>
              <a:rPr lang="id-ID" i="1" dirty="0"/>
              <a:t>Define, Measure, Analyze, Improve, Control</a:t>
            </a:r>
            <a:r>
              <a:rPr lang="id-ID" dirty="0"/>
              <a:t>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9037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id-ID" dirty="0"/>
              <a:t>Kembangkan Rencana Intervensi;</a:t>
            </a:r>
            <a:endParaRPr lang="en-US" dirty="0"/>
          </a:p>
          <a:p>
            <a:pPr marL="685800" lvl="1" indent="-228600">
              <a:buFont typeface="+mj-lt"/>
              <a:buAutoNum type="alphaLcPeriod"/>
            </a:pPr>
            <a:r>
              <a:rPr lang="id-ID" b="1" dirty="0"/>
              <a:t>kesalahan dalam eksekusi;</a:t>
            </a:r>
            <a:r>
              <a:rPr lang="id-ID" dirty="0"/>
              <a:t> maka akar penyebab </a:t>
            </a:r>
            <a:r>
              <a:rPr lang="en-US" dirty="0" err="1"/>
              <a:t>masalah</a:t>
            </a:r>
            <a:r>
              <a:rPr lang="id-ID" dirty="0"/>
              <a:t> (seperti pelatihan yang tidak memadai, atau sumber daya yang tidak memadai, atau peralatan yang salah, atau sejumlah kemungkinan lain) harus ditentukan.</a:t>
            </a:r>
            <a:endParaRPr lang="en-US" dirty="0"/>
          </a:p>
          <a:p>
            <a:pPr marL="685800" lvl="1" indent="-228600">
              <a:buFont typeface="+mj-lt"/>
              <a:buAutoNum type="alphaLcPeriod"/>
            </a:pPr>
            <a:r>
              <a:rPr lang="id-ID" b="1" dirty="0">
                <a:solidFill>
                  <a:srgbClr val="FF0000"/>
                </a:solidFill>
              </a:rPr>
              <a:t>kesalahan dalam desain;</a:t>
            </a:r>
            <a:r>
              <a:rPr lang="en-US" dirty="0"/>
              <a:t> </a:t>
            </a:r>
            <a:r>
              <a:rPr lang="id-ID" dirty="0"/>
              <a:t>mereka mudah ditemukan (ditunjukkan oleh kinerja yang secara konsisten tidak memadai) tetapi sulit untuk diperbaiki</a:t>
            </a:r>
            <a:r>
              <a:rPr lang="en-US" dirty="0"/>
              <a:t> </a:t>
            </a:r>
            <a:r>
              <a:rPr lang="id-ID" dirty="0"/>
              <a:t>(membutuhkan pemikiran ulang grosir dari struktur proses).</a:t>
            </a:r>
            <a:endParaRPr lang="en-US" dirty="0"/>
          </a:p>
          <a:p>
            <a:pPr marL="457200" lvl="1" indent="0">
              <a:buFont typeface="+mj-lt"/>
              <a:buNone/>
            </a:pPr>
            <a:endParaRPr lang="en-US" dirty="0"/>
          </a:p>
          <a:p>
            <a:pPr marL="0" lvl="0" indent="0">
              <a:buFont typeface="+mj-lt"/>
              <a:buNone/>
            </a:pPr>
            <a:r>
              <a:rPr lang="en-US" dirty="0"/>
              <a:t>7a. </a:t>
            </a:r>
            <a:r>
              <a:rPr lang="id-ID" b="1" dirty="0"/>
              <a:t>Temukan akar masalahnya</a:t>
            </a:r>
            <a:r>
              <a:rPr lang="en-US" b="1" dirty="0"/>
              <a:t>, </a:t>
            </a:r>
            <a:r>
              <a:rPr lang="en-US" b="0" dirty="0" err="1"/>
              <a:t>merupakan</a:t>
            </a:r>
            <a:r>
              <a:rPr lang="en-US" b="0" dirty="0"/>
              <a:t> </a:t>
            </a:r>
            <a:r>
              <a:rPr lang="en-US" b="0" dirty="0" err="1"/>
              <a:t>sesuatu</a:t>
            </a:r>
            <a:r>
              <a:rPr lang="en-US" b="0" dirty="0"/>
              <a:t> yang </a:t>
            </a:r>
            <a:r>
              <a:rPr lang="en-US" b="0" dirty="0" err="1"/>
              <a:t>menantang</a:t>
            </a:r>
            <a:r>
              <a:rPr lang="en-US" b="0" dirty="0"/>
              <a:t> karena </a:t>
            </a:r>
            <a:r>
              <a:rPr lang="en-US" b="0" dirty="0" err="1"/>
              <a:t>kemungkinan</a:t>
            </a:r>
            <a:r>
              <a:rPr lang="en-US" b="0" dirty="0"/>
              <a:t> </a:t>
            </a:r>
            <a:r>
              <a:rPr lang="en-US" b="0" dirty="0" err="1"/>
              <a:t>akar</a:t>
            </a:r>
            <a:r>
              <a:rPr lang="en-US" b="0" dirty="0"/>
              <a:t> </a:t>
            </a:r>
            <a:r>
              <a:rPr lang="en-US" b="0" dirty="0" err="1"/>
              <a:t>penyebabnya</a:t>
            </a:r>
            <a:r>
              <a:rPr lang="en-US" b="0" dirty="0"/>
              <a:t> </a:t>
            </a:r>
            <a:r>
              <a:rPr lang="en-US" b="0" dirty="0" err="1"/>
              <a:t>banyak</a:t>
            </a:r>
            <a:r>
              <a:rPr lang="en-US" b="0" dirty="0"/>
              <a:t>, </a:t>
            </a:r>
            <a:r>
              <a:rPr lang="en-US" b="0" dirty="0" err="1"/>
              <a:t>jika</a:t>
            </a:r>
            <a:r>
              <a:rPr lang="en-US" b="0" dirty="0"/>
              <a:t> sudah </a:t>
            </a:r>
            <a:r>
              <a:rPr lang="en-US" b="0" dirty="0" err="1"/>
              <a:t>ditemukan</a:t>
            </a:r>
            <a:r>
              <a:rPr lang="en-US" b="0" dirty="0"/>
              <a:t> maka </a:t>
            </a:r>
            <a:r>
              <a:rPr lang="en-US" b="0" dirty="0" err="1"/>
              <a:t>akan</a:t>
            </a:r>
            <a:r>
              <a:rPr lang="en-US" b="0" dirty="0"/>
              <a:t> </a:t>
            </a:r>
            <a:r>
              <a:rPr lang="en-US" b="0" dirty="0" err="1"/>
              <a:t>lebih</a:t>
            </a:r>
            <a:r>
              <a:rPr lang="en-US" b="0" dirty="0"/>
              <a:t> </a:t>
            </a:r>
            <a:r>
              <a:rPr lang="en-US" b="0" dirty="0" err="1"/>
              <a:t>mudah</a:t>
            </a:r>
            <a:r>
              <a:rPr lang="en-US" b="0" dirty="0"/>
              <a:t> untuk </a:t>
            </a:r>
            <a:r>
              <a:rPr lang="en-US" b="0" dirty="0" err="1"/>
              <a:t>menentukan</a:t>
            </a:r>
            <a:r>
              <a:rPr lang="en-US" b="0" dirty="0"/>
              <a:t> </a:t>
            </a:r>
            <a:r>
              <a:rPr lang="en-US" b="0" dirty="0" err="1"/>
              <a:t>jalan</a:t>
            </a:r>
            <a:r>
              <a:rPr lang="en-US" b="0" dirty="0"/>
              <a:t>       </a:t>
            </a:r>
          </a:p>
          <a:p>
            <a:pPr marL="0" lvl="0" indent="0">
              <a:buFont typeface="+mj-lt"/>
              <a:buNone/>
            </a:pPr>
            <a:r>
              <a:rPr lang="en-US" b="0" dirty="0"/>
              <a:t>      </a:t>
            </a:r>
            <a:r>
              <a:rPr lang="en-US" b="0" dirty="0" err="1"/>
              <a:t>keluarnya</a:t>
            </a:r>
            <a:endParaRPr lang="en-US" b="0" dirty="0"/>
          </a:p>
          <a:p>
            <a:pPr marL="0" lvl="0" indent="0">
              <a:buFont typeface="+mj-lt"/>
              <a:buNone/>
            </a:pPr>
            <a:r>
              <a:rPr lang="en-US" b="0" dirty="0"/>
              <a:t>7b. </a:t>
            </a:r>
            <a:r>
              <a:rPr lang="sv-SE" b="0" dirty="0"/>
              <a:t>Maka perlu meningkatkan desain dengan;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b="0" dirty="0"/>
              <a:t>Ubah Desain, atau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b="0" dirty="0"/>
              <a:t>Ganti Desain.</a:t>
            </a:r>
            <a:endParaRPr lang="id-ID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044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695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Six Sigma adalah filosofi berbisnis dengan fokus menghilangkan </a:t>
            </a:r>
            <a:r>
              <a:rPr lang="en-US" dirty="0" err="1"/>
              <a:t>kesalahan</a:t>
            </a:r>
            <a:r>
              <a:rPr lang="en-US" dirty="0"/>
              <a:t> dengan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proses </a:t>
            </a:r>
            <a:r>
              <a:rPr lang="en-US" dirty="0" err="1"/>
              <a:t>dasar</a:t>
            </a:r>
            <a:r>
              <a:rPr lang="id-ID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/>
              <a:t>Metode-metode mengintegrasikan prinsip-prinsip bisnis, statistik, dan teknik untuk mencapai hasil yang nyata.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d-ID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 membandingkan dua atau lebih proses yang berbeda dan ingin mengetahui mana yang lebih bagus kinerjanya.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937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Six Sigma adalah disiplin manajemen yang ketat yang secara sistematis menghilangkan kesalahan dan meningkatkan ekonomi proses bisnis.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 tujuan untuk, menghilangkan cacat produksi, memangkas waktu pembuatan produk, dan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menekan</a:t>
            </a:r>
            <a:r>
              <a:rPr lang="id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biaya.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54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 yang digunakan </a:t>
            </a:r>
            <a:r>
              <a:rPr lang="id-ID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eneral Electric"/>
              </a:rPr>
              <a:t>General Electric</a:t>
            </a:r>
            <a:r>
              <a:rPr lang="id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dan beberapa organisasi lain untuk meningkatkan proses ( termasuk didalamny proses produksi ) diringkas dengan inisial DMAIC (</a:t>
            </a:r>
            <a:r>
              <a:rPr lang="id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Define, Measure, Analyze, Improve, Control</a:t>
            </a:r>
            <a:r>
              <a:rPr lang="id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d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menentukan masalah (</a:t>
            </a:r>
            <a:r>
              <a:rPr lang="id-ID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</a:t>
            </a:r>
            <a:r>
              <a:rPr lang="id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 adalah fase menentukan masalah, menetapkan persyaratan-persyaratan pelanggan, dan membangun tim.</a:t>
            </a:r>
            <a:r>
              <a:rPr lang="id-ID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id-ID" sz="1200" b="0" i="1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ikipedia:Kutip sumber tulisan"/>
              </a:rPr>
              <a:t>butuh rujukan</a:t>
            </a:r>
            <a:r>
              <a:rPr lang="id-ID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id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fase ini tidak banyak menggunakan statistik,    alat-alat (</a:t>
            </a:r>
            <a:r>
              <a:rPr lang="id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id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statistik yang sering dipakai pada fase ini adalah diagram sebab-akibat (</a:t>
            </a:r>
            <a:r>
              <a:rPr lang="id-ID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Diagram ishikawa"/>
              </a:rPr>
              <a:t>Cause and Effect Chart</a:t>
            </a:r>
            <a:r>
              <a:rPr lang="id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dan </a:t>
            </a:r>
            <a:r>
              <a:rPr lang="id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Diagram Pareto"/>
              </a:rPr>
              <a:t>Diagram Pareto</a:t>
            </a:r>
            <a:r>
              <a:rPr lang="id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(Pareto Chart). Kedua alat (</a:t>
            </a:r>
            <a:r>
              <a:rPr lang="id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id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)statistik tersebut digunakan untuk melakukan identifikasi masalah dan menentukan prioritas permasalahan.</a:t>
            </a:r>
            <a:r>
              <a:rPr lang="id-ID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id-ID" sz="1200" b="0" i="1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ikipedia:Kutip sumber tulisan"/>
              </a:rPr>
              <a:t>butuh rujukan</a:t>
            </a:r>
            <a:r>
              <a:rPr lang="id-ID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id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dirty="0"/>
          </a:p>
          <a:p>
            <a:pPr marL="0" indent="0">
              <a:buFont typeface="Arial" panose="020B0604020202020204" pitchFamily="34" charset="0"/>
              <a:buNone/>
            </a:pPr>
            <a:endParaRPr lang="id-ID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480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661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Springer-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PeterBernus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-Handbook on Business Process Management 1 (page 5-)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Business Process Management - Process Management Cycle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It begins at the bottom, with the creation of a formal process.</a:t>
            </a:r>
          </a:p>
          <a:p>
            <a:r>
              <a:rPr lang="en-US" dirty="0"/>
              <a:t>2.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a process is in place, it needs to be managed on an ongoing basis.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Its performance, in terms of critical metrics that relate to;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3.a. customer needs, and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3.b. company requirements,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needs to be compared to the targets for these metrics.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Set Performance Target based on: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4.a. customer expectations, competitor benchmarks,</a:t>
            </a:r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4.b. enterprise needs and other resources.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Understand Source of Performance Gap: Design vs. Execution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If performance does not meet targets, the reason for this shortcoming must be determined.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Broadly speaking, processes fail to meet performance requirements either because of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faulty design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faulty execution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Develop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InterventionPlan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b="1" dirty="0"/>
              <a:t>    fault in execution</a:t>
            </a:r>
            <a:r>
              <a:rPr lang="en-US" dirty="0"/>
              <a:t>;</a:t>
            </a:r>
          </a:p>
          <a:p>
            <a:r>
              <a:rPr lang="en-US" dirty="0"/>
              <a:t>	then the particular root cause (such as inadequate training, or insufficient resources, or faulty equipment, or any of a host of other possibilities) 	must be determined. </a:t>
            </a:r>
          </a:p>
          <a:p>
            <a:r>
              <a:rPr lang="en-US" dirty="0"/>
              <a:t>	Doing so is a challenging undertaking, because of the large number of possible root causes; as a rule, however, once the root cause has been 	found, it is easy to fix.</a:t>
            </a:r>
          </a:p>
          <a:p>
            <a:r>
              <a:rPr lang="en-US" b="1" baseline="0" dirty="0"/>
              <a:t>   </a:t>
            </a:r>
            <a:r>
              <a:rPr lang="en-US" b="1" dirty="0"/>
              <a:t>fault in design</a:t>
            </a:r>
            <a:r>
              <a:rPr lang="en-US" dirty="0"/>
              <a:t>; </a:t>
            </a:r>
          </a:p>
          <a:p>
            <a:r>
              <a:rPr lang="en-US" dirty="0"/>
              <a:t>	they are easy to find (being indicated by consistently inadequate performance) but hard to fix (requiring a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wholesale rethinking of the structure 	of the process).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the appropriate intervention has been chosen and implemented, the results are assessed, and the entire cycle begins again.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cycle is derived from Deming’s PDCA cycle (Plan Do Check Act) (Deming 1986), with the addition of the attention to process design.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432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id-ID" dirty="0"/>
              <a:t>Itu dimulai dari bawah, dengan penciptaan proses formal.</a:t>
            </a:r>
          </a:p>
          <a:p>
            <a:pPr marL="228600" indent="-228600">
              <a:buFont typeface="+mj-lt"/>
              <a:buAutoNum type="arabicPeriod"/>
            </a:pPr>
            <a:r>
              <a:rPr lang="id-ID" dirty="0"/>
              <a:t>Begitu suatu proses sudah ada, ia perlu dikelola secara berkelanjutan.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6778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3.   </a:t>
            </a:r>
            <a:r>
              <a:rPr lang="id-ID" dirty="0"/>
              <a:t>Kinerjanya, dalam hal kritis yang terkait dengan;</a:t>
            </a:r>
          </a:p>
          <a:p>
            <a:pPr marL="685800" lvl="1" indent="-228600">
              <a:buFont typeface="+mj-lt"/>
              <a:buAutoNum type="alphaLcPeriod"/>
            </a:pPr>
            <a:r>
              <a:rPr lang="id-ID" dirty="0"/>
              <a:t>kebutuhan pelanggan, dan persyaratan perusahaan,</a:t>
            </a:r>
          </a:p>
          <a:p>
            <a:pPr marL="685800" lvl="1" indent="-228600">
              <a:buFont typeface="+mj-lt"/>
              <a:buAutoNum type="alphaLcPeriod"/>
            </a:pPr>
            <a:r>
              <a:rPr lang="id-ID" dirty="0"/>
              <a:t>perlu dibandingkan dengan target untuk metrik ini.</a:t>
            </a:r>
            <a:endParaRPr lang="en-US" dirty="0"/>
          </a:p>
          <a:p>
            <a:pPr marL="228600" lvl="0" indent="-228600">
              <a:buFont typeface="+mj-lt"/>
              <a:buAutoNum type="arabicPeriod" startAt="4"/>
            </a:pPr>
            <a:r>
              <a:rPr lang="id-ID" dirty="0"/>
              <a:t>Tetapkan Target Kinerja berdasarkan: </a:t>
            </a:r>
            <a:endParaRPr lang="en-US" dirty="0"/>
          </a:p>
          <a:p>
            <a:pPr marL="685800" lvl="1" indent="-228600">
              <a:buFont typeface="+mj-lt"/>
              <a:buAutoNum type="alphaLcPeriod"/>
            </a:pPr>
            <a:r>
              <a:rPr lang="id-ID" dirty="0"/>
              <a:t>harapan pelanggan, tolok ukur pesaing, </a:t>
            </a:r>
            <a:endParaRPr lang="en-US" dirty="0"/>
          </a:p>
          <a:p>
            <a:pPr marL="685800" lvl="1" indent="-228600">
              <a:buFont typeface="+mj-lt"/>
              <a:buAutoNum type="alphaLcPeriod"/>
            </a:pPr>
            <a:r>
              <a:rPr lang="id-ID" dirty="0"/>
              <a:t>kebutuhan perusahaan dan sumber daya lainnya.</a:t>
            </a:r>
            <a:endParaRPr lang="en-US" dirty="0"/>
          </a:p>
          <a:p>
            <a:pPr marL="685800" lvl="1" indent="-228600">
              <a:buFont typeface="+mj-lt"/>
              <a:buAutoNum type="alphaLcPeriod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2463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id-ID" dirty="0"/>
              <a:t>Memahami Sumber Kesenjangan Kinerja: Desain vs Eksekusi</a:t>
            </a:r>
            <a:r>
              <a:rPr lang="en-US" dirty="0"/>
              <a:t>, </a:t>
            </a:r>
            <a:r>
              <a:rPr lang="id-ID" dirty="0"/>
              <a:t>Jika kinerja tidak memenuhi target, alasan kekurangan ini harus ditentukan.</a:t>
            </a:r>
            <a:endParaRPr lang="en-US" dirty="0"/>
          </a:p>
          <a:p>
            <a:endParaRPr lang="en-US" dirty="0"/>
          </a:p>
          <a:p>
            <a:r>
              <a:rPr lang="id-ID" dirty="0"/>
              <a:t>Secara umum, proses gagal memenuhi persyaratan kinerja</a:t>
            </a:r>
            <a:r>
              <a:rPr lang="en-US" dirty="0"/>
              <a:t>, </a:t>
            </a:r>
            <a:r>
              <a:rPr lang="id-ID" dirty="0"/>
              <a:t>karena desain yang salah atau eksekusi yang salah.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878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21/02/2020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21/02/2020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21/02/2020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21/02/2020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Diagram_Pareto" TargetMode="External"/><Relationship Id="rId2" Type="http://schemas.openxmlformats.org/officeDocument/2006/relationships/hyperlink" Target="http://id.wikipedia.org/wiki/Diagram_ishikaw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d.wikipedia.org/wiki/Design_of_Experimen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d.wikipedia.org/wiki/Diagram_kontro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id-ID" dirty="0"/>
          </a:p>
          <a:p>
            <a:endParaRPr lang="en-US" altLang="id-ID" dirty="0"/>
          </a:p>
          <a:p>
            <a:endParaRPr lang="en-US" altLang="id-ID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id-ID" dirty="0" err="1"/>
              <a:t>Apakah</a:t>
            </a:r>
            <a:r>
              <a:rPr lang="en-US" altLang="id-ID" dirty="0"/>
              <a:t> </a:t>
            </a:r>
            <a:r>
              <a:rPr lang="en-US" altLang="id-ID" dirty="0" err="1"/>
              <a:t>sebuah</a:t>
            </a:r>
            <a:r>
              <a:rPr lang="en-US" altLang="id-ID" dirty="0"/>
              <a:t> </a:t>
            </a:r>
            <a:r>
              <a:rPr lang="en-US" altLang="id-ID" dirty="0" err="1"/>
              <a:t>perusahaan</a:t>
            </a:r>
            <a:r>
              <a:rPr lang="en-US" altLang="id-ID" dirty="0"/>
              <a:t> </a:t>
            </a:r>
            <a:r>
              <a:rPr lang="en-US" altLang="id-ID" dirty="0" err="1"/>
              <a:t>terdiri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</a:t>
            </a:r>
            <a:r>
              <a:rPr lang="en-US" altLang="id-ID" b="1" dirty="0" err="1">
                <a:solidFill>
                  <a:schemeClr val="tx2"/>
                </a:solidFill>
              </a:rPr>
              <a:t>departemen</a:t>
            </a:r>
            <a:r>
              <a:rPr lang="en-US" altLang="id-ID" dirty="0"/>
              <a:t>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b="1" dirty="0">
                <a:solidFill>
                  <a:schemeClr val="tx2"/>
                </a:solidFill>
              </a:rPr>
              <a:t>proses</a:t>
            </a:r>
            <a:r>
              <a:rPr lang="en-US" altLang="id-ID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572397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4" y="5192987"/>
            <a:ext cx="1971675" cy="147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78737"/>
            <a:ext cx="38290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48" y="2438175"/>
            <a:ext cx="2171700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2"/>
            <a:ext cx="26289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r>
              <a:rPr lang="en-US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SIX SIGMA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296" y="1916832"/>
            <a:ext cx="6923112" cy="1485864"/>
          </a:xfrm>
        </p:spPr>
        <p:txBody>
          <a:bodyPr vert="horz">
            <a:normAutofit lnSpcReduction="10000"/>
          </a:bodyPr>
          <a:lstStyle/>
          <a:p>
            <a:pPr marL="109728" indent="0"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Sigma is a rigorous management discipline that systematically eliminates errors </a:t>
            </a:r>
          </a:p>
          <a:p>
            <a:pPr marL="109728" indent="0"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improves the economics of </a:t>
            </a:r>
          </a:p>
          <a:p>
            <a:pPr marL="109728" indent="0"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processes. </a:t>
            </a:r>
          </a:p>
        </p:txBody>
      </p:sp>
      <p:sp>
        <p:nvSpPr>
          <p:cNvPr id="4" name="AutoShape 2" descr="data:image/jpeg;base64,/9j/4AAQSkZJRgABAQAAAQABAAD/2wCEAAkGBxQSEBQQEBAQEBAPFA8PDw8PDw8PDxAQFBEWFhQUFRQYHCggGBolHBQUITEhJSkrLi4uFx8zODMsNygtLisBCgoKDg0OFxAQGiwkHxwsLCwsLCwsLCwsLCwsLCwsLCwsLCwsLCwsLCwsLC0sLCwsLCwsLC8sLCssLCwsLCwsK//AABEIALcBFAMBIgACEQEDEQH/xAAbAAACAgMBAAAAAAAAAAAAAAAAAQIDBAUGB//EADYQAAIBAwIDBgUCBQUBAAAAAAABAgMEERIhBTFRBhMiQWFxMkKBkaGx8BQjM1LRB2KSwfEW/8QAGgEBAQADAQEAAAAAAAAAAAAAAAECBAUDBv/EACQRAQEAAgICAQQDAQAAAAAAAAABAhEDIRIxBAUyQVETFKEi/9oADAMBAAIRAxEAPwDukBzNpxtrmbi24pCXmj4m4vpLjW4t76cOUtuj3Rs7fjCe01pfVbo0UJp8nkkbPD8zn4ftvX6vbW5Pj4Z+46ylVUlmLT9mWI5KFRp5TafVGwt+LSW0sSX2Z1eH6vhl1yTX+xpcnw8p9vbfAYlvxCEts4fSWxlnV4+TDkm8LtqZY3HqwwADNiYhgEIMDABDAAEAwAQDEAAMQAAAAAABRgTGACyACCgRLAiBIB4EAhhgAPClItp1GuTMdMaZ8dY+mbW24nKPmbi042n8RysZE1L9ox0ald5Ru4y5MyEcHRumuTNpacba5sjzuH6dUjacHuJzfPwJNLPo/wB/Y53+Men/AHNbLq2tjp+CRSoqPNNYz5tdfruzq/S8P+7lvpz/AJt1jr8thKsksyaWNnvsTp1E1lPKNPd2Cb0QWJYi3UUpJrDeM9WXVqU46KcZt7PMlhNr1/yd3yczTagYVW4dKK1ZkvN5WV/kutbpTWUml6me0XjAAEMAAQDEACGAAAAAhgACAYgoAAAQDFgKBIkJoCOQACAGIAPCZUmvIidFcWLi8Si015Nb/kwa1kj5rLgd/Hl21qGmXTs2uRTjBr5cdj1mcqaZLJXGQSZ52MttracQ+HW/6SfN89sR+vM67g/aKLSjywl6YSOAjaTlSWlZ7x6n1wuRC37ynu00m2t87qO/6uJ9H8Tg/j4pv3e3B+Vy+fLdep09d4bdapObfxP8eX4Mi3ra6jl5LZex5rQ4zOMILLUqsks55Rju/wBMG74f2hUIOTbaTxFcs/vn9DY1fTw27G/qJ4j1e/okZdNJRxheyOXtOKxqVM6sZSwn5o338SnjAxy900mqco/DJr0luif8S18cceq3QoVRV5rS93jG66mUzTS2jdwltGSZeYFjQUIPHuE7+MZxp646peTzn7npvrbH8s8DHlexUtDfi22x1MhMoWAGDABDAAEMQAIYgoAGyiV1Fc3j3G1kt9LwI05prKeUSAAAQQmGAAKGAAQUXFrCaxOEZL1SZpb3stCW9OTg+j8Uf8nQIaMMuPHL3GeOeWPqvPb7s9Vhu4akvmj4kaarZ+h62jEu+GUqnxwWX8y2l9zU5PhS/bWzh8uz7o8iq2XQhb22qcae+ZSUer3fM9CvuyXnTmn/ALZrD+6Ndb8AqUqneSh8MZaWsNZeFzXuzU/pZec3Omz/AGsfG2VOlaxpx2wktl6Jcjn6F9KvVdCtCGhqbg4pqUMP5uuVhnRuW+Gvp6GFQsKaqOcdm23hct3udbblaaDjPDHGSVPU9EFCMeud2/0X0NXxKlKDp0N188+bWHnC/Df1O8qwi55fNv8A8MTiXDcz1L5lvt02RdxNOWteKtNt/Lyzutv0M3h3auWpuXJ8vFsl5IzL3gP8melZm1jPJ7vf8ZOOuOGVKWUk93s2nsWYyxPT0yy7UL5s7eez/Q2VTi8Z6dL2be/tg8ZVzOmsJvL543S+hu+FX01pp6mm8yfm8vfBhlx/pZk9otKy08/Ix6FGFSUpSWVn7PqcHW7U6JxpJYzFubk+X9uPXc3nCePRjS1S2TeI+rx+/sTdiuhs7Vd7KfPEmo59sFkqb1zkpPb4Un54MThl6u71Z8m/cyaVfbL88yfouYmXS6X0rnHhm8ySTb8s9DJUs8jlJX6lKT6vl578i2lfY88F/kbd+HddOnTGaWlxhebUuvkzbUaqlFSi8pnpMpWrycWeH3RYACK8wGAAoMFVSinzSZaIliy6RhHCwtkSAQUwAWQBgAAIAACIyOR5IJJjIZJFDDAsggMe4sIT+KKz1WzNRX4BpzKm3LbaL5nQZAmhwrtpJ+KLWOqa3FXr55b+h3M4JrDSfuaq67P05PMW4vpzRLgbc3Svklplt0ynuThCnPyTRl3fBakeS1r7mpqxcX80THVgov8AglJvXGG6eWsbMq4V2cTquc01Hnty3M9XeElJc3qbM+xvF8K5v7jfSaclfdm5zr1JxT8csRXkoJLGCnjFhUoqnTWWopyfXMnhJfRP/kdP2lr1IUHUoyipJ4zJ4SKuzlxOtRTrqLmsp8vIbXTmbnjU6UadNvHOcly8OdMU/tJ/Q2fD+0c5wlh7Y0Jb56Z/DK+0HBHOcp4Szhct9K2X4NTSpqiu76PLfq+S+2PyTPUm3t8XDz5JP126K3v8dOXpyE+IZfM5ypc9H7peTHC59TUtr6LDjnt1VG6Ox4FU20+WMnmvD6rk8Lc9K4DDw56JL6+Z7cF7af1GScbbgAG24QDIMqnSy029k849SEWgxDKEIYECDAAFAAACAAApyPUVZGpEVamPJTkkpAW5DUU6hqZUW5HqKdYlMovyPJRrDvAi/Jj3NpCosTin+o+8DvS6RzXEuyrcnKlNb/LLK+mTWV+FVqC1yi5Y+aGZpfQ7Z1hd6Y3CLtwqv1Ug4VoKUHz65yZVncUqaxHZN8nszor+wpVl447rlKPhkvqjm7/gNSOXTkqkfXCqL/JjcabXcR4hCNKdTmorKXm29l+TzytWbk3z1Nt7+ZvuN2tZ01inLu+bfm2tt15HNYxzPHkdX4OEmNy/NGSyK5deRRr/APTN4YtU1tnc8bHSmdnt1HArPS9Lw20m19Uek2NHRTjHz8/c5Xs1w/xOpLLe2rPJpckv35HV0KurdcuvqbHFjqOV8/O5WT9e1zGRMa7u+7WWlhLPPd+iPb050xtuoy8iyYlvfqcdSjLfyxlmq45e1Eo6YyS1LU9lt6Et1Ns8ePeXjenQFc60Vzf05mLb1dUMKTc8Zy1/2RoVoxXiTUvNtZMp2xyx8bpku6S3aljrpZZTqKSzF5MaV/HyUpeiiUS4nGC3pziuukumO2yYFNtcxqR1QeV+U/UuwYqBAwAAAAMHUGsggyRU3INRXkMgWahqRTkHMqLdQtRU5EJTG0XuoLvDGcyLky+RpkuqVuuUNlUmTyNL53JVK7MeeSmcWPI0vnfFFXiOxTKiymrbbb7InkSMK+4szluJ11N5cVnqlhm64hcUIbTqwz0T1P7I11C4tqktOqS9XBpMllrY4+SYtJQm9WEue3JNP0aOu7McFqOXeNJJ8tSwlv8AobXh3ZyKknjPmttvubnhtk51GntThyits+5JxS9tm/Nzk02lnKnTjoTy1zws5ZlU7iPqvdYLKVFR5JL2RNw9Mnp00sst3dPmtnz80YUILViaz0b3Lpw0vMeT8ii6lUfwQjLb4nLT+MC3SY479M3XGO2y9EYd5W1LSkveWyLrJbeJLV7GROmns0gxvtg21vLw5ksRTTjH4Wy67rqnHOhyXotl7ldWw86c3B9PIttYzX9Rxl7Lckki3K1RHi1HGdaj6NYZhXvaGk04Uk603soxjtl9TazsqbeXTg36xROnRjH4Yxj7JIrFqezdhUpqUqm3eYap/wBvv6m6AWSAABBQ0MQwNZkWQAw2pAADYBNDACOBNEmg0jYrwJxK7y9pUlqrVadKPWpOMV+TQXXbm1T00e8updLenKf55BHQ6AdMTcp0dUMwnKGYa47xk1tlHmXA7mtfXcrW+ubim468UqTjSjKUXiUXhZ5bhHe8Q4tb0P61elB9HNav+PM1VPtpZSlpVfn8zhJQ++DZWnZKyoLV3FPK51Kz1t+rlI0XbKdnUoulRjSqV21o7iKk479Y/oWDpa8HVoydvUjmUX3dSOJxTxs/U8+4LZTurmVK+q1nJZioqeiGpPk0jtOxfDZ21rpqJpyk5qDzmKfkQ4xw+qn30KcMt51SXii87PC9BL+Hpjhvu3TKsuzdtQWYUqccfNJJv7shfWMKnhik5eShFbPrqNhwnhynFVKvjm+a8SS9N+Zs1w2HktL6pmeMn5Y2+N6qjhPD+7pqLbbXV5Lqdu4Tys6eeF6l1OlKPnqXqZUfbBTyt7pRkiWRaF0DQiIhNZa6IcKeHnOenoTGQ2h3azkmIYQCYxAAAV16yjFylyW76hZNpsCuhV1xUkmk98PZlgLNdUmCAYCYCGQawAwCMGRDHgaQEdI9JNIeCIhg8m7T8bu1fO0rXUqNF1Ix1UYKDVKTWJZ5vZ/g9dSPN/8AV3hHhp3cVuv5VTH9vOL++fuZRK3dl2FtI+OrruZc9dxUc1745GVccasLNY7yhTa20UkpT9sRyzlex/AXxCiqtze3E+7fdyoRnojFJbJ49DtOHdkbO33hb00+eupmcvvIC7gfGKd3BzpKajGWnxwcM+q6o4D/AFH4XO3u4X1BuEqr3kl8NVLGfqv0O/vO0lpQWJ16Sx8kHrl9okeJW1PiFk+73VRa6UmnFqcXts+W+xlIlaHhHZOF1ThXuLqvcqpFS0uemCbW6wujNl/8TSg9VvOpSkuXi1L/ACi/sTwyvb0XTrpJZ1QSkpOOea2OkwVHPUHcUWoz/mx/u5/k3FKSqReYtZ5prBlYGkUYdlaOGd9n5GakGCSAEPAMAAMAhgIAYiKYCAB4EMRQEJU0+az7kwRFLADYgABYBAMBDA1iGkSwPB56XZJD0kkiWC6EUhpEkh4LpCwYXGuHK4oVKMuVSMl7Sxs/uZ4FHl3ZXs5xOhrjSdO3jU2lOrpqPw8pRis/k6On2LnU3vL64rt4zGEu6p/ZHXoaCaabh/ZS0o/Bb0218013kvvI3EIpLCSS6LZE8AUCJJCRIIABDKAYAAwENgGQDIAACAABiQMKYsAGQGAgAAAMhSYhsRA8gICDDQYGADQ0JEkAwGkCAESSBIZUJIlgBgGBoAKgGIYDQCyADGRyGQJIAAAAAABZGIAEhiAYAIKYkwABgICKBALJAwFkAMVIaAAp4JJAARIYAUNAABDQwAoYIACAAAAGAACAYAAAAAgAAAMgAUAAAIBgAgAABiYARQRGBAhg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416" y="4581128"/>
            <a:ext cx="822960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culminates in a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data-driven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customer-driven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cost-reduction-driven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culture.</a:t>
            </a:r>
          </a:p>
          <a:p>
            <a:pPr marL="109728" indent="0">
              <a:buNone/>
            </a:pPr>
            <a:endParaRPr lang="en-US" sz="2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53024"/>
            <a:ext cx="1939776" cy="91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12313">
            <a:off x="7224402" y="5813925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96300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" y="709367"/>
            <a:ext cx="9092886" cy="617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04666"/>
            <a:ext cx="51845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rmAutofit fontScale="92500"/>
          </a:bodyPr>
          <a:lstStyle>
            <a:lvl1pPr>
              <a:spcBef>
                <a:spcPct val="0"/>
              </a:spcBef>
              <a:buNone/>
              <a:defRPr kumimoji="0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SIX SIGMA </a:t>
            </a:r>
            <a:r>
              <a:rPr lang="en-US" b="0">
                <a:latin typeface="+mn-lt"/>
              </a:rPr>
              <a:t>– LIFE CYCLE</a:t>
            </a:r>
          </a:p>
        </p:txBody>
      </p:sp>
    </p:spTree>
    <p:extLst>
      <p:ext uri="{BB962C8B-B14F-4D97-AF65-F5344CB8AC3E}">
        <p14:creationId xmlns:p14="http://schemas.microsoft.com/office/powerpoint/2010/main" val="128833693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Define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d-ID" dirty="0"/>
              <a:t>Define adalah fase menentukan masalah, menetapkan persyaratan-persyaratan pelanggan, dan membangun tim.</a:t>
            </a:r>
            <a:r>
              <a:rPr lang="id-ID" baseline="30000" dirty="0"/>
              <a:t> </a:t>
            </a:r>
            <a:endParaRPr lang="en-US" baseline="30000" dirty="0"/>
          </a:p>
          <a:p>
            <a:r>
              <a:rPr lang="en-US" dirty="0"/>
              <a:t>Fa</a:t>
            </a:r>
            <a:r>
              <a:rPr lang="id-ID" dirty="0"/>
              <a:t>se ini tidak banyak menggunakan statistik,    alat-alat (</a:t>
            </a:r>
            <a:r>
              <a:rPr lang="id-ID" i="1" dirty="0"/>
              <a:t>tools</a:t>
            </a:r>
            <a:r>
              <a:rPr lang="id-ID" dirty="0"/>
              <a:t>) statistik yang sering dipakai pada fase ini adalah diagram sebab-akibat (</a:t>
            </a:r>
            <a:r>
              <a:rPr lang="id-ID" i="1" dirty="0">
                <a:hlinkClick r:id="rId2" tooltip="Diagram ishikawa"/>
              </a:rPr>
              <a:t>Cause and Effect Chart</a:t>
            </a:r>
            <a:r>
              <a:rPr lang="id-ID" dirty="0"/>
              <a:t>) dan </a:t>
            </a:r>
            <a:r>
              <a:rPr lang="id-ID" dirty="0">
                <a:hlinkClick r:id="rId3" tooltip="Diagram Pareto"/>
              </a:rPr>
              <a:t>Diagram Pareto</a:t>
            </a:r>
            <a:r>
              <a:rPr lang="id-ID" dirty="0"/>
              <a:t> (Pareto Chart). Kedua alat (</a:t>
            </a:r>
            <a:r>
              <a:rPr lang="id-ID" i="1" dirty="0"/>
              <a:t>tool</a:t>
            </a:r>
            <a:r>
              <a:rPr lang="id-ID" dirty="0"/>
              <a:t>)statistik tersebut digunakan untuk melakukan identifikasi masalah dan menentukan prioritas permasalahan</a:t>
            </a:r>
          </a:p>
          <a:p>
            <a:pPr marL="109728" indent="0">
              <a:buNone/>
            </a:pPr>
            <a:endParaRPr lang="id-ID" dirty="0"/>
          </a:p>
          <a:p>
            <a:r>
              <a:rPr lang="id-ID" dirty="0"/>
              <a:t>Aspek-aspek yang perlu diperhatikan dalam menentukan masalah adalah:</a:t>
            </a:r>
          </a:p>
          <a:p>
            <a:pPr lvl="1"/>
            <a:r>
              <a:rPr lang="id-ID" dirty="0"/>
              <a:t>Spesifik, menjelaskan secara tepat apa yang salah, bagian proses mana yang salah dan apa salahnya.</a:t>
            </a:r>
          </a:p>
          <a:p>
            <a:pPr lvl="1"/>
            <a:r>
              <a:rPr lang="id-ID" dirty="0"/>
              <a:t>Dapat diamati, menjelaskan bukti-bukti nyata suatu masalah. bukti-bukti tersebut dapat diperoleh baik melalui laporan internal maupun umpan balik pelanggan.</a:t>
            </a:r>
          </a:p>
          <a:p>
            <a:pPr lvl="1"/>
            <a:r>
              <a:rPr lang="id-ID" dirty="0"/>
              <a:t>Dapat diukur, menunjukkan lingkup masalah dalam suatu ukuran.</a:t>
            </a:r>
          </a:p>
          <a:p>
            <a:pPr lvl="1"/>
            <a:r>
              <a:rPr lang="id-ID" dirty="0"/>
              <a:t>Dapat dikendalikan, masalah harus dapat diselesaikan dalam rentang waktu tertentu. Apabila masalah terlalu besar maka dapat dipecah-pecah sehingga dapat lebih dikendalikan.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1044271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9479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9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SIGMA </a:t>
            </a:r>
            <a:r>
              <a:rPr lang="en-US" sz="29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CONTENT &amp; IT’S FUNCTION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2" y="1772816"/>
            <a:ext cx="8106468" cy="4536504"/>
          </a:xfrm>
        </p:spPr>
      </p:pic>
    </p:spTree>
    <p:extLst>
      <p:ext uri="{BB962C8B-B14F-4D97-AF65-F5344CB8AC3E}">
        <p14:creationId xmlns:p14="http://schemas.microsoft.com/office/powerpoint/2010/main" val="232876442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Pengukuran (</a:t>
            </a:r>
            <a:r>
              <a:rPr lang="id-ID" b="1" i="1" dirty="0"/>
              <a:t>Measure</a:t>
            </a:r>
            <a:r>
              <a:rPr lang="id-ID" b="1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Fase mengukur tingkat kinerja saat ini, sebelum mengukur tingkat kinerja biasanya terlebih dahulu melakukan analisis terhadap sistem pengukuran yang digunakan</a:t>
            </a:r>
          </a:p>
        </p:txBody>
      </p:sp>
    </p:spTree>
    <p:extLst>
      <p:ext uri="{BB962C8B-B14F-4D97-AF65-F5344CB8AC3E}">
        <p14:creationId xmlns:p14="http://schemas.microsoft.com/office/powerpoint/2010/main" val="418027727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97" y="116632"/>
            <a:ext cx="3981806" cy="6532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51079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Analisis (</a:t>
            </a:r>
            <a:r>
              <a:rPr lang="id-ID" b="1" i="1" dirty="0"/>
              <a:t>Analyze</a:t>
            </a:r>
            <a:r>
              <a:rPr lang="id-ID" b="1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Fase analisis (</a:t>
            </a:r>
            <a:r>
              <a:rPr lang="id-ID" i="1" dirty="0"/>
              <a:t>analyze</a:t>
            </a:r>
            <a:r>
              <a:rPr lang="id-ID" dirty="0"/>
              <a:t>) merupakan fase mencari dan menentukan akar atau penyebab dari suatu masalah.</a:t>
            </a:r>
          </a:p>
          <a:p>
            <a:r>
              <a:rPr lang="id-ID" dirty="0"/>
              <a:t>Masalah-masalah yang timbul kadang-kadang sangat kompleks sehingga membingungkan antara mana yang akan dan tidak kita selesaikan.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72728677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6" y="944724"/>
            <a:ext cx="714907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753960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Pengembangan (</a:t>
            </a:r>
            <a:r>
              <a:rPr lang="id-ID" b="1" i="1" dirty="0"/>
              <a:t>Improve</a:t>
            </a:r>
            <a:r>
              <a:rPr lang="id-ID" b="1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Pengembangan (</a:t>
            </a:r>
            <a:r>
              <a:rPr lang="id-ID" i="1" dirty="0"/>
              <a:t>Improve</a:t>
            </a:r>
            <a:r>
              <a:rPr lang="id-ID" dirty="0"/>
              <a:t>) adalah fase meningkatkan proses(x) dan menghilangkan sebab-sebab cacat</a:t>
            </a:r>
          </a:p>
          <a:p>
            <a:r>
              <a:rPr lang="id-ID" dirty="0"/>
              <a:t>Pada fase pengukuran (</a:t>
            </a:r>
            <a:r>
              <a:rPr lang="id-ID" i="1" dirty="0"/>
              <a:t>measure</a:t>
            </a:r>
            <a:r>
              <a:rPr lang="id-ID" dirty="0"/>
              <a:t>) telah dinetapkan variabel faktor (x) dan untuk masing-masing variabel respons(y).</a:t>
            </a:r>
          </a:p>
          <a:p>
            <a:r>
              <a:rPr lang="id-ID" baseline="30000" dirty="0"/>
              <a:t> </a:t>
            </a:r>
            <a:r>
              <a:rPr lang="id-ID" dirty="0"/>
              <a:t>Sedangkan pada fase pengembangan i(</a:t>
            </a:r>
            <a:r>
              <a:rPr lang="id-ID" i="1" dirty="0"/>
              <a:t>improve</a:t>
            </a:r>
            <a:r>
              <a:rPr lang="id-ID" dirty="0"/>
              <a:t>) banyak melibatkan uji perancangan percobaan ( </a:t>
            </a:r>
            <a:r>
              <a:rPr lang="id-ID" i="1" dirty="0">
                <a:hlinkClick r:id="rId2" tooltip="Design of Experiment"/>
              </a:rPr>
              <a:t>Design of Experiment</a:t>
            </a:r>
            <a:r>
              <a:rPr lang="id-ID" dirty="0"/>
              <a:t> ) atau disingkat DoE.</a:t>
            </a:r>
          </a:p>
          <a:p>
            <a:pPr lvl="1"/>
            <a:r>
              <a:rPr lang="id-ID" baseline="30000" dirty="0"/>
              <a:t> </a:t>
            </a:r>
            <a:r>
              <a:rPr lang="id-ID" dirty="0"/>
              <a:t>DoE merupakan suatu pengujian dengan mengubah variabel faktor sehingga penyebab perubahan pada variabel respon diketahui.</a:t>
            </a:r>
          </a:p>
        </p:txBody>
      </p:sp>
    </p:spTree>
    <p:extLst>
      <p:ext uri="{BB962C8B-B14F-4D97-AF65-F5344CB8AC3E}">
        <p14:creationId xmlns:p14="http://schemas.microsoft.com/office/powerpoint/2010/main" val="226197216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SIGMA </a:t>
            </a: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DESIGN OF ROBUST PROCESS and IMPROVE PROCESS PERFORMANCE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13" y="1916832"/>
            <a:ext cx="5245174" cy="4493366"/>
          </a:xfrm>
        </p:spPr>
      </p:pic>
    </p:spTree>
    <p:extLst>
      <p:ext uri="{BB962C8B-B14F-4D97-AF65-F5344CB8AC3E}">
        <p14:creationId xmlns:p14="http://schemas.microsoft.com/office/powerpoint/2010/main" val="256394651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4A32368-449C-4C62-A731-89A684BCB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3600" dirty="0" err="1"/>
              <a:t>Berawal</a:t>
            </a:r>
            <a:r>
              <a:rPr lang="en-US" altLang="id-ID" sz="3600" dirty="0"/>
              <a:t> </a:t>
            </a:r>
            <a:r>
              <a:rPr lang="en-US" altLang="id-ID" sz="3600" dirty="0" err="1"/>
              <a:t>dari</a:t>
            </a:r>
            <a:r>
              <a:rPr lang="en-US" altLang="id-ID" sz="3600" dirty="0"/>
              <a:t> Proses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2CE3A44-48F8-42A1-9DE6-6A597F0A8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d-ID" sz="2400" dirty="0" err="1"/>
              <a:t>Manusia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mulai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mengkoordinasikan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tindakannya</a:t>
            </a:r>
            <a:r>
              <a:rPr lang="en-US" altLang="id-ID" sz="2400" dirty="0"/>
              <a:t> untuk dapat </a:t>
            </a:r>
            <a:r>
              <a:rPr lang="en-US" altLang="id-ID" sz="2400" dirty="0" err="1"/>
              <a:t>melakukan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tugas-tugas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kompleks</a:t>
            </a:r>
            <a:r>
              <a:rPr lang="en-US" altLang="id-ID" sz="2400" dirty="0"/>
              <a:t> yang tidak dapat </a:t>
            </a:r>
            <a:r>
              <a:rPr lang="en-US" altLang="id-ID" sz="2400" dirty="0" err="1"/>
              <a:t>dikerjakan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sendiri</a:t>
            </a:r>
            <a:endParaRPr lang="en-US" altLang="id-ID" sz="2400" dirty="0"/>
          </a:p>
          <a:p>
            <a:r>
              <a:rPr lang="en-US" altLang="id-ID" sz="2400" dirty="0"/>
              <a:t>Koordinasi ini, yang </a:t>
            </a:r>
            <a:r>
              <a:rPr lang="en-US" altLang="id-ID" sz="2400" dirty="0" err="1"/>
              <a:t>bisa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disebut</a:t>
            </a:r>
            <a:r>
              <a:rPr lang="en-US" altLang="id-ID" sz="2400" dirty="0"/>
              <a:t> dengan </a:t>
            </a:r>
            <a:r>
              <a:rPr lang="en-US" altLang="id-ID" sz="2400" b="1" dirty="0" err="1"/>
              <a:t>perusahaan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diawali</a:t>
            </a:r>
            <a:r>
              <a:rPr lang="en-US" altLang="id-ID" sz="2400" dirty="0"/>
              <a:t> oleh </a:t>
            </a:r>
            <a:r>
              <a:rPr lang="en-US" altLang="id-ID" sz="2400" dirty="0" err="1"/>
              <a:t>sebuah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permintaan</a:t>
            </a:r>
            <a:endParaRPr lang="en-US" altLang="id-ID" sz="2400" dirty="0"/>
          </a:p>
          <a:p>
            <a:r>
              <a:rPr lang="en-US" altLang="id-ID" sz="2400" dirty="0" err="1"/>
              <a:t>Fokusnya</a:t>
            </a:r>
            <a:r>
              <a:rPr lang="en-US" altLang="id-ID" sz="2400" dirty="0"/>
              <a:t> adalah untuk </a:t>
            </a:r>
            <a:r>
              <a:rPr lang="en-US" altLang="id-ID" sz="2400" dirty="0" err="1"/>
              <a:t>memenuhi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permintaan</a:t>
            </a:r>
            <a:r>
              <a:rPr lang="en-US" altLang="id-ID" sz="2400" dirty="0"/>
              <a:t> dengan </a:t>
            </a:r>
            <a:r>
              <a:rPr lang="en-US" altLang="id-ID" sz="2400" dirty="0" err="1"/>
              <a:t>melakukan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tugas-tugas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harus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dikerjakan</a:t>
            </a:r>
            <a:endParaRPr lang="en-US" altLang="id-ID" sz="2400" dirty="0"/>
          </a:p>
          <a:p>
            <a:r>
              <a:rPr lang="en-US" altLang="id-ID" sz="2400" dirty="0"/>
              <a:t>Dengan kata lain, </a:t>
            </a:r>
            <a:r>
              <a:rPr lang="en-US" altLang="id-ID" sz="2400" dirty="0" err="1"/>
              <a:t>fokus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dari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tindakan</a:t>
            </a:r>
            <a:r>
              <a:rPr lang="en-US" altLang="id-ID" sz="2400" dirty="0"/>
              <a:t> adalah proses </a:t>
            </a:r>
            <a:r>
              <a:rPr lang="en-US" altLang="id-ID" sz="2400" dirty="0">
                <a:sym typeface="Wingdings" panose="05000000000000000000" pitchFamily="2" charset="2"/>
              </a:rPr>
              <a:t> </a:t>
            </a:r>
            <a:r>
              <a:rPr lang="en-US" altLang="id-ID" sz="2400" dirty="0" err="1">
                <a:sym typeface="Wingdings" panose="05000000000000000000" pitchFamily="2" charset="2"/>
              </a:rPr>
              <a:t>tenaga</a:t>
            </a:r>
            <a:r>
              <a:rPr lang="en-US" altLang="id-ID" sz="2400" dirty="0">
                <a:sym typeface="Wingdings" panose="05000000000000000000" pitchFamily="2" charset="2"/>
              </a:rPr>
              <a:t> kerja tidak </a:t>
            </a:r>
            <a:r>
              <a:rPr lang="en-US" altLang="id-ID" sz="2400" dirty="0" err="1">
                <a:sym typeface="Wingdings" panose="05000000000000000000" pitchFamily="2" charset="2"/>
              </a:rPr>
              <a:t>dibagi-bagi</a:t>
            </a:r>
            <a:r>
              <a:rPr lang="en-US" altLang="id-ID" sz="2400" dirty="0"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sym typeface="Wingdings" panose="05000000000000000000" pitchFamily="2" charset="2"/>
              </a:rPr>
              <a:t>tetapi</a:t>
            </a:r>
            <a:r>
              <a:rPr lang="en-US" altLang="id-ID" sz="2400" dirty="0"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sym typeface="Wingdings" panose="05000000000000000000" pitchFamily="2" charset="2"/>
              </a:rPr>
              <a:t>disewa</a:t>
            </a:r>
            <a:r>
              <a:rPr lang="en-US" altLang="id-ID" sz="2400" dirty="0">
                <a:sym typeface="Wingdings" panose="05000000000000000000" pitchFamily="2" charset="2"/>
              </a:rPr>
              <a:t> untuk </a:t>
            </a:r>
            <a:r>
              <a:rPr lang="en-US" altLang="id-ID" sz="2400" dirty="0" err="1">
                <a:sym typeface="Wingdings" panose="05000000000000000000" pitchFamily="2" charset="2"/>
              </a:rPr>
              <a:t>melaksanakan</a:t>
            </a:r>
            <a:r>
              <a:rPr lang="en-US" altLang="id-ID" sz="2400" dirty="0"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sym typeface="Wingdings" panose="05000000000000000000" pitchFamily="2" charset="2"/>
              </a:rPr>
              <a:t>tugas</a:t>
            </a:r>
            <a:r>
              <a:rPr lang="en-US" altLang="id-ID" sz="2400" dirty="0">
                <a:sym typeface="Wingdings" panose="05000000000000000000" pitchFamily="2" charset="2"/>
              </a:rPr>
              <a:t> yang </a:t>
            </a:r>
            <a:r>
              <a:rPr lang="en-US" altLang="id-ID" sz="2400" dirty="0" err="1">
                <a:sym typeface="Wingdings" panose="05000000000000000000" pitchFamily="2" charset="2"/>
              </a:rPr>
              <a:t>perlu</a:t>
            </a:r>
            <a:r>
              <a:rPr lang="en-US" altLang="id-ID" sz="2400" dirty="0"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sym typeface="Wingdings" panose="05000000000000000000" pitchFamily="2" charset="2"/>
              </a:rPr>
              <a:t>dilakukan</a:t>
            </a:r>
            <a:endParaRPr lang="en-US" altLang="id-ID" sz="2400" dirty="0"/>
          </a:p>
          <a:p>
            <a:endParaRPr lang="en-US" altLang="id-ID" sz="2400" dirty="0"/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Pengendalian ( </a:t>
            </a:r>
            <a:r>
              <a:rPr lang="id-ID" b="1" i="1" dirty="0"/>
              <a:t>Control</a:t>
            </a:r>
            <a:r>
              <a:rPr lang="id-ID" b="1" dirty="0"/>
              <a:t> 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Pengendalian (</a:t>
            </a:r>
            <a:r>
              <a:rPr lang="id-ID" i="1" dirty="0"/>
              <a:t>Control</a:t>
            </a:r>
            <a:r>
              <a:rPr lang="id-ID" dirty="0"/>
              <a:t>) adalah fase mengendalikan kinerja proses (x) dan menjamin cacat tidak muncul kembali</a:t>
            </a:r>
          </a:p>
          <a:p>
            <a:r>
              <a:rPr lang="id-ID" dirty="0"/>
              <a:t>Alat (</a:t>
            </a:r>
            <a:r>
              <a:rPr lang="id-ID" i="1" dirty="0"/>
              <a:t>tool</a:t>
            </a:r>
            <a:r>
              <a:rPr lang="id-ID" dirty="0"/>
              <a:t>) yang umum digunakan adalah </a:t>
            </a:r>
            <a:r>
              <a:rPr lang="id-ID" dirty="0">
                <a:hlinkClick r:id="rId2" tooltip="Diagram kontrol"/>
              </a:rPr>
              <a:t>diagram kontrol</a:t>
            </a:r>
            <a:r>
              <a:rPr lang="id-ID" dirty="0"/>
              <a:t> (Control chart)</a:t>
            </a:r>
          </a:p>
          <a:p>
            <a:pPr lvl="1"/>
            <a:r>
              <a:rPr lang="id-ID" dirty="0"/>
              <a:t>Membantu mengurangi variabilitas.</a:t>
            </a:r>
          </a:p>
          <a:p>
            <a:pPr lvl="1"/>
            <a:r>
              <a:rPr lang="id-ID" dirty="0"/>
              <a:t>Memonitor kinerja setiap saat.</a:t>
            </a:r>
          </a:p>
          <a:p>
            <a:pPr lvl="1"/>
            <a:r>
              <a:rPr lang="id-ID" dirty="0"/>
              <a:t>Memungkinkan proses koreksi untuk mencegah penolakan.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3379553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94088"/>
            <a:ext cx="4968552" cy="57606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SIGMA </a:t>
            </a: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1" y="1150092"/>
            <a:ext cx="7503849" cy="5663284"/>
          </a:xfrm>
        </p:spPr>
      </p:pic>
    </p:spTree>
    <p:extLst>
      <p:ext uri="{BB962C8B-B14F-4D97-AF65-F5344CB8AC3E}">
        <p14:creationId xmlns:p14="http://schemas.microsoft.com/office/powerpoint/2010/main" val="1036145320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Process Management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109728" algn="ctr"/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4275048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PROCESS MANAGEMENT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8" y="1826468"/>
            <a:ext cx="6761771" cy="49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ine Callout 2 (Accent Bar) 4"/>
          <p:cNvSpPr/>
          <p:nvPr/>
        </p:nvSpPr>
        <p:spPr>
          <a:xfrm flipH="1">
            <a:off x="683568" y="5805264"/>
            <a:ext cx="1512168" cy="50405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745"/>
              <a:gd name="adj6" fmla="val -59302"/>
            </a:avLst>
          </a:prstGeom>
          <a:ln w="28575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Start from Here</a:t>
            </a:r>
          </a:p>
        </p:txBody>
      </p:sp>
    </p:spTree>
    <p:extLst>
      <p:ext uri="{BB962C8B-B14F-4D97-AF65-F5344CB8AC3E}">
        <p14:creationId xmlns:p14="http://schemas.microsoft.com/office/powerpoint/2010/main" val="2828281934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PROCESS MANAGEMENT CYCLE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50" y="1012261"/>
            <a:ext cx="5605802" cy="40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67544" y="5215081"/>
            <a:ext cx="777686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begins at the bottom, with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creation of a formal process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is in place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 needs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managed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an ongoing basis.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7856" y="4576397"/>
            <a:ext cx="26000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0692" y="4072341"/>
            <a:ext cx="28084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584" y="5313271"/>
            <a:ext cx="26000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364" y="6032323"/>
            <a:ext cx="28084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7303249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PROCESS MANAGEMENT CYCLE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2529"/>
            <a:ext cx="5605802" cy="40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9588" y="2503931"/>
            <a:ext cx="38023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2431923"/>
            <a:ext cx="34657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9988" y="5229202"/>
            <a:ext cx="7992888" cy="1492335"/>
            <a:chOff x="251520" y="5365665"/>
            <a:chExt cx="7992888" cy="1303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251520" y="5365665"/>
              <a:ext cx="7992888" cy="13036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marL="457200">
                <a:lnSpc>
                  <a:spcPct val="150000"/>
                </a:lnSpc>
              </a:pPr>
              <a:r>
                <a: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 Performance Target </a:t>
              </a:r>
              <a:r>
                <a:rPr lang="en-US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based on: </a:t>
              </a:r>
            </a:p>
            <a:p>
              <a:pPr marL="457200">
                <a:lnSpc>
                  <a:spcPct val="150000"/>
                </a:lnSpc>
              </a:pPr>
              <a:r>
                <a:rPr lang="en-US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4.a</a:t>
              </a:r>
              <a:r>
                <a:rPr lang="en-US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customer expectations, competitor benchmarks,</a:t>
              </a:r>
            </a:p>
            <a:p>
              <a:pPr marL="457200">
                <a:lnSpc>
                  <a:spcPct val="150000"/>
                </a:lnSpc>
              </a:pPr>
              <a:r>
                <a:rPr lang="en-US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4.b</a:t>
              </a:r>
              <a:r>
                <a:rPr lang="en-US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enterprise needs and other resources.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1778" y="5428571"/>
              <a:ext cx="284052" cy="37743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9588" y="1844826"/>
            <a:ext cx="27122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12160" y="1052736"/>
            <a:ext cx="2880320" cy="4086458"/>
            <a:chOff x="6012160" y="1052736"/>
            <a:chExt cx="2880320" cy="4086458"/>
          </a:xfrm>
        </p:grpSpPr>
        <p:sp>
          <p:nvSpPr>
            <p:cNvPr id="10" name="Rectangle 9"/>
            <p:cNvSpPr/>
            <p:nvPr/>
          </p:nvSpPr>
          <p:spPr>
            <a:xfrm>
              <a:off x="6012160" y="1052736"/>
              <a:ext cx="2880320" cy="40864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marL="4763"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Its performance, in terms of critical metrics that relate to;</a:t>
              </a:r>
            </a:p>
            <a:p>
              <a:pPr marL="465138">
                <a:lnSpc>
                  <a:spcPct val="150000"/>
                </a:lnSpc>
              </a:pPr>
              <a:r>
                <a:rPr 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customer needs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and </a:t>
              </a:r>
              <a:r>
                <a:rPr 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company requirements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</a:p>
            <a:p>
              <a:pPr marL="4763"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needs to be compared to the targets for these metrics.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84168" y="2362145"/>
              <a:ext cx="428455" cy="4187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r>
                <a:rPr lang="en-US" sz="1200" b="1"/>
                <a:t>3a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84168" y="2852936"/>
              <a:ext cx="428455" cy="6864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r>
                <a:rPr lang="en-US" sz="1200" b="1"/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201512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116632"/>
            <a:ext cx="8661648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PROCESS MANAGEMENT CYCLE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0" y="1012261"/>
            <a:ext cx="5605802" cy="40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9512" y="5215082"/>
            <a:ext cx="8064896" cy="14542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457200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Broadly speaking, processes fail to meet performance requirements either because of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design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execution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834" y="1063771"/>
            <a:ext cx="26642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0153" y="980728"/>
            <a:ext cx="2920213" cy="4104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6350"/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50"/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50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Source of Performance Gap: Design vs. Execution</a:t>
            </a:r>
          </a:p>
          <a:p>
            <a:pPr marL="6350"/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50"/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performance does not meet targets, the reason for this shortcoming must be determined.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1018" y="1202270"/>
            <a:ext cx="277640" cy="3580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r>
              <a:rPr lang="en-US" sz="12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6775147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116632"/>
            <a:ext cx="8661648" cy="50405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PROCESS MANAGEMENT CYCLE</a:t>
            </a:r>
            <a:endParaRPr lang="en-US" sz="200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0" y="722489"/>
            <a:ext cx="5605802" cy="40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9512" y="5013176"/>
            <a:ext cx="8680852" cy="1728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6350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6b.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fault in design; </a:t>
            </a:r>
          </a:p>
          <a:p>
            <a:pPr marL="6350"/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easy to find (being indicated by consistently inadequate performance) but hard to fix </a:t>
            </a:r>
          </a:p>
          <a:p>
            <a:pPr marL="6350"/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(requiring a wholesale rethinking of the structure  of the process).</a:t>
            </a:r>
          </a:p>
          <a:p>
            <a:pPr marL="6350"/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71488"/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it needs to improve design by;</a:t>
            </a:r>
          </a:p>
          <a:p>
            <a:pPr marL="757238" indent="-285750">
              <a:buFontTx/>
              <a:buChar char="-"/>
            </a:pP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Modify Design, or</a:t>
            </a:r>
          </a:p>
          <a:p>
            <a:pPr marL="757238" indent="-285750">
              <a:buFontTx/>
              <a:buChar char="-"/>
            </a:pP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 Design.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764938"/>
            <a:ext cx="28405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0153" y="690956"/>
            <a:ext cx="2920213" cy="4104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54013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InterventionPlan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96863"/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50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6a.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fault in execution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6350"/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particular root cause (such as inadequate training, or insufficient resources, or faulty equipment, or any of a host of other possibilities) must be determined. </a:t>
            </a:r>
          </a:p>
          <a:p>
            <a:pPr marL="6350"/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5138"/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root causes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350" indent="-6350"/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 so is a challenging undertaking, because of the large number of possible root causes; as a rule, however, once the root cause has been found, it is easy to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 the 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executin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1990" y="750487"/>
            <a:ext cx="277640" cy="3580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1412778"/>
            <a:ext cx="36099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1401813"/>
            <a:ext cx="36901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4184" y="3140968"/>
            <a:ext cx="360996" cy="288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809" y="6021288"/>
            <a:ext cx="369012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7b</a:t>
            </a:r>
          </a:p>
        </p:txBody>
      </p:sp>
    </p:spTree>
    <p:extLst>
      <p:ext uri="{BB962C8B-B14F-4D97-AF65-F5344CB8AC3E}">
        <p14:creationId xmlns:p14="http://schemas.microsoft.com/office/powerpoint/2010/main" val="1832994374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PROCESS MANAGEMENT CYCLE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50" y="1012261"/>
            <a:ext cx="5605802" cy="40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99592" y="5215083"/>
            <a:ext cx="7344816" cy="15262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normAutofit/>
          </a:bodyPr>
          <a:lstStyle/>
          <a:p>
            <a:pPr marL="6350"/>
            <a:r>
              <a:rPr lang="en-US" dirty="0">
                <a:solidFill>
                  <a:srgbClr val="C00000"/>
                </a:solidFill>
              </a:rPr>
              <a:t>Once the appropriate intervention has been chosen and implemented, the results are assessed, and the entire cycle begins again.</a:t>
            </a:r>
          </a:p>
          <a:p>
            <a:pPr marL="457200"/>
            <a:endParaRPr lang="en-US" dirty="0">
              <a:solidFill>
                <a:srgbClr val="C00000"/>
              </a:solidFill>
            </a:endParaRPr>
          </a:p>
          <a:p>
            <a:pPr marL="6350"/>
            <a:r>
              <a:rPr lang="en-US" dirty="0">
                <a:solidFill>
                  <a:srgbClr val="C00000"/>
                </a:solidFill>
              </a:rPr>
              <a:t>This cycle is derived from Deming’s PDCA cycle (Plan Do Check Act) (Deming 1986), with the addition of the attention to process design.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1764" y="4736179"/>
            <a:ext cx="54213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7066" y="4072341"/>
            <a:ext cx="41069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9169" y="2852938"/>
            <a:ext cx="66717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4208" y="1052738"/>
            <a:ext cx="54213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8144" y="2060850"/>
            <a:ext cx="41069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9126" y="3861050"/>
            <a:ext cx="66717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3728" y="1628802"/>
            <a:ext cx="70243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4168" y="4293098"/>
            <a:ext cx="109837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</a:t>
            </a:r>
          </a:p>
        </p:txBody>
      </p:sp>
    </p:spTree>
    <p:extLst>
      <p:ext uri="{BB962C8B-B14F-4D97-AF65-F5344CB8AC3E}">
        <p14:creationId xmlns:p14="http://schemas.microsoft.com/office/powerpoint/2010/main" val="1872674009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/>
              <a:t>See You Next Session</a:t>
            </a:r>
          </a:p>
        </p:txBody>
      </p:sp>
    </p:spTree>
    <p:extLst>
      <p:ext uri="{BB962C8B-B14F-4D97-AF65-F5344CB8AC3E}">
        <p14:creationId xmlns:p14="http://schemas.microsoft.com/office/powerpoint/2010/main" val="375819722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690CD89-F3D4-4B5F-9F72-34893490E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altLang="id-ID" sz="3600"/>
              <a:t>Munculnya Departemen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4DA9C54-C333-49D8-A782-B453DA9EB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d-ID"/>
              <a:t>Selanjutnya..kompleksitas pekerjaan berkembang dan jumlah pekerja bertambah</a:t>
            </a:r>
          </a:p>
          <a:p>
            <a:r>
              <a:rPr lang="en-US" altLang="id-ID"/>
              <a:t>Dalam sebuah perusahaan tidak mungkin lagi setiap orang melakukan setiap pekerjaan</a:t>
            </a:r>
          </a:p>
          <a:p>
            <a:r>
              <a:rPr lang="en-US" altLang="id-ID"/>
              <a:t>Pekerjaan terlalu kompleks sehingga setiap pekerja harus memiliki spesialisasi</a:t>
            </a:r>
          </a:p>
          <a:p>
            <a:r>
              <a:rPr lang="en-US" altLang="id-ID"/>
              <a:t>Langkah logisnya adalah membentuk departemen yang terdiri dari dari individu-individu dengan keahlian yang serupa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PeterBernus, Handbook on Business Process Management 1, Springer, 2010 </a:t>
            </a:r>
          </a:p>
          <a:p>
            <a:pPr marL="109728" indent="0">
              <a:buNone/>
            </a:pPr>
            <a:endParaRPr lang="en-US" b="1"/>
          </a:p>
          <a:p>
            <a:pPr marL="109728" indent="0">
              <a:buNone/>
            </a:pPr>
            <a:r>
              <a:rPr lang="en-US" b="1"/>
              <a:t>“What is Business Process Management - Process Management Cycle”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857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475DD4D-15D0-4B3F-A84C-8C761AA8F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3200"/>
              <a:t>Kelebihan pengaturan berdasarkan departemen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A03AE9C-152C-465F-89A5-1EDFAE5B9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id-ID"/>
              <a:t>Tenaga kerja diberi kesempatan untuk menjadi sangat spesialis dalam bidangnya</a:t>
            </a:r>
          </a:p>
          <a:p>
            <a:r>
              <a:rPr lang="en-US" altLang="id-ID"/>
              <a:t>Biaya-biaya untuk sentralisasi berbagai fungsi menjadi menurun</a:t>
            </a:r>
          </a:p>
          <a:p>
            <a:r>
              <a:rPr lang="en-US" altLang="id-ID"/>
              <a:t>Tempat kerja menjadi lebih aman, setiap orang tahu dimana mereka harus bekerja dan pekerjaan yang harus dilakukan</a:t>
            </a:r>
          </a:p>
          <a:p>
            <a:r>
              <a:rPr lang="en-US" altLang="id-ID"/>
              <a:t>Struktur organisasi terdefinisi dengan lebih jelas dan dapat dengan mudah digambarkan dan ditampilkan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786FF2E-C19A-4B51-8165-558BFA589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4000"/>
              <a:t>Departemen berdasarkan fungsi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5BF9AD6-07EF-4B11-B5CE-F1E5343B5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d-ID" sz="1800" b="1" dirty="0"/>
              <a:t>Perusahaan modern </a:t>
            </a:r>
            <a:r>
              <a:rPr lang="en-US" altLang="id-ID" sz="1800" b="1" dirty="0" err="1"/>
              <a:t>terdiri</a:t>
            </a:r>
            <a:r>
              <a:rPr lang="en-US" altLang="id-ID" sz="1800" b="1" dirty="0"/>
              <a:t> </a:t>
            </a:r>
            <a:r>
              <a:rPr lang="en-US" altLang="id-ID" sz="1800" b="1" dirty="0" err="1"/>
              <a:t>dari</a:t>
            </a:r>
            <a:r>
              <a:rPr lang="en-US" altLang="id-ID" sz="1800" b="1" dirty="0"/>
              <a:t> </a:t>
            </a:r>
            <a:r>
              <a:rPr lang="en-US" altLang="id-ID" sz="1800" b="1" dirty="0" err="1"/>
              <a:t>departemen</a:t>
            </a:r>
            <a:r>
              <a:rPr lang="en-US" altLang="id-ID" sz="1800" b="1" dirty="0"/>
              <a:t> </a:t>
            </a:r>
            <a:r>
              <a:rPr lang="en-US" altLang="id-ID" sz="1800" b="1" dirty="0" err="1"/>
              <a:t>berdasarkan</a:t>
            </a:r>
            <a:r>
              <a:rPr lang="en-US" altLang="id-ID" sz="1800" b="1" dirty="0"/>
              <a:t> </a:t>
            </a:r>
            <a:r>
              <a:rPr lang="en-US" altLang="id-ID" sz="1800" b="1" dirty="0" err="1"/>
              <a:t>fungsi</a:t>
            </a:r>
            <a:r>
              <a:rPr lang="en-US" altLang="id-ID" sz="1800" b="1" dirty="0"/>
              <a:t>, dan pada </a:t>
            </a:r>
            <a:r>
              <a:rPr lang="en-US" altLang="id-ID" sz="1800" b="1" dirty="0" err="1"/>
              <a:t>saat</a:t>
            </a:r>
            <a:r>
              <a:rPr lang="en-US" altLang="id-ID" sz="1800" b="1" dirty="0"/>
              <a:t> yang </a:t>
            </a:r>
            <a:r>
              <a:rPr lang="en-US" altLang="id-ID" sz="1800" b="1" dirty="0" err="1"/>
              <a:t>sama</a:t>
            </a:r>
            <a:r>
              <a:rPr lang="en-US" altLang="id-ID" sz="1800" b="1" dirty="0"/>
              <a:t> </a:t>
            </a:r>
            <a:r>
              <a:rPr lang="en-US" altLang="id-ID" sz="1800" b="1" dirty="0" err="1"/>
              <a:t>melakukan</a:t>
            </a:r>
            <a:r>
              <a:rPr lang="en-US" altLang="id-ID" sz="1800" b="1" dirty="0"/>
              <a:t> proses</a:t>
            </a:r>
          </a:p>
          <a:p>
            <a:r>
              <a:rPr lang="en-US" altLang="id-ID" sz="1800" b="1" dirty="0"/>
              <a:t>Gambar 1 </a:t>
            </a:r>
            <a:r>
              <a:rPr lang="en-US" altLang="id-ID" sz="1800" b="1" dirty="0" err="1"/>
              <a:t>menunjukkan</a:t>
            </a:r>
            <a:r>
              <a:rPr lang="en-US" altLang="id-ID" sz="1800" b="1" dirty="0"/>
              <a:t> </a:t>
            </a:r>
            <a:r>
              <a:rPr lang="en-US" altLang="id-ID" sz="1800" b="1" dirty="0" err="1"/>
              <a:t>perusahaan</a:t>
            </a:r>
            <a:r>
              <a:rPr lang="en-US" altLang="id-ID" sz="1800" b="1" dirty="0"/>
              <a:t> dengan </a:t>
            </a:r>
            <a:r>
              <a:rPr lang="en-US" altLang="id-ID" sz="1800" b="1" dirty="0" err="1"/>
              <a:t>departemen-departemen</a:t>
            </a:r>
            <a:r>
              <a:rPr lang="en-US" altLang="id-ID" sz="1800" b="1" dirty="0"/>
              <a:t> </a:t>
            </a:r>
            <a:r>
              <a:rPr lang="en-US" altLang="id-ID" sz="1800" b="1" dirty="0" err="1"/>
              <a:t>vertikal</a:t>
            </a:r>
            <a:r>
              <a:rPr lang="en-US" altLang="id-ID" sz="1800" b="1" dirty="0"/>
              <a:t> dan proses-proses </a:t>
            </a:r>
            <a:r>
              <a:rPr lang="en-US" altLang="id-ID" sz="1800" b="1" dirty="0" err="1"/>
              <a:t>horisontal</a:t>
            </a:r>
            <a:r>
              <a:rPr lang="en-US" altLang="id-ID" sz="1800" b="1" dirty="0"/>
              <a:t> yang </a:t>
            </a:r>
            <a:r>
              <a:rPr lang="en-US" altLang="id-ID" sz="1800" b="1" dirty="0" err="1"/>
              <a:t>melalui</a:t>
            </a:r>
            <a:r>
              <a:rPr lang="en-US" altLang="id-ID" sz="1800" b="1" dirty="0"/>
              <a:t> </a:t>
            </a:r>
            <a:r>
              <a:rPr lang="en-US" altLang="id-ID" sz="1800" b="1" dirty="0" err="1"/>
              <a:t>departemen-departemen</a:t>
            </a:r>
            <a:r>
              <a:rPr lang="en-US" altLang="id-ID" sz="1800" b="1" dirty="0"/>
              <a:t> ini.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id-ID" b="1" dirty="0"/>
          </a:p>
        </p:txBody>
      </p:sp>
      <p:grpSp>
        <p:nvGrpSpPr>
          <p:cNvPr id="18449" name="Group 17">
            <a:extLst>
              <a:ext uri="{FF2B5EF4-FFF2-40B4-BE49-F238E27FC236}">
                <a16:creationId xmlns:a16="http://schemas.microsoft.com/office/drawing/2014/main" id="{F209AAB3-AFF5-4953-ADC6-F63B3639061A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3573016"/>
            <a:ext cx="7391400" cy="3124200"/>
            <a:chOff x="432" y="1776"/>
            <a:chExt cx="4656" cy="1968"/>
          </a:xfrm>
        </p:grpSpPr>
        <p:sp>
          <p:nvSpPr>
            <p:cNvPr id="18436" name="Rectangle 4">
              <a:extLst>
                <a:ext uri="{FF2B5EF4-FFF2-40B4-BE49-F238E27FC236}">
                  <a16:creationId xmlns:a16="http://schemas.microsoft.com/office/drawing/2014/main" id="{8E52B4FF-7B0D-4D34-935B-5A24E07C1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112"/>
              <a:ext cx="672" cy="1632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438" name="Rectangle 6">
              <a:extLst>
                <a:ext uri="{FF2B5EF4-FFF2-40B4-BE49-F238E27FC236}">
                  <a16:creationId xmlns:a16="http://schemas.microsoft.com/office/drawing/2014/main" id="{DF4A8D5B-CF0D-4C39-9060-B417732EC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112"/>
              <a:ext cx="672" cy="1632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439" name="Rectangle 7">
              <a:extLst>
                <a:ext uri="{FF2B5EF4-FFF2-40B4-BE49-F238E27FC236}">
                  <a16:creationId xmlns:a16="http://schemas.microsoft.com/office/drawing/2014/main" id="{7E882DCA-13E0-4C40-8D3D-CFD128325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112"/>
              <a:ext cx="672" cy="1632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440" name="Rectangle 8">
              <a:extLst>
                <a:ext uri="{FF2B5EF4-FFF2-40B4-BE49-F238E27FC236}">
                  <a16:creationId xmlns:a16="http://schemas.microsoft.com/office/drawing/2014/main" id="{8C701E64-7C29-4B26-AE94-E7252814E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112"/>
              <a:ext cx="672" cy="1632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441" name="Text Box 9">
              <a:extLst>
                <a:ext uri="{FF2B5EF4-FFF2-40B4-BE49-F238E27FC236}">
                  <a16:creationId xmlns:a16="http://schemas.microsoft.com/office/drawing/2014/main" id="{BF3CCBDB-990D-43DC-9479-6C79A8ED3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77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id-ID" sz="1200" b="1"/>
                <a:t>Purchasing Department</a:t>
              </a:r>
            </a:p>
          </p:txBody>
        </p:sp>
        <p:sp>
          <p:nvSpPr>
            <p:cNvPr id="18442" name="Text Box 10">
              <a:extLst>
                <a:ext uri="{FF2B5EF4-FFF2-40B4-BE49-F238E27FC236}">
                  <a16:creationId xmlns:a16="http://schemas.microsoft.com/office/drawing/2014/main" id="{71F0FF8C-3F6E-4547-A6E9-BB8D88EB5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776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id-ID" sz="1200" b="1"/>
                <a:t>Manufacturing Department</a:t>
              </a:r>
            </a:p>
          </p:txBody>
        </p:sp>
        <p:sp>
          <p:nvSpPr>
            <p:cNvPr id="18443" name="Text Box 11">
              <a:extLst>
                <a:ext uri="{FF2B5EF4-FFF2-40B4-BE49-F238E27FC236}">
                  <a16:creationId xmlns:a16="http://schemas.microsoft.com/office/drawing/2014/main" id="{726C9053-2865-43EC-A6CA-BD580B367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7" y="1776"/>
              <a:ext cx="8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id-ID" sz="1200" b="1"/>
                <a:t>Engineering Department</a:t>
              </a:r>
            </a:p>
          </p:txBody>
        </p:sp>
        <p:sp>
          <p:nvSpPr>
            <p:cNvPr id="18444" name="Text Box 12">
              <a:extLst>
                <a:ext uri="{FF2B5EF4-FFF2-40B4-BE49-F238E27FC236}">
                  <a16:creationId xmlns:a16="http://schemas.microsoft.com/office/drawing/2014/main" id="{A7BB647D-B8C5-4808-ABC0-CA3752AD59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" y="1776"/>
              <a:ext cx="8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id-ID" sz="1200" b="1"/>
                <a:t>Finance Department</a:t>
              </a:r>
            </a:p>
          </p:txBody>
        </p:sp>
        <p:sp>
          <p:nvSpPr>
            <p:cNvPr id="18445" name="Text Box 13">
              <a:extLst>
                <a:ext uri="{FF2B5EF4-FFF2-40B4-BE49-F238E27FC236}">
                  <a16:creationId xmlns:a16="http://schemas.microsoft.com/office/drawing/2014/main" id="{CC4728FB-A445-4BAE-B608-96FD115C7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64" y="2764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id-ID" b="1"/>
                <a:t>Process</a:t>
              </a:r>
            </a:p>
          </p:txBody>
        </p:sp>
        <p:sp>
          <p:nvSpPr>
            <p:cNvPr id="18446" name="AutoShape 14">
              <a:extLst>
                <a:ext uri="{FF2B5EF4-FFF2-40B4-BE49-F238E27FC236}">
                  <a16:creationId xmlns:a16="http://schemas.microsoft.com/office/drawing/2014/main" id="{FD4CAD18-1D42-430A-9689-13917A32F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208"/>
              <a:ext cx="4320" cy="384"/>
            </a:xfrm>
            <a:prstGeom prst="rightArrow">
              <a:avLst>
                <a:gd name="adj1" fmla="val 69269"/>
                <a:gd name="adj2" fmla="val 116406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id-ID" dirty="0"/>
                <a:t>Inbound Logistics</a:t>
              </a:r>
            </a:p>
          </p:txBody>
        </p:sp>
        <p:sp>
          <p:nvSpPr>
            <p:cNvPr id="18447" name="AutoShape 15">
              <a:extLst>
                <a:ext uri="{FF2B5EF4-FFF2-40B4-BE49-F238E27FC236}">
                  <a16:creationId xmlns:a16="http://schemas.microsoft.com/office/drawing/2014/main" id="{F5C9B0F1-A91C-4F57-ACC1-1E1D5F8D0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640"/>
              <a:ext cx="4320" cy="384"/>
            </a:xfrm>
            <a:prstGeom prst="rightArrow">
              <a:avLst>
                <a:gd name="adj1" fmla="val 69269"/>
                <a:gd name="adj2" fmla="val 116406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id-ID"/>
                <a:t>Order Handling</a:t>
              </a:r>
            </a:p>
          </p:txBody>
        </p:sp>
        <p:sp>
          <p:nvSpPr>
            <p:cNvPr id="18448" name="AutoShape 16">
              <a:extLst>
                <a:ext uri="{FF2B5EF4-FFF2-40B4-BE49-F238E27FC236}">
                  <a16:creationId xmlns:a16="http://schemas.microsoft.com/office/drawing/2014/main" id="{B09F538C-230C-4B04-BC11-F4D79E1E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072"/>
              <a:ext cx="4320" cy="384"/>
            </a:xfrm>
            <a:prstGeom prst="rightArrow">
              <a:avLst>
                <a:gd name="adj1" fmla="val 69269"/>
                <a:gd name="adj2" fmla="val 116406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id-ID"/>
                <a:t>Product Development</a:t>
              </a: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57C11C7-61BC-4CFA-9390-98A2C7752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4000"/>
              <a:t>Diskusi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9C54E7A-8DBD-4978-9E16-4A29A09C9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d-ID" dirty="0"/>
          </a:p>
          <a:p>
            <a:endParaRPr lang="en-US" altLang="id-ID" dirty="0"/>
          </a:p>
          <a:p>
            <a:endParaRPr lang="en-US" altLang="id-ID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id-ID" b="1" dirty="0" err="1"/>
              <a:t>Apa</a:t>
            </a:r>
            <a:r>
              <a:rPr lang="en-US" altLang="id-ID" b="1" dirty="0"/>
              <a:t> </a:t>
            </a:r>
            <a:r>
              <a:rPr lang="en-US" altLang="id-ID" b="1" dirty="0" err="1"/>
              <a:t>permasalahan</a:t>
            </a:r>
            <a:r>
              <a:rPr lang="en-US" altLang="id-ID" b="1" dirty="0"/>
              <a:t> yang </a:t>
            </a:r>
            <a:r>
              <a:rPr lang="en-US" altLang="id-ID" b="1" dirty="0" err="1"/>
              <a:t>mungkin</a:t>
            </a:r>
            <a:r>
              <a:rPr lang="en-US" altLang="id-ID" b="1" dirty="0"/>
              <a:t> </a:t>
            </a:r>
            <a:r>
              <a:rPr lang="en-US" altLang="id-ID" b="1" dirty="0" err="1"/>
              <a:t>timbul</a:t>
            </a:r>
            <a:r>
              <a:rPr lang="en-US" altLang="id-ID" b="1" dirty="0"/>
              <a:t> </a:t>
            </a:r>
            <a:r>
              <a:rPr lang="en-US" altLang="id-ID" b="1" dirty="0" err="1"/>
              <a:t>dari</a:t>
            </a:r>
            <a:r>
              <a:rPr lang="en-US" altLang="id-ID" b="1" dirty="0"/>
              <a:t> </a:t>
            </a:r>
            <a:r>
              <a:rPr lang="en-US" altLang="id-ID" b="1" dirty="0" err="1"/>
              <a:t>organisasi</a:t>
            </a:r>
            <a:r>
              <a:rPr lang="en-US" altLang="id-ID" b="1" dirty="0"/>
              <a:t> </a:t>
            </a:r>
            <a:r>
              <a:rPr lang="en-US" altLang="id-ID" b="1" dirty="0" err="1"/>
              <a:t>berdasarkan</a:t>
            </a:r>
            <a:r>
              <a:rPr lang="en-US" altLang="id-ID" b="1" dirty="0"/>
              <a:t> </a:t>
            </a:r>
            <a:r>
              <a:rPr lang="en-US" altLang="id-ID" b="1" dirty="0" err="1"/>
              <a:t>departemen</a:t>
            </a:r>
            <a:r>
              <a:rPr lang="en-US" altLang="id-ID" b="1" dirty="0"/>
              <a:t>…?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Proses Bisnis #3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Pengenalan</a:t>
            </a:r>
            <a:r>
              <a:rPr lang="en-US" dirty="0"/>
              <a:t> Six Sigma dan </a:t>
            </a:r>
          </a:p>
          <a:p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Proses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09728" indent="0" algn="ctr">
              <a:buNone/>
            </a:pPr>
            <a:r>
              <a:rPr lang="en-US" sz="4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SIGMA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4625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8905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5" y="4797152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4" y="1952306"/>
            <a:ext cx="238125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SIGMA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874870"/>
            <a:ext cx="6336704" cy="191417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Sigma is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philosophy of doing business with a focus on eliminating defects through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process knowledge.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68" y="5229202"/>
            <a:ext cx="2078331" cy="138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8" y="4005066"/>
            <a:ext cx="8313179" cy="15196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methods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achieve tangible results.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53" y="5157192"/>
            <a:ext cx="2306458" cy="146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5518973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5938" y="5518973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81775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13721</TotalTime>
  <Words>1976</Words>
  <Application>Microsoft Office PowerPoint</Application>
  <PresentationFormat>On-screen Show (4:3)</PresentationFormat>
  <Paragraphs>220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Trebuchet MS</vt:lpstr>
      <vt:lpstr>Wingdings</vt:lpstr>
      <vt:lpstr>Wingdings 2</vt:lpstr>
      <vt:lpstr>Urban</vt:lpstr>
      <vt:lpstr>PowerPoint Presentation</vt:lpstr>
      <vt:lpstr>Berawal dari Proses</vt:lpstr>
      <vt:lpstr>Munculnya Departemen</vt:lpstr>
      <vt:lpstr>Kelebihan pengaturan berdasarkan departemen</vt:lpstr>
      <vt:lpstr>Departemen berdasarkan fungsi</vt:lpstr>
      <vt:lpstr>Diskusi</vt:lpstr>
      <vt:lpstr>Analisis Proses Bisnis #3</vt:lpstr>
      <vt:lpstr>PowerPoint Presentation</vt:lpstr>
      <vt:lpstr>SIX SIGMA</vt:lpstr>
      <vt:lpstr>SIX SIGMA</vt:lpstr>
      <vt:lpstr>PowerPoint Presentation</vt:lpstr>
      <vt:lpstr>Define</vt:lpstr>
      <vt:lpstr>SIX SIGMA – CONTENT &amp; IT’S FUNCTION</vt:lpstr>
      <vt:lpstr>Pengukuran (Measure)</vt:lpstr>
      <vt:lpstr>PowerPoint Presentation</vt:lpstr>
      <vt:lpstr>Analisis (Analyze)</vt:lpstr>
      <vt:lpstr>PowerPoint Presentation</vt:lpstr>
      <vt:lpstr>Pengembangan (Improve)</vt:lpstr>
      <vt:lpstr>SIX SIGMA – DESIGN OF ROBUST PROCESS and IMPROVE PROCESS PERFORMANCE</vt:lpstr>
      <vt:lpstr>Pengendalian ( Control )</vt:lpstr>
      <vt:lpstr>SIX SIGMA - EXAMPLE</vt:lpstr>
      <vt:lpstr>Process Management Cycle</vt:lpstr>
      <vt:lpstr>ESSENTIAL PROCESS MANAGEMENT CYCLE</vt:lpstr>
      <vt:lpstr>ESSENTIAL PROCESS MANAGEMENT CYCLE</vt:lpstr>
      <vt:lpstr>ESSENTIAL PROCESS MANAGEMENT CYCLE</vt:lpstr>
      <vt:lpstr>ESSENTIAL PROCESS MANAGEMENT CYCLE</vt:lpstr>
      <vt:lpstr>ESSENTIAL PROCESS MANAGEMENT CYCLE</vt:lpstr>
      <vt:lpstr>ESSENTIAL PROCESS MANAGEMENT CYCLE</vt:lpstr>
      <vt:lpstr>THAT’S ALL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435</cp:revision>
  <dcterms:created xsi:type="dcterms:W3CDTF">2011-09-16T02:11:44Z</dcterms:created>
  <dcterms:modified xsi:type="dcterms:W3CDTF">2020-02-22T02:13:22Z</dcterms:modified>
</cp:coreProperties>
</file>