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67" r:id="rId4"/>
    <p:sldId id="266" r:id="rId5"/>
    <p:sldId id="269" r:id="rId6"/>
    <p:sldId id="265" r:id="rId7"/>
    <p:sldId id="272" r:id="rId8"/>
    <p:sldId id="273" r:id="rId9"/>
    <p:sldId id="274" r:id="rId10"/>
    <p:sldId id="275" r:id="rId11"/>
    <p:sldId id="277" r:id="rId12"/>
    <p:sldId id="278" r:id="rId13"/>
    <p:sldId id="279" r:id="rId14"/>
    <p:sldId id="280" r:id="rId15"/>
    <p:sldId id="276" r:id="rId16"/>
    <p:sldId id="283" r:id="rId17"/>
    <p:sldId id="281" r:id="rId18"/>
    <p:sldId id="282" r:id="rId19"/>
    <p:sldId id="284" r:id="rId20"/>
    <p:sldId id="26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B58D50-A8A9-41C5-8ED4-C6E47466B047}" v="4" dt="2020-12-09T04:37:20.1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4" autoAdjust="0"/>
    <p:restoredTop sz="88151" autoAdjust="0"/>
  </p:normalViewPr>
  <p:slideViewPr>
    <p:cSldViewPr>
      <p:cViewPr varScale="1">
        <p:scale>
          <a:sx n="73" d="100"/>
          <a:sy n="73" d="100"/>
        </p:scale>
        <p:origin x="1603" y="67"/>
      </p:cViewPr>
      <p:guideLst>
        <p:guide orient="horz" pos="2160"/>
        <p:guide pos="2880"/>
      </p:guideLst>
    </p:cSldViewPr>
  </p:slideViewPr>
  <p:outlineViewPr>
    <p:cViewPr>
      <p:scale>
        <a:sx n="33" d="100"/>
        <a:sy n="33" d="100"/>
      </p:scale>
      <p:origin x="0" y="428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ello" userId="8bffbbdb-4fbc-4a87-b9c3-46ced084e620" providerId="ADAL" clId="{C5A3EA59-CA3F-448C-8E74-FD2D0E5216AF}"/>
    <pc:docChg chg="modSld">
      <pc:chgData name="Marcello" userId="8bffbbdb-4fbc-4a87-b9c3-46ced084e620" providerId="ADAL" clId="{C5A3EA59-CA3F-448C-8E74-FD2D0E5216AF}" dt="2020-11-25T05:27:05.835" v="1" actId="1076"/>
      <pc:docMkLst>
        <pc:docMk/>
      </pc:docMkLst>
      <pc:sldChg chg="modSp mod">
        <pc:chgData name="Marcello" userId="8bffbbdb-4fbc-4a87-b9c3-46ced084e620" providerId="ADAL" clId="{C5A3EA59-CA3F-448C-8E74-FD2D0E5216AF}" dt="2020-11-25T05:27:05.835" v="1" actId="1076"/>
        <pc:sldMkLst>
          <pc:docMk/>
          <pc:sldMk cId="1985591167" sldId="273"/>
        </pc:sldMkLst>
        <pc:spChg chg="mod">
          <ac:chgData name="Marcello" userId="8bffbbdb-4fbc-4a87-b9c3-46ced084e620" providerId="ADAL" clId="{C5A3EA59-CA3F-448C-8E74-FD2D0E5216AF}" dt="2020-11-25T05:27:05.835" v="1" actId="1076"/>
          <ac:spMkLst>
            <pc:docMk/>
            <pc:sldMk cId="1985591167" sldId="273"/>
            <ac:spMk id="12" creationId="{00000000-0000-0000-0000-000000000000}"/>
          </ac:spMkLst>
        </pc:spChg>
      </pc:sldChg>
    </pc:docChg>
  </pc:docChgLst>
  <pc:docChgLst>
    <pc:chgData name="Marcello" userId="8bffbbdb-4fbc-4a87-b9c3-46ced084e620" providerId="ADAL" clId="{46B58D50-A8A9-41C5-8ED4-C6E47466B047}"/>
    <pc:docChg chg="custSel addSld modSld">
      <pc:chgData name="Marcello" userId="8bffbbdb-4fbc-4a87-b9c3-46ced084e620" providerId="ADAL" clId="{46B58D50-A8A9-41C5-8ED4-C6E47466B047}" dt="2020-12-09T04:40:04.837" v="124" actId="207"/>
      <pc:docMkLst>
        <pc:docMk/>
      </pc:docMkLst>
      <pc:sldChg chg="addSp delSp modSp new mod">
        <pc:chgData name="Marcello" userId="8bffbbdb-4fbc-4a87-b9c3-46ced084e620" providerId="ADAL" clId="{46B58D50-A8A9-41C5-8ED4-C6E47466B047}" dt="2020-12-09T04:40:04.837" v="124" actId="207"/>
        <pc:sldMkLst>
          <pc:docMk/>
          <pc:sldMk cId="3052572027" sldId="284"/>
        </pc:sldMkLst>
        <pc:spChg chg="mod">
          <ac:chgData name="Marcello" userId="8bffbbdb-4fbc-4a87-b9c3-46ced084e620" providerId="ADAL" clId="{46B58D50-A8A9-41C5-8ED4-C6E47466B047}" dt="2020-12-09T04:36:29.770" v="56" actId="27636"/>
          <ac:spMkLst>
            <pc:docMk/>
            <pc:sldMk cId="3052572027" sldId="284"/>
            <ac:spMk id="2" creationId="{1B9F906B-C4B4-4DE7-82BA-E697E599E49C}"/>
          </ac:spMkLst>
        </pc:spChg>
        <pc:spChg chg="del">
          <ac:chgData name="Marcello" userId="8bffbbdb-4fbc-4a87-b9c3-46ced084e620" providerId="ADAL" clId="{46B58D50-A8A9-41C5-8ED4-C6E47466B047}" dt="2020-12-09T04:36:35.345" v="59" actId="478"/>
          <ac:spMkLst>
            <pc:docMk/>
            <pc:sldMk cId="3052572027" sldId="284"/>
            <ac:spMk id="3" creationId="{BFDEB177-12F9-457C-8326-8F5395A5E245}"/>
          </ac:spMkLst>
        </pc:spChg>
        <pc:spChg chg="add mod">
          <ac:chgData name="Marcello" userId="8bffbbdb-4fbc-4a87-b9c3-46ced084e620" providerId="ADAL" clId="{46B58D50-A8A9-41C5-8ED4-C6E47466B047}" dt="2020-12-09T04:40:04.837" v="124" actId="207"/>
          <ac:spMkLst>
            <pc:docMk/>
            <pc:sldMk cId="3052572027" sldId="284"/>
            <ac:spMk id="4" creationId="{C4A4EB75-2EA4-4479-8D6C-9D09D0F7B58D}"/>
          </ac:spMkLst>
        </pc:spChg>
        <pc:spChg chg="add mod">
          <ac:chgData name="Marcello" userId="8bffbbdb-4fbc-4a87-b9c3-46ced084e620" providerId="ADAL" clId="{46B58D50-A8A9-41C5-8ED4-C6E47466B047}" dt="2020-12-09T04:37:07.192" v="82" actId="20577"/>
          <ac:spMkLst>
            <pc:docMk/>
            <pc:sldMk cId="3052572027" sldId="284"/>
            <ac:spMk id="5" creationId="{D1610217-96D0-4408-ACC5-1DB1CEC59F61}"/>
          </ac:spMkLst>
        </pc:spChg>
        <pc:spChg chg="add mod">
          <ac:chgData name="Marcello" userId="8bffbbdb-4fbc-4a87-b9c3-46ced084e620" providerId="ADAL" clId="{46B58D50-A8A9-41C5-8ED4-C6E47466B047}" dt="2020-12-09T04:38:33.600" v="119" actId="693"/>
          <ac:spMkLst>
            <pc:docMk/>
            <pc:sldMk cId="3052572027" sldId="284"/>
            <ac:spMk id="6" creationId="{4AA01F86-A1B3-439C-A55D-5B27C5BC7FF8}"/>
          </ac:spMkLst>
        </pc:spChg>
        <pc:spChg chg="add mod">
          <ac:chgData name="Marcello" userId="8bffbbdb-4fbc-4a87-b9c3-46ced084e620" providerId="ADAL" clId="{46B58D50-A8A9-41C5-8ED4-C6E47466B047}" dt="2020-12-09T04:38:33.600" v="119" actId="693"/>
          <ac:spMkLst>
            <pc:docMk/>
            <pc:sldMk cId="3052572027" sldId="284"/>
            <ac:spMk id="7" creationId="{5E38CE16-F7D1-4290-8F02-B88A844617FA}"/>
          </ac:spMkLst>
        </pc:spChg>
        <pc:spChg chg="add mod">
          <ac:chgData name="Marcello" userId="8bffbbdb-4fbc-4a87-b9c3-46ced084e620" providerId="ADAL" clId="{46B58D50-A8A9-41C5-8ED4-C6E47466B047}" dt="2020-12-09T04:38:33.600" v="119" actId="693"/>
          <ac:spMkLst>
            <pc:docMk/>
            <pc:sldMk cId="3052572027" sldId="284"/>
            <ac:spMk id="8" creationId="{9318961C-B15A-41FD-BF6D-B210B2209F0C}"/>
          </ac:spMkLst>
        </pc:spChg>
        <pc:cxnChg chg="add mod">
          <ac:chgData name="Marcello" userId="8bffbbdb-4fbc-4a87-b9c3-46ced084e620" providerId="ADAL" clId="{46B58D50-A8A9-41C5-8ED4-C6E47466B047}" dt="2020-12-09T04:39:38.007" v="122" actId="692"/>
          <ac:cxnSpMkLst>
            <pc:docMk/>
            <pc:sldMk cId="3052572027" sldId="284"/>
            <ac:cxnSpMk id="10" creationId="{CA723B87-1793-4E7A-B3FC-352AEDB92783}"/>
          </ac:cxnSpMkLst>
        </pc:cxnChg>
        <pc:cxnChg chg="add mod">
          <ac:chgData name="Marcello" userId="8bffbbdb-4fbc-4a87-b9c3-46ced084e620" providerId="ADAL" clId="{46B58D50-A8A9-41C5-8ED4-C6E47466B047}" dt="2020-12-09T04:39:38.007" v="122" actId="692"/>
          <ac:cxnSpMkLst>
            <pc:docMk/>
            <pc:sldMk cId="3052572027" sldId="284"/>
            <ac:cxnSpMk id="12" creationId="{B84D5FEF-192B-4D0D-9CE8-CF356EB8DA11}"/>
          </ac:cxnSpMkLst>
        </pc:cxnChg>
        <pc:cxnChg chg="add mod">
          <ac:chgData name="Marcello" userId="8bffbbdb-4fbc-4a87-b9c3-46ced084e620" providerId="ADAL" clId="{46B58D50-A8A9-41C5-8ED4-C6E47466B047}" dt="2020-12-09T04:39:38.007" v="122" actId="692"/>
          <ac:cxnSpMkLst>
            <pc:docMk/>
            <pc:sldMk cId="3052572027" sldId="284"/>
            <ac:cxnSpMk id="16" creationId="{AA40B74C-6A45-4B69-9489-9177054A6EFB}"/>
          </ac:cxnSpMkLst>
        </pc:cxnChg>
        <pc:cxnChg chg="add mod">
          <ac:chgData name="Marcello" userId="8bffbbdb-4fbc-4a87-b9c3-46ced084e620" providerId="ADAL" clId="{46B58D50-A8A9-41C5-8ED4-C6E47466B047}" dt="2020-12-09T04:39:38.007" v="122" actId="692"/>
          <ac:cxnSpMkLst>
            <pc:docMk/>
            <pc:sldMk cId="3052572027" sldId="284"/>
            <ac:cxnSpMk id="18" creationId="{5F24DB13-49A9-4590-8158-7FF4361EB0CB}"/>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C768C1-09E0-429C-8B60-FE9F2DBAF374}" type="datetimeFigureOut">
              <a:rPr lang="en-US" smtClean="0"/>
              <a:t>12/9/2020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819B2-0548-43D2-9E90-69853082FE47}" type="slidenum">
              <a:rPr lang="en-US" smtClean="0"/>
              <a:t>‹#›</a:t>
            </a:fld>
            <a:endParaRPr lang="en-US"/>
          </a:p>
        </p:txBody>
      </p:sp>
    </p:spTree>
    <p:extLst>
      <p:ext uri="{BB962C8B-B14F-4D97-AF65-F5344CB8AC3E}">
        <p14:creationId xmlns:p14="http://schemas.microsoft.com/office/powerpoint/2010/main" val="1217645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a:t>
            </a:fld>
            <a:endParaRPr lang="en-US"/>
          </a:p>
        </p:txBody>
      </p:sp>
    </p:spTree>
    <p:extLst>
      <p:ext uri="{BB962C8B-B14F-4D97-AF65-F5344CB8AC3E}">
        <p14:creationId xmlns:p14="http://schemas.microsoft.com/office/powerpoint/2010/main" val="2515298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Since an employee may play many sports, and a sport may be played by many employees, Plays is a </a:t>
            </a:r>
            <a:r>
              <a:rPr lang="en-US" b="1"/>
              <a:t>many-to-many</a:t>
            </a:r>
            <a:r>
              <a:rPr lang="en-US"/>
              <a:t> (</a:t>
            </a:r>
            <a:r>
              <a:rPr lang="en-US" b="1"/>
              <a:t>m:n</a:t>
            </a:r>
            <a:r>
              <a:rPr lang="en-US"/>
              <a:t>) relationship type. This is shown in ORM by making the uniqueness constraint span both roles.</a:t>
            </a:r>
          </a:p>
          <a:p>
            <a:endParaRPr lang="en-US"/>
          </a:p>
          <a:p>
            <a:r>
              <a:rPr lang="en-US"/>
              <a:t>The “[0..*]” appended to this attribute is a multiplicity constraint indicating how many sports may be entered here for each employee. The “0” indicates that it is possible that no sports might be entered for some employee.</a:t>
            </a:r>
          </a:p>
        </p:txBody>
      </p:sp>
      <p:sp>
        <p:nvSpPr>
          <p:cNvPr id="4" name="Slide Number Placeholder 3"/>
          <p:cNvSpPr>
            <a:spLocks noGrp="1"/>
          </p:cNvSpPr>
          <p:nvPr>
            <p:ph type="sldNum" sz="quarter" idx="10"/>
          </p:nvPr>
        </p:nvSpPr>
        <p:spPr/>
        <p:txBody>
          <a:bodyPr/>
          <a:lstStyle/>
          <a:p>
            <a:fld id="{765819B2-0548-43D2-9E90-69853082FE47}" type="slidenum">
              <a:rPr lang="en-US" smtClean="0"/>
              <a:t>17</a:t>
            </a:fld>
            <a:endParaRPr lang="en-US"/>
          </a:p>
        </p:txBody>
      </p:sp>
    </p:spTree>
    <p:extLst>
      <p:ext uri="{BB962C8B-B14F-4D97-AF65-F5344CB8AC3E}">
        <p14:creationId xmlns:p14="http://schemas.microsoft.com/office/powerpoint/2010/main" val="2475885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each parking permit allows at most three cars to be parked on campus</a:t>
            </a:r>
          </a:p>
        </p:txBody>
      </p:sp>
      <p:sp>
        <p:nvSpPr>
          <p:cNvPr id="4" name="Slide Number Placeholder 3"/>
          <p:cNvSpPr>
            <a:spLocks noGrp="1"/>
          </p:cNvSpPr>
          <p:nvPr>
            <p:ph type="sldNum" sz="quarter" idx="10"/>
          </p:nvPr>
        </p:nvSpPr>
        <p:spPr/>
        <p:txBody>
          <a:bodyPr/>
          <a:lstStyle/>
          <a:p>
            <a:fld id="{765819B2-0548-43D2-9E90-69853082FE47}" type="slidenum">
              <a:rPr lang="en-US" smtClean="0"/>
              <a:t>18</a:t>
            </a:fld>
            <a:endParaRPr lang="en-US"/>
          </a:p>
        </p:txBody>
      </p:sp>
    </p:spTree>
    <p:extLst>
      <p:ext uri="{BB962C8B-B14F-4D97-AF65-F5344CB8AC3E}">
        <p14:creationId xmlns:p14="http://schemas.microsoft.com/office/powerpoint/2010/main" val="3638448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The number of roles is called the arity of the relationship type. In ORM, relationships may be of any arity (1 = unary, 2 = binary, 3 = ternary, 4 = quaternary, 5 = quinary etc.). </a:t>
            </a:r>
          </a:p>
        </p:txBody>
      </p:sp>
      <p:sp>
        <p:nvSpPr>
          <p:cNvPr id="4" name="Slide Number Placeholder 3"/>
          <p:cNvSpPr>
            <a:spLocks noGrp="1"/>
          </p:cNvSpPr>
          <p:nvPr>
            <p:ph type="sldNum" sz="quarter" idx="10"/>
          </p:nvPr>
        </p:nvSpPr>
        <p:spPr/>
        <p:txBody>
          <a:bodyPr/>
          <a:lstStyle/>
          <a:p>
            <a:fld id="{765819B2-0548-43D2-9E90-69853082FE47}" type="slidenum">
              <a:rPr lang="en-US" smtClean="0"/>
              <a:t>9</a:t>
            </a:fld>
            <a:endParaRPr lang="en-US"/>
          </a:p>
        </p:txBody>
      </p:sp>
    </p:spTree>
    <p:extLst>
      <p:ext uri="{BB962C8B-B14F-4D97-AF65-F5344CB8AC3E}">
        <p14:creationId xmlns:p14="http://schemas.microsoft.com/office/powerpoint/2010/main" val="208463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black dot where the left role connects to Employee is a mandatory role constraint, indicating that role must be played by all population instances of that type (verbalization: each employee has at least one employee number).</a:t>
            </a:r>
          </a:p>
          <a:p>
            <a:r>
              <a:rPr lang="en-US"/>
              <a:t> The arrow-tipped bar over the left role is a uniqueness constraint, indicating that each instance in its associated population column appears there only once (verbalization: each Employee has at most one EmpNr). </a:t>
            </a:r>
          </a:p>
          <a:p>
            <a:r>
              <a:rPr lang="en-US"/>
              <a:t>The uniqueness constraint on the right role indicates that each employee number refers to at most one employee.</a:t>
            </a:r>
          </a:p>
          <a:p>
            <a:r>
              <a:rPr lang="en-US"/>
              <a:t>Hence the reference type provides an injection (mandatory, 1:1-into mapping) from Employee to EmpNr. The sample population clarifies the 1:1 property. A uniqueness constraint used for primary reference (e.g. the right-hand constraint in Figure 1(a)) may be annotated with a “P”.</a:t>
            </a:r>
          </a:p>
        </p:txBody>
      </p:sp>
      <p:sp>
        <p:nvSpPr>
          <p:cNvPr id="4" name="Slide Number Placeholder 3"/>
          <p:cNvSpPr>
            <a:spLocks noGrp="1"/>
          </p:cNvSpPr>
          <p:nvPr>
            <p:ph type="sldNum" sz="quarter" idx="10"/>
          </p:nvPr>
        </p:nvSpPr>
        <p:spPr/>
        <p:txBody>
          <a:bodyPr/>
          <a:lstStyle/>
          <a:p>
            <a:fld id="{765819B2-0548-43D2-9E90-69853082FE47}" type="slidenum">
              <a:rPr lang="en-US" smtClean="0"/>
              <a:t>10</a:t>
            </a:fld>
            <a:endParaRPr lang="en-US"/>
          </a:p>
        </p:txBody>
      </p:sp>
    </p:spTree>
    <p:extLst>
      <p:ext uri="{BB962C8B-B14F-4D97-AF65-F5344CB8AC3E}">
        <p14:creationId xmlns:p14="http://schemas.microsoft.com/office/powerpoint/2010/main" val="2365187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black dot where two roles connect is a disjunctive mandatory role constraint, indicating that the disjunction of these roles is mandatory (each employee has a social security number or passport number, or both). Although each of these two roles is individually optional, at least one of them must be played.</a:t>
            </a:r>
          </a:p>
        </p:txBody>
      </p:sp>
      <p:sp>
        <p:nvSpPr>
          <p:cNvPr id="4" name="Slide Number Placeholder 3"/>
          <p:cNvSpPr>
            <a:spLocks noGrp="1"/>
          </p:cNvSpPr>
          <p:nvPr>
            <p:ph type="sldNum" sz="quarter" idx="10"/>
          </p:nvPr>
        </p:nvSpPr>
        <p:spPr/>
        <p:txBody>
          <a:bodyPr/>
          <a:lstStyle/>
          <a:p>
            <a:fld id="{765819B2-0548-43D2-9E90-69853082FE47}" type="slidenum">
              <a:rPr lang="en-US" smtClean="0"/>
              <a:t>11</a:t>
            </a:fld>
            <a:endParaRPr lang="en-US"/>
          </a:p>
        </p:txBody>
      </p:sp>
    </p:spTree>
    <p:extLst>
      <p:ext uri="{BB962C8B-B14F-4D97-AF65-F5344CB8AC3E}">
        <p14:creationId xmlns:p14="http://schemas.microsoft.com/office/powerpoint/2010/main" val="2125185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a:solidFill>
                  <a:schemeClr val="tx1"/>
                </a:solidFill>
                <a:latin typeface="+mn-lt"/>
                <a:ea typeface="+mn-ea"/>
                <a:cs typeface="+mn-cs"/>
              </a:rPr>
              <a:t>Gambar</a:t>
            </a:r>
            <a:r>
              <a:rPr lang="en-US" sz="1200" b="0" i="0" u="none" strike="noStrike" kern="1200" baseline="0" dirty="0">
                <a:solidFill>
                  <a:schemeClr val="tx1"/>
                </a:solidFill>
                <a:latin typeface="+mn-lt"/>
                <a:ea typeface="+mn-ea"/>
                <a:cs typeface="+mn-cs"/>
              </a:rPr>
              <a:t> class </a:t>
            </a:r>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slide </a:t>
            </a:r>
            <a:r>
              <a:rPr lang="en-US" sz="1200" b="0" i="0" u="none" strike="noStrike" kern="1200" baseline="0" dirty="0" err="1">
                <a:solidFill>
                  <a:schemeClr val="tx1"/>
                </a:solidFill>
                <a:latin typeface="+mn-lt"/>
                <a:ea typeface="+mn-ea"/>
                <a:cs typeface="+mn-cs"/>
              </a:rPr>
              <a:t>terdiri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dari</a:t>
            </a:r>
            <a:r>
              <a:rPr lang="en-US" sz="1200" b="0" i="0" u="none" strike="noStrike" kern="1200" baseline="0" dirty="0">
                <a:solidFill>
                  <a:schemeClr val="tx1"/>
                </a:solidFill>
                <a:latin typeface="+mn-lt"/>
                <a:ea typeface="+mn-ea"/>
                <a:cs typeface="+mn-cs"/>
              </a:rPr>
              <a:t> 3 </a:t>
            </a:r>
            <a:r>
              <a:rPr lang="en-US" sz="1200" b="0" i="0" u="none" strike="noStrike" kern="1200" baseline="0" dirty="0" err="1">
                <a:solidFill>
                  <a:schemeClr val="tx1"/>
                </a:solidFill>
                <a:latin typeface="+mn-lt"/>
                <a:ea typeface="+mn-ea"/>
                <a:cs typeface="+mn-cs"/>
              </a:rPr>
              <a:t>bagian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nama</a:t>
            </a:r>
            <a:r>
              <a:rPr lang="en-US" sz="1200" b="0" i="0" u="none" strike="noStrike" kern="1200" baseline="0" dirty="0">
                <a:solidFill>
                  <a:schemeClr val="tx1"/>
                </a:solidFill>
                <a:latin typeface="+mn-lt"/>
                <a:ea typeface="+mn-ea"/>
                <a:cs typeface="+mn-cs"/>
              </a:rPr>
              <a:t> class, attributes class, </a:t>
            </a:r>
            <a:r>
              <a:rPr lang="en-US" sz="1200" b="0" i="0" u="none" strike="noStrike" kern="1200" baseline="0" dirty="0" err="1">
                <a:solidFill>
                  <a:schemeClr val="tx1"/>
                </a:solidFill>
                <a:latin typeface="+mn-lt"/>
                <a:ea typeface="+mn-ea"/>
                <a:cs typeface="+mn-cs"/>
              </a:rPr>
              <a:t>operasi</a:t>
            </a:r>
            <a:r>
              <a:rPr lang="en-US" sz="1200" b="0" i="0" u="none" strike="noStrike" kern="1200" baseline="0" dirty="0">
                <a:solidFill>
                  <a:schemeClr val="tx1"/>
                </a:solidFill>
                <a:latin typeface="+mn-lt"/>
                <a:ea typeface="+mn-ea"/>
                <a:cs typeface="+mn-cs"/>
              </a:rPr>
              <a:t> class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err="1">
                <a:solidFill>
                  <a:schemeClr val="tx1"/>
                </a:solidFill>
                <a:latin typeface="+mn-lt"/>
                <a:ea typeface="+mn-ea"/>
                <a:cs typeface="+mn-cs"/>
              </a:rPr>
              <a:t>Bagian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nama</a:t>
            </a:r>
            <a:r>
              <a:rPr lang="en-US" sz="1200" b="0" i="0" u="none" strike="noStrike" kern="1200" baseline="0" dirty="0">
                <a:solidFill>
                  <a:schemeClr val="tx1"/>
                </a:solidFill>
                <a:latin typeface="+mn-lt"/>
                <a:ea typeface="+mn-ea"/>
                <a:cs typeface="+mn-cs"/>
              </a:rPr>
              <a:t> class; </a:t>
            </a:r>
            <a:r>
              <a:rPr lang="en-US" sz="1200" b="0" i="0" u="none" strike="noStrike" kern="1200" baseline="0" dirty="0" err="1">
                <a:solidFill>
                  <a:schemeClr val="tx1"/>
                </a:solidFill>
                <a:latin typeface="+mn-lt"/>
                <a:ea typeface="+mn-ea"/>
                <a:cs typeface="+mn-cs"/>
              </a:rPr>
              <a:t>berisi</a:t>
            </a:r>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class name</a:t>
            </a:r>
            <a:r>
              <a:rPr lang="en-US" sz="1200" b="0" i="0" u="none" strike="noStrike" kern="1200" baseline="0" dirty="0">
                <a:solidFill>
                  <a:schemeClr val="tx1"/>
                </a:solidFill>
                <a:latin typeface="+mn-lt"/>
                <a:ea typeface="+mn-ea"/>
                <a:cs typeface="+mn-cs"/>
              </a:rPr>
              <a:t>, the </a:t>
            </a:r>
            <a:r>
              <a:rPr lang="en-US" sz="1200" b="1" i="0" u="none" strike="noStrike" kern="1200" baseline="0" dirty="0">
                <a:solidFill>
                  <a:schemeClr val="tx1"/>
                </a:solidFill>
                <a:latin typeface="+mn-lt"/>
                <a:ea typeface="+mn-ea"/>
                <a:cs typeface="+mn-cs"/>
              </a:rPr>
              <a:t>author of the class</a:t>
            </a:r>
            <a:r>
              <a:rPr lang="en-US" sz="1200" b="0" i="0" u="none" strike="noStrike" kern="1200" baseline="0" dirty="0">
                <a:solidFill>
                  <a:schemeClr val="tx1"/>
                </a:solidFill>
                <a:latin typeface="+mn-lt"/>
                <a:ea typeface="+mn-ea"/>
                <a:cs typeface="+mn-cs"/>
              </a:rPr>
              <a:t>.</a:t>
            </a:r>
          </a:p>
          <a:p>
            <a:r>
              <a:rPr lang="en-US" sz="1200" b="0" i="0" u="none" strike="noStrike" kern="1200" baseline="0" dirty="0" err="1">
                <a:solidFill>
                  <a:schemeClr val="tx1"/>
                </a:solidFill>
                <a:latin typeface="+mn-lt"/>
                <a:ea typeface="+mn-ea"/>
                <a:cs typeface="+mn-cs"/>
              </a:rPr>
              <a:t>Bagian</a:t>
            </a:r>
            <a:r>
              <a:rPr lang="en-US" sz="1200" b="0" i="0" u="none" strike="noStrike" kern="1200" baseline="0" dirty="0">
                <a:solidFill>
                  <a:schemeClr val="tx1"/>
                </a:solidFill>
                <a:latin typeface="+mn-lt"/>
                <a:ea typeface="+mn-ea"/>
                <a:cs typeface="+mn-cs"/>
              </a:rPr>
              <a:t> attribute class; </a:t>
            </a:r>
            <a:r>
              <a:rPr lang="en-US" sz="1200" b="0" i="0" u="none" strike="noStrike" kern="1200" baseline="0" dirty="0" err="1">
                <a:solidFill>
                  <a:schemeClr val="tx1"/>
                </a:solidFill>
                <a:latin typeface="+mn-lt"/>
                <a:ea typeface="+mn-ea"/>
                <a:cs typeface="+mn-cs"/>
              </a:rPr>
              <a:t>berisi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daftar</a:t>
            </a:r>
            <a:r>
              <a:rPr lang="en-US" sz="1200" b="0" i="0" u="none" strike="noStrike" kern="1200" baseline="0" dirty="0">
                <a:solidFill>
                  <a:schemeClr val="tx1"/>
                </a:solidFill>
                <a:latin typeface="+mn-lt"/>
                <a:ea typeface="+mn-ea"/>
                <a:cs typeface="+mn-cs"/>
              </a:rPr>
              <a:t> attributes </a:t>
            </a:r>
            <a:r>
              <a:rPr lang="en-US" sz="1200" b="0" i="0" u="none" strike="noStrike" kern="1200" baseline="0" dirty="0" err="1">
                <a:solidFill>
                  <a:schemeClr val="tx1"/>
                </a:solidFill>
                <a:latin typeface="+mn-lt"/>
                <a:ea typeface="+mn-ea"/>
                <a:cs typeface="+mn-cs"/>
              </a:rPr>
              <a:t>dengan</a:t>
            </a:r>
            <a:r>
              <a:rPr lang="en-US" sz="1200" b="0" i="0" u="none" strike="noStrike" kern="1200" baseline="0" dirty="0">
                <a:solidFill>
                  <a:schemeClr val="tx1"/>
                </a:solidFill>
                <a:latin typeface="+mn-lt"/>
                <a:ea typeface="+mn-ea"/>
                <a:cs typeface="+mn-cs"/>
              </a:rPr>
              <a:t> format </a:t>
            </a:r>
            <a:r>
              <a:rPr lang="en-US" sz="1200" b="0" i="0" u="none" strike="noStrike" kern="1200" baseline="0" dirty="0" err="1">
                <a:solidFill>
                  <a:schemeClr val="tx1"/>
                </a:solidFill>
                <a:latin typeface="+mn-lt"/>
                <a:ea typeface="+mn-ea"/>
                <a:cs typeface="+mn-cs"/>
              </a:rPr>
              <a:t>penuisan</a:t>
            </a:r>
            <a:r>
              <a:rPr lang="en-US" sz="1200" b="0" i="0" u="none" strike="noStrike" kern="1200" baseline="0" dirty="0">
                <a:solidFill>
                  <a:schemeClr val="tx1"/>
                </a:solidFill>
                <a:latin typeface="+mn-lt"/>
                <a:ea typeface="+mn-ea"/>
                <a:cs typeface="+mn-cs"/>
                <a:sym typeface="Wingdings" pitchFamily="2" charset="2"/>
              </a:rPr>
              <a:t> </a:t>
            </a:r>
            <a:r>
              <a:rPr lang="en-US" sz="1200" b="1" i="0" u="none" strike="noStrike" kern="1200" baseline="0" dirty="0">
                <a:solidFill>
                  <a:schemeClr val="tx1"/>
                </a:solidFill>
                <a:latin typeface="+mn-lt"/>
                <a:ea typeface="+mn-ea"/>
                <a:cs typeface="+mn-cs"/>
              </a:rPr>
              <a:t>visibility</a:t>
            </a:r>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name</a:t>
            </a:r>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type </a:t>
            </a:r>
            <a:r>
              <a:rPr lang="en-US" sz="1200" b="0" i="0" u="none" strike="noStrike" kern="1200" baseline="0" dirty="0">
                <a:solidFill>
                  <a:schemeClr val="tx1"/>
                </a:solidFill>
                <a:latin typeface="+mn-lt"/>
                <a:ea typeface="+mn-ea"/>
                <a:cs typeface="+mn-cs"/>
              </a:rPr>
              <a:t>and</a:t>
            </a:r>
            <a:r>
              <a:rPr lang="en-US" sz="1200" b="1" i="0" u="none" strike="noStrike" kern="1200" baseline="0" dirty="0">
                <a:solidFill>
                  <a:schemeClr val="tx1"/>
                </a:solidFill>
                <a:latin typeface="+mn-lt"/>
                <a:ea typeface="+mn-ea"/>
                <a:cs typeface="+mn-cs"/>
              </a:rPr>
              <a:t> value</a:t>
            </a:r>
          </a:p>
          <a:p>
            <a:pPr lvl="3"/>
            <a:r>
              <a:rPr lang="en-US" sz="1200" b="0" i="0" u="none" strike="noStrike" kern="1200" baseline="0" dirty="0">
                <a:solidFill>
                  <a:schemeClr val="tx1"/>
                </a:solidFill>
                <a:latin typeface="+mn-lt"/>
                <a:ea typeface="+mn-ea"/>
                <a:cs typeface="+mn-cs"/>
              </a:rPr>
              <a:t>Visibility setting </a:t>
            </a:r>
            <a:r>
              <a:rPr lang="en-US" sz="1200" b="0" i="0" u="none" strike="noStrike" kern="1200" baseline="0" dirty="0" err="1">
                <a:solidFill>
                  <a:schemeClr val="tx1"/>
                </a:solidFill>
                <a:latin typeface="+mn-lt"/>
                <a:ea typeface="+mn-ea"/>
                <a:cs typeface="+mn-cs"/>
              </a:rPr>
              <a:t>tidak</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digunakan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disain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konseptual</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hanya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digunakan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disain</a:t>
            </a:r>
            <a:r>
              <a:rPr lang="en-US" sz="1200" b="0" i="0" u="none" strike="noStrike" kern="1200" baseline="0" dirty="0">
                <a:solidFill>
                  <a:schemeClr val="tx1"/>
                </a:solidFill>
                <a:latin typeface="+mn-lt"/>
                <a:ea typeface="+mn-ea"/>
                <a:cs typeface="+mn-cs"/>
              </a:rPr>
              <a:t> software.  </a:t>
            </a:r>
          </a:p>
          <a:p>
            <a:pPr lvl="3"/>
            <a:r>
              <a:rPr lang="en-US" sz="1200" b="0" i="0" u="none" strike="noStrike" kern="1200" baseline="0" dirty="0" err="1">
                <a:solidFill>
                  <a:schemeClr val="tx1"/>
                </a:solidFill>
                <a:latin typeface="+mn-lt"/>
                <a:ea typeface="+mn-ea"/>
                <a:cs typeface="+mn-cs"/>
              </a:rPr>
              <a:t>Ukuran</a:t>
            </a:r>
            <a:r>
              <a:rPr lang="en-US" sz="1200" b="0" i="0" u="none" strike="noStrike" kern="1200" baseline="0" dirty="0">
                <a:solidFill>
                  <a:schemeClr val="tx1"/>
                </a:solidFill>
                <a:latin typeface="+mn-lt"/>
                <a:ea typeface="+mn-ea"/>
                <a:cs typeface="+mn-cs"/>
              </a:rPr>
              <a:t> attribute </a:t>
            </a:r>
            <a:r>
              <a:rPr lang="en-US" sz="1200" b="0" i="0" u="none" strike="noStrike" kern="1200" baseline="0" dirty="0" err="1">
                <a:solidFill>
                  <a:schemeClr val="tx1"/>
                </a:solidFill>
                <a:latin typeface="+mn-lt"/>
                <a:ea typeface="+mn-ea"/>
                <a:cs typeface="+mn-cs"/>
              </a:rPr>
              <a:t>ditulis</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value. </a:t>
            </a:r>
          </a:p>
          <a:p>
            <a:r>
              <a:rPr lang="en-US" sz="1200" b="0" i="0" u="none" strike="noStrike" kern="1200" baseline="0" dirty="0" err="1">
                <a:solidFill>
                  <a:schemeClr val="tx1"/>
                </a:solidFill>
                <a:latin typeface="+mn-lt"/>
                <a:ea typeface="+mn-ea"/>
                <a:cs typeface="+mn-cs"/>
              </a:rPr>
              <a:t>Bagian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Operasi</a:t>
            </a:r>
            <a:r>
              <a:rPr lang="en-US" sz="1200" b="0" i="0" u="none" strike="noStrike" kern="1200" baseline="0" dirty="0">
                <a:solidFill>
                  <a:schemeClr val="tx1"/>
                </a:solidFill>
                <a:latin typeface="+mn-lt"/>
                <a:ea typeface="+mn-ea"/>
                <a:cs typeface="+mn-cs"/>
              </a:rPr>
              <a:t> Class; </a:t>
            </a:r>
            <a:r>
              <a:rPr lang="en-US" sz="1200" b="0" i="0" u="none" strike="noStrike" kern="1200" baseline="0" dirty="0" err="1">
                <a:solidFill>
                  <a:schemeClr val="tx1"/>
                </a:solidFill>
                <a:latin typeface="+mn-lt"/>
                <a:ea typeface="+mn-ea"/>
                <a:cs typeface="+mn-cs"/>
              </a:rPr>
              <a:t>menjelaskan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operasi</a:t>
            </a:r>
            <a:r>
              <a:rPr lang="en-US" sz="1200" b="0" i="0" u="none" strike="noStrike" kern="1200" baseline="0" dirty="0">
                <a:solidFill>
                  <a:schemeClr val="tx1"/>
                </a:solidFill>
                <a:latin typeface="+mn-lt"/>
                <a:ea typeface="+mn-ea"/>
                <a:cs typeface="+mn-cs"/>
              </a:rPr>
              <a:t> yang </a:t>
            </a:r>
            <a:r>
              <a:rPr lang="en-US" sz="1200" b="0" i="0" u="none" strike="noStrike" kern="1200" baseline="0" dirty="0" err="1">
                <a:solidFill>
                  <a:schemeClr val="tx1"/>
                </a:solidFill>
                <a:latin typeface="+mn-lt"/>
                <a:ea typeface="+mn-ea"/>
                <a:cs typeface="+mn-cs"/>
              </a:rPr>
              <a:t>berlaku</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class.</a:t>
            </a:r>
          </a:p>
          <a:p>
            <a:pPr lvl="3"/>
            <a:r>
              <a:rPr lang="en-US" sz="1200" b="0" i="0" u="none" strike="noStrike" kern="1200" baseline="0" dirty="0" err="1">
                <a:solidFill>
                  <a:schemeClr val="tx1"/>
                </a:solidFill>
                <a:latin typeface="+mn-lt"/>
                <a:ea typeface="+mn-ea"/>
                <a:cs typeface="+mn-cs"/>
              </a:rPr>
              <a:t>Contoh</a:t>
            </a:r>
            <a:r>
              <a:rPr lang="en-US" sz="1200" b="0" i="0" u="none" strike="noStrike" kern="1200" baseline="0" dirty="0">
                <a:solidFill>
                  <a:schemeClr val="tx1"/>
                </a:solidFill>
                <a:latin typeface="+mn-lt"/>
                <a:ea typeface="+mn-ea"/>
                <a:cs typeface="+mn-cs"/>
              </a:rPr>
              <a:t>; methods to </a:t>
            </a:r>
            <a:r>
              <a:rPr lang="en-US" sz="1200" b="1" i="0" u="none" strike="noStrike" kern="1200" baseline="0" dirty="0">
                <a:solidFill>
                  <a:schemeClr val="tx1"/>
                </a:solidFill>
                <a:latin typeface="+mn-lt"/>
                <a:ea typeface="+mn-ea"/>
                <a:cs typeface="+mn-cs"/>
              </a:rPr>
              <a:t>display</a:t>
            </a:r>
            <a:r>
              <a:rPr lang="en-US" sz="1200" b="0" i="0" u="none" strike="noStrike" kern="1200" baseline="0" dirty="0">
                <a:solidFill>
                  <a:schemeClr val="tx1"/>
                </a:solidFill>
                <a:latin typeface="+mn-lt"/>
                <a:ea typeface="+mn-ea"/>
                <a:cs typeface="+mn-cs"/>
              </a:rPr>
              <a:t> the dialog box at a specific position, and to </a:t>
            </a:r>
            <a:r>
              <a:rPr lang="en-US" sz="1200" b="1" i="0" u="none" strike="noStrike" kern="1200" baseline="0" dirty="0">
                <a:solidFill>
                  <a:schemeClr val="tx1"/>
                </a:solidFill>
                <a:latin typeface="+mn-lt"/>
                <a:ea typeface="+mn-ea"/>
                <a:cs typeface="+mn-cs"/>
              </a:rPr>
              <a:t>hide</a:t>
            </a:r>
            <a:r>
              <a:rPr lang="en-US" sz="1200" b="0" i="0" u="none" strike="noStrike" kern="1200" baseline="0" dirty="0">
                <a:solidFill>
                  <a:schemeClr val="tx1"/>
                </a:solidFill>
                <a:latin typeface="+mn-lt"/>
                <a:ea typeface="+mn-ea"/>
                <a:cs typeface="+mn-cs"/>
              </a:rPr>
              <a:t> the dialog box.</a:t>
            </a:r>
          </a:p>
          <a:p>
            <a:pPr lvl="3"/>
            <a:endParaRPr lang="en-US" sz="1200" b="0" i="0" u="none" strike="noStrike" kern="1200" baseline="0" dirty="0">
              <a:solidFill>
                <a:schemeClr val="tx1"/>
              </a:solidFill>
              <a:latin typeface="+mn-lt"/>
              <a:ea typeface="+mn-ea"/>
              <a:cs typeface="+mn-cs"/>
            </a:endParaRPr>
          </a:p>
          <a:p>
            <a:pPr lvl="0"/>
            <a:r>
              <a:rPr lang="en-US" sz="1200" b="0" i="0" u="none" strike="noStrike" kern="1200" baseline="0" dirty="0" err="1">
                <a:solidFill>
                  <a:schemeClr val="tx1"/>
                </a:solidFill>
                <a:latin typeface="+mn-lt"/>
                <a:ea typeface="+mn-ea"/>
                <a:cs typeface="+mn-cs"/>
              </a:rPr>
              <a:t>Untuk</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penggunaan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analisis</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konseptual</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biasanya</a:t>
            </a:r>
            <a:r>
              <a:rPr lang="en-US" sz="1200" b="0" i="0" u="none" strike="noStrike" kern="1200" baseline="0" dirty="0">
                <a:solidFill>
                  <a:schemeClr val="tx1"/>
                </a:solidFill>
                <a:latin typeface="+mn-lt"/>
                <a:ea typeface="+mn-ea"/>
                <a:cs typeface="+mn-cs"/>
              </a:rPr>
              <a:t> visibility attribute </a:t>
            </a:r>
            <a:r>
              <a:rPr lang="en-US" sz="1200" b="0" i="0" u="none" strike="noStrike" kern="1200" baseline="0" dirty="0" err="1">
                <a:solidFill>
                  <a:schemeClr val="tx1"/>
                </a:solidFill>
                <a:latin typeface="+mn-lt"/>
                <a:ea typeface="+mn-ea"/>
                <a:cs typeface="+mn-cs"/>
              </a:rPr>
              <a:t>dihilangkan</a:t>
            </a:r>
            <a:r>
              <a:rPr lang="en-US" sz="1200" b="0" i="0" u="none" strike="noStrike" kern="1200" baseline="0" dirty="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949252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a:solidFill>
                  <a:schemeClr val="tx1"/>
                </a:solidFill>
                <a:latin typeface="+mn-lt"/>
                <a:ea typeface="+mn-ea"/>
                <a:cs typeface="+mn-cs"/>
              </a:rPr>
              <a:t>Gambar</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slide </a:t>
            </a:r>
            <a:r>
              <a:rPr lang="en-US" sz="1200" b="0" i="0" u="none" strike="noStrike" kern="1200" baseline="0" dirty="0" err="1">
                <a:solidFill>
                  <a:schemeClr val="tx1"/>
                </a:solidFill>
                <a:latin typeface="+mn-lt"/>
                <a:ea typeface="+mn-ea"/>
                <a:cs typeface="+mn-cs"/>
              </a:rPr>
              <a:t>adalah</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gambar</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relasi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antara</a:t>
            </a:r>
            <a:r>
              <a:rPr lang="en-US" sz="1200" b="0" i="0" u="none" strike="noStrike" kern="1200" baseline="0" dirty="0">
                <a:solidFill>
                  <a:schemeClr val="tx1"/>
                </a:solidFill>
                <a:latin typeface="+mn-lt"/>
                <a:ea typeface="+mn-ea"/>
                <a:cs typeface="+mn-cs"/>
              </a:rPr>
              <a:t> class Employee </a:t>
            </a:r>
            <a:r>
              <a:rPr lang="en-US" sz="1200" b="0" i="0" u="none" strike="noStrike" kern="1200" baseline="0" dirty="0" err="1">
                <a:solidFill>
                  <a:schemeClr val="tx1"/>
                </a:solidFill>
                <a:latin typeface="+mn-lt"/>
                <a:ea typeface="+mn-ea"/>
                <a:cs typeface="+mn-cs"/>
              </a:rPr>
              <a:t>dan</a:t>
            </a:r>
            <a:r>
              <a:rPr lang="en-US" sz="1200" b="0" i="0" u="none" strike="noStrike" kern="1200" baseline="0" dirty="0">
                <a:solidFill>
                  <a:schemeClr val="tx1"/>
                </a:solidFill>
                <a:latin typeface="+mn-lt"/>
                <a:ea typeface="+mn-ea"/>
                <a:cs typeface="+mn-cs"/>
              </a:rPr>
              <a:t> class Car.</a:t>
            </a:r>
          </a:p>
          <a:p>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gambar</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terdapat</a:t>
            </a:r>
            <a:r>
              <a:rPr lang="en-US" sz="1200" b="0" i="0" u="none" strike="noStrike" kern="1200" baseline="0" dirty="0">
                <a:solidFill>
                  <a:schemeClr val="tx1"/>
                </a:solidFill>
                <a:latin typeface="+mn-lt"/>
                <a:ea typeface="+mn-ea"/>
                <a:cs typeface="+mn-cs"/>
              </a:rPr>
              <a:t>;</a:t>
            </a:r>
          </a:p>
          <a:p>
            <a:pPr lvl="0"/>
            <a:r>
              <a:rPr lang="en-US" sz="1200" b="1" i="0" u="none" strike="noStrike" kern="1200" baseline="0" dirty="0">
                <a:solidFill>
                  <a:schemeClr val="tx1"/>
                </a:solidFill>
                <a:latin typeface="+mn-lt"/>
                <a:ea typeface="+mn-ea"/>
                <a:cs typeface="+mn-cs"/>
              </a:rPr>
              <a:t>role name</a:t>
            </a:r>
            <a:r>
              <a:rPr lang="en-US" sz="1200" b="0" i="0" u="none" strike="noStrike" kern="1200" baseline="0" dirty="0">
                <a:solidFill>
                  <a:schemeClr val="tx1"/>
                </a:solidFill>
                <a:latin typeface="+mn-lt"/>
                <a:ea typeface="+mn-ea"/>
                <a:cs typeface="+mn-cs"/>
              </a:rPr>
              <a:t>, yang </a:t>
            </a:r>
            <a:r>
              <a:rPr lang="en-US" sz="1200" b="0" i="0" u="none" strike="noStrike" kern="1200" baseline="0" dirty="0" err="1">
                <a:solidFill>
                  <a:schemeClr val="tx1"/>
                </a:solidFill>
                <a:latin typeface="+mn-lt"/>
                <a:ea typeface="+mn-ea"/>
                <a:cs typeface="+mn-cs"/>
              </a:rPr>
              <a:t>menunjukan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asosiasi</a:t>
            </a:r>
            <a:r>
              <a:rPr lang="en-US" sz="1200" b="0" i="0" u="none" strike="noStrike" kern="1200" baseline="0" dirty="0">
                <a:solidFill>
                  <a:schemeClr val="tx1"/>
                </a:solidFill>
                <a:latin typeface="+mn-lt"/>
                <a:ea typeface="+mn-ea"/>
                <a:cs typeface="+mn-cs"/>
              </a:rPr>
              <a:t> class diagram </a:t>
            </a:r>
            <a:r>
              <a:rPr lang="en-US" sz="1200" b="0" i="0" u="none" strike="noStrike" kern="1200" baseline="0" dirty="0" err="1">
                <a:solidFill>
                  <a:schemeClr val="tx1"/>
                </a:solidFill>
                <a:latin typeface="+mn-lt"/>
                <a:ea typeface="+mn-ea"/>
                <a:cs typeface="+mn-cs"/>
              </a:rPr>
              <a:t>tersebut</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dengan</a:t>
            </a:r>
            <a:r>
              <a:rPr lang="en-US" sz="1200" b="0" i="0" u="none" strike="noStrike" kern="1200" baseline="0" dirty="0">
                <a:solidFill>
                  <a:schemeClr val="tx1"/>
                </a:solidFill>
                <a:latin typeface="+mn-lt"/>
                <a:ea typeface="+mn-ea"/>
                <a:cs typeface="+mn-cs"/>
              </a:rPr>
              <a:t> ORM </a:t>
            </a:r>
            <a:r>
              <a:rPr lang="en-US" sz="1200" b="0" i="0" u="none" strike="noStrike" kern="1200" baseline="0" dirty="0" err="1">
                <a:solidFill>
                  <a:schemeClr val="tx1"/>
                </a:solidFill>
                <a:latin typeface="+mn-lt"/>
                <a:ea typeface="+mn-ea"/>
                <a:cs typeface="+mn-cs"/>
              </a:rPr>
              <a:t>dengan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nama</a:t>
            </a:r>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driver</a:t>
            </a:r>
            <a:r>
              <a:rPr lang="en-US" sz="1200" b="0" i="0" u="none" strike="noStrike" kern="1200" baseline="0" dirty="0">
                <a:solidFill>
                  <a:schemeClr val="tx1"/>
                </a:solidFill>
                <a:latin typeface="+mn-lt"/>
                <a:ea typeface="+mn-ea"/>
                <a:cs typeface="+mn-cs"/>
              </a:rPr>
              <a:t>. (Role name </a:t>
            </a:r>
            <a:r>
              <a:rPr lang="en-US" sz="1200" b="0" i="0" u="none" strike="noStrike" kern="1200" baseline="0" dirty="0" err="1">
                <a:solidFill>
                  <a:schemeClr val="tx1"/>
                </a:solidFill>
                <a:latin typeface="+mn-lt"/>
                <a:ea typeface="+mn-ea"/>
                <a:cs typeface="+mn-cs"/>
              </a:rPr>
              <a:t>bisa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dilihat</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garis</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relasi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antar</a:t>
            </a:r>
            <a:r>
              <a:rPr lang="en-US" sz="1200" b="0" i="0" u="none" strike="noStrike" kern="1200" baseline="0" dirty="0">
                <a:solidFill>
                  <a:schemeClr val="tx1"/>
                </a:solidFill>
                <a:latin typeface="+mn-lt"/>
                <a:ea typeface="+mn-ea"/>
                <a:cs typeface="+mn-cs"/>
              </a:rPr>
              <a:t> class).</a:t>
            </a:r>
          </a:p>
          <a:p>
            <a:r>
              <a:rPr lang="en-US" sz="1200" b="1" i="0" u="none" strike="noStrike" kern="1200" baseline="0" dirty="0">
                <a:solidFill>
                  <a:schemeClr val="tx1"/>
                </a:solidFill>
                <a:latin typeface="+mn-lt"/>
                <a:ea typeface="+mn-ea"/>
                <a:cs typeface="+mn-cs"/>
              </a:rPr>
              <a:t>navigability</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tanda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panah</a:t>
            </a:r>
            <a:r>
              <a:rPr lang="en-US" sz="1200" b="0" i="0" u="none" strike="noStrike" kern="1200" baseline="0" dirty="0">
                <a:solidFill>
                  <a:schemeClr val="tx1"/>
                </a:solidFill>
                <a:latin typeface="+mn-lt"/>
                <a:ea typeface="+mn-ea"/>
                <a:cs typeface="+mn-cs"/>
              </a:rPr>
              <a:t> di </a:t>
            </a:r>
            <a:r>
              <a:rPr lang="en-US" sz="1200" b="0" i="0" u="none" strike="noStrike" kern="1200" baseline="0" dirty="0" err="1">
                <a:solidFill>
                  <a:schemeClr val="tx1"/>
                </a:solidFill>
                <a:latin typeface="+mn-lt"/>
                <a:ea typeface="+mn-ea"/>
                <a:cs typeface="+mn-cs"/>
              </a:rPr>
              <a:t>akhir</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garis</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menunjukkan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diperlukan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akses</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dari</a:t>
            </a:r>
            <a:r>
              <a:rPr lang="en-US" sz="1200" b="0" i="0" u="none" strike="noStrike" kern="1200" baseline="0" dirty="0">
                <a:solidFill>
                  <a:schemeClr val="tx1"/>
                </a:solidFill>
                <a:latin typeface="+mn-lt"/>
                <a:ea typeface="+mn-ea"/>
                <a:cs typeface="+mn-cs"/>
              </a:rPr>
              <a:t> class Employee </a:t>
            </a:r>
            <a:r>
              <a:rPr lang="en-US" sz="1200" b="0" i="0" u="none" strike="noStrike" kern="1200" baseline="0" dirty="0" err="1">
                <a:solidFill>
                  <a:schemeClr val="tx1"/>
                </a:solidFill>
                <a:latin typeface="+mn-lt"/>
                <a:ea typeface="+mn-ea"/>
                <a:cs typeface="+mn-cs"/>
              </a:rPr>
              <a:t>ke</a:t>
            </a:r>
            <a:r>
              <a:rPr lang="en-US" sz="1200" b="0" i="0" u="none" strike="noStrike" kern="1200" baseline="0" dirty="0">
                <a:solidFill>
                  <a:schemeClr val="tx1"/>
                </a:solidFill>
                <a:latin typeface="+mn-lt"/>
                <a:ea typeface="+mn-ea"/>
                <a:cs typeface="+mn-cs"/>
              </a:rPr>
              <a:t> class Car.</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err="1">
                <a:solidFill>
                  <a:schemeClr val="tx1"/>
                </a:solidFill>
                <a:latin typeface="+mn-lt"/>
                <a:ea typeface="+mn-ea"/>
                <a:cs typeface="+mn-cs"/>
              </a:rPr>
              <a:t>Untuk</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penggunaan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analisis</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konseptual</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biasanya</a:t>
            </a:r>
            <a:r>
              <a:rPr lang="en-US" sz="1200" b="0" i="0" u="none" strike="noStrike" kern="1200" baseline="0" dirty="0">
                <a:solidFill>
                  <a:schemeClr val="tx1"/>
                </a:solidFill>
                <a:latin typeface="+mn-lt"/>
                <a:ea typeface="+mn-ea"/>
                <a:cs typeface="+mn-cs"/>
              </a:rPr>
              <a:t> navigability </a:t>
            </a:r>
            <a:r>
              <a:rPr lang="en-US" sz="1200" b="0" i="0" u="none" strike="noStrike" kern="1200" baseline="0" dirty="0" err="1">
                <a:solidFill>
                  <a:schemeClr val="tx1"/>
                </a:solidFill>
                <a:latin typeface="+mn-lt"/>
                <a:ea typeface="+mn-ea"/>
                <a:cs typeface="+mn-cs"/>
              </a:rPr>
              <a:t>dan</a:t>
            </a:r>
            <a:r>
              <a:rPr lang="en-US" sz="1200" b="0" i="0" u="none" strike="noStrike" kern="1200" baseline="0" dirty="0">
                <a:solidFill>
                  <a:schemeClr val="tx1"/>
                </a:solidFill>
                <a:latin typeface="+mn-lt"/>
                <a:ea typeface="+mn-ea"/>
                <a:cs typeface="+mn-cs"/>
              </a:rPr>
              <a:t> visibility attribute </a:t>
            </a:r>
            <a:r>
              <a:rPr lang="en-US" sz="1200" b="0" i="0" u="none" strike="noStrike" kern="1200" baseline="0" dirty="0" err="1">
                <a:solidFill>
                  <a:schemeClr val="tx1"/>
                </a:solidFill>
                <a:latin typeface="+mn-lt"/>
                <a:ea typeface="+mn-ea"/>
                <a:cs typeface="+mn-cs"/>
              </a:rPr>
              <a:t>dihilangkan</a:t>
            </a:r>
            <a:r>
              <a:rPr lang="en-US" sz="1200" b="0" i="0" u="none" strike="noStrike" kern="1200" baseline="0" dirty="0">
                <a:solidFill>
                  <a:schemeClr val="tx1"/>
                </a:solidFill>
                <a:latin typeface="+mn-lt"/>
                <a:ea typeface="+mn-ea"/>
                <a:cs typeface="+mn-cs"/>
              </a:rPr>
              <a:t>.</a:t>
            </a:r>
          </a:p>
          <a:p>
            <a:r>
              <a:rPr lang="en-US" sz="1200" b="0" i="0" u="none" strike="noStrike" kern="1200" baseline="0" dirty="0" err="1">
                <a:solidFill>
                  <a:schemeClr val="tx1"/>
                </a:solidFill>
                <a:latin typeface="+mn-lt"/>
                <a:ea typeface="+mn-ea"/>
                <a:cs typeface="+mn-cs"/>
              </a:rPr>
              <a:t>Dengan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demikian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sekarang</a:t>
            </a:r>
            <a:r>
              <a:rPr lang="en-US" sz="1200" b="0" i="0" u="none" strike="noStrike" kern="1200" baseline="0" dirty="0">
                <a:solidFill>
                  <a:schemeClr val="tx1"/>
                </a:solidFill>
                <a:latin typeface="+mn-lt"/>
                <a:ea typeface="+mn-ea"/>
                <a:cs typeface="+mn-cs"/>
              </a:rPr>
              <a:t> diagram class </a:t>
            </a:r>
            <a:r>
              <a:rPr lang="en-US" sz="1200" b="0" i="0" u="none" strike="noStrike" kern="1200" baseline="0" dirty="0" err="1">
                <a:solidFill>
                  <a:schemeClr val="tx1"/>
                </a:solidFill>
                <a:latin typeface="+mn-lt"/>
                <a:ea typeface="+mn-ea"/>
                <a:cs typeface="+mn-cs"/>
              </a:rPr>
              <a:t>mirip</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dengan</a:t>
            </a:r>
            <a:r>
              <a:rPr lang="en-US" sz="1200" b="0" i="0" u="none" strike="noStrike" kern="1200" baseline="0" dirty="0">
                <a:solidFill>
                  <a:schemeClr val="tx1"/>
                </a:solidFill>
                <a:latin typeface="+mn-lt"/>
                <a:ea typeface="+mn-ea"/>
                <a:cs typeface="+mn-cs"/>
              </a:rPr>
              <a:t> model ER.</a:t>
            </a:r>
          </a:p>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65819B2-0548-43D2-9E90-69853082FE47}"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57681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a:solidFill>
                  <a:schemeClr val="tx1"/>
                </a:solidFill>
                <a:latin typeface="+mn-lt"/>
                <a:ea typeface="+mn-ea"/>
                <a:cs typeface="+mn-cs"/>
              </a:rPr>
              <a:t>Penjelasan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relasi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keterkaitan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antar</a:t>
            </a:r>
            <a:r>
              <a:rPr lang="en-US" sz="1200" b="0" i="0" u="none" strike="noStrike" kern="1200" baseline="0" dirty="0">
                <a:solidFill>
                  <a:schemeClr val="tx1"/>
                </a:solidFill>
                <a:latin typeface="+mn-lt"/>
                <a:ea typeface="+mn-ea"/>
                <a:cs typeface="+mn-cs"/>
              </a:rPr>
              <a:t> class </a:t>
            </a:r>
            <a:r>
              <a:rPr lang="en-US" sz="1200" b="0" i="0" u="none" strike="noStrike" kern="1200" baseline="0" dirty="0" err="1">
                <a:solidFill>
                  <a:schemeClr val="tx1"/>
                </a:solidFill>
                <a:latin typeface="+mn-lt"/>
                <a:ea typeface="+mn-ea"/>
                <a:cs typeface="+mn-cs"/>
              </a:rPr>
              <a:t>secara</a:t>
            </a:r>
            <a:r>
              <a:rPr lang="en-US" sz="1200" b="0" i="0" u="none" strike="noStrike" kern="1200" baseline="0" dirty="0">
                <a:solidFill>
                  <a:schemeClr val="tx1"/>
                </a:solidFill>
                <a:latin typeface="+mn-lt"/>
                <a:ea typeface="+mn-ea"/>
                <a:cs typeface="+mn-cs"/>
              </a:rPr>
              <a:t> value) </a:t>
            </a:r>
            <a:r>
              <a:rPr lang="en-US" sz="1200" b="0" i="0" u="none" strike="noStrike" kern="1200" baseline="0" dirty="0" err="1">
                <a:solidFill>
                  <a:schemeClr val="tx1"/>
                </a:solidFill>
                <a:latin typeface="+mn-lt"/>
                <a:ea typeface="+mn-ea"/>
                <a:cs typeface="+mn-cs"/>
              </a:rPr>
              <a:t>dideskripsikan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dalam</a:t>
            </a:r>
            <a:r>
              <a:rPr lang="en-US" sz="1200" b="0" i="0" u="none" strike="noStrike" kern="1200" baseline="0" dirty="0">
                <a:solidFill>
                  <a:schemeClr val="tx1"/>
                </a:solidFill>
                <a:latin typeface="+mn-lt"/>
                <a:ea typeface="+mn-ea"/>
                <a:cs typeface="+mn-cs"/>
              </a:rPr>
              <a:t> ORM </a:t>
            </a:r>
            <a:r>
              <a:rPr lang="en-US" sz="1200" b="0" i="0" u="none" strike="noStrike" kern="1200" baseline="0" dirty="0" err="1">
                <a:solidFill>
                  <a:schemeClr val="tx1"/>
                </a:solidFill>
                <a:latin typeface="+mn-lt"/>
                <a:ea typeface="+mn-ea"/>
                <a:cs typeface="+mn-cs"/>
              </a:rPr>
              <a:t>dengan</a:t>
            </a:r>
            <a:r>
              <a:rPr lang="en-US" sz="1200" b="0" i="0" u="none" strike="noStrike" kern="1200" baseline="0" dirty="0">
                <a:solidFill>
                  <a:schemeClr val="tx1"/>
                </a:solidFill>
                <a:latin typeface="+mn-lt"/>
                <a:ea typeface="+mn-ea"/>
                <a:cs typeface="+mn-cs"/>
              </a:rPr>
              <a:t> Role name: driver</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ORM </a:t>
            </a:r>
            <a:r>
              <a:rPr lang="en-US" sz="1200" b="0" i="0" u="none" strike="noStrike" kern="1200" baseline="0" dirty="0" err="1">
                <a:solidFill>
                  <a:schemeClr val="tx1"/>
                </a:solidFill>
                <a:latin typeface="+mn-lt"/>
                <a:ea typeface="+mn-ea"/>
                <a:cs typeface="+mn-cs"/>
              </a:rPr>
              <a:t>mengklasifikasikan</a:t>
            </a:r>
            <a:r>
              <a:rPr lang="en-US" sz="1200" b="0" i="0" u="none" strike="noStrike" kern="1200" baseline="0" dirty="0">
                <a:solidFill>
                  <a:schemeClr val="tx1"/>
                </a:solidFill>
                <a:latin typeface="+mn-lt"/>
                <a:ea typeface="+mn-ea"/>
                <a:cs typeface="+mn-cs"/>
              </a:rPr>
              <a:t> object </a:t>
            </a:r>
            <a:r>
              <a:rPr lang="en-US" sz="1200" b="0" i="0" u="none" strike="noStrike" kern="1200" baseline="0" dirty="0" err="1">
                <a:solidFill>
                  <a:schemeClr val="tx1"/>
                </a:solidFill>
                <a:latin typeface="+mn-lt"/>
                <a:ea typeface="+mn-ea"/>
                <a:cs typeface="+mn-cs"/>
              </a:rPr>
              <a:t>menjadi</a:t>
            </a:r>
            <a:r>
              <a:rPr lang="en-US" sz="1200" b="0" i="0" u="none" strike="noStrike" kern="1200" baseline="0" dirty="0">
                <a:solidFill>
                  <a:schemeClr val="tx1"/>
                </a:solidFill>
                <a:latin typeface="+mn-lt"/>
                <a:ea typeface="+mn-ea"/>
                <a:cs typeface="+mn-cs"/>
              </a:rPr>
              <a:t>;</a:t>
            </a:r>
          </a:p>
          <a:p>
            <a:pPr marL="171450" indent="-171450">
              <a:buFontTx/>
              <a:buChar char="-"/>
            </a:pPr>
            <a:r>
              <a:rPr lang="en-US" sz="1200" b="0" i="0" u="none" strike="noStrike" kern="1200" baseline="0" dirty="0" err="1">
                <a:solidFill>
                  <a:schemeClr val="tx1"/>
                </a:solidFill>
                <a:latin typeface="+mn-lt"/>
                <a:ea typeface="+mn-ea"/>
                <a:cs typeface="+mn-cs"/>
              </a:rPr>
              <a:t>Entitas</a:t>
            </a:r>
            <a:endParaRPr lang="en-US" sz="1200" b="0" i="0" u="none" strike="noStrike" kern="1200" baseline="0" dirty="0">
              <a:solidFill>
                <a:schemeClr val="tx1"/>
              </a:solidFill>
              <a:latin typeface="+mn-lt"/>
              <a:ea typeface="+mn-ea"/>
              <a:cs typeface="+mn-cs"/>
            </a:endParaRPr>
          </a:p>
          <a:p>
            <a:pPr marL="171450" indent="-171450">
              <a:buFontTx/>
              <a:buChar char="-"/>
            </a:pPr>
            <a:r>
              <a:rPr lang="en-US" sz="1200" b="0" i="0" u="none" strike="noStrike" kern="1200" baseline="0" dirty="0">
                <a:solidFill>
                  <a:schemeClr val="tx1"/>
                </a:solidFill>
                <a:latin typeface="+mn-lt"/>
                <a:ea typeface="+mn-ea"/>
                <a:cs typeface="+mn-cs"/>
              </a:rPr>
              <a:t>Values</a:t>
            </a:r>
          </a:p>
          <a:p>
            <a:pPr marL="0" indent="0">
              <a:buFontTx/>
              <a:buNone/>
            </a:pPr>
            <a:endParaRPr lang="en-US" sz="1200" b="0" i="0" u="none" strike="noStrike" kern="1200" baseline="0" dirty="0">
              <a:solidFill>
                <a:schemeClr val="tx1"/>
              </a:solidFill>
              <a:latin typeface="+mn-lt"/>
              <a:ea typeface="+mn-ea"/>
              <a:cs typeface="+mn-cs"/>
            </a:endParaRPr>
          </a:p>
          <a:p>
            <a:pPr marL="0" indent="0">
              <a:buFontTx/>
              <a:buNone/>
            </a:pPr>
            <a:r>
              <a:rPr lang="en-US" sz="1200" b="0" i="0" u="none" strike="noStrike" kern="1200" baseline="0" dirty="0" err="1">
                <a:solidFill>
                  <a:schemeClr val="tx1"/>
                </a:solidFill>
                <a:latin typeface="+mn-lt"/>
                <a:ea typeface="+mn-ea"/>
                <a:cs typeface="+mn-cs"/>
              </a:rPr>
              <a:t>Setiap</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entitas</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diidentifikasi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oleh</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skema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referensi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seperti</a:t>
            </a:r>
            <a:r>
              <a:rPr lang="en-US" sz="1200" b="0" i="0" u="none" strike="noStrike" kern="1200" baseline="0" dirty="0">
                <a:solidFill>
                  <a:schemeClr val="tx1"/>
                </a:solidFill>
                <a:latin typeface="+mn-lt"/>
                <a:ea typeface="+mn-ea"/>
                <a:cs typeface="+mn-cs"/>
              </a:rPr>
              <a:t> yang </a:t>
            </a:r>
            <a:r>
              <a:rPr lang="en-US" sz="1200" b="0" i="0" u="none" strike="noStrike" kern="1200" baseline="0" dirty="0" err="1">
                <a:solidFill>
                  <a:schemeClr val="tx1"/>
                </a:solidFill>
                <a:latin typeface="+mn-lt"/>
                <a:ea typeface="+mn-ea"/>
                <a:cs typeface="+mn-cs"/>
              </a:rPr>
              <a:t>digunakan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manusia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untuk</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menjelaskan</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tentang</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entitas</a:t>
            </a:r>
            <a:r>
              <a:rPr lang="en-US" sz="1200" b="0" i="0" u="none" strike="noStrike" kern="1200" baseline="0" dirty="0">
                <a:solidFill>
                  <a:schemeClr val="tx1"/>
                </a:solidFill>
                <a:latin typeface="+mn-lt"/>
                <a:ea typeface="+mn-ea"/>
                <a:cs typeface="+mn-cs"/>
              </a:rPr>
              <a:t>. </a:t>
            </a:r>
          </a:p>
          <a:p>
            <a:pPr marL="0" indent="0">
              <a:buFontTx/>
              <a:buNone/>
            </a:pPr>
            <a:endParaRPr lang="en-US" sz="1200" b="0" i="0" u="none" strike="noStrike" kern="1200" baseline="0" dirty="0">
              <a:solidFill>
                <a:schemeClr val="tx1"/>
              </a:solidFill>
              <a:latin typeface="+mn-lt"/>
              <a:ea typeface="+mn-ea"/>
              <a:cs typeface="+mn-cs"/>
            </a:endParaRPr>
          </a:p>
          <a:p>
            <a:pPr marL="0" indent="0">
              <a:buFontTx/>
              <a:buNone/>
            </a:pPr>
            <a:r>
              <a:rPr lang="en-US" sz="1200" b="0" i="1" u="none" strike="noStrike" kern="1200" baseline="0" dirty="0" err="1">
                <a:solidFill>
                  <a:schemeClr val="tx1"/>
                </a:solidFill>
                <a:latin typeface="+mn-lt"/>
                <a:ea typeface="+mn-ea"/>
                <a:cs typeface="+mn-cs"/>
              </a:rPr>
              <a:t>hal</a:t>
            </a:r>
            <a:r>
              <a:rPr lang="en-US" sz="1200" b="0" i="1" u="none" strike="noStrike" kern="1200" baseline="0" dirty="0">
                <a:solidFill>
                  <a:schemeClr val="tx1"/>
                </a:solidFill>
                <a:latin typeface="+mn-lt"/>
                <a:ea typeface="+mn-ea"/>
                <a:cs typeface="+mn-cs"/>
              </a:rPr>
              <a:t> </a:t>
            </a:r>
            <a:r>
              <a:rPr lang="en-US" sz="1200" b="0" i="1" u="none" strike="noStrike" kern="1200" baseline="0" dirty="0" err="1">
                <a:solidFill>
                  <a:schemeClr val="tx1"/>
                </a:solidFill>
                <a:latin typeface="+mn-lt"/>
                <a:ea typeface="+mn-ea"/>
                <a:cs typeface="+mn-cs"/>
              </a:rPr>
              <a:t>tersebut</a:t>
            </a:r>
            <a:r>
              <a:rPr lang="en-US" sz="1200" b="0" i="1" u="none" strike="noStrike" kern="1200" baseline="0" dirty="0">
                <a:solidFill>
                  <a:schemeClr val="tx1"/>
                </a:solidFill>
                <a:latin typeface="+mn-lt"/>
                <a:ea typeface="+mn-ea"/>
                <a:cs typeface="+mn-cs"/>
              </a:rPr>
              <a:t> </a:t>
            </a:r>
            <a:r>
              <a:rPr lang="en-US" sz="1200" b="0" i="1" u="none" strike="noStrike" kern="1200" baseline="0" dirty="0" err="1">
                <a:solidFill>
                  <a:schemeClr val="tx1"/>
                </a:solidFill>
                <a:latin typeface="+mn-lt"/>
                <a:ea typeface="+mn-ea"/>
                <a:cs typeface="+mn-cs"/>
              </a:rPr>
              <a:t>dia</a:t>
            </a:r>
            <a:r>
              <a:rPr lang="en-US" sz="1200" b="0" i="1" u="none" strike="noStrike" kern="1200" baseline="0" dirty="0">
                <a:solidFill>
                  <a:schemeClr val="tx1"/>
                </a:solidFill>
                <a:latin typeface="+mn-lt"/>
                <a:ea typeface="+mn-ea"/>
                <a:cs typeface="+mn-cs"/>
              </a:rPr>
              <a:t> </a:t>
            </a:r>
            <a:r>
              <a:rPr lang="en-US" sz="1200" b="0" i="1" u="none" strike="noStrike" kern="1200" baseline="0" dirty="0" err="1">
                <a:solidFill>
                  <a:schemeClr val="tx1"/>
                </a:solidFill>
                <a:latin typeface="+mn-lt"/>
                <a:ea typeface="+mn-ea"/>
                <a:cs typeface="+mn-cs"/>
              </a:rPr>
              <a:t>atas</a:t>
            </a:r>
            <a:r>
              <a:rPr lang="en-US" sz="1200" b="0" i="1" u="none" strike="noStrike" kern="1200" baseline="0" dirty="0">
                <a:solidFill>
                  <a:schemeClr val="tx1"/>
                </a:solidFill>
                <a:latin typeface="+mn-lt"/>
                <a:ea typeface="+mn-ea"/>
                <a:cs typeface="+mn-cs"/>
              </a:rPr>
              <a:t> </a:t>
            </a:r>
            <a:r>
              <a:rPr lang="en-US" sz="1200" b="0" i="1" u="none" strike="noStrike" kern="1200" baseline="0" dirty="0" err="1">
                <a:solidFill>
                  <a:schemeClr val="tx1"/>
                </a:solidFill>
                <a:latin typeface="+mn-lt"/>
                <a:ea typeface="+mn-ea"/>
                <a:cs typeface="+mn-cs"/>
              </a:rPr>
              <a:t>membedakan</a:t>
            </a:r>
            <a:r>
              <a:rPr lang="en-US" sz="1200" b="0" i="1" u="none" strike="noStrike" kern="1200" baseline="0" dirty="0">
                <a:solidFill>
                  <a:schemeClr val="tx1"/>
                </a:solidFill>
                <a:latin typeface="+mn-lt"/>
                <a:ea typeface="+mn-ea"/>
                <a:cs typeface="+mn-cs"/>
              </a:rPr>
              <a:t> </a:t>
            </a:r>
            <a:r>
              <a:rPr lang="en-US" sz="1200" b="0" i="1" u="none" strike="noStrike" kern="1200" baseline="0" dirty="0" err="1">
                <a:solidFill>
                  <a:schemeClr val="tx1"/>
                </a:solidFill>
                <a:latin typeface="+mn-lt"/>
                <a:ea typeface="+mn-ea"/>
                <a:cs typeface="+mn-cs"/>
              </a:rPr>
              <a:t>antara</a:t>
            </a:r>
            <a:r>
              <a:rPr lang="en-US" sz="1200" b="0" i="1" u="none" strike="noStrike" kern="1200" baseline="0" dirty="0">
                <a:solidFill>
                  <a:schemeClr val="tx1"/>
                </a:solidFill>
                <a:latin typeface="+mn-lt"/>
                <a:ea typeface="+mn-ea"/>
                <a:cs typeface="+mn-cs"/>
              </a:rPr>
              <a:t> ORM </a:t>
            </a:r>
            <a:r>
              <a:rPr lang="en-US" sz="1200" b="0" i="1" u="none" strike="noStrike" kern="1200" baseline="0" dirty="0" err="1">
                <a:solidFill>
                  <a:schemeClr val="tx1"/>
                </a:solidFill>
                <a:latin typeface="+mn-lt"/>
                <a:ea typeface="+mn-ea"/>
                <a:cs typeface="+mn-cs"/>
              </a:rPr>
              <a:t>dan</a:t>
            </a:r>
            <a:r>
              <a:rPr lang="en-US" sz="1200" b="0" i="1" u="none" strike="noStrike" kern="1200" baseline="0" dirty="0">
                <a:solidFill>
                  <a:schemeClr val="tx1"/>
                </a:solidFill>
                <a:latin typeface="+mn-lt"/>
                <a:ea typeface="+mn-ea"/>
                <a:cs typeface="+mn-cs"/>
              </a:rPr>
              <a:t> ER.</a:t>
            </a:r>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65819B2-0548-43D2-9E90-69853082FE47}"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2290497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black dot where two roles connect is a disjunctive mandatory role constraint, indicating that the disjunction of these roles is mandatory (each employee has a social security number or passport number, or both). Although each of these two roles is individually optional, at least one of them must be played.</a:t>
            </a:r>
          </a:p>
          <a:p>
            <a:r>
              <a:rPr lang="en-US"/>
              <a:t> </a:t>
            </a:r>
          </a:p>
          <a:p>
            <a:r>
              <a:rPr lang="en-US"/>
              <a:t>In the ORM model it is optional whether we record birthplace, social security number or passport number. This is captured in UML by appending [0..1] after the attribute name (each employee has 0 or 1 birthplace, and 0 or 1 social security number). </a:t>
            </a:r>
          </a:p>
          <a:p>
            <a:endParaRPr lang="en-US"/>
          </a:p>
          <a:p>
            <a:r>
              <a:rPr lang="en-US"/>
              <a:t>the unary predicate “smokes” is optional (not everybody has to smoke).</a:t>
            </a:r>
          </a:p>
          <a:p>
            <a:r>
              <a:rPr lang="en-US"/>
              <a:t>UML does not support unary relationships, so it models this instead as the Boolean attribute “isSmoker”.</a:t>
            </a:r>
          </a:p>
          <a:p>
            <a:endParaRPr lang="en-US"/>
          </a:p>
          <a:p>
            <a:r>
              <a:rPr lang="en-US"/>
              <a:t> The ORM model also indicates that Sex and Country are identified by codes (rather than names, say). We could convey some of this detail in the UML diagram by appending domain names. For example, “Sexcode” and “Countrycode” could be appended after “sex: ” and “birthplace: ” to provide syntactic domains.</a:t>
            </a:r>
          </a:p>
        </p:txBody>
      </p:sp>
      <p:sp>
        <p:nvSpPr>
          <p:cNvPr id="4" name="Slide Number Placeholder 3"/>
          <p:cNvSpPr>
            <a:spLocks noGrp="1"/>
          </p:cNvSpPr>
          <p:nvPr>
            <p:ph type="sldNum" sz="quarter" idx="10"/>
          </p:nvPr>
        </p:nvSpPr>
        <p:spPr/>
        <p:txBody>
          <a:bodyPr/>
          <a:lstStyle/>
          <a:p>
            <a:fld id="{765819B2-0548-43D2-9E90-69853082FE47}" type="slidenum">
              <a:rPr lang="en-US" smtClean="0"/>
              <a:t>15</a:t>
            </a:fld>
            <a:endParaRPr lang="en-US"/>
          </a:p>
        </p:txBody>
      </p:sp>
    </p:spTree>
    <p:extLst>
      <p:ext uri="{BB962C8B-B14F-4D97-AF65-F5344CB8AC3E}">
        <p14:creationId xmlns:p14="http://schemas.microsoft.com/office/powerpoint/2010/main" val="2052100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black dot where two roles connect is a disjunctive mandatory role constraint, indicating that the disjunction of these roles is mandatory (each employee has a social security number or passport number, or both). Although each of these two roles is individually optional, at least one of them must be played.</a:t>
            </a:r>
          </a:p>
          <a:p>
            <a:r>
              <a:rPr lang="en-US"/>
              <a:t> </a:t>
            </a:r>
          </a:p>
          <a:p>
            <a:r>
              <a:rPr lang="en-US"/>
              <a:t>In the ORM model it is optional whether we record birthplace, social security number or passport number. This is captured in UML by appending [0..1] after the attribute name (each employee has 0 or 1 birthplace, and 0 or 1 social security number). </a:t>
            </a:r>
          </a:p>
          <a:p>
            <a:endParaRPr lang="en-US"/>
          </a:p>
          <a:p>
            <a:r>
              <a:rPr lang="en-US"/>
              <a:t>the unary predicate “smokes” is optional (not everybody has to smoke).</a:t>
            </a:r>
          </a:p>
          <a:p>
            <a:r>
              <a:rPr lang="en-US"/>
              <a:t>UML does not support unary relationships, so it models this instead as the Boolean attribute “isSmoker”.</a:t>
            </a:r>
          </a:p>
          <a:p>
            <a:endParaRPr lang="en-US"/>
          </a:p>
          <a:p>
            <a:r>
              <a:rPr lang="en-US"/>
              <a:t> The ORM model also indicates that Sex and Country are identified by codes (rather than names, say). We could convey some of this detail in the UML diagram by appending domain names. For example, “Sexcode” and “Countrycode” could be appended after “sex: ” and “birthplace: ” to provide syntactic domains.</a:t>
            </a:r>
          </a:p>
        </p:txBody>
      </p:sp>
      <p:sp>
        <p:nvSpPr>
          <p:cNvPr id="4" name="Slide Number Placeholder 3"/>
          <p:cNvSpPr>
            <a:spLocks noGrp="1"/>
          </p:cNvSpPr>
          <p:nvPr>
            <p:ph type="sldNum" sz="quarter" idx="10"/>
          </p:nvPr>
        </p:nvSpPr>
        <p:spPr/>
        <p:txBody>
          <a:bodyPr/>
          <a:lstStyle/>
          <a:p>
            <a:fld id="{765819B2-0548-43D2-9E90-69853082FE47}" type="slidenum">
              <a:rPr lang="en-US" smtClean="0"/>
              <a:t>16</a:t>
            </a:fld>
            <a:endParaRPr lang="en-US"/>
          </a:p>
        </p:txBody>
      </p:sp>
    </p:spTree>
    <p:extLst>
      <p:ext uri="{BB962C8B-B14F-4D97-AF65-F5344CB8AC3E}">
        <p14:creationId xmlns:p14="http://schemas.microsoft.com/office/powerpoint/2010/main" val="32799377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dirty="0"/>
              <a:t>Click to edit Master title style</a:t>
            </a:r>
          </a:p>
        </p:txBody>
      </p:sp>
      <p:sp>
        <p:nvSpPr>
          <p:cNvPr id="9" name="Subtitle 8"/>
          <p:cNvSpPr>
            <a:spLocks noGrp="1"/>
          </p:cNvSpPr>
          <p:nvPr>
            <p:ph type="subTitle" idx="1"/>
          </p:nvPr>
        </p:nvSpPr>
        <p:spPr>
          <a:xfrm>
            <a:off x="457200" y="3901087"/>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62207" y="5038229"/>
            <a:ext cx="1828800" cy="1837944"/>
          </a:xfrm>
          <a:prstGeom prst="rect">
            <a:avLst/>
          </a:prstGeom>
        </p:spPr>
      </p:pic>
    </p:spTree>
    <p:extLst>
      <p:ext uri="{BB962C8B-B14F-4D97-AF65-F5344CB8AC3E}">
        <p14:creationId xmlns:p14="http://schemas.microsoft.com/office/powerpoint/2010/main" val="345225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5"/>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3083543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816851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72773"/>
            <a:ext cx="8229600" cy="548640"/>
          </a:xfrm>
        </p:spPr>
        <p:txBody>
          <a:bodyPr>
            <a:normAutofit/>
          </a:bodyPr>
          <a:lstStyle>
            <a:lvl1pPr>
              <a:defRPr sz="3200"/>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7" name="Title 1"/>
          <p:cNvSpPr txBox="1">
            <a:spLocks/>
          </p:cNvSpPr>
          <p:nvPr userDrawn="1"/>
        </p:nvSpPr>
        <p:spPr>
          <a:xfrm>
            <a:off x="0" y="-23409"/>
            <a:ext cx="8121080" cy="356065"/>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sz="1200" i="1" dirty="0" err="1">
                <a:solidFill>
                  <a:schemeClr val="bg1"/>
                </a:solidFill>
              </a:rPr>
              <a:t>Perancangan</a:t>
            </a:r>
            <a:r>
              <a:rPr lang="en-US" sz="1200" i="1" dirty="0">
                <a:solidFill>
                  <a:schemeClr val="bg1"/>
                </a:solidFill>
              </a:rPr>
              <a:t> Basis Data</a:t>
            </a:r>
          </a:p>
        </p:txBody>
      </p:sp>
    </p:spTree>
    <p:extLst>
      <p:ext uri="{BB962C8B-B14F-4D97-AF65-F5344CB8AC3E}">
        <p14:creationId xmlns:p14="http://schemas.microsoft.com/office/powerpoint/2010/main" val="2353596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extLst>
      <p:ext uri="{BB962C8B-B14F-4D97-AF65-F5344CB8AC3E}">
        <p14:creationId xmlns:p14="http://schemas.microsoft.com/office/powerpoint/2010/main" val="1829252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9171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4105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Tree>
    <p:extLst>
      <p:ext uri="{BB962C8B-B14F-4D97-AF65-F5344CB8AC3E}">
        <p14:creationId xmlns:p14="http://schemas.microsoft.com/office/powerpoint/2010/main" val="1986819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6536" y="612648"/>
            <a:ext cx="957264" cy="457200"/>
          </a:xfrm>
          <a:prstGeom prst="rect">
            <a:avLst/>
          </a:prstGeom>
        </p:spPr>
        <p:txBody>
          <a:bodyPr/>
          <a:lstStyle/>
          <a:p>
            <a:fld id="{C815B4FD-92E0-4978-907F-923BCA868FE5}" type="datetimeFigureOut">
              <a:rPr lang="id-ID" smtClean="0"/>
              <a:t>09/12/2020</a:t>
            </a:fld>
            <a:endParaRPr lang="id-ID"/>
          </a:p>
        </p:txBody>
      </p:sp>
      <p:sp>
        <p:nvSpPr>
          <p:cNvPr id="3" name="Footer Placeholder 2"/>
          <p:cNvSpPr>
            <a:spLocks noGrp="1"/>
          </p:cNvSpPr>
          <p:nvPr>
            <p:ph type="ftr" sz="quarter" idx="11"/>
          </p:nvPr>
        </p:nvSpPr>
        <p:spPr>
          <a:xfrm>
            <a:off x="4780596" y="726316"/>
            <a:ext cx="1325880" cy="457200"/>
          </a:xfrm>
          <a:prstGeom prst="rect">
            <a:avLst/>
          </a:prstGeom>
        </p:spPr>
        <p:txBody>
          <a:bodyPr/>
          <a:lstStyle/>
          <a:p>
            <a:endParaRPr lang="id-ID"/>
          </a:p>
        </p:txBody>
      </p:sp>
      <p:sp>
        <p:nvSpPr>
          <p:cNvPr id="4" name="Slide Number Placeholder 3"/>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757733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323609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3768205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71616" y="455873"/>
            <a:ext cx="8229600" cy="54864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457200" y="1752600"/>
            <a:ext cx="8229600" cy="4515648"/>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pic>
        <p:nvPicPr>
          <p:cNvPr id="20" name="Picture 1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244408" y="5949280"/>
            <a:ext cx="914400" cy="918972"/>
          </a:xfrm>
          <a:prstGeom prst="rect">
            <a:avLst/>
          </a:prstGeom>
        </p:spPr>
      </p:pic>
    </p:spTree>
    <p:extLst>
      <p:ext uri="{BB962C8B-B14F-4D97-AF65-F5344CB8AC3E}">
        <p14:creationId xmlns:p14="http://schemas.microsoft.com/office/powerpoint/2010/main" val="37635679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1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18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16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16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14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Class Diagram &amp; ORM</a:t>
            </a:r>
          </a:p>
        </p:txBody>
      </p:sp>
      <p:sp>
        <p:nvSpPr>
          <p:cNvPr id="3" name="Subtitle 2"/>
          <p:cNvSpPr>
            <a:spLocks noGrp="1"/>
          </p:cNvSpPr>
          <p:nvPr>
            <p:ph type="subTitle" idx="1"/>
          </p:nvPr>
        </p:nvSpPr>
        <p:spPr/>
        <p:txBody>
          <a:bodyPr/>
          <a:lstStyle/>
          <a:p>
            <a:r>
              <a:rPr lang="en-US" sz="1800" dirty="0" err="1"/>
              <a:t>Perancangan</a:t>
            </a:r>
            <a:r>
              <a:rPr lang="en-US" sz="1800" dirty="0"/>
              <a:t> Basis Data</a:t>
            </a:r>
          </a:p>
        </p:txBody>
      </p:sp>
      <p:sp>
        <p:nvSpPr>
          <p:cNvPr id="10" name="Date Placeholder 6"/>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11" name="Slide Number Placeholder 7"/>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t>1</a:t>
            </a:fld>
            <a:endParaRPr lang="en-US" dirty="0"/>
          </a:p>
        </p:txBody>
      </p:sp>
      <p:sp>
        <p:nvSpPr>
          <p:cNvPr id="12" name="Footer Placeholder 8"/>
          <p:cNvSpPr>
            <a:spLocks noGrp="1"/>
          </p:cNvSpPr>
          <p:nvPr>
            <p:ph type="ftr" sz="quarter" idx="4294967295"/>
          </p:nvPr>
        </p:nvSpPr>
        <p:spPr>
          <a:xfrm>
            <a:off x="5791200" y="6356350"/>
            <a:ext cx="3352800" cy="365125"/>
          </a:xfrm>
          <a:prstGeom prst="rect">
            <a:avLst/>
          </a:prstGeom>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ORM</a:t>
            </a:r>
            <a:br>
              <a:rPr lang="en-US"/>
            </a:br>
            <a:r>
              <a:rPr lang="en-US"/>
              <a:t>Notasi Relationship</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10</a:t>
            </a:fld>
            <a:endParaRPr lang="en-US" dirty="0"/>
          </a:p>
        </p:txBody>
      </p:sp>
      <p:sp>
        <p:nvSpPr>
          <p:cNvPr id="10" name="TextBox 9"/>
          <p:cNvSpPr txBox="1"/>
          <p:nvPr/>
        </p:nvSpPr>
        <p:spPr>
          <a:xfrm>
            <a:off x="457200" y="2133600"/>
            <a:ext cx="8229600" cy="4247317"/>
          </a:xfrm>
          <a:prstGeom prst="rect">
            <a:avLst/>
          </a:prstGeom>
          <a:noFill/>
        </p:spPr>
        <p:txBody>
          <a:bodyPr wrap="square" rtlCol="0">
            <a:spAutoFit/>
          </a:bodyPr>
          <a:lstStyle/>
          <a:p>
            <a:pPr marL="177800" indent="-177800">
              <a:buFont typeface="Arial" panose="020B0604020202020204" pitchFamily="34" charset="0"/>
              <a:buChar char="•"/>
            </a:pPr>
            <a:r>
              <a:rPr lang="en-US" b="1"/>
              <a:t>●─ (titik) : mandatory</a:t>
            </a:r>
            <a:r>
              <a:rPr lang="en-US"/>
              <a:t> </a:t>
            </a:r>
            <a:r>
              <a:rPr lang="en-US" b="1"/>
              <a:t>role </a:t>
            </a:r>
            <a:r>
              <a:rPr lang="en-US"/>
              <a:t>(role wajib). </a:t>
            </a:r>
          </a:p>
          <a:p>
            <a:pPr marL="177800"/>
            <a:r>
              <a:rPr lang="en-US" i="1">
                <a:sym typeface="Wingdings" panose="05000000000000000000" pitchFamily="2" charset="2"/>
              </a:rPr>
              <a:t>Artinya: </a:t>
            </a:r>
            <a:r>
              <a:rPr lang="en-US" i="1">
                <a:solidFill>
                  <a:srgbClr val="C00000"/>
                </a:solidFill>
                <a:sym typeface="Wingdings" panose="05000000000000000000" pitchFamily="2" charset="2"/>
              </a:rPr>
              <a:t>“Setiap Employee wajib memiliki empNr, </a:t>
            </a:r>
            <a:r>
              <a:rPr lang="en-US" b="1" i="1" u="sng">
                <a:solidFill>
                  <a:srgbClr val="C00000"/>
                </a:solidFill>
                <a:sym typeface="Wingdings" panose="05000000000000000000" pitchFamily="2" charset="2"/>
              </a:rPr>
              <a:t>minimal</a:t>
            </a:r>
            <a:r>
              <a:rPr lang="en-US" i="1">
                <a:solidFill>
                  <a:srgbClr val="C00000"/>
                </a:solidFill>
                <a:sym typeface="Wingdings" panose="05000000000000000000" pitchFamily="2" charset="2"/>
              </a:rPr>
              <a:t> satu empNr”</a:t>
            </a:r>
            <a:endParaRPr lang="en-US">
              <a:sym typeface="Wingdings" panose="05000000000000000000" pitchFamily="2" charset="2"/>
            </a:endParaRPr>
          </a:p>
          <a:p>
            <a:pPr marL="177800" indent="-177800">
              <a:buFont typeface="Arial" panose="020B0604020202020204" pitchFamily="34" charset="0"/>
              <a:buChar char="•"/>
            </a:pPr>
            <a:r>
              <a:rPr lang="en-US" b="1">
                <a:sym typeface="Wingdings" panose="05000000000000000000" pitchFamily="2" charset="2"/>
              </a:rPr>
              <a:t>↔</a:t>
            </a:r>
            <a:r>
              <a:rPr lang="en-US">
                <a:sym typeface="Wingdings" panose="05000000000000000000" pitchFamily="2" charset="2"/>
              </a:rPr>
              <a:t> : </a:t>
            </a:r>
            <a:r>
              <a:rPr lang="en-US" b="1">
                <a:sym typeface="Wingdings" panose="05000000000000000000" pitchFamily="2" charset="2"/>
              </a:rPr>
              <a:t>Uniqueness</a:t>
            </a:r>
          </a:p>
          <a:p>
            <a:pPr marL="920750" lvl="1" indent="-285750">
              <a:buFont typeface="Arial" panose="020B0604020202020204" pitchFamily="34" charset="0"/>
              <a:buChar char="•"/>
            </a:pPr>
            <a:r>
              <a:rPr lang="en-US">
                <a:sym typeface="Wingdings" panose="05000000000000000000" pitchFamily="2" charset="2"/>
              </a:rPr>
              <a:t>↔ di kiri</a:t>
            </a:r>
            <a:endParaRPr lang="en-US" i="1">
              <a:sym typeface="Wingdings" panose="05000000000000000000" pitchFamily="2" charset="2"/>
            </a:endParaRPr>
          </a:p>
          <a:p>
            <a:pPr marL="914400" lvl="1"/>
            <a:r>
              <a:rPr lang="en-US" i="1">
                <a:sym typeface="Wingdings" panose="05000000000000000000" pitchFamily="2" charset="2"/>
              </a:rPr>
              <a:t>Artinya: </a:t>
            </a:r>
            <a:r>
              <a:rPr lang="en-US" i="1">
                <a:solidFill>
                  <a:srgbClr val="C00000"/>
                </a:solidFill>
                <a:sym typeface="Wingdings" panose="05000000000000000000" pitchFamily="2" charset="2"/>
              </a:rPr>
              <a:t>“</a:t>
            </a:r>
            <a:r>
              <a:rPr lang="en-US" i="1">
                <a:sym typeface="Wingdings" panose="05000000000000000000" pitchFamily="2" charset="2"/>
              </a:rPr>
              <a:t> </a:t>
            </a:r>
            <a:r>
              <a:rPr lang="en-US" i="1">
                <a:solidFill>
                  <a:srgbClr val="C00000"/>
                </a:solidFill>
                <a:sym typeface="Wingdings" panose="05000000000000000000" pitchFamily="2" charset="2"/>
              </a:rPr>
              <a:t>Employee hanya boleh memiliki </a:t>
            </a:r>
            <a:r>
              <a:rPr lang="en-US" b="1" i="1" u="sng">
                <a:solidFill>
                  <a:srgbClr val="C00000"/>
                </a:solidFill>
                <a:sym typeface="Wingdings" panose="05000000000000000000" pitchFamily="2" charset="2"/>
              </a:rPr>
              <a:t>maksimal</a:t>
            </a:r>
            <a:r>
              <a:rPr lang="en-US" i="1">
                <a:solidFill>
                  <a:srgbClr val="C00000"/>
                </a:solidFill>
                <a:sym typeface="Wingdings" panose="05000000000000000000" pitchFamily="2" charset="2"/>
              </a:rPr>
              <a:t> satu empNr”</a:t>
            </a:r>
          </a:p>
          <a:p>
            <a:pPr marL="920750" lvl="1" indent="-285750">
              <a:buFont typeface="Arial" panose="020B0604020202020204" pitchFamily="34" charset="0"/>
              <a:buChar char="•"/>
            </a:pPr>
            <a:r>
              <a:rPr lang="en-US">
                <a:sym typeface="Wingdings" panose="05000000000000000000" pitchFamily="2" charset="2"/>
              </a:rPr>
              <a:t>↔ di kanan</a:t>
            </a:r>
            <a:endParaRPr lang="en-US" i="1">
              <a:sym typeface="Wingdings" panose="05000000000000000000" pitchFamily="2" charset="2"/>
            </a:endParaRPr>
          </a:p>
          <a:p>
            <a:pPr marL="914400" lvl="1"/>
            <a:r>
              <a:rPr lang="en-US" i="1">
                <a:sym typeface="Wingdings" panose="05000000000000000000" pitchFamily="2" charset="2"/>
              </a:rPr>
              <a:t>Artinya: </a:t>
            </a:r>
            <a:r>
              <a:rPr lang="en-US" i="1">
                <a:solidFill>
                  <a:srgbClr val="C00000"/>
                </a:solidFill>
                <a:sym typeface="Wingdings" panose="05000000000000000000" pitchFamily="2" charset="2"/>
              </a:rPr>
              <a:t>“empNr hanya boleh merujuk kepada </a:t>
            </a:r>
            <a:r>
              <a:rPr lang="en-US" b="1" i="1" u="sng">
                <a:solidFill>
                  <a:srgbClr val="C00000"/>
                </a:solidFill>
                <a:sym typeface="Wingdings" panose="05000000000000000000" pitchFamily="2" charset="2"/>
              </a:rPr>
              <a:t>maksimal</a:t>
            </a:r>
            <a:r>
              <a:rPr lang="en-US" i="1">
                <a:solidFill>
                  <a:srgbClr val="C00000"/>
                </a:solidFill>
                <a:sym typeface="Wingdings" panose="05000000000000000000" pitchFamily="2" charset="2"/>
              </a:rPr>
              <a:t> satu Employee”</a:t>
            </a:r>
          </a:p>
          <a:p>
            <a:pPr marL="177800"/>
            <a:endParaRPr lang="en-US" i="1">
              <a:solidFill>
                <a:srgbClr val="C00000"/>
              </a:solidFill>
              <a:sym typeface="Wingdings" panose="05000000000000000000" pitchFamily="2" charset="2"/>
            </a:endParaRPr>
          </a:p>
          <a:p>
            <a:pPr marL="177800" indent="-177800">
              <a:buFont typeface="Arial" panose="020B0604020202020204" pitchFamily="34" charset="0"/>
              <a:buChar char="•"/>
            </a:pPr>
            <a:r>
              <a:rPr lang="en-US"/>
              <a:t>Dengan demikian artinya; </a:t>
            </a:r>
          </a:p>
          <a:p>
            <a:pPr marL="177800"/>
            <a:r>
              <a:rPr lang="en-US" i="1">
                <a:solidFill>
                  <a:srgbClr val="C00000"/>
                </a:solidFill>
              </a:rPr>
              <a:t>“Employee minimal memiliki 1 empNr dan </a:t>
            </a:r>
          </a:p>
          <a:p>
            <a:pPr marL="177800"/>
            <a:r>
              <a:rPr lang="en-US" i="1">
                <a:solidFill>
                  <a:srgbClr val="C00000"/>
                </a:solidFill>
              </a:rPr>
              <a:t>Employee maksimal memiliki 1 empNr dan </a:t>
            </a:r>
          </a:p>
          <a:p>
            <a:pPr marL="177800"/>
            <a:r>
              <a:rPr lang="en-US" i="1">
                <a:solidFill>
                  <a:srgbClr val="C00000"/>
                </a:solidFill>
              </a:rPr>
              <a:t>empNr hanya merujuk kepada maksimal 1 Employee”</a:t>
            </a:r>
          </a:p>
          <a:p>
            <a:pPr marL="177800" indent="-177800">
              <a:buFont typeface="Arial" panose="020B0604020202020204" pitchFamily="34" charset="0"/>
              <a:buChar char="•"/>
            </a:pPr>
            <a:endParaRPr lang="en-US"/>
          </a:p>
          <a:p>
            <a:pPr marL="177800" indent="-177800">
              <a:buFont typeface="Arial" panose="020B0604020202020204" pitchFamily="34" charset="0"/>
              <a:buChar char="•"/>
            </a:pPr>
            <a:r>
              <a:rPr lang="en-US"/>
              <a:t>Berarti empNr merupakan </a:t>
            </a:r>
            <a:r>
              <a:rPr lang="en-US" b="1"/>
              <a:t>primary reference </a:t>
            </a:r>
            <a:r>
              <a:rPr lang="en-US"/>
              <a:t>bagi Employee. Untuk itu empNr ditandai dengan (</a:t>
            </a:r>
            <a:r>
              <a:rPr lang="en-US" b="1"/>
              <a:t>P</a:t>
            </a:r>
            <a:r>
              <a:rPr lang="en-US"/>
              <a:t>) pada class diagram.</a:t>
            </a:r>
          </a:p>
        </p:txBody>
      </p:sp>
      <p:pic>
        <p:nvPicPr>
          <p:cNvPr id="13" name="Picture 12"/>
          <p:cNvPicPr>
            <a:picLocks noChangeAspect="1"/>
          </p:cNvPicPr>
          <p:nvPr/>
        </p:nvPicPr>
        <p:blipFill>
          <a:blip r:embed="rId3"/>
          <a:stretch>
            <a:fillRect/>
          </a:stretch>
        </p:blipFill>
        <p:spPr>
          <a:xfrm>
            <a:off x="1676400" y="1524000"/>
            <a:ext cx="4062484" cy="576339"/>
          </a:xfrm>
          <a:prstGeom prst="rect">
            <a:avLst/>
          </a:prstGeom>
        </p:spPr>
      </p:pic>
    </p:spTree>
    <p:extLst>
      <p:ext uri="{BB962C8B-B14F-4D97-AF65-F5344CB8AC3E}">
        <p14:creationId xmlns:p14="http://schemas.microsoft.com/office/powerpoint/2010/main" val="1596025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ORM</a:t>
            </a:r>
            <a:br>
              <a:rPr lang="en-US"/>
            </a:br>
            <a:r>
              <a:rPr lang="en-US" sz="3600"/>
              <a:t>Notasi Relationship (disjunctive mandatory role)</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11</a:t>
            </a:fld>
            <a:endParaRPr lang="en-US" dirty="0"/>
          </a:p>
        </p:txBody>
      </p:sp>
      <p:sp>
        <p:nvSpPr>
          <p:cNvPr id="10" name="TextBox 9"/>
          <p:cNvSpPr txBox="1"/>
          <p:nvPr/>
        </p:nvSpPr>
        <p:spPr>
          <a:xfrm>
            <a:off x="457200" y="3157478"/>
            <a:ext cx="8229600" cy="2862322"/>
          </a:xfrm>
          <a:prstGeom prst="rect">
            <a:avLst/>
          </a:prstGeom>
          <a:noFill/>
        </p:spPr>
        <p:txBody>
          <a:bodyPr wrap="square" rtlCol="0">
            <a:spAutoFit/>
          </a:bodyPr>
          <a:lstStyle/>
          <a:p>
            <a:pPr marL="177800" indent="-177800">
              <a:buFont typeface="Arial" panose="020B0604020202020204" pitchFamily="34" charset="0"/>
              <a:buChar char="•"/>
            </a:pPr>
            <a:r>
              <a:rPr lang="en-US" sz="2000" b="1"/>
              <a:t>●&lt; (titik dengan konektor bercabang) : disjunctive mandatory</a:t>
            </a:r>
            <a:r>
              <a:rPr lang="en-US" sz="2000"/>
              <a:t> </a:t>
            </a:r>
            <a:r>
              <a:rPr lang="en-US" sz="2000" b="1"/>
              <a:t>role </a:t>
            </a:r>
            <a:r>
              <a:rPr lang="en-US" sz="2000"/>
              <a:t>(wajib opsi).</a:t>
            </a:r>
          </a:p>
          <a:p>
            <a:pPr marL="177800" indent="-177800">
              <a:buFont typeface="Arial" panose="020B0604020202020204" pitchFamily="34" charset="0"/>
              <a:buChar char="•"/>
            </a:pPr>
            <a:endParaRPr lang="en-US" sz="2000"/>
          </a:p>
          <a:p>
            <a:pPr marL="177800" indent="-177800">
              <a:buFont typeface="Arial" panose="020B0604020202020204" pitchFamily="34" charset="0"/>
              <a:buChar char="•"/>
            </a:pPr>
            <a:r>
              <a:rPr lang="en-US" sz="2000"/>
              <a:t>Disjunctive mandatory role merupakan role wajib dengan opsi, minimal satu dari role pada titik percabangan tersebut harus ada.</a:t>
            </a:r>
          </a:p>
          <a:p>
            <a:pPr marL="177800" indent="-177800">
              <a:buFont typeface="Arial" panose="020B0604020202020204" pitchFamily="34" charset="0"/>
              <a:buChar char="•"/>
            </a:pPr>
            <a:endParaRPr lang="en-US" sz="2000"/>
          </a:p>
          <a:p>
            <a:pPr marL="177800"/>
            <a:r>
              <a:rPr lang="en-US" sz="2000" i="1">
                <a:sym typeface="Wingdings" panose="05000000000000000000" pitchFamily="2" charset="2"/>
              </a:rPr>
              <a:t>Artinya: </a:t>
            </a:r>
            <a:r>
              <a:rPr lang="en-US" sz="2000" i="1">
                <a:solidFill>
                  <a:srgbClr val="C00000"/>
                </a:solidFill>
                <a:sym typeface="Wingdings" panose="05000000000000000000" pitchFamily="2" charset="2"/>
              </a:rPr>
              <a:t>“Setiap Employee wajib memiliki </a:t>
            </a:r>
            <a:r>
              <a:rPr lang="en-US" sz="2000" b="1" i="1" u="sng">
                <a:solidFill>
                  <a:srgbClr val="C00000"/>
                </a:solidFill>
                <a:sym typeface="Wingdings" panose="05000000000000000000" pitchFamily="2" charset="2"/>
              </a:rPr>
              <a:t>minimal</a:t>
            </a:r>
            <a:r>
              <a:rPr lang="en-US" sz="2000" i="1">
                <a:solidFill>
                  <a:srgbClr val="C00000"/>
                </a:solidFill>
                <a:sym typeface="Wingdings" panose="05000000000000000000" pitchFamily="2" charset="2"/>
              </a:rPr>
              <a:t> satu SocSecNr </a:t>
            </a:r>
            <a:r>
              <a:rPr lang="en-US" sz="2000" b="1" i="1">
                <a:solidFill>
                  <a:srgbClr val="C00000"/>
                </a:solidFill>
                <a:sym typeface="Wingdings" panose="05000000000000000000" pitchFamily="2" charset="2"/>
              </a:rPr>
              <a:t>atau</a:t>
            </a:r>
            <a:r>
              <a:rPr lang="en-US" sz="2000" i="1">
                <a:solidFill>
                  <a:srgbClr val="C00000"/>
                </a:solidFill>
                <a:sym typeface="Wingdings" panose="05000000000000000000" pitchFamily="2" charset="2"/>
              </a:rPr>
              <a:t> satu PassportNr atau kedua-duanya (satu SocSecNr dan satu PassportNr”.</a:t>
            </a:r>
          </a:p>
          <a:p>
            <a:pPr marL="177800" indent="-177800">
              <a:buFont typeface="Arial" panose="020B0604020202020204" pitchFamily="34" charset="0"/>
              <a:buChar char="•"/>
            </a:pPr>
            <a:endParaRPr lang="en-US" sz="2000"/>
          </a:p>
        </p:txBody>
      </p:sp>
      <p:pic>
        <p:nvPicPr>
          <p:cNvPr id="7" name="Picture 6"/>
          <p:cNvPicPr>
            <a:picLocks noChangeAspect="1"/>
          </p:cNvPicPr>
          <p:nvPr/>
        </p:nvPicPr>
        <p:blipFill>
          <a:blip r:embed="rId3"/>
          <a:stretch>
            <a:fillRect/>
          </a:stretch>
        </p:blipFill>
        <p:spPr>
          <a:xfrm>
            <a:off x="2377895" y="1516616"/>
            <a:ext cx="4388210" cy="1541884"/>
          </a:xfrm>
          <a:prstGeom prst="rect">
            <a:avLst/>
          </a:prstGeom>
        </p:spPr>
      </p:pic>
    </p:spTree>
    <p:extLst>
      <p:ext uri="{BB962C8B-B14F-4D97-AF65-F5344CB8AC3E}">
        <p14:creationId xmlns:p14="http://schemas.microsoft.com/office/powerpoint/2010/main" val="2156256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t>Pemodelan</a:t>
            </a:r>
            <a:r>
              <a:rPr lang="en-US" dirty="0"/>
              <a:t> Data (Data Modeling)</a:t>
            </a:r>
            <a:br>
              <a:rPr lang="en-US" dirty="0"/>
            </a:br>
            <a:r>
              <a:rPr lang="en-US" dirty="0" err="1"/>
              <a:t>Notasi</a:t>
            </a:r>
            <a:r>
              <a:rPr lang="en-US" dirty="0"/>
              <a:t> Diagram Class </a:t>
            </a:r>
          </a:p>
        </p:txBody>
      </p:sp>
      <p:sp>
        <p:nvSpPr>
          <p:cNvPr id="3" name="Content Placeholder 2"/>
          <p:cNvSpPr>
            <a:spLocks noGrp="1"/>
          </p:cNvSpPr>
          <p:nvPr>
            <p:ph idx="1"/>
          </p:nvPr>
        </p:nvSpPr>
        <p:spPr/>
        <p:txBody>
          <a:bodyPr/>
          <a:lstStyle/>
          <a:p>
            <a:r>
              <a:rPr lang="en-US" b="1" dirty="0" err="1"/>
              <a:t>Pembuatan</a:t>
            </a:r>
            <a:r>
              <a:rPr lang="en-US" b="1" dirty="0"/>
              <a:t> Class</a:t>
            </a:r>
            <a:r>
              <a:rPr lang="en-US" dirty="0"/>
              <a:t>:</a:t>
            </a:r>
          </a:p>
          <a:p>
            <a:endParaRPr lang="en-US"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12</a:t>
            </a:fld>
            <a:endParaRP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7380" y="2514600"/>
            <a:ext cx="7329241" cy="2280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8488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t>Pemodelan</a:t>
            </a:r>
            <a:r>
              <a:rPr lang="en-US" dirty="0"/>
              <a:t> Data (Data Modeling)</a:t>
            </a:r>
            <a:br>
              <a:rPr lang="en-US" dirty="0"/>
            </a:br>
            <a:r>
              <a:rPr lang="en-US" dirty="0" err="1"/>
              <a:t>Notasi</a:t>
            </a:r>
            <a:r>
              <a:rPr lang="en-US" dirty="0"/>
              <a:t> </a:t>
            </a:r>
            <a:r>
              <a:rPr lang="en-US" dirty="0" err="1"/>
              <a:t>Relasi</a:t>
            </a:r>
            <a:r>
              <a:rPr lang="en-US" dirty="0"/>
              <a:t> </a:t>
            </a:r>
            <a:r>
              <a:rPr lang="en-US" dirty="0" err="1"/>
              <a:t>antar</a:t>
            </a:r>
            <a:r>
              <a:rPr lang="en-US" dirty="0"/>
              <a:t> Class</a:t>
            </a:r>
          </a:p>
        </p:txBody>
      </p:sp>
      <p:sp>
        <p:nvSpPr>
          <p:cNvPr id="3" name="Content Placeholder 2"/>
          <p:cNvSpPr>
            <a:spLocks noGrp="1"/>
          </p:cNvSpPr>
          <p:nvPr>
            <p:ph idx="1"/>
          </p:nvPr>
        </p:nvSpPr>
        <p:spPr/>
        <p:txBody>
          <a:bodyPr/>
          <a:lstStyle/>
          <a:p>
            <a:r>
              <a:rPr lang="en-US" dirty="0" err="1"/>
              <a:t>Pembuatan</a:t>
            </a:r>
            <a:r>
              <a:rPr lang="en-US" dirty="0"/>
              <a:t> Class:</a:t>
            </a:r>
          </a:p>
          <a:p>
            <a:endParaRPr lang="en-US"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13</a:t>
            </a:fld>
            <a:endParaRPr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7473" y="2590800"/>
            <a:ext cx="4789055" cy="232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ine Callout 1 (Accent Bar) 6"/>
          <p:cNvSpPr/>
          <p:nvPr/>
        </p:nvSpPr>
        <p:spPr>
          <a:xfrm flipH="1">
            <a:off x="1143000" y="5181600"/>
            <a:ext cx="1524000" cy="914400"/>
          </a:xfrm>
          <a:prstGeom prst="accentCallout1">
            <a:avLst>
              <a:gd name="adj1" fmla="val 18750"/>
              <a:gd name="adj2" fmla="val -8333"/>
              <a:gd name="adj3" fmla="val -33769"/>
              <a:gd name="adj4" fmla="val -57139"/>
            </a:avLst>
          </a:prstGeom>
        </p:spPr>
        <p:style>
          <a:lnRef idx="1">
            <a:schemeClr val="accent6"/>
          </a:lnRef>
          <a:fillRef idx="2">
            <a:schemeClr val="accent6"/>
          </a:fillRef>
          <a:effectRef idx="1">
            <a:schemeClr val="accent6"/>
          </a:effectRef>
          <a:fontRef idx="minor">
            <a:schemeClr val="dk1"/>
          </a:fontRef>
        </p:style>
        <p:txBody>
          <a:bodyPr rtlCol="0" anchor="ctr"/>
          <a:lstStyle/>
          <a:p>
            <a:pPr algn="r"/>
            <a:r>
              <a:rPr lang="en-US" sz="1400" dirty="0" err="1">
                <a:solidFill>
                  <a:prstClr val="black"/>
                </a:solidFill>
              </a:rPr>
              <a:t>Aturan</a:t>
            </a:r>
            <a:r>
              <a:rPr lang="en-US" sz="1400" dirty="0">
                <a:solidFill>
                  <a:prstClr val="black"/>
                </a:solidFill>
              </a:rPr>
              <a:t> </a:t>
            </a:r>
            <a:r>
              <a:rPr lang="en-US" sz="1400" dirty="0" err="1">
                <a:solidFill>
                  <a:prstClr val="black"/>
                </a:solidFill>
              </a:rPr>
              <a:t>relasi</a:t>
            </a:r>
            <a:r>
              <a:rPr lang="en-US" sz="1400" dirty="0">
                <a:solidFill>
                  <a:prstClr val="black"/>
                </a:solidFill>
              </a:rPr>
              <a:t> </a:t>
            </a:r>
            <a:r>
              <a:rPr lang="en-US" sz="1400" dirty="0" err="1">
                <a:solidFill>
                  <a:prstClr val="black"/>
                </a:solidFill>
              </a:rPr>
              <a:t>dijelaskan</a:t>
            </a:r>
            <a:r>
              <a:rPr lang="en-US" sz="1400" dirty="0">
                <a:solidFill>
                  <a:prstClr val="black"/>
                </a:solidFill>
              </a:rPr>
              <a:t> </a:t>
            </a:r>
            <a:r>
              <a:rPr lang="en-US" sz="1400" dirty="0" err="1">
                <a:solidFill>
                  <a:prstClr val="black"/>
                </a:solidFill>
              </a:rPr>
              <a:t>pada</a:t>
            </a:r>
            <a:r>
              <a:rPr lang="en-US" sz="1400" dirty="0">
                <a:solidFill>
                  <a:prstClr val="black"/>
                </a:solidFill>
              </a:rPr>
              <a:t> ORM </a:t>
            </a:r>
            <a:r>
              <a:rPr lang="en-US" sz="1400" dirty="0" err="1">
                <a:solidFill>
                  <a:prstClr val="black"/>
                </a:solidFill>
              </a:rPr>
              <a:t>dengan</a:t>
            </a:r>
            <a:r>
              <a:rPr lang="en-US" sz="1400" dirty="0">
                <a:solidFill>
                  <a:prstClr val="black"/>
                </a:solidFill>
              </a:rPr>
              <a:t> role name: driver</a:t>
            </a:r>
          </a:p>
        </p:txBody>
      </p:sp>
      <p:sp>
        <p:nvSpPr>
          <p:cNvPr id="9" name="Line Callout 1 (Accent Bar) 8"/>
          <p:cNvSpPr/>
          <p:nvPr/>
        </p:nvSpPr>
        <p:spPr>
          <a:xfrm>
            <a:off x="6705600" y="5181600"/>
            <a:ext cx="1524000" cy="914400"/>
          </a:xfrm>
          <a:prstGeom prst="accentCallout1">
            <a:avLst>
              <a:gd name="adj1" fmla="val 18750"/>
              <a:gd name="adj2" fmla="val -8333"/>
              <a:gd name="adj3" fmla="val -33769"/>
              <a:gd name="adj4" fmla="val -57139"/>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dirty="0" err="1">
                <a:solidFill>
                  <a:prstClr val="black"/>
                </a:solidFill>
              </a:rPr>
              <a:t>Diperlukan</a:t>
            </a:r>
            <a:r>
              <a:rPr lang="en-US" sz="1400" dirty="0">
                <a:solidFill>
                  <a:prstClr val="black"/>
                </a:solidFill>
              </a:rPr>
              <a:t> </a:t>
            </a:r>
            <a:r>
              <a:rPr lang="en-US" sz="1400" dirty="0" err="1">
                <a:solidFill>
                  <a:prstClr val="black"/>
                </a:solidFill>
              </a:rPr>
              <a:t>akses</a:t>
            </a:r>
            <a:r>
              <a:rPr lang="en-US" sz="1400" dirty="0">
                <a:solidFill>
                  <a:prstClr val="black"/>
                </a:solidFill>
              </a:rPr>
              <a:t> </a:t>
            </a:r>
            <a:r>
              <a:rPr lang="en-US" sz="1400" dirty="0" err="1">
                <a:solidFill>
                  <a:prstClr val="black"/>
                </a:solidFill>
              </a:rPr>
              <a:t>dari</a:t>
            </a:r>
            <a:r>
              <a:rPr lang="en-US" sz="1400" dirty="0">
                <a:solidFill>
                  <a:prstClr val="black"/>
                </a:solidFill>
              </a:rPr>
              <a:t> class employee </a:t>
            </a:r>
            <a:r>
              <a:rPr lang="en-US" sz="1400" dirty="0" err="1">
                <a:solidFill>
                  <a:prstClr val="black"/>
                </a:solidFill>
              </a:rPr>
              <a:t>ke</a:t>
            </a:r>
            <a:r>
              <a:rPr lang="en-US" sz="1400" dirty="0">
                <a:solidFill>
                  <a:prstClr val="black"/>
                </a:solidFill>
              </a:rPr>
              <a:t> Car </a:t>
            </a:r>
            <a:r>
              <a:rPr lang="en-US" sz="1400" dirty="0" err="1">
                <a:solidFill>
                  <a:prstClr val="black"/>
                </a:solidFill>
              </a:rPr>
              <a:t>terkait</a:t>
            </a:r>
            <a:r>
              <a:rPr lang="en-US" sz="1400" dirty="0">
                <a:solidFill>
                  <a:prstClr val="black"/>
                </a:solidFill>
              </a:rPr>
              <a:t> </a:t>
            </a:r>
            <a:r>
              <a:rPr lang="en-US" sz="1400" dirty="0" err="1">
                <a:solidFill>
                  <a:prstClr val="black"/>
                </a:solidFill>
              </a:rPr>
              <a:t>relasinya</a:t>
            </a:r>
            <a:endParaRPr lang="en-US" sz="1400" dirty="0">
              <a:solidFill>
                <a:prstClr val="black"/>
              </a:solidFill>
            </a:endParaRPr>
          </a:p>
        </p:txBody>
      </p:sp>
    </p:spTree>
    <p:extLst>
      <p:ext uri="{BB962C8B-B14F-4D97-AF65-F5344CB8AC3E}">
        <p14:creationId xmlns:p14="http://schemas.microsoft.com/office/powerpoint/2010/main" val="1205595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effectLst>
                  <a:outerShdw blurRad="38100" dist="38100" dir="2700000" algn="tl">
                    <a:srgbClr val="000000">
                      <a:alpha val="43137"/>
                    </a:srgbClr>
                  </a:outerShdw>
                </a:effectLst>
              </a:rPr>
              <a:t>Notasi</a:t>
            </a:r>
            <a:r>
              <a:rPr lang="en-US" dirty="0">
                <a:effectLst>
                  <a:outerShdw blurRad="38100" dist="38100" dir="2700000" algn="tl">
                    <a:srgbClr val="000000">
                      <a:alpha val="43137"/>
                    </a:srgbClr>
                  </a:outerShdw>
                </a:effectLst>
              </a:rPr>
              <a:t> Diagram Class </a:t>
            </a:r>
            <a:r>
              <a:rPr lang="en-US" dirty="0" err="1">
                <a:effectLst>
                  <a:outerShdw blurRad="38100" dist="38100" dir="2700000" algn="tl">
                    <a:srgbClr val="000000">
                      <a:alpha val="43137"/>
                    </a:srgbClr>
                  </a:outerShdw>
                </a:effectLst>
              </a:rPr>
              <a:t>untuk</a:t>
            </a:r>
            <a:r>
              <a:rPr lang="en-US" dirty="0">
                <a:effectLst>
                  <a:outerShdw blurRad="38100" dist="38100" dir="2700000" algn="tl">
                    <a:srgbClr val="000000">
                      <a:alpha val="43137"/>
                    </a:srgbClr>
                  </a:outerShdw>
                </a:effectLst>
              </a:rPr>
              <a:t> </a:t>
            </a:r>
            <a:br>
              <a:rPr lang="en-US" dirty="0">
                <a:effectLst>
                  <a:outerShdw blurRad="38100" dist="38100" dir="2700000" algn="tl">
                    <a:srgbClr val="000000">
                      <a:alpha val="43137"/>
                    </a:srgbClr>
                  </a:outerShdw>
                </a:effectLst>
              </a:rPr>
            </a:br>
            <a:r>
              <a:rPr lang="en-US" dirty="0" err="1">
                <a:effectLst>
                  <a:outerShdw blurRad="38100" dist="38100" dir="2700000" algn="tl">
                    <a:srgbClr val="000000">
                      <a:alpha val="43137"/>
                    </a:srgbClr>
                  </a:outerShdw>
                </a:effectLst>
              </a:rPr>
              <a:t>Analisis</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Konseptual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3657600"/>
          </a:xfrm>
        </p:spPr>
        <p:txBody>
          <a:bodyPr>
            <a:normAutofit fontScale="92500" lnSpcReduction="10000"/>
          </a:bodyPr>
          <a:lstStyle/>
          <a:p>
            <a:r>
              <a:rPr lang="en-US" dirty="0" err="1"/>
              <a:t>Untuk</a:t>
            </a:r>
            <a:r>
              <a:rPr lang="en-US" dirty="0"/>
              <a:t> </a:t>
            </a:r>
            <a:r>
              <a:rPr lang="en-US" dirty="0" err="1"/>
              <a:t>penggunaan</a:t>
            </a:r>
            <a:r>
              <a:rPr lang="en-US" dirty="0"/>
              <a:t> </a:t>
            </a:r>
            <a:r>
              <a:rPr lang="en-US" dirty="0" err="1"/>
              <a:t>analisis</a:t>
            </a:r>
            <a:r>
              <a:rPr lang="en-US" dirty="0"/>
              <a:t> </a:t>
            </a:r>
            <a:r>
              <a:rPr lang="en-US" dirty="0" err="1"/>
              <a:t>konseptual</a:t>
            </a:r>
            <a:r>
              <a:rPr lang="en-US" dirty="0"/>
              <a:t>, </a:t>
            </a:r>
            <a:r>
              <a:rPr lang="en-US" b="1" dirty="0"/>
              <a:t>navigability</a:t>
            </a:r>
            <a:r>
              <a:rPr lang="en-US" dirty="0"/>
              <a:t> </a:t>
            </a:r>
            <a:r>
              <a:rPr lang="en-US" dirty="0" err="1"/>
              <a:t>dan</a:t>
            </a:r>
            <a:r>
              <a:rPr lang="en-US" dirty="0"/>
              <a:t> </a:t>
            </a:r>
            <a:r>
              <a:rPr lang="en-US" b="1" dirty="0"/>
              <a:t>visibility attribute </a:t>
            </a:r>
            <a:r>
              <a:rPr lang="en-US" b="1" dirty="0" err="1"/>
              <a:t>dihilangkan</a:t>
            </a:r>
            <a:r>
              <a:rPr lang="en-US" dirty="0"/>
              <a:t>. </a:t>
            </a:r>
          </a:p>
          <a:p>
            <a:pPr marL="400050" lvl="1" indent="0">
              <a:buNone/>
            </a:pPr>
            <a:r>
              <a:rPr lang="en-US" sz="2200" i="1" dirty="0" err="1"/>
              <a:t>Dengan</a:t>
            </a:r>
            <a:r>
              <a:rPr lang="en-US" sz="2200" i="1" dirty="0"/>
              <a:t> </a:t>
            </a:r>
            <a:r>
              <a:rPr lang="en-US" sz="2200" i="1" dirty="0" err="1"/>
              <a:t>demikian</a:t>
            </a:r>
            <a:r>
              <a:rPr lang="en-US" sz="2200" i="1" dirty="0"/>
              <a:t> </a:t>
            </a:r>
            <a:r>
              <a:rPr lang="en-US" sz="2200" i="1" dirty="0" err="1"/>
              <a:t>sekarang</a:t>
            </a:r>
            <a:r>
              <a:rPr lang="en-US" sz="2200" i="1" dirty="0"/>
              <a:t> diagram class </a:t>
            </a:r>
            <a:r>
              <a:rPr lang="en-US" sz="2200" i="1" dirty="0" err="1"/>
              <a:t>mirip</a:t>
            </a:r>
            <a:r>
              <a:rPr lang="en-US" sz="2200" i="1" dirty="0"/>
              <a:t> </a:t>
            </a:r>
            <a:r>
              <a:rPr lang="en-US" sz="2200" i="1" dirty="0" err="1"/>
              <a:t>dengan</a:t>
            </a:r>
            <a:r>
              <a:rPr lang="en-US" sz="2200" i="1" dirty="0"/>
              <a:t> model ER.</a:t>
            </a:r>
          </a:p>
          <a:p>
            <a:pPr marL="400050" lvl="1" indent="0">
              <a:buNone/>
            </a:pPr>
            <a:endParaRPr lang="en-US" sz="2200" i="1" dirty="0"/>
          </a:p>
          <a:p>
            <a:r>
              <a:rPr lang="en-US" dirty="0" err="1"/>
              <a:t>Pada</a:t>
            </a:r>
            <a:r>
              <a:rPr lang="en-US" dirty="0"/>
              <a:t> UML </a:t>
            </a:r>
            <a:r>
              <a:rPr lang="en-US" dirty="0" err="1"/>
              <a:t>tidak</a:t>
            </a:r>
            <a:r>
              <a:rPr lang="en-US" dirty="0"/>
              <a:t> </a:t>
            </a:r>
            <a:r>
              <a:rPr lang="en-US" dirty="0" err="1"/>
              <a:t>ada</a:t>
            </a:r>
            <a:r>
              <a:rPr lang="en-US" dirty="0"/>
              <a:t> </a:t>
            </a:r>
            <a:r>
              <a:rPr lang="en-US" dirty="0" err="1"/>
              <a:t>standar</a:t>
            </a:r>
            <a:r>
              <a:rPr lang="en-US" dirty="0"/>
              <a:t> </a:t>
            </a:r>
            <a:r>
              <a:rPr lang="en-US" dirty="0" err="1"/>
              <a:t>penulisan</a:t>
            </a:r>
            <a:r>
              <a:rPr lang="en-US" dirty="0"/>
              <a:t> yang </a:t>
            </a:r>
            <a:r>
              <a:rPr lang="en-US" err="1"/>
              <a:t>menunjukkan</a:t>
            </a:r>
            <a:r>
              <a:rPr lang="en-US"/>
              <a:t> bahwa suatu </a:t>
            </a:r>
            <a:r>
              <a:rPr lang="en-US" dirty="0"/>
              <a:t>attribute </a:t>
            </a:r>
            <a:r>
              <a:rPr lang="en-US" dirty="0" err="1"/>
              <a:t>adalah</a:t>
            </a:r>
            <a:r>
              <a:rPr lang="en-US" dirty="0"/>
              <a:t> </a:t>
            </a:r>
            <a:r>
              <a:rPr lang="en-US" b="1" dirty="0"/>
              <a:t>attribute </a:t>
            </a:r>
            <a:r>
              <a:rPr lang="en-US" b="1" dirty="0" err="1"/>
              <a:t>identitas</a:t>
            </a:r>
            <a:r>
              <a:rPr lang="en-US" b="1" dirty="0"/>
              <a:t> (primary key)</a:t>
            </a:r>
            <a:r>
              <a:rPr lang="en-US" dirty="0"/>
              <a:t>.</a:t>
            </a:r>
          </a:p>
          <a:p>
            <a:r>
              <a:rPr lang="en-US" b="1" dirty="0" err="1"/>
              <a:t>Menambahkan</a:t>
            </a:r>
            <a:r>
              <a:rPr lang="en-US" b="1" dirty="0"/>
              <a:t> </a:t>
            </a:r>
            <a:r>
              <a:rPr lang="en-US" b="1" dirty="0" err="1"/>
              <a:t>identitas</a:t>
            </a:r>
            <a:r>
              <a:rPr lang="en-US" b="1" dirty="0"/>
              <a:t> attribute</a:t>
            </a:r>
            <a:r>
              <a:rPr lang="en-US" dirty="0"/>
              <a:t>;</a:t>
            </a:r>
          </a:p>
          <a:p>
            <a:pPr lvl="1"/>
            <a:r>
              <a:rPr lang="en-US" b="1" dirty="0"/>
              <a:t>{P}</a:t>
            </a:r>
            <a:r>
              <a:rPr lang="en-US" dirty="0"/>
              <a:t>  </a:t>
            </a:r>
            <a:r>
              <a:rPr lang="en-US" dirty="0" err="1"/>
              <a:t>untuk</a:t>
            </a:r>
            <a:r>
              <a:rPr lang="en-US" dirty="0"/>
              <a:t> primary key</a:t>
            </a:r>
          </a:p>
          <a:p>
            <a:pPr lvl="1"/>
            <a:r>
              <a:rPr lang="en-US" b="1" dirty="0"/>
              <a:t>{U</a:t>
            </a:r>
            <a:r>
              <a:rPr lang="en-US" b="1" i="1" dirty="0"/>
              <a:t>n</a:t>
            </a:r>
            <a:r>
              <a:rPr lang="en-US" b="1" dirty="0"/>
              <a:t>}</a:t>
            </a:r>
            <a:r>
              <a:rPr lang="en-US" dirty="0"/>
              <a:t> </a:t>
            </a:r>
            <a:r>
              <a:rPr lang="en-US" dirty="0" err="1"/>
              <a:t>untuk</a:t>
            </a:r>
            <a:r>
              <a:rPr lang="en-US" dirty="0"/>
              <a:t> unique</a:t>
            </a:r>
          </a:p>
          <a:p>
            <a:pPr lvl="1" indent="0">
              <a:buNone/>
            </a:pPr>
            <a:r>
              <a:rPr lang="en-US" sz="2200" b="1" i="1" dirty="0"/>
              <a:t>n </a:t>
            </a:r>
            <a:r>
              <a:rPr lang="en-US" sz="2200" i="1" dirty="0"/>
              <a:t>: (n&gt;0) </a:t>
            </a:r>
            <a:r>
              <a:rPr lang="en-US" sz="2200" i="1" dirty="0" err="1"/>
              <a:t>digunakan</a:t>
            </a:r>
            <a:r>
              <a:rPr lang="en-US" sz="2200" i="1" dirty="0"/>
              <a:t> </a:t>
            </a:r>
            <a:r>
              <a:rPr lang="en-US" sz="2200" i="1" dirty="0" err="1"/>
              <a:t>untuk</a:t>
            </a:r>
            <a:r>
              <a:rPr lang="en-US" sz="2200" i="1" dirty="0"/>
              <a:t> </a:t>
            </a:r>
            <a:r>
              <a:rPr lang="en-US" sz="2200" i="1" dirty="0" err="1"/>
              <a:t>menghindari</a:t>
            </a:r>
            <a:r>
              <a:rPr lang="en-US" sz="2200" i="1" dirty="0"/>
              <a:t> </a:t>
            </a:r>
            <a:r>
              <a:rPr lang="en-US" sz="2200" i="1" dirty="0" err="1"/>
              <a:t>kerancuan</a:t>
            </a:r>
            <a:r>
              <a:rPr lang="en-US" sz="2200" i="1" dirty="0"/>
              <a:t> </a:t>
            </a:r>
            <a:r>
              <a:rPr lang="en-US" sz="2200" i="1" dirty="0" err="1"/>
              <a:t>jika</a:t>
            </a:r>
            <a:r>
              <a:rPr lang="en-US" sz="2200" i="1" dirty="0"/>
              <a:t> unique </a:t>
            </a:r>
            <a:r>
              <a:rPr lang="en-US" sz="2200" i="1" dirty="0" err="1"/>
              <a:t>digunakan</a:t>
            </a:r>
            <a:r>
              <a:rPr lang="en-US" sz="2200" i="1" dirty="0"/>
              <a:t> </a:t>
            </a:r>
            <a:r>
              <a:rPr lang="en-US" sz="2200" i="1" dirty="0" err="1"/>
              <a:t>pada</a:t>
            </a:r>
            <a:r>
              <a:rPr lang="en-US" sz="2200" i="1" dirty="0"/>
              <a:t> </a:t>
            </a:r>
            <a:r>
              <a:rPr lang="en-US" sz="2200" i="1" dirty="0" err="1"/>
              <a:t>kombinasi</a:t>
            </a:r>
            <a:r>
              <a:rPr lang="en-US" sz="2200" i="1" dirty="0"/>
              <a:t> attribute.</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14</a:t>
            </a:fld>
            <a:endParaRPr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4800600"/>
            <a:ext cx="2733675"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Line Callout 1 (Accent Bar) 7"/>
          <p:cNvSpPr/>
          <p:nvPr/>
        </p:nvSpPr>
        <p:spPr>
          <a:xfrm flipH="1">
            <a:off x="1295400" y="4889240"/>
            <a:ext cx="1752600" cy="914400"/>
          </a:xfrm>
          <a:prstGeom prst="accentCallout1">
            <a:avLst>
              <a:gd name="adj1" fmla="val 18750"/>
              <a:gd name="adj2" fmla="val -8333"/>
              <a:gd name="adj3" fmla="val 39364"/>
              <a:gd name="adj4" fmla="val -26263"/>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b="1" dirty="0">
                <a:solidFill>
                  <a:prstClr val="black"/>
                </a:solidFill>
              </a:rPr>
              <a:t>Primary key</a:t>
            </a:r>
            <a:r>
              <a:rPr lang="en-US" sz="1400" dirty="0">
                <a:solidFill>
                  <a:prstClr val="black"/>
                </a:solidFill>
              </a:rPr>
              <a:t>:  nr</a:t>
            </a:r>
          </a:p>
          <a:p>
            <a:r>
              <a:rPr lang="en-US" sz="1400" b="1" dirty="0">
                <a:solidFill>
                  <a:prstClr val="black"/>
                </a:solidFill>
              </a:rPr>
              <a:t>Unique</a:t>
            </a:r>
            <a:r>
              <a:rPr lang="en-US" sz="1400" dirty="0">
                <a:solidFill>
                  <a:prstClr val="black"/>
                </a:solidFill>
              </a:rPr>
              <a:t>: </a:t>
            </a:r>
            <a:r>
              <a:rPr lang="en-US" sz="1400" dirty="0" err="1">
                <a:solidFill>
                  <a:prstClr val="black"/>
                </a:solidFill>
              </a:rPr>
              <a:t>kombinasi</a:t>
            </a:r>
            <a:r>
              <a:rPr lang="en-US" sz="1400" dirty="0">
                <a:solidFill>
                  <a:prstClr val="black"/>
                </a:solidFill>
              </a:rPr>
              <a:t> name </a:t>
            </a:r>
            <a:r>
              <a:rPr lang="en-US" sz="1400" dirty="0" err="1">
                <a:solidFill>
                  <a:prstClr val="black"/>
                </a:solidFill>
              </a:rPr>
              <a:t>dan</a:t>
            </a:r>
            <a:r>
              <a:rPr lang="en-US" sz="1400" dirty="0">
                <a:solidFill>
                  <a:prstClr val="black"/>
                </a:solidFill>
              </a:rPr>
              <a:t> </a:t>
            </a:r>
            <a:r>
              <a:rPr lang="en-US" sz="1400" dirty="0" err="1">
                <a:solidFill>
                  <a:prstClr val="black"/>
                </a:solidFill>
              </a:rPr>
              <a:t>brithdate</a:t>
            </a:r>
            <a:endParaRPr lang="en-US" sz="1400" dirty="0">
              <a:solidFill>
                <a:prstClr val="black"/>
              </a:solidFill>
            </a:endParaRPr>
          </a:p>
        </p:txBody>
      </p:sp>
      <p:sp>
        <p:nvSpPr>
          <p:cNvPr id="9" name="Line Callout 1 (Accent Bar) 8"/>
          <p:cNvSpPr/>
          <p:nvPr/>
        </p:nvSpPr>
        <p:spPr>
          <a:xfrm>
            <a:off x="6934200" y="4889240"/>
            <a:ext cx="1219200" cy="561975"/>
          </a:xfrm>
          <a:prstGeom prst="accentCallout1">
            <a:avLst>
              <a:gd name="adj1" fmla="val 18750"/>
              <a:gd name="adj2" fmla="val -8333"/>
              <a:gd name="adj3" fmla="val 86419"/>
              <a:gd name="adj4" fmla="val -45944"/>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b="1" dirty="0">
                <a:solidFill>
                  <a:prstClr val="black"/>
                </a:solidFill>
              </a:rPr>
              <a:t>Primary key: </a:t>
            </a:r>
            <a:r>
              <a:rPr lang="en-US" sz="1400" dirty="0" err="1">
                <a:solidFill>
                  <a:prstClr val="black"/>
                </a:solidFill>
              </a:rPr>
              <a:t>regNr</a:t>
            </a:r>
            <a:endParaRPr lang="en-US" sz="1400" dirty="0">
              <a:solidFill>
                <a:prstClr val="black"/>
              </a:solidFill>
            </a:endParaRPr>
          </a:p>
        </p:txBody>
      </p:sp>
      <p:sp>
        <p:nvSpPr>
          <p:cNvPr id="10" name="Line Callout 1 (Accent Bar) 9"/>
          <p:cNvSpPr/>
          <p:nvPr/>
        </p:nvSpPr>
        <p:spPr>
          <a:xfrm>
            <a:off x="5410200" y="5803641"/>
            <a:ext cx="1524000" cy="444760"/>
          </a:xfrm>
          <a:prstGeom prst="accentCallout1">
            <a:avLst>
              <a:gd name="adj1" fmla="val 61710"/>
              <a:gd name="adj2" fmla="val -9229"/>
              <a:gd name="adj3" fmla="val -94626"/>
              <a:gd name="adj4" fmla="val -32950"/>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b="1" dirty="0">
                <a:solidFill>
                  <a:prstClr val="black"/>
                </a:solidFill>
              </a:rPr>
              <a:t>ORM Role name : </a:t>
            </a:r>
            <a:r>
              <a:rPr lang="en-US" sz="1400" dirty="0">
                <a:solidFill>
                  <a:prstClr val="black"/>
                </a:solidFill>
              </a:rPr>
              <a:t>driver</a:t>
            </a:r>
          </a:p>
        </p:txBody>
      </p:sp>
    </p:spTree>
    <p:extLst>
      <p:ext uri="{BB962C8B-B14F-4D97-AF65-F5344CB8AC3E}">
        <p14:creationId xmlns:p14="http://schemas.microsoft.com/office/powerpoint/2010/main" val="2518844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Pemetaan ORM ke UML Class Diagram</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15</a:t>
            </a:fld>
            <a:endParaRPr lang="en-US" dirty="0"/>
          </a:p>
        </p:txBody>
      </p:sp>
      <p:pic>
        <p:nvPicPr>
          <p:cNvPr id="8" name="Picture 7"/>
          <p:cNvPicPr>
            <a:picLocks noChangeAspect="1"/>
          </p:cNvPicPr>
          <p:nvPr/>
        </p:nvPicPr>
        <p:blipFill>
          <a:blip r:embed="rId3"/>
          <a:stretch>
            <a:fillRect/>
          </a:stretch>
        </p:blipFill>
        <p:spPr>
          <a:xfrm>
            <a:off x="1676400" y="1600200"/>
            <a:ext cx="3733800" cy="4516694"/>
          </a:xfrm>
          <a:prstGeom prst="rect">
            <a:avLst/>
          </a:prstGeom>
        </p:spPr>
      </p:pic>
      <p:sp>
        <p:nvSpPr>
          <p:cNvPr id="12" name="Line Callout 1 (Accent Bar) 11"/>
          <p:cNvSpPr/>
          <p:nvPr/>
        </p:nvSpPr>
        <p:spPr>
          <a:xfrm flipH="1">
            <a:off x="457200" y="4695569"/>
            <a:ext cx="1143000" cy="333631"/>
          </a:xfrm>
          <a:prstGeom prst="accentCallout1">
            <a:avLst>
              <a:gd name="adj1" fmla="val 61710"/>
              <a:gd name="adj2" fmla="val -9229"/>
              <a:gd name="adj3" fmla="val -207264"/>
              <a:gd name="adj4" fmla="val -42160"/>
            </a:avLst>
          </a:prstGeom>
        </p:spPr>
        <p:style>
          <a:lnRef idx="1">
            <a:schemeClr val="accent6"/>
          </a:lnRef>
          <a:fillRef idx="2">
            <a:schemeClr val="accent6"/>
          </a:fillRef>
          <a:effectRef idx="1">
            <a:schemeClr val="accent6"/>
          </a:effectRef>
          <a:fontRef idx="minor">
            <a:schemeClr val="dk1"/>
          </a:fontRef>
        </p:style>
        <p:txBody>
          <a:bodyPr rtlCol="0" anchor="ctr"/>
          <a:lstStyle/>
          <a:p>
            <a:pPr algn="r"/>
            <a:r>
              <a:rPr lang="en-US" sz="1400">
                <a:solidFill>
                  <a:prstClr val="black"/>
                </a:solidFill>
              </a:rPr>
              <a:t>empNr</a:t>
            </a:r>
            <a:r>
              <a:rPr lang="en-US" sz="1400" b="1">
                <a:solidFill>
                  <a:prstClr val="black"/>
                </a:solidFill>
              </a:rPr>
              <a:t> {P}</a:t>
            </a:r>
            <a:endParaRPr lang="en-US" sz="1400" b="1" dirty="0">
              <a:solidFill>
                <a:prstClr val="black"/>
              </a:solidFill>
            </a:endParaRPr>
          </a:p>
        </p:txBody>
      </p:sp>
      <p:sp>
        <p:nvSpPr>
          <p:cNvPr id="13" name="Line Callout 1 (Accent Bar) 12"/>
          <p:cNvSpPr/>
          <p:nvPr/>
        </p:nvSpPr>
        <p:spPr>
          <a:xfrm>
            <a:off x="5943600" y="1512378"/>
            <a:ext cx="2819400" cy="421454"/>
          </a:xfrm>
          <a:prstGeom prst="accentCallout1">
            <a:avLst>
              <a:gd name="adj1" fmla="val 61710"/>
              <a:gd name="adj2" fmla="val -9229"/>
              <a:gd name="adj3" fmla="val 116699"/>
              <a:gd name="adj4" fmla="val -29030"/>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a:solidFill>
                  <a:prstClr val="black"/>
                </a:solidFill>
              </a:rPr>
              <a:t>EmpName</a:t>
            </a:r>
            <a:r>
              <a:rPr lang="en-US" sz="1400" b="1">
                <a:solidFill>
                  <a:prstClr val="black"/>
                </a:solidFill>
              </a:rPr>
              <a:t> {1..1} </a:t>
            </a:r>
            <a:r>
              <a:rPr lang="en-US" sz="1400">
                <a:solidFill>
                  <a:prstClr val="black"/>
                </a:solidFill>
              </a:rPr>
              <a:t>atau EmpName </a:t>
            </a:r>
            <a:r>
              <a:rPr lang="en-US" sz="1400" b="1">
                <a:solidFill>
                  <a:prstClr val="black"/>
                </a:solidFill>
              </a:rPr>
              <a:t>[1]</a:t>
            </a:r>
            <a:r>
              <a:rPr lang="en-US" sz="1400">
                <a:solidFill>
                  <a:prstClr val="black"/>
                </a:solidFill>
              </a:rPr>
              <a:t> atau EmpName</a:t>
            </a:r>
            <a:endParaRPr lang="en-US" sz="1400" dirty="0">
              <a:solidFill>
                <a:prstClr val="black"/>
              </a:solidFill>
            </a:endParaRPr>
          </a:p>
        </p:txBody>
      </p:sp>
      <p:sp>
        <p:nvSpPr>
          <p:cNvPr id="14" name="Line Callout 1 (Accent Bar) 13"/>
          <p:cNvSpPr/>
          <p:nvPr/>
        </p:nvSpPr>
        <p:spPr>
          <a:xfrm>
            <a:off x="5955632" y="2104769"/>
            <a:ext cx="2807368" cy="333631"/>
          </a:xfrm>
          <a:prstGeom prst="accentCallout1">
            <a:avLst>
              <a:gd name="adj1" fmla="val 61710"/>
              <a:gd name="adj2" fmla="val -9229"/>
              <a:gd name="adj3" fmla="val 149756"/>
              <a:gd name="adj4" fmla="val -29829"/>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a:solidFill>
                  <a:prstClr val="black"/>
                </a:solidFill>
              </a:rPr>
              <a:t>Title </a:t>
            </a:r>
            <a:r>
              <a:rPr lang="en-US" sz="1400" b="1">
                <a:solidFill>
                  <a:prstClr val="black"/>
                </a:solidFill>
              </a:rPr>
              <a:t>{1..1} </a:t>
            </a:r>
            <a:r>
              <a:rPr lang="en-US" sz="1400">
                <a:solidFill>
                  <a:prstClr val="black"/>
                </a:solidFill>
              </a:rPr>
              <a:t>atau Title </a:t>
            </a:r>
            <a:r>
              <a:rPr lang="en-US" sz="1400" b="1">
                <a:solidFill>
                  <a:prstClr val="black"/>
                </a:solidFill>
              </a:rPr>
              <a:t>[1]</a:t>
            </a:r>
            <a:r>
              <a:rPr lang="en-US" sz="1400">
                <a:solidFill>
                  <a:prstClr val="black"/>
                </a:solidFill>
              </a:rPr>
              <a:t> atau Title</a:t>
            </a:r>
            <a:endParaRPr lang="en-US" sz="1400" dirty="0">
              <a:solidFill>
                <a:prstClr val="black"/>
              </a:solidFill>
            </a:endParaRPr>
          </a:p>
        </p:txBody>
      </p:sp>
      <p:sp>
        <p:nvSpPr>
          <p:cNvPr id="15" name="Line Callout 1 (Accent Bar) 14"/>
          <p:cNvSpPr/>
          <p:nvPr/>
        </p:nvSpPr>
        <p:spPr>
          <a:xfrm>
            <a:off x="5943598" y="2609339"/>
            <a:ext cx="2819401" cy="514861"/>
          </a:xfrm>
          <a:prstGeom prst="accentCallout1">
            <a:avLst>
              <a:gd name="adj1" fmla="val 61710"/>
              <a:gd name="adj2" fmla="val -9229"/>
              <a:gd name="adj3" fmla="val 116982"/>
              <a:gd name="adj4" fmla="val -30062"/>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a:solidFill>
                  <a:prstClr val="black"/>
                </a:solidFill>
              </a:rPr>
              <a:t>Sex(code) </a:t>
            </a:r>
            <a:r>
              <a:rPr lang="en-US" sz="1400" b="1">
                <a:solidFill>
                  <a:prstClr val="black"/>
                </a:solidFill>
              </a:rPr>
              <a:t>{1..1}</a:t>
            </a:r>
            <a:r>
              <a:rPr lang="en-US" sz="1400">
                <a:solidFill>
                  <a:prstClr val="black"/>
                </a:solidFill>
              </a:rPr>
              <a:t> atau Sex(code) </a:t>
            </a:r>
            <a:r>
              <a:rPr lang="en-US" sz="1400" b="1">
                <a:solidFill>
                  <a:prstClr val="black"/>
                </a:solidFill>
              </a:rPr>
              <a:t>[1]</a:t>
            </a:r>
            <a:r>
              <a:rPr lang="en-US" sz="1400">
                <a:solidFill>
                  <a:prstClr val="black"/>
                </a:solidFill>
              </a:rPr>
              <a:t> atau atau Sex(code)</a:t>
            </a:r>
            <a:endParaRPr lang="en-US" sz="1400" dirty="0">
              <a:solidFill>
                <a:prstClr val="black"/>
              </a:solidFill>
            </a:endParaRPr>
          </a:p>
        </p:txBody>
      </p:sp>
      <p:sp>
        <p:nvSpPr>
          <p:cNvPr id="16" name="Line Callout 1 (Accent Bar) 15"/>
          <p:cNvSpPr/>
          <p:nvPr/>
        </p:nvSpPr>
        <p:spPr>
          <a:xfrm>
            <a:off x="5346032" y="3552572"/>
            <a:ext cx="3416968" cy="638428"/>
          </a:xfrm>
          <a:prstGeom prst="accentCallout1">
            <a:avLst>
              <a:gd name="adj1" fmla="val 61710"/>
              <a:gd name="adj2" fmla="val -4697"/>
              <a:gd name="adj3" fmla="val 41542"/>
              <a:gd name="adj4" fmla="val -46233"/>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b="1">
                <a:solidFill>
                  <a:prstClr val="black"/>
                </a:solidFill>
              </a:rPr>
              <a:t>Unary</a:t>
            </a:r>
            <a:r>
              <a:rPr lang="en-US" sz="1400">
                <a:solidFill>
                  <a:prstClr val="black"/>
                </a:solidFill>
              </a:rPr>
              <a:t>: </a:t>
            </a:r>
            <a:r>
              <a:rPr lang="en-US" sz="1400" b="1">
                <a:solidFill>
                  <a:prstClr val="black"/>
                </a:solidFill>
              </a:rPr>
              <a:t>is optional</a:t>
            </a:r>
          </a:p>
          <a:p>
            <a:r>
              <a:rPr lang="en-US" sz="1400">
                <a:solidFill>
                  <a:prstClr val="black"/>
                </a:solidFill>
              </a:rPr>
              <a:t>Pada class ditulis sebagai attribute Boolean.</a:t>
            </a:r>
          </a:p>
          <a:p>
            <a:r>
              <a:rPr lang="en-US" sz="1400" b="1">
                <a:solidFill>
                  <a:prstClr val="black"/>
                </a:solidFill>
              </a:rPr>
              <a:t>Smokes: Boolean</a:t>
            </a:r>
            <a:endParaRPr lang="en-US" sz="1400" b="1" dirty="0">
              <a:solidFill>
                <a:prstClr val="black"/>
              </a:solidFill>
            </a:endParaRPr>
          </a:p>
        </p:txBody>
      </p:sp>
      <p:sp>
        <p:nvSpPr>
          <p:cNvPr id="19" name="Line Callout 1 (Accent Bar) 18"/>
          <p:cNvSpPr/>
          <p:nvPr/>
        </p:nvSpPr>
        <p:spPr>
          <a:xfrm>
            <a:off x="5955632" y="4430456"/>
            <a:ext cx="1828800" cy="333631"/>
          </a:xfrm>
          <a:prstGeom prst="accentCallout1">
            <a:avLst>
              <a:gd name="adj1" fmla="val 61710"/>
              <a:gd name="adj2" fmla="val -9229"/>
              <a:gd name="adj3" fmla="val -34163"/>
              <a:gd name="adj4" fmla="val -47291"/>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a:solidFill>
                  <a:prstClr val="black"/>
                </a:solidFill>
              </a:rPr>
              <a:t>Country (code) </a:t>
            </a:r>
            <a:r>
              <a:rPr lang="en-US" sz="1400" b="1">
                <a:solidFill>
                  <a:prstClr val="black"/>
                </a:solidFill>
              </a:rPr>
              <a:t>{0..1}</a:t>
            </a:r>
            <a:endParaRPr lang="en-US" sz="1400" dirty="0">
              <a:solidFill>
                <a:prstClr val="black"/>
              </a:solidFill>
            </a:endParaRPr>
          </a:p>
        </p:txBody>
      </p:sp>
      <p:sp>
        <p:nvSpPr>
          <p:cNvPr id="3" name="Right Brace 2"/>
          <p:cNvSpPr/>
          <p:nvPr/>
        </p:nvSpPr>
        <p:spPr>
          <a:xfrm>
            <a:off x="5334000" y="5029200"/>
            <a:ext cx="356937" cy="762000"/>
          </a:xfrm>
          <a:prstGeom prst="rightBrace">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20" name="Line Callout 1 (Accent Bar) 19"/>
          <p:cNvSpPr/>
          <p:nvPr/>
        </p:nvSpPr>
        <p:spPr>
          <a:xfrm>
            <a:off x="6248400" y="5076569"/>
            <a:ext cx="2209800" cy="1040325"/>
          </a:xfrm>
          <a:prstGeom prst="accentCallout1">
            <a:avLst>
              <a:gd name="adj1" fmla="val 61710"/>
              <a:gd name="adj2" fmla="val -9229"/>
              <a:gd name="adj3" fmla="val 34640"/>
              <a:gd name="adj4" fmla="val -25082"/>
            </a:avLst>
          </a:prstGeom>
        </p:spPr>
        <p:style>
          <a:lnRef idx="1">
            <a:schemeClr val="accent6"/>
          </a:lnRef>
          <a:fillRef idx="2">
            <a:schemeClr val="accent6"/>
          </a:fillRef>
          <a:effectRef idx="1">
            <a:schemeClr val="accent6"/>
          </a:effectRef>
          <a:fontRef idx="minor">
            <a:schemeClr val="dk1"/>
          </a:fontRef>
        </p:style>
        <p:txBody>
          <a:bodyPr rtlCol="0" anchor="t"/>
          <a:lstStyle/>
          <a:p>
            <a:r>
              <a:rPr lang="en-US" sz="1400">
                <a:solidFill>
                  <a:prstClr val="black"/>
                </a:solidFill>
              </a:rPr>
              <a:t>Wajib Optional Antara SocialSecNr &amp; PassportNr;</a:t>
            </a:r>
            <a:r>
              <a:rPr lang="en-US" sz="1400" b="1">
                <a:solidFill>
                  <a:prstClr val="black"/>
                </a:solidFill>
              </a:rPr>
              <a:t> </a:t>
            </a:r>
            <a:endParaRPr lang="en-US" sz="1400">
              <a:solidFill>
                <a:prstClr val="black"/>
              </a:solidFill>
            </a:endParaRPr>
          </a:p>
          <a:p>
            <a:r>
              <a:rPr lang="en-US" sz="1400">
                <a:solidFill>
                  <a:prstClr val="black"/>
                </a:solidFill>
              </a:rPr>
              <a:t>SocialSecNr </a:t>
            </a:r>
            <a:r>
              <a:rPr lang="en-US" sz="1400" b="1">
                <a:solidFill>
                  <a:prstClr val="black"/>
                </a:solidFill>
              </a:rPr>
              <a:t>{0..1} U1</a:t>
            </a:r>
          </a:p>
          <a:p>
            <a:r>
              <a:rPr lang="en-US" sz="1400">
                <a:solidFill>
                  <a:prstClr val="black"/>
                </a:solidFill>
              </a:rPr>
              <a:t>PassportNr</a:t>
            </a:r>
            <a:r>
              <a:rPr lang="en-US" sz="1400" b="1">
                <a:solidFill>
                  <a:prstClr val="black"/>
                </a:solidFill>
              </a:rPr>
              <a:t> {0..1} U2</a:t>
            </a:r>
            <a:endParaRPr lang="en-US" sz="1400" dirty="0">
              <a:solidFill>
                <a:prstClr val="black"/>
              </a:solidFill>
            </a:endParaRPr>
          </a:p>
        </p:txBody>
      </p:sp>
      <p:sp>
        <p:nvSpPr>
          <p:cNvPr id="21" name="Line Callout 1 (Accent Bar) 20"/>
          <p:cNvSpPr/>
          <p:nvPr/>
        </p:nvSpPr>
        <p:spPr>
          <a:xfrm flipH="1">
            <a:off x="501316" y="2321204"/>
            <a:ext cx="1556084" cy="650596"/>
          </a:xfrm>
          <a:prstGeom prst="accentCallout1">
            <a:avLst>
              <a:gd name="adj1" fmla="val 61710"/>
              <a:gd name="adj2" fmla="val -9229"/>
              <a:gd name="adj3" fmla="val 131263"/>
              <a:gd name="adj4" fmla="val -142694"/>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a:solidFill>
                  <a:prstClr val="black"/>
                </a:solidFill>
              </a:rPr>
              <a:t>Relasi ke tabel Sex, melalui attribute code</a:t>
            </a:r>
            <a:endParaRPr lang="en-US" sz="1400" dirty="0">
              <a:solidFill>
                <a:prstClr val="black"/>
              </a:solidFill>
            </a:endParaRPr>
          </a:p>
        </p:txBody>
      </p:sp>
      <p:sp>
        <p:nvSpPr>
          <p:cNvPr id="22" name="Line Callout 1 (Accent Bar) 21"/>
          <p:cNvSpPr/>
          <p:nvPr/>
        </p:nvSpPr>
        <p:spPr>
          <a:xfrm flipH="1">
            <a:off x="481263" y="5268657"/>
            <a:ext cx="1423737" cy="661706"/>
          </a:xfrm>
          <a:prstGeom prst="accentCallout1">
            <a:avLst>
              <a:gd name="adj1" fmla="val 61710"/>
              <a:gd name="adj2" fmla="val -9229"/>
              <a:gd name="adj3" fmla="val -111592"/>
              <a:gd name="adj4" fmla="val -168849"/>
            </a:avLst>
          </a:prstGeom>
        </p:spPr>
        <p:style>
          <a:lnRef idx="1">
            <a:schemeClr val="accent6"/>
          </a:lnRef>
          <a:fillRef idx="2">
            <a:schemeClr val="accent6"/>
          </a:fillRef>
          <a:effectRef idx="1">
            <a:schemeClr val="accent6"/>
          </a:effectRef>
          <a:fontRef idx="minor">
            <a:schemeClr val="dk1"/>
          </a:fontRef>
        </p:style>
        <p:txBody>
          <a:bodyPr rtlCol="0" anchor="ctr"/>
          <a:lstStyle/>
          <a:p>
            <a:pPr algn="r"/>
            <a:r>
              <a:rPr lang="en-US" sz="1400">
                <a:solidFill>
                  <a:prstClr val="black"/>
                </a:solidFill>
              </a:rPr>
              <a:t>Relasi ke table Country melalui attribute code.</a:t>
            </a:r>
            <a:endParaRPr lang="en-US" sz="1400" dirty="0">
              <a:solidFill>
                <a:prstClr val="black"/>
              </a:solidFill>
            </a:endParaRPr>
          </a:p>
        </p:txBody>
      </p:sp>
    </p:spTree>
    <p:extLst>
      <p:ext uri="{BB962C8B-B14F-4D97-AF65-F5344CB8AC3E}">
        <p14:creationId xmlns:p14="http://schemas.microsoft.com/office/powerpoint/2010/main" val="2010051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righ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left)">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wipe(left)">
                                      <p:cBhvr>
                                        <p:cTn id="42" dur="500"/>
                                        <p:tgtEl>
                                          <p:spTgt spid="3"/>
                                        </p:tgtEl>
                                      </p:cBhvr>
                                    </p:animEffect>
                                  </p:childTnLst>
                                </p:cTn>
                              </p:par>
                            </p:childTnLst>
                          </p:cTn>
                        </p:par>
                        <p:par>
                          <p:cTn id="43" fill="hold">
                            <p:stCondLst>
                              <p:cond delay="500"/>
                            </p:stCondLst>
                            <p:childTnLst>
                              <p:par>
                                <p:cTn id="44" presetID="22" presetClass="entr" presetSubtype="8"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left)">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right)">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2" fill="hold" grpId="0" nodeType="click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wipe(right)">
                                      <p:cBhvr>
                                        <p:cTn id="5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9" grpId="0" animBg="1"/>
      <p:bldP spid="3" grpId="0" animBg="1"/>
      <p:bldP spid="20" grpId="0" animBg="1"/>
      <p:bldP spid="21" grpId="0" animBg="1"/>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Pemetaan ORM ke UML Class Diagram</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16</a:t>
            </a:fld>
            <a:endParaRPr lang="en-US" dirty="0"/>
          </a:p>
        </p:txBody>
      </p:sp>
      <p:pic>
        <p:nvPicPr>
          <p:cNvPr id="8" name="Picture 7"/>
          <p:cNvPicPr>
            <a:picLocks noChangeAspect="1"/>
          </p:cNvPicPr>
          <p:nvPr/>
        </p:nvPicPr>
        <p:blipFill>
          <a:blip r:embed="rId3"/>
          <a:stretch>
            <a:fillRect/>
          </a:stretch>
        </p:blipFill>
        <p:spPr>
          <a:xfrm>
            <a:off x="457200" y="1600200"/>
            <a:ext cx="3733800" cy="4516694"/>
          </a:xfrm>
          <a:prstGeom prst="rect">
            <a:avLst/>
          </a:prstGeom>
        </p:spPr>
      </p:pic>
      <p:pic>
        <p:nvPicPr>
          <p:cNvPr id="9" name="Picture 8"/>
          <p:cNvPicPr>
            <a:picLocks noChangeAspect="1"/>
          </p:cNvPicPr>
          <p:nvPr/>
        </p:nvPicPr>
        <p:blipFill>
          <a:blip r:embed="rId4"/>
          <a:stretch>
            <a:fillRect/>
          </a:stretch>
        </p:blipFill>
        <p:spPr>
          <a:xfrm>
            <a:off x="5486400" y="1703437"/>
            <a:ext cx="3014663" cy="4310220"/>
          </a:xfrm>
          <a:prstGeom prst="rect">
            <a:avLst/>
          </a:prstGeom>
        </p:spPr>
      </p:pic>
      <p:sp>
        <p:nvSpPr>
          <p:cNvPr id="10" name="Striped Right Arrow 9"/>
          <p:cNvSpPr/>
          <p:nvPr/>
        </p:nvSpPr>
        <p:spPr>
          <a:xfrm>
            <a:off x="4114800" y="3096547"/>
            <a:ext cx="1371600" cy="15240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ine Callout 1 (Accent Bar) 10"/>
          <p:cNvSpPr/>
          <p:nvPr/>
        </p:nvSpPr>
        <p:spPr>
          <a:xfrm>
            <a:off x="7924800" y="2316368"/>
            <a:ext cx="1143000" cy="1047084"/>
          </a:xfrm>
          <a:prstGeom prst="accentCallout1">
            <a:avLst>
              <a:gd name="adj1" fmla="val 61710"/>
              <a:gd name="adj2" fmla="val -9229"/>
              <a:gd name="adj3" fmla="val 114736"/>
              <a:gd name="adj4" fmla="val -70694"/>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a:solidFill>
                  <a:prstClr val="black"/>
                </a:solidFill>
              </a:rPr>
              <a:t>Nama-nama attribute disesuaikan dengan kebutuhan</a:t>
            </a:r>
            <a:endParaRPr lang="en-US" sz="1400" dirty="0">
              <a:solidFill>
                <a:prstClr val="black"/>
              </a:solidFill>
            </a:endParaRPr>
          </a:p>
        </p:txBody>
      </p:sp>
    </p:spTree>
    <p:extLst>
      <p:ext uri="{BB962C8B-B14F-4D97-AF65-F5344CB8AC3E}">
        <p14:creationId xmlns:p14="http://schemas.microsoft.com/office/powerpoint/2010/main" val="306957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Pemetaan ORM ke UML Class Diagram</a:t>
            </a:r>
            <a:br>
              <a:rPr lang="en-US"/>
            </a:br>
            <a:r>
              <a:rPr lang="en-US"/>
              <a:t>Multi-valued Attributes</a:t>
            </a:r>
          </a:p>
        </p:txBody>
      </p:sp>
      <p:sp>
        <p:nvSpPr>
          <p:cNvPr id="3" name="Content Placeholder 2"/>
          <p:cNvSpPr>
            <a:spLocks noGrp="1"/>
          </p:cNvSpPr>
          <p:nvPr>
            <p:ph idx="1"/>
          </p:nvPr>
        </p:nvSpPr>
        <p:spPr>
          <a:xfrm>
            <a:off x="457200" y="2830512"/>
            <a:ext cx="8229600" cy="3525838"/>
          </a:xfrm>
        </p:spPr>
        <p:txBody>
          <a:bodyPr>
            <a:normAutofit/>
          </a:bodyPr>
          <a:lstStyle/>
          <a:p>
            <a:pPr marL="0" indent="0">
              <a:buNone/>
            </a:pPr>
            <a:r>
              <a:rPr lang="en-US"/>
              <a:t>Perhatikan skema referensi Employee(empNr) plays Sport(name);</a:t>
            </a:r>
          </a:p>
          <a:p>
            <a:r>
              <a:rPr lang="en-US"/>
              <a:t>Sports [0..*] pada class: </a:t>
            </a:r>
            <a:r>
              <a:rPr lang="en-US" b="1"/>
              <a:t>multi-valued attribute</a:t>
            </a:r>
            <a:endParaRPr lang="en-US"/>
          </a:p>
          <a:p>
            <a:pPr lvl="1">
              <a:buFont typeface="Wingdings" panose="05000000000000000000" pitchFamily="2" charset="2"/>
              <a:buChar char="§"/>
            </a:pPr>
            <a:r>
              <a:rPr lang="en-US" b="1"/>
              <a:t>0</a:t>
            </a:r>
            <a:r>
              <a:rPr lang="en-US"/>
              <a:t> : tidak ada </a:t>
            </a:r>
            <a:r>
              <a:rPr lang="en-US" b="1"/>
              <a:t>titik</a:t>
            </a:r>
            <a:r>
              <a:rPr lang="en-US"/>
              <a:t> pd entitas employee</a:t>
            </a:r>
          </a:p>
          <a:p>
            <a:pPr marL="738188" lvl="1" indent="0">
              <a:buNone/>
            </a:pPr>
            <a:r>
              <a:rPr lang="en-US"/>
              <a:t>Artinya: </a:t>
            </a:r>
            <a:r>
              <a:rPr lang="en-US">
                <a:solidFill>
                  <a:srgbClr val="C00000"/>
                </a:solidFill>
              </a:rPr>
              <a:t>“Employee dimungkinkan tidak memiliki sport”.</a:t>
            </a:r>
          </a:p>
          <a:p>
            <a:pPr marL="738188" lvl="1" indent="0">
              <a:buNone/>
            </a:pPr>
            <a:endParaRPr lang="en-US"/>
          </a:p>
          <a:p>
            <a:pPr lvl="1">
              <a:buFont typeface="Wingdings" panose="05000000000000000000" pitchFamily="2" charset="2"/>
              <a:buChar char="§"/>
            </a:pPr>
            <a:r>
              <a:rPr lang="en-US" b="1"/>
              <a:t>*</a:t>
            </a:r>
            <a:r>
              <a:rPr lang="en-US"/>
              <a:t> : </a:t>
            </a:r>
            <a:r>
              <a:rPr lang="en-US" b="1">
                <a:sym typeface="Wingdings" panose="05000000000000000000" pitchFamily="2" charset="2"/>
              </a:rPr>
              <a:t>↔</a:t>
            </a:r>
            <a:r>
              <a:rPr lang="en-US">
                <a:sym typeface="Wingdings" panose="05000000000000000000" pitchFamily="2" charset="2"/>
              </a:rPr>
              <a:t> melingkupi 2 role, </a:t>
            </a:r>
            <a:r>
              <a:rPr lang="en-US" b="1">
                <a:sym typeface="Wingdings" panose="05000000000000000000" pitchFamily="2" charset="2"/>
              </a:rPr>
              <a:t>uniqueness dari kombinasi 2 role</a:t>
            </a:r>
            <a:r>
              <a:rPr lang="en-US">
                <a:sym typeface="Wingdings" panose="05000000000000000000" pitchFamily="2" charset="2"/>
              </a:rPr>
              <a:t>.</a:t>
            </a:r>
            <a:endParaRPr lang="en-US"/>
          </a:p>
          <a:p>
            <a:pPr marL="738188" lvl="1" indent="0">
              <a:buNone/>
            </a:pPr>
            <a:r>
              <a:rPr lang="en-US"/>
              <a:t>Artinya: </a:t>
            </a:r>
            <a:r>
              <a:rPr lang="en-US" i="1">
                <a:solidFill>
                  <a:srgbClr val="C00000"/>
                </a:solidFill>
                <a:sym typeface="Wingdings" panose="05000000000000000000" pitchFamily="2" charset="2"/>
              </a:rPr>
              <a:t>“Employee boleh memiliki lebih dari 1 Sport, dan Sport boleh dimiliki oleh lebih dari 1 Employee, tetapi tidak boleh ada kombinasi Employee &amp; Sport yang sama”.</a:t>
            </a:r>
          </a:p>
          <a:p>
            <a:pPr marL="738188" lvl="1" indent="0">
              <a:buNone/>
            </a:pPr>
            <a:endParaRPr lang="en-US" i="1">
              <a:solidFill>
                <a:srgbClr val="C00000"/>
              </a:solidFill>
              <a:sym typeface="Wingdings" panose="05000000000000000000" pitchFamily="2" charset="2"/>
            </a:endParaRPr>
          </a:p>
          <a:p>
            <a:pPr marL="746125" indent="-288925">
              <a:buFont typeface="Wingdings" panose="05000000000000000000" pitchFamily="2" charset="2"/>
              <a:buChar char="§"/>
            </a:pPr>
            <a:r>
              <a:rPr lang="en-US" b="1"/>
              <a:t>*</a:t>
            </a:r>
            <a:r>
              <a:rPr lang="en-US"/>
              <a:t> : </a:t>
            </a:r>
            <a:r>
              <a:rPr lang="en-US" b="1">
                <a:sym typeface="Wingdings" panose="05000000000000000000" pitchFamily="2" charset="2"/>
              </a:rPr>
              <a:t>↔</a:t>
            </a:r>
            <a:r>
              <a:rPr lang="en-US">
                <a:sym typeface="Wingdings" panose="05000000000000000000" pitchFamily="2" charset="2"/>
              </a:rPr>
              <a:t> melingkupi 2 role, </a:t>
            </a:r>
            <a:r>
              <a:rPr lang="en-US" b="1">
                <a:sym typeface="Wingdings" panose="05000000000000000000" pitchFamily="2" charset="2"/>
              </a:rPr>
              <a:t>relationship type many-to-many </a:t>
            </a:r>
            <a:r>
              <a:rPr lang="en-US">
                <a:sym typeface="Wingdings" panose="05000000000000000000" pitchFamily="2" charset="2"/>
              </a:rPr>
              <a:t>(m:n)</a:t>
            </a:r>
            <a:endParaRPr lang="en-US"/>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17</a:t>
            </a:fld>
            <a:endParaRPr lang="en-US" dirty="0"/>
          </a:p>
        </p:txBody>
      </p:sp>
      <p:pic>
        <p:nvPicPr>
          <p:cNvPr id="8" name="Picture 7"/>
          <p:cNvPicPr>
            <a:picLocks noChangeAspect="1"/>
          </p:cNvPicPr>
          <p:nvPr/>
        </p:nvPicPr>
        <p:blipFill>
          <a:blip r:embed="rId3"/>
          <a:stretch>
            <a:fillRect/>
          </a:stretch>
        </p:blipFill>
        <p:spPr>
          <a:xfrm>
            <a:off x="2343150" y="1447800"/>
            <a:ext cx="4457700" cy="1352550"/>
          </a:xfrm>
          <a:prstGeom prst="rect">
            <a:avLst/>
          </a:prstGeom>
        </p:spPr>
      </p:pic>
      <p:pic>
        <p:nvPicPr>
          <p:cNvPr id="9" name="Picture 8"/>
          <p:cNvPicPr>
            <a:picLocks noChangeAspect="1"/>
          </p:cNvPicPr>
          <p:nvPr/>
        </p:nvPicPr>
        <p:blipFill>
          <a:blip r:embed="rId4"/>
          <a:stretch>
            <a:fillRect/>
          </a:stretch>
        </p:blipFill>
        <p:spPr>
          <a:xfrm>
            <a:off x="7543800" y="4191000"/>
            <a:ext cx="1095375" cy="504825"/>
          </a:xfrm>
          <a:prstGeom prst="rect">
            <a:avLst/>
          </a:prstGeom>
        </p:spPr>
      </p:pic>
    </p:spTree>
    <p:extLst>
      <p:ext uri="{BB962C8B-B14F-4D97-AF65-F5344CB8AC3E}">
        <p14:creationId xmlns:p14="http://schemas.microsoft.com/office/powerpoint/2010/main" val="149151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500"/>
                                        <p:tgtEl>
                                          <p:spTgt spid="3">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up)">
                                      <p:cBhvr>
                                        <p:cTn id="15" dur="500"/>
                                        <p:tgtEl>
                                          <p:spTgt spid="3">
                                            <p:txEl>
                                              <p:pRg st="1" end="1"/>
                                            </p:txEl>
                                          </p:spTgt>
                                        </p:tgtEl>
                                      </p:cBhvr>
                                    </p:animEffect>
                                  </p:childTnLst>
                                </p:cTn>
                              </p:par>
                              <p:par>
                                <p:cTn id="16" presetID="22" presetClass="entr" presetSubtype="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up)">
                                      <p:cBhvr>
                                        <p:cTn id="18" dur="500"/>
                                        <p:tgtEl>
                                          <p:spTgt spid="3">
                                            <p:txEl>
                                              <p:pRg st="2" end="2"/>
                                            </p:txEl>
                                          </p:spTgt>
                                        </p:tgtEl>
                                      </p:cBhvr>
                                    </p:animEffect>
                                  </p:childTnLst>
                                </p:cTn>
                              </p:par>
                              <p:par>
                                <p:cTn id="19" presetID="22" presetClass="entr" presetSubtype="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up)">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up)">
                                      <p:cBhvr>
                                        <p:cTn id="26" dur="500"/>
                                        <p:tgtEl>
                                          <p:spTgt spid="3">
                                            <p:txEl>
                                              <p:pRg st="5" end="5"/>
                                            </p:txEl>
                                          </p:spTgt>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up)">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wipe(up)">
                                      <p:cBhvr>
                                        <p:cTn id="4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a:xfrm>
            <a:off x="457200" y="3952875"/>
            <a:ext cx="8229600" cy="2173288"/>
          </a:xfrm>
        </p:spPr>
        <p:txBody>
          <a:bodyPr>
            <a:normAutofit/>
          </a:bodyPr>
          <a:lstStyle/>
          <a:p>
            <a:r>
              <a:rPr lang="en-US"/>
              <a:t>U dalam lingkaran: External unique,</a:t>
            </a:r>
          </a:p>
          <a:p>
            <a:pPr marL="341313" indent="0">
              <a:buNone/>
            </a:pPr>
            <a:r>
              <a:rPr lang="en-US"/>
              <a:t>Artinya: </a:t>
            </a:r>
          </a:p>
          <a:p>
            <a:pPr marL="341313" indent="0">
              <a:buNone/>
            </a:pPr>
            <a:r>
              <a:rPr lang="en-US">
                <a:solidFill>
                  <a:srgbClr val="FF0000"/>
                </a:solidFill>
              </a:rPr>
              <a:t>“kombinasi Employee(empNr) &amp; Date adalah unique”</a:t>
            </a:r>
          </a:p>
          <a:p>
            <a:r>
              <a:rPr lang="en-US"/>
              <a:t>&lt;=3 :  frequency constraint,</a:t>
            </a:r>
          </a:p>
          <a:p>
            <a:pPr marL="341313" indent="0">
              <a:buNone/>
            </a:pPr>
            <a:r>
              <a:rPr lang="en-US"/>
              <a:t>Artinya:</a:t>
            </a:r>
          </a:p>
          <a:p>
            <a:pPr marL="341313" indent="0">
              <a:buNone/>
            </a:pPr>
            <a:r>
              <a:rPr lang="en-US">
                <a:solidFill>
                  <a:srgbClr val="C00000"/>
                </a:solidFill>
              </a:rPr>
              <a:t>“Tiap Parking, dibolehkan paling banyak 3 cars”</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18</a:t>
            </a:fld>
            <a:endParaRPr lang="en-US" dirty="0"/>
          </a:p>
        </p:txBody>
      </p:sp>
      <p:pic>
        <p:nvPicPr>
          <p:cNvPr id="8" name="Picture 7"/>
          <p:cNvPicPr>
            <a:picLocks noChangeAspect="1"/>
          </p:cNvPicPr>
          <p:nvPr/>
        </p:nvPicPr>
        <p:blipFill>
          <a:blip r:embed="rId3"/>
          <a:stretch>
            <a:fillRect/>
          </a:stretch>
        </p:blipFill>
        <p:spPr>
          <a:xfrm>
            <a:off x="457200" y="1647825"/>
            <a:ext cx="3371850" cy="2305050"/>
          </a:xfrm>
          <a:prstGeom prst="rect">
            <a:avLst/>
          </a:prstGeom>
        </p:spPr>
      </p:pic>
      <p:sp>
        <p:nvSpPr>
          <p:cNvPr id="9" name="Content Placeholder 2"/>
          <p:cNvSpPr txBox="1">
            <a:spLocks/>
          </p:cNvSpPr>
          <p:nvPr/>
        </p:nvSpPr>
        <p:spPr>
          <a:xfrm>
            <a:off x="3831325" y="1760963"/>
            <a:ext cx="4855475" cy="21732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Tree>
    <p:extLst>
      <p:ext uri="{BB962C8B-B14F-4D97-AF65-F5344CB8AC3E}">
        <p14:creationId xmlns:p14="http://schemas.microsoft.com/office/powerpoint/2010/main" val="2665660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F906B-C4B4-4DE7-82BA-E697E599E49C}"/>
              </a:ext>
            </a:extLst>
          </p:cNvPr>
          <p:cNvSpPr>
            <a:spLocks noGrp="1"/>
          </p:cNvSpPr>
          <p:nvPr>
            <p:ph type="title"/>
          </p:nvPr>
        </p:nvSpPr>
        <p:spPr/>
        <p:txBody>
          <a:bodyPr>
            <a:normAutofit fontScale="90000"/>
          </a:bodyPr>
          <a:lstStyle/>
          <a:p>
            <a:endParaRPr lang="id-ID" dirty="0"/>
          </a:p>
        </p:txBody>
      </p:sp>
      <p:sp>
        <p:nvSpPr>
          <p:cNvPr id="4" name="Oval 3">
            <a:extLst>
              <a:ext uri="{FF2B5EF4-FFF2-40B4-BE49-F238E27FC236}">
                <a16:creationId xmlns:a16="http://schemas.microsoft.com/office/drawing/2014/main" id="{C4A4EB75-2EA4-4479-8D6C-9D09D0F7B58D}"/>
              </a:ext>
            </a:extLst>
          </p:cNvPr>
          <p:cNvSpPr/>
          <p:nvPr/>
        </p:nvSpPr>
        <p:spPr>
          <a:xfrm>
            <a:off x="685800" y="3048000"/>
            <a:ext cx="2133600" cy="762000"/>
          </a:xfrm>
          <a:prstGeom prst="ellipse">
            <a:avLst/>
          </a:prstGeom>
          <a:solidFill>
            <a:schemeClr val="tx1">
              <a:lumMod val="50000"/>
              <a:lumOff val="5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NILAI</a:t>
            </a:r>
          </a:p>
          <a:p>
            <a:pPr algn="ctr"/>
            <a:r>
              <a:rPr lang="en-US" dirty="0"/>
              <a:t>(ID_NILAI)</a:t>
            </a:r>
            <a:endParaRPr lang="id-ID" dirty="0"/>
          </a:p>
        </p:txBody>
      </p:sp>
      <p:sp>
        <p:nvSpPr>
          <p:cNvPr id="5" name="Oval 4">
            <a:extLst>
              <a:ext uri="{FF2B5EF4-FFF2-40B4-BE49-F238E27FC236}">
                <a16:creationId xmlns:a16="http://schemas.microsoft.com/office/drawing/2014/main" id="{D1610217-96D0-4408-ACC5-1DB1CEC59F61}"/>
              </a:ext>
            </a:extLst>
          </p:cNvPr>
          <p:cNvSpPr/>
          <p:nvPr/>
        </p:nvSpPr>
        <p:spPr>
          <a:xfrm>
            <a:off x="5562600" y="1905000"/>
            <a:ext cx="21336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MAHASIWA</a:t>
            </a:r>
          </a:p>
          <a:p>
            <a:pPr algn="ctr"/>
            <a:r>
              <a:rPr lang="en-US" dirty="0"/>
              <a:t>(NIM)</a:t>
            </a:r>
            <a:endParaRPr lang="id-ID" dirty="0"/>
          </a:p>
        </p:txBody>
      </p:sp>
      <p:sp>
        <p:nvSpPr>
          <p:cNvPr id="6" name="Oval 5">
            <a:extLst>
              <a:ext uri="{FF2B5EF4-FFF2-40B4-BE49-F238E27FC236}">
                <a16:creationId xmlns:a16="http://schemas.microsoft.com/office/drawing/2014/main" id="{4AA01F86-A1B3-439C-A55D-5B27C5BC7FF8}"/>
              </a:ext>
            </a:extLst>
          </p:cNvPr>
          <p:cNvSpPr/>
          <p:nvPr/>
        </p:nvSpPr>
        <p:spPr>
          <a:xfrm>
            <a:off x="5638800" y="2895600"/>
            <a:ext cx="2133600" cy="762000"/>
          </a:xfrm>
          <a:prstGeom prst="ellipse">
            <a:avLst/>
          </a:prstGeom>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NILAI</a:t>
            </a:r>
          </a:p>
          <a:p>
            <a:pPr algn="ctr"/>
            <a:r>
              <a:rPr lang="en-US" dirty="0"/>
              <a:t>TUGAS</a:t>
            </a:r>
            <a:endParaRPr lang="id-ID" dirty="0"/>
          </a:p>
        </p:txBody>
      </p:sp>
      <p:sp>
        <p:nvSpPr>
          <p:cNvPr id="7" name="Oval 6">
            <a:extLst>
              <a:ext uri="{FF2B5EF4-FFF2-40B4-BE49-F238E27FC236}">
                <a16:creationId xmlns:a16="http://schemas.microsoft.com/office/drawing/2014/main" id="{5E38CE16-F7D1-4290-8F02-B88A844617FA}"/>
              </a:ext>
            </a:extLst>
          </p:cNvPr>
          <p:cNvSpPr/>
          <p:nvPr/>
        </p:nvSpPr>
        <p:spPr>
          <a:xfrm>
            <a:off x="5715000" y="3886200"/>
            <a:ext cx="2133600" cy="762000"/>
          </a:xfrm>
          <a:prstGeom prst="ellipse">
            <a:avLst/>
          </a:prstGeom>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NILAI</a:t>
            </a:r>
          </a:p>
          <a:p>
            <a:pPr algn="ctr"/>
            <a:r>
              <a:rPr lang="en-US" dirty="0"/>
              <a:t>UTS</a:t>
            </a:r>
            <a:endParaRPr lang="id-ID" dirty="0"/>
          </a:p>
        </p:txBody>
      </p:sp>
      <p:sp>
        <p:nvSpPr>
          <p:cNvPr id="8" name="Oval 7">
            <a:extLst>
              <a:ext uri="{FF2B5EF4-FFF2-40B4-BE49-F238E27FC236}">
                <a16:creationId xmlns:a16="http://schemas.microsoft.com/office/drawing/2014/main" id="{9318961C-B15A-41FD-BF6D-B210B2209F0C}"/>
              </a:ext>
            </a:extLst>
          </p:cNvPr>
          <p:cNvSpPr/>
          <p:nvPr/>
        </p:nvSpPr>
        <p:spPr>
          <a:xfrm>
            <a:off x="5672959" y="4876800"/>
            <a:ext cx="2133600" cy="762000"/>
          </a:xfrm>
          <a:prstGeom prst="ellipse">
            <a:avLst/>
          </a:prstGeom>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NILAI</a:t>
            </a:r>
          </a:p>
          <a:p>
            <a:pPr algn="ctr"/>
            <a:r>
              <a:rPr lang="en-US" dirty="0"/>
              <a:t>UAS</a:t>
            </a:r>
          </a:p>
        </p:txBody>
      </p:sp>
      <p:cxnSp>
        <p:nvCxnSpPr>
          <p:cNvPr id="10" name="Straight Connector 9">
            <a:extLst>
              <a:ext uri="{FF2B5EF4-FFF2-40B4-BE49-F238E27FC236}">
                <a16:creationId xmlns:a16="http://schemas.microsoft.com/office/drawing/2014/main" id="{CA723B87-1793-4E7A-B3FC-352AEDB92783}"/>
              </a:ext>
            </a:extLst>
          </p:cNvPr>
          <p:cNvCxnSpPr>
            <a:cxnSpLocks/>
            <a:stCxn id="4" idx="7"/>
            <a:endCxn id="5" idx="2"/>
          </p:cNvCxnSpPr>
          <p:nvPr/>
        </p:nvCxnSpPr>
        <p:spPr>
          <a:xfrm flipV="1">
            <a:off x="2506942" y="2286000"/>
            <a:ext cx="3055658" cy="873592"/>
          </a:xfrm>
          <a:prstGeom prst="line">
            <a:avLst/>
          </a:prstGeom>
          <a:ln cap="rnd">
            <a:headEnd type="ova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84D5FEF-192B-4D0D-9CE8-CF356EB8DA11}"/>
              </a:ext>
            </a:extLst>
          </p:cNvPr>
          <p:cNvCxnSpPr>
            <a:cxnSpLocks/>
            <a:stCxn id="4" idx="6"/>
            <a:endCxn id="6" idx="2"/>
          </p:cNvCxnSpPr>
          <p:nvPr/>
        </p:nvCxnSpPr>
        <p:spPr>
          <a:xfrm flipV="1">
            <a:off x="2819400" y="3276600"/>
            <a:ext cx="2819400" cy="152400"/>
          </a:xfrm>
          <a:prstGeom prst="line">
            <a:avLst/>
          </a:prstGeom>
          <a:ln cap="rnd">
            <a:headEnd type="ova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A40B74C-6A45-4B69-9489-9177054A6EFB}"/>
              </a:ext>
            </a:extLst>
          </p:cNvPr>
          <p:cNvCxnSpPr>
            <a:stCxn id="4" idx="5"/>
            <a:endCxn id="7" idx="2"/>
          </p:cNvCxnSpPr>
          <p:nvPr/>
        </p:nvCxnSpPr>
        <p:spPr>
          <a:xfrm>
            <a:off x="2506942" y="3698408"/>
            <a:ext cx="3208058" cy="568792"/>
          </a:xfrm>
          <a:prstGeom prst="line">
            <a:avLst/>
          </a:prstGeom>
          <a:ln cap="rnd">
            <a:head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F24DB13-49A9-4590-8158-7FF4361EB0CB}"/>
              </a:ext>
            </a:extLst>
          </p:cNvPr>
          <p:cNvCxnSpPr>
            <a:stCxn id="4" idx="4"/>
            <a:endCxn id="8" idx="2"/>
          </p:cNvCxnSpPr>
          <p:nvPr/>
        </p:nvCxnSpPr>
        <p:spPr>
          <a:xfrm>
            <a:off x="1752600" y="3810000"/>
            <a:ext cx="3920359" cy="1447800"/>
          </a:xfrm>
          <a:prstGeom prst="line">
            <a:avLst/>
          </a:prstGeom>
          <a:ln cap="rnd">
            <a:head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2572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effectLst>
                  <a:outerShdw blurRad="38100" dist="38100" dir="2700000" algn="tl">
                    <a:srgbClr val="000000">
                      <a:alpha val="43137"/>
                    </a:srgbClr>
                  </a:outerShdw>
                </a:effectLst>
              </a:rPr>
              <a:t>Tujuan</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Pertemuan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0"/>
            <a:r>
              <a:rPr lang="en-US"/>
              <a:t>Mahasiswa mampu melakukan disain detailed specification model structure menggunakan diagram ORM (Object Role Modeling).</a:t>
            </a:r>
          </a:p>
          <a:p>
            <a:r>
              <a:rPr lang="en-US"/>
              <a:t>Mahasiswa mampu melakukan pemetaan (mapping) dari disain konseptual (ORM) ke disain logis (diagram Class)</a:t>
            </a:r>
          </a:p>
          <a:p>
            <a:r>
              <a:rPr lang="en-US"/>
              <a:t>Mahasiswa </a:t>
            </a:r>
            <a:r>
              <a:rPr lang="en-US" dirty="0" err="1"/>
              <a:t>mampu</a:t>
            </a:r>
            <a:r>
              <a:rPr lang="en-US" dirty="0"/>
              <a:t> </a:t>
            </a:r>
            <a:r>
              <a:rPr lang="en-US" dirty="0" err="1"/>
              <a:t>melakukan</a:t>
            </a:r>
            <a:r>
              <a:rPr lang="en-US" dirty="0"/>
              <a:t> </a:t>
            </a:r>
            <a:r>
              <a:rPr lang="en-US" dirty="0" err="1"/>
              <a:t>disain</a:t>
            </a:r>
            <a:r>
              <a:rPr lang="en-US" dirty="0"/>
              <a:t> detailed specification model structure </a:t>
            </a:r>
            <a:r>
              <a:rPr lang="en-US" dirty="0" err="1"/>
              <a:t>menggunakan</a:t>
            </a:r>
            <a:r>
              <a:rPr lang="en-US" dirty="0"/>
              <a:t> diagram </a:t>
            </a:r>
            <a:r>
              <a:rPr lang="en-US"/>
              <a:t>class.</a:t>
            </a:r>
            <a:endParaRPr lang="en-US" dirty="0"/>
          </a:p>
        </p:txBody>
      </p:sp>
      <p:sp>
        <p:nvSpPr>
          <p:cNvPr id="7" name="Date Placeholder 6"/>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8" name="Slide Number Placeholder 7"/>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t>2</a:t>
            </a:fld>
            <a:endParaRPr lang="en-US" dirty="0"/>
          </a:p>
        </p:txBody>
      </p:sp>
      <p:sp>
        <p:nvSpPr>
          <p:cNvPr id="9" name="Footer Placeholder 8"/>
          <p:cNvSpPr>
            <a:spLocks noGrp="1"/>
          </p:cNvSpPr>
          <p:nvPr>
            <p:ph type="ftr" sz="quarter" idx="4294967295"/>
          </p:nvPr>
        </p:nvSpPr>
        <p:spPr>
          <a:xfrm>
            <a:off x="5791200" y="6356350"/>
            <a:ext cx="3352800" cy="365125"/>
          </a:xfrm>
          <a:prstGeom prst="rect">
            <a:avLst/>
          </a:prstGeom>
        </p:spPr>
        <p:txBody>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See You Next Session</a:t>
            </a:r>
          </a:p>
        </p:txBody>
      </p:sp>
      <p:sp>
        <p:nvSpPr>
          <p:cNvPr id="3" name="Content Placeholder 2"/>
          <p:cNvSpPr>
            <a:spLocks noGrp="1"/>
          </p:cNvSpPr>
          <p:nvPr>
            <p:ph idx="1"/>
          </p:nvPr>
        </p:nvSpPr>
        <p:spPr/>
        <p:txBody>
          <a:bodyPr/>
          <a:lstStyle/>
          <a:p>
            <a:r>
              <a:rPr lang="en-US" b="1">
                <a:effectLst>
                  <a:outerShdw blurRad="38100" dist="38100" dir="2700000" algn="tl">
                    <a:srgbClr val="000000">
                      <a:alpha val="43137"/>
                    </a:srgbClr>
                  </a:outerShdw>
                </a:effectLst>
              </a:rPr>
              <a:t>Thank’s</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20</a:t>
            </a:fld>
            <a:endParaRPr lang="en-US" dirty="0"/>
          </a:p>
        </p:txBody>
      </p:sp>
    </p:spTree>
    <p:extLst>
      <p:ext uri="{BB962C8B-B14F-4D97-AF65-F5344CB8AC3E}">
        <p14:creationId xmlns:p14="http://schemas.microsoft.com/office/powerpoint/2010/main" val="13062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3</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623261"/>
            <a:ext cx="6741319" cy="4015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ine Callout 1 (Accent Bar) 6"/>
          <p:cNvSpPr/>
          <p:nvPr/>
        </p:nvSpPr>
        <p:spPr>
          <a:xfrm flipH="1">
            <a:off x="304800" y="1681264"/>
            <a:ext cx="1905000" cy="891339"/>
          </a:xfrm>
          <a:prstGeom prst="accentCallout1">
            <a:avLst>
              <a:gd name="adj1" fmla="val 43248"/>
              <a:gd name="adj2" fmla="val -8333"/>
              <a:gd name="adj3" fmla="val 60731"/>
              <a:gd name="adj4" fmla="val -34490"/>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200" b="1" dirty="0" err="1"/>
              <a:t>Behaviour</a:t>
            </a:r>
            <a:r>
              <a:rPr lang="en-US" sz="1200" b="1" dirty="0"/>
              <a:t> Diagram</a:t>
            </a:r>
          </a:p>
          <a:p>
            <a:r>
              <a:rPr lang="en-US" sz="1200" dirty="0" err="1"/>
              <a:t>Contoh</a:t>
            </a:r>
            <a:r>
              <a:rPr lang="en-US" sz="1200" dirty="0"/>
              <a:t>: </a:t>
            </a:r>
          </a:p>
          <a:p>
            <a:r>
              <a:rPr lang="en-US" sz="1200" dirty="0"/>
              <a:t>OOAD: </a:t>
            </a:r>
            <a:r>
              <a:rPr lang="en-US" sz="1200" b="1" dirty="0"/>
              <a:t>Use Case</a:t>
            </a:r>
            <a:endParaRPr lang="en-US" sz="1200" dirty="0"/>
          </a:p>
          <a:p>
            <a:r>
              <a:rPr lang="en-US" sz="1200" dirty="0"/>
              <a:t>SSAD: </a:t>
            </a:r>
            <a:r>
              <a:rPr lang="en-US" sz="1200" b="1" dirty="0"/>
              <a:t>DFD</a:t>
            </a:r>
          </a:p>
        </p:txBody>
      </p:sp>
      <p:sp>
        <p:nvSpPr>
          <p:cNvPr id="10" name="Line Callout 1 (Accent Bar) 9"/>
          <p:cNvSpPr/>
          <p:nvPr/>
        </p:nvSpPr>
        <p:spPr>
          <a:xfrm flipH="1">
            <a:off x="304800" y="3048000"/>
            <a:ext cx="2133600" cy="891339"/>
          </a:xfrm>
          <a:prstGeom prst="accentCallout1">
            <a:avLst>
              <a:gd name="adj1" fmla="val 43248"/>
              <a:gd name="adj2" fmla="val -8333"/>
              <a:gd name="adj3" fmla="val 60731"/>
              <a:gd name="adj4" fmla="val -28144"/>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200" b="1" dirty="0"/>
              <a:t>Structure Diagram</a:t>
            </a:r>
          </a:p>
          <a:p>
            <a:r>
              <a:rPr lang="en-US" sz="1200" dirty="0" err="1"/>
              <a:t>Contoh</a:t>
            </a:r>
            <a:r>
              <a:rPr lang="en-US" sz="1200" dirty="0"/>
              <a:t>: </a:t>
            </a:r>
          </a:p>
          <a:p>
            <a:r>
              <a:rPr lang="en-US" sz="1200" dirty="0"/>
              <a:t>OOAD: </a:t>
            </a:r>
            <a:r>
              <a:rPr lang="en-US" sz="1200" b="1" dirty="0"/>
              <a:t>class &amp; ORM</a:t>
            </a:r>
            <a:endParaRPr lang="en-US" sz="1200" dirty="0"/>
          </a:p>
          <a:p>
            <a:r>
              <a:rPr lang="en-US" sz="1200" dirty="0"/>
              <a:t>SSAD: </a:t>
            </a:r>
            <a:r>
              <a:rPr lang="en-US" sz="1200" b="1" dirty="0"/>
              <a:t>ERD</a:t>
            </a:r>
            <a:r>
              <a:rPr lang="en-US" sz="1200" dirty="0"/>
              <a:t> / </a:t>
            </a:r>
            <a:r>
              <a:rPr lang="en-US" sz="1200" b="1" dirty="0" err="1"/>
              <a:t>Normalisasi</a:t>
            </a:r>
            <a:r>
              <a:rPr lang="en-US" sz="1200" b="1" dirty="0"/>
              <a:t> </a:t>
            </a:r>
            <a:r>
              <a:rPr lang="en-US" sz="1200" b="1" dirty="0" err="1"/>
              <a:t>Relasi</a:t>
            </a:r>
            <a:endParaRPr lang="en-US" sz="1200" b="1" dirty="0"/>
          </a:p>
        </p:txBody>
      </p:sp>
    </p:spTree>
    <p:extLst>
      <p:ext uri="{BB962C8B-B14F-4D97-AF65-F5344CB8AC3E}">
        <p14:creationId xmlns:p14="http://schemas.microsoft.com/office/powerpoint/2010/main" val="856803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t>Fase</a:t>
            </a:r>
            <a:r>
              <a:rPr lang="en-US" dirty="0"/>
              <a:t> Logical Design</a:t>
            </a:r>
          </a:p>
        </p:txBody>
      </p:sp>
      <p:sp>
        <p:nvSpPr>
          <p:cNvPr id="3" name="Content Placeholder 2"/>
          <p:cNvSpPr>
            <a:spLocks noGrp="1"/>
          </p:cNvSpPr>
          <p:nvPr>
            <p:ph idx="1"/>
          </p:nvPr>
        </p:nvSpPr>
        <p:spPr/>
        <p:txBody>
          <a:bodyPr>
            <a:normAutofit/>
          </a:bodyPr>
          <a:lstStyle/>
          <a:p>
            <a:r>
              <a:rPr lang="en-US" dirty="0" err="1"/>
              <a:t>Pada</a:t>
            </a:r>
            <a:r>
              <a:rPr lang="en-US" dirty="0"/>
              <a:t> database life cycle </a:t>
            </a:r>
            <a:r>
              <a:rPr lang="en-US" dirty="0" err="1"/>
              <a:t>setelah</a:t>
            </a:r>
            <a:r>
              <a:rPr lang="en-US" dirty="0"/>
              <a:t> </a:t>
            </a:r>
            <a:r>
              <a:rPr lang="en-US" dirty="0" err="1"/>
              <a:t>melalui</a:t>
            </a:r>
            <a:r>
              <a:rPr lang="en-US" dirty="0"/>
              <a:t> </a:t>
            </a:r>
            <a:r>
              <a:rPr lang="en-US" dirty="0" err="1"/>
              <a:t>fase</a:t>
            </a:r>
            <a:r>
              <a:rPr lang="en-US" dirty="0"/>
              <a:t> information requirements (</a:t>
            </a:r>
            <a:r>
              <a:rPr lang="en-US" i="1" dirty="0" err="1"/>
              <a:t>pada</a:t>
            </a:r>
            <a:r>
              <a:rPr lang="en-US" i="1" dirty="0"/>
              <a:t> UML </a:t>
            </a:r>
            <a:r>
              <a:rPr lang="en-US" i="1" dirty="0" err="1"/>
              <a:t>menggunakan</a:t>
            </a:r>
            <a:r>
              <a:rPr lang="en-US" i="1" dirty="0"/>
              <a:t> Use Case</a:t>
            </a:r>
            <a:r>
              <a:rPr lang="en-US" dirty="0"/>
              <a:t>), </a:t>
            </a:r>
            <a:r>
              <a:rPr lang="en-US" dirty="0" err="1"/>
              <a:t>selanjutnya</a:t>
            </a:r>
            <a:r>
              <a:rPr lang="en-US" dirty="0"/>
              <a:t> </a:t>
            </a:r>
            <a:r>
              <a:rPr lang="en-US" dirty="0" err="1"/>
              <a:t>memasuki</a:t>
            </a:r>
            <a:r>
              <a:rPr lang="en-US" dirty="0"/>
              <a:t> </a:t>
            </a:r>
            <a:r>
              <a:rPr lang="en-US" dirty="0" err="1"/>
              <a:t>fase</a:t>
            </a:r>
            <a:r>
              <a:rPr lang="en-US" dirty="0"/>
              <a:t> logical design.</a:t>
            </a:r>
          </a:p>
          <a:p>
            <a:endParaRPr lang="en-US" dirty="0"/>
          </a:p>
          <a:p>
            <a:r>
              <a:rPr lang="en-US" dirty="0" err="1"/>
              <a:t>Pemodelan</a:t>
            </a:r>
            <a:r>
              <a:rPr lang="en-US" dirty="0"/>
              <a:t> </a:t>
            </a:r>
            <a:r>
              <a:rPr lang="en-US" dirty="0" err="1"/>
              <a:t>informasi</a:t>
            </a:r>
            <a:r>
              <a:rPr lang="en-US" dirty="0"/>
              <a:t> </a:t>
            </a:r>
            <a:r>
              <a:rPr lang="en-US" dirty="0" err="1"/>
              <a:t>untuk</a:t>
            </a:r>
            <a:r>
              <a:rPr lang="en-US" dirty="0"/>
              <a:t> database </a:t>
            </a:r>
            <a:r>
              <a:rPr lang="en-US" dirty="0" err="1"/>
              <a:t>melibatkan</a:t>
            </a:r>
            <a:r>
              <a:rPr lang="en-US" dirty="0"/>
              <a:t> </a:t>
            </a:r>
            <a:r>
              <a:rPr lang="en-US" dirty="0" err="1"/>
              <a:t>pemodelan</a:t>
            </a:r>
            <a:r>
              <a:rPr lang="en-US" dirty="0"/>
              <a:t> data, </a:t>
            </a:r>
            <a:r>
              <a:rPr lang="en-US" dirty="0" err="1"/>
              <a:t>pada</a:t>
            </a:r>
            <a:r>
              <a:rPr lang="en-US" dirty="0"/>
              <a:t> UML </a:t>
            </a:r>
            <a:r>
              <a:rPr lang="en-US" b="1" dirty="0" err="1"/>
              <a:t>pemodelan</a:t>
            </a:r>
            <a:r>
              <a:rPr lang="en-US" b="1" dirty="0"/>
              <a:t> data </a:t>
            </a:r>
            <a:r>
              <a:rPr lang="en-US" b="1" dirty="0" err="1"/>
              <a:t>menggunakan</a:t>
            </a:r>
            <a:r>
              <a:rPr lang="en-US" b="1" dirty="0"/>
              <a:t> structure diagram</a:t>
            </a:r>
            <a:r>
              <a:rPr lang="en-US" dirty="0"/>
              <a:t>, </a:t>
            </a:r>
            <a:r>
              <a:rPr lang="en-US" dirty="0" err="1"/>
              <a:t>yaitu</a:t>
            </a:r>
            <a:r>
              <a:rPr lang="en-US" dirty="0"/>
              <a:t>;</a:t>
            </a:r>
          </a:p>
          <a:p>
            <a:pPr lvl="1"/>
            <a:r>
              <a:rPr lang="en-US" dirty="0"/>
              <a:t>Diagram Class </a:t>
            </a:r>
            <a:r>
              <a:rPr lang="en-US" dirty="0">
                <a:sym typeface="Wingdings" pitchFamily="2" charset="2"/>
              </a:rPr>
              <a:t> </a:t>
            </a:r>
            <a:r>
              <a:rPr lang="en-US" dirty="0" err="1">
                <a:sym typeface="Wingdings" pitchFamily="2" charset="2"/>
              </a:rPr>
              <a:t>untuk</a:t>
            </a:r>
            <a:r>
              <a:rPr lang="en-US" dirty="0">
                <a:sym typeface="Wingdings" pitchFamily="2" charset="2"/>
              </a:rPr>
              <a:t> </a:t>
            </a:r>
            <a:r>
              <a:rPr lang="en-US" dirty="0" err="1">
                <a:sym typeface="Wingdings" pitchFamily="2" charset="2"/>
              </a:rPr>
              <a:t>skema</a:t>
            </a:r>
            <a:r>
              <a:rPr lang="en-US" dirty="0">
                <a:sym typeface="Wingdings" pitchFamily="2" charset="2"/>
              </a:rPr>
              <a:t> data</a:t>
            </a:r>
            <a:endParaRPr lang="en-US" dirty="0"/>
          </a:p>
          <a:p>
            <a:pPr lvl="1"/>
            <a:r>
              <a:rPr lang="en-US" dirty="0"/>
              <a:t>Diagram Object (ORM) </a:t>
            </a:r>
            <a:r>
              <a:rPr lang="en-US" dirty="0">
                <a:sym typeface="Wingdings" pitchFamily="2" charset="2"/>
              </a:rPr>
              <a:t> </a:t>
            </a:r>
            <a:r>
              <a:rPr lang="en-US" dirty="0" err="1">
                <a:sym typeface="Wingdings" pitchFamily="2" charset="2"/>
              </a:rPr>
              <a:t>untuk</a:t>
            </a:r>
            <a:r>
              <a:rPr lang="en-US" dirty="0">
                <a:sym typeface="Wingdings" pitchFamily="2" charset="2"/>
              </a:rPr>
              <a:t> </a:t>
            </a:r>
            <a:r>
              <a:rPr lang="en-US" dirty="0" err="1">
                <a:sym typeface="Wingdings" pitchFamily="2" charset="2"/>
              </a:rPr>
              <a:t>populasi</a:t>
            </a:r>
            <a:r>
              <a:rPr lang="en-US" dirty="0">
                <a:sym typeface="Wingdings" pitchFamily="2" charset="2"/>
              </a:rPr>
              <a:t> data</a:t>
            </a:r>
            <a:endParaRPr lang="en-US"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4</a:t>
            </a:fld>
            <a:endParaRPr lang="en-US" dirty="0"/>
          </a:p>
        </p:txBody>
      </p:sp>
    </p:spTree>
    <p:extLst>
      <p:ext uri="{BB962C8B-B14F-4D97-AF65-F5344CB8AC3E}">
        <p14:creationId xmlns:p14="http://schemas.microsoft.com/office/powerpoint/2010/main" val="2550607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t>Pemodelan</a:t>
            </a:r>
            <a:r>
              <a:rPr lang="en-US" dirty="0"/>
              <a:t> Data (Data Modeling)</a:t>
            </a:r>
          </a:p>
        </p:txBody>
      </p:sp>
      <p:sp>
        <p:nvSpPr>
          <p:cNvPr id="3" name="Content Placeholder 2"/>
          <p:cNvSpPr>
            <a:spLocks noGrp="1"/>
          </p:cNvSpPr>
          <p:nvPr>
            <p:ph idx="1"/>
          </p:nvPr>
        </p:nvSpPr>
        <p:spPr/>
        <p:txBody>
          <a:bodyPr>
            <a:normAutofit/>
          </a:bodyPr>
          <a:lstStyle/>
          <a:p>
            <a:r>
              <a:rPr lang="en-US" dirty="0"/>
              <a:t>Cara </a:t>
            </a:r>
            <a:r>
              <a:rPr lang="en-US" dirty="0" err="1"/>
              <a:t>terbaik</a:t>
            </a:r>
            <a:r>
              <a:rPr lang="en-US" dirty="0"/>
              <a:t> </a:t>
            </a:r>
            <a:r>
              <a:rPr lang="en-US" dirty="0" err="1"/>
              <a:t>untuk</a:t>
            </a:r>
            <a:r>
              <a:rPr lang="en-US" dirty="0"/>
              <a:t> </a:t>
            </a:r>
            <a:r>
              <a:rPr lang="en-US" b="1" dirty="0" err="1"/>
              <a:t>membuat</a:t>
            </a:r>
            <a:r>
              <a:rPr lang="en-US" b="1" dirty="0"/>
              <a:t> model data </a:t>
            </a:r>
            <a:r>
              <a:rPr lang="en-US" b="1" dirty="0" err="1"/>
              <a:t>dengan</a:t>
            </a:r>
            <a:r>
              <a:rPr lang="en-US" b="1" dirty="0"/>
              <a:t> UML</a:t>
            </a:r>
            <a:r>
              <a:rPr lang="en-US" dirty="0"/>
              <a:t> </a:t>
            </a:r>
            <a:r>
              <a:rPr lang="en-US" dirty="0" err="1"/>
              <a:t>adalah</a:t>
            </a:r>
            <a:r>
              <a:rPr lang="en-US" dirty="0"/>
              <a:t>;</a:t>
            </a:r>
          </a:p>
          <a:p>
            <a:pPr lvl="1"/>
            <a:r>
              <a:rPr lang="en-US" dirty="0" err="1"/>
              <a:t>Membuat</a:t>
            </a:r>
            <a:r>
              <a:rPr lang="en-US" dirty="0"/>
              <a:t> model ORM</a:t>
            </a:r>
          </a:p>
          <a:p>
            <a:pPr lvl="1"/>
            <a:r>
              <a:rPr lang="en-US" dirty="0" err="1"/>
              <a:t>Memetakan</a:t>
            </a:r>
            <a:r>
              <a:rPr lang="en-US" dirty="0"/>
              <a:t> model ORM </a:t>
            </a:r>
            <a:r>
              <a:rPr lang="en-US" dirty="0" err="1"/>
              <a:t>ke</a:t>
            </a:r>
            <a:r>
              <a:rPr lang="en-US" dirty="0"/>
              <a:t> UML class diagrams</a:t>
            </a:r>
          </a:p>
          <a:p>
            <a:r>
              <a:rPr lang="en-US" dirty="0"/>
              <a:t>Object – Role Modeling (ORM) </a:t>
            </a:r>
            <a:r>
              <a:rPr lang="en-US" dirty="0" err="1"/>
              <a:t>digunakan</a:t>
            </a:r>
            <a:r>
              <a:rPr lang="en-US" dirty="0"/>
              <a:t> </a:t>
            </a:r>
            <a:r>
              <a:rPr lang="en-US" dirty="0" err="1"/>
              <a:t>untuk</a:t>
            </a:r>
            <a:r>
              <a:rPr lang="en-US" dirty="0"/>
              <a:t> </a:t>
            </a:r>
            <a:r>
              <a:rPr lang="en-US" dirty="0" err="1"/>
              <a:t>klarifikasi</a:t>
            </a:r>
            <a:r>
              <a:rPr lang="en-US" dirty="0"/>
              <a:t> </a:t>
            </a:r>
            <a:r>
              <a:rPr lang="en-US" dirty="0" err="1"/>
              <a:t>konsep</a:t>
            </a:r>
            <a:r>
              <a:rPr lang="en-US" dirty="0"/>
              <a:t> </a:t>
            </a:r>
            <a:r>
              <a:rPr lang="en-US" dirty="0" err="1"/>
              <a:t>pemodelan</a:t>
            </a:r>
            <a:r>
              <a:rPr lang="en-US" dirty="0"/>
              <a:t> data </a:t>
            </a:r>
            <a:r>
              <a:rPr lang="en-US" dirty="0" err="1"/>
              <a:t>dalam</a:t>
            </a:r>
            <a:r>
              <a:rPr lang="en-US" dirty="0"/>
              <a:t> UML. </a:t>
            </a:r>
          </a:p>
          <a:p>
            <a:r>
              <a:rPr lang="en-US" dirty="0"/>
              <a:t>ORM </a:t>
            </a:r>
            <a:r>
              <a:rPr lang="en-US" dirty="0" err="1"/>
              <a:t>hanya</a:t>
            </a:r>
            <a:r>
              <a:rPr lang="en-US" dirty="0"/>
              <a:t> </a:t>
            </a:r>
            <a:r>
              <a:rPr lang="en-US" dirty="0" err="1"/>
              <a:t>fokus</a:t>
            </a:r>
            <a:r>
              <a:rPr lang="en-US" dirty="0"/>
              <a:t> </a:t>
            </a:r>
            <a:r>
              <a:rPr lang="en-US" dirty="0" err="1"/>
              <a:t>pada</a:t>
            </a:r>
            <a:r>
              <a:rPr lang="en-US" dirty="0"/>
              <a:t> </a:t>
            </a:r>
            <a:r>
              <a:rPr lang="en-US" dirty="0" err="1"/>
              <a:t>pemodelan</a:t>
            </a:r>
            <a:r>
              <a:rPr lang="en-US" dirty="0"/>
              <a:t> data</a:t>
            </a:r>
          </a:p>
          <a:p>
            <a:endParaRPr lang="en-US"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5</a:t>
            </a:fld>
            <a:endParaRPr lang="en-US" dirty="0"/>
          </a:p>
        </p:txBody>
      </p:sp>
    </p:spTree>
    <p:extLst>
      <p:ext uri="{BB962C8B-B14F-4D97-AF65-F5344CB8AC3E}">
        <p14:creationId xmlns:p14="http://schemas.microsoft.com/office/powerpoint/2010/main" val="4172460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ORM?</a:t>
            </a:r>
          </a:p>
        </p:txBody>
      </p:sp>
      <p:sp>
        <p:nvSpPr>
          <p:cNvPr id="3" name="Content Placeholder 2"/>
          <p:cNvSpPr>
            <a:spLocks noGrp="1"/>
          </p:cNvSpPr>
          <p:nvPr>
            <p:ph idx="1"/>
          </p:nvPr>
        </p:nvSpPr>
        <p:spPr/>
        <p:txBody>
          <a:bodyPr>
            <a:normAutofit/>
          </a:bodyPr>
          <a:lstStyle/>
          <a:p>
            <a:r>
              <a:rPr lang="en-US" b="1"/>
              <a:t>Object-Role Modeling (ORM)</a:t>
            </a:r>
            <a:r>
              <a:rPr lang="en-US"/>
              <a:t> adalah suatu metode untuk pemodelan dan pengolahan (querying) suatu system informasi pada level konseptual. </a:t>
            </a:r>
          </a:p>
          <a:p>
            <a:r>
              <a:rPr lang="en-US"/>
              <a:t>Method </a:t>
            </a:r>
            <a:r>
              <a:rPr lang="en-US" b="1"/>
              <a:t>ORM</a:t>
            </a:r>
            <a:r>
              <a:rPr lang="en-US"/>
              <a:t> = method </a:t>
            </a:r>
            <a:r>
              <a:rPr lang="en-US" b="1"/>
              <a:t>NIAM</a:t>
            </a:r>
            <a:r>
              <a:rPr lang="en-US"/>
              <a:t> di eropa   (NIAM =Natural language Information Analysis Method).</a:t>
            </a:r>
          </a:p>
          <a:p>
            <a:r>
              <a:rPr lang="en-US"/>
              <a:t>ORM menyertakan prosedur-prosedur antara pemetaan level logical dan level konseptual.</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6</a:t>
            </a:fld>
            <a:endParaRPr lang="en-US" dirty="0"/>
          </a:p>
        </p:txBody>
      </p:sp>
    </p:spTree>
    <p:extLst>
      <p:ext uri="{BB962C8B-B14F-4D97-AF65-F5344CB8AC3E}">
        <p14:creationId xmlns:p14="http://schemas.microsoft.com/office/powerpoint/2010/main" val="1141105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ORM</a:t>
            </a:r>
          </a:p>
        </p:txBody>
      </p:sp>
      <p:sp>
        <p:nvSpPr>
          <p:cNvPr id="3" name="Content Placeholder 2"/>
          <p:cNvSpPr>
            <a:spLocks noGrp="1"/>
          </p:cNvSpPr>
          <p:nvPr>
            <p:ph idx="1"/>
          </p:nvPr>
        </p:nvSpPr>
        <p:spPr/>
        <p:txBody>
          <a:bodyPr>
            <a:normAutofit/>
          </a:bodyPr>
          <a:lstStyle/>
          <a:p>
            <a:r>
              <a:rPr lang="en-US" sz="2800" dirty="0"/>
              <a:t>ORM </a:t>
            </a:r>
            <a:r>
              <a:rPr lang="en-US" sz="2800" dirty="0" err="1"/>
              <a:t>menggambarkan</a:t>
            </a:r>
            <a:r>
              <a:rPr lang="en-US" sz="2800" dirty="0"/>
              <a:t> </a:t>
            </a:r>
            <a:r>
              <a:rPr lang="en-US" sz="2800" dirty="0" err="1"/>
              <a:t>kejadian</a:t>
            </a:r>
            <a:r>
              <a:rPr lang="en-US" sz="2800" dirty="0"/>
              <a:t> </a:t>
            </a:r>
            <a:r>
              <a:rPr lang="en-US" sz="2800" dirty="0" err="1"/>
              <a:t>dunia</a:t>
            </a:r>
            <a:r>
              <a:rPr lang="en-US" sz="2800" dirty="0"/>
              <a:t> </a:t>
            </a:r>
            <a:r>
              <a:rPr lang="en-US" sz="2800" dirty="0" err="1"/>
              <a:t>nyata</a:t>
            </a:r>
            <a:r>
              <a:rPr lang="en-US" sz="2800" dirty="0"/>
              <a:t> </a:t>
            </a:r>
            <a:r>
              <a:rPr lang="en-US" sz="2800" dirty="0" err="1"/>
              <a:t>dari</a:t>
            </a:r>
            <a:r>
              <a:rPr lang="en-US" sz="2800" dirty="0"/>
              <a:t> </a:t>
            </a:r>
            <a:r>
              <a:rPr lang="en-US" sz="2800" dirty="0" err="1"/>
              <a:t>sisi</a:t>
            </a:r>
            <a:r>
              <a:rPr lang="en-US" sz="2800" dirty="0"/>
              <a:t> object (</a:t>
            </a:r>
            <a:r>
              <a:rPr lang="en-US" sz="2800" dirty="0" err="1"/>
              <a:t>entitas</a:t>
            </a:r>
            <a:r>
              <a:rPr lang="en-US" sz="2800" dirty="0"/>
              <a:t> </a:t>
            </a:r>
            <a:r>
              <a:rPr lang="en-US" sz="2800" dirty="0" err="1"/>
              <a:t>atau</a:t>
            </a:r>
            <a:r>
              <a:rPr lang="en-US" sz="2800" dirty="0"/>
              <a:t> </a:t>
            </a:r>
            <a:r>
              <a:rPr lang="en-US" sz="2800" dirty="0" err="1"/>
              <a:t>nilai</a:t>
            </a:r>
            <a:r>
              <a:rPr lang="en-US" sz="2800"/>
              <a:t>) yang memiliki peran </a:t>
            </a:r>
            <a:r>
              <a:rPr lang="en-US" sz="2800" dirty="0"/>
              <a:t>(</a:t>
            </a:r>
            <a:r>
              <a:rPr lang="en-US" sz="2800" dirty="0" err="1"/>
              <a:t>sebagai</a:t>
            </a:r>
            <a:r>
              <a:rPr lang="en-US" sz="2800" dirty="0"/>
              <a:t> </a:t>
            </a:r>
            <a:r>
              <a:rPr lang="en-US" sz="2800" dirty="0" err="1"/>
              <a:t>bagian</a:t>
            </a:r>
            <a:r>
              <a:rPr lang="en-US" sz="2800" dirty="0"/>
              <a:t> </a:t>
            </a:r>
            <a:r>
              <a:rPr lang="en-US" sz="2800" dirty="0" err="1"/>
              <a:t>dalam</a:t>
            </a:r>
            <a:r>
              <a:rPr lang="en-US" sz="2800" dirty="0"/>
              <a:t> relationship).</a:t>
            </a:r>
          </a:p>
          <a:p>
            <a:r>
              <a:rPr lang="en-US" sz="2800" dirty="0" err="1"/>
              <a:t>Contoh</a:t>
            </a:r>
            <a:r>
              <a:rPr lang="en-US" sz="2800" dirty="0"/>
              <a:t>: </a:t>
            </a:r>
          </a:p>
          <a:p>
            <a:pPr lvl="1"/>
            <a:r>
              <a:rPr lang="en-US" sz="2400" dirty="0" err="1"/>
              <a:t>Anda</a:t>
            </a:r>
            <a:r>
              <a:rPr lang="en-US" sz="2400" dirty="0"/>
              <a:t> </a:t>
            </a:r>
            <a:r>
              <a:rPr lang="en-US" sz="2400" dirty="0" err="1"/>
              <a:t>sekarang</a:t>
            </a:r>
            <a:r>
              <a:rPr lang="en-US" sz="2400" dirty="0"/>
              <a:t> </a:t>
            </a:r>
            <a:r>
              <a:rPr lang="en-US" sz="2400" dirty="0" err="1"/>
              <a:t>sebagai</a:t>
            </a:r>
            <a:r>
              <a:rPr lang="en-US" sz="2400" dirty="0"/>
              <a:t> </a:t>
            </a:r>
            <a:r>
              <a:rPr lang="en-US" sz="2400" dirty="0" err="1"/>
              <a:t>entitas</a:t>
            </a:r>
            <a:r>
              <a:rPr lang="en-US" sz="2400" dirty="0"/>
              <a:t> </a:t>
            </a:r>
            <a:r>
              <a:rPr lang="en-US" sz="2400" dirty="0" err="1"/>
              <a:t>berperan</a:t>
            </a:r>
            <a:r>
              <a:rPr lang="en-US" sz="2400" dirty="0"/>
              <a:t> </a:t>
            </a:r>
            <a:r>
              <a:rPr lang="en-US" sz="2400" dirty="0" err="1"/>
              <a:t>membaca</a:t>
            </a:r>
            <a:r>
              <a:rPr lang="en-US" sz="2400" dirty="0"/>
              <a:t>, </a:t>
            </a:r>
            <a:r>
              <a:rPr lang="en-US" sz="2400" dirty="0" err="1"/>
              <a:t>dan</a:t>
            </a:r>
            <a:r>
              <a:rPr lang="en-US" sz="2400" dirty="0"/>
              <a:t> </a:t>
            </a:r>
          </a:p>
          <a:p>
            <a:pPr lvl="1"/>
            <a:r>
              <a:rPr lang="en-US" sz="2400" dirty="0"/>
              <a:t>Slide </a:t>
            </a:r>
            <a:r>
              <a:rPr lang="en-US" sz="2400" dirty="0" err="1"/>
              <a:t>ini</a:t>
            </a:r>
            <a:r>
              <a:rPr lang="en-US" sz="2400" dirty="0"/>
              <a:t> </a:t>
            </a:r>
            <a:r>
              <a:rPr lang="en-US" sz="2400" dirty="0" err="1"/>
              <a:t>berperan</a:t>
            </a:r>
            <a:r>
              <a:rPr lang="en-US" sz="2400" dirty="0"/>
              <a:t> </a:t>
            </a:r>
            <a:r>
              <a:rPr lang="en-US" sz="2400" dirty="0" err="1"/>
              <a:t>sebagai</a:t>
            </a:r>
            <a:r>
              <a:rPr lang="en-US" sz="2400" dirty="0"/>
              <a:t> </a:t>
            </a:r>
            <a:r>
              <a:rPr lang="en-US" sz="2400" dirty="0" err="1"/>
              <a:t>entitas</a:t>
            </a:r>
            <a:r>
              <a:rPr lang="en-US" sz="2400" dirty="0"/>
              <a:t> yang </a:t>
            </a:r>
            <a:r>
              <a:rPr lang="en-US" sz="2400" dirty="0" err="1"/>
              <a:t>dibaca</a:t>
            </a:r>
            <a:r>
              <a:rPr lang="en-US" sz="2400" dirty="0"/>
              <a:t>.</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7</a:t>
            </a:fld>
            <a:endParaRPr lang="en-US" dirty="0"/>
          </a:p>
        </p:txBody>
      </p:sp>
      <p:pic>
        <p:nvPicPr>
          <p:cNvPr id="7" name="Picture 6"/>
          <p:cNvPicPr>
            <a:picLocks noChangeAspect="1"/>
          </p:cNvPicPr>
          <p:nvPr/>
        </p:nvPicPr>
        <p:blipFill>
          <a:blip r:embed="rId2"/>
          <a:stretch>
            <a:fillRect/>
          </a:stretch>
        </p:blipFill>
        <p:spPr>
          <a:xfrm>
            <a:off x="1676400" y="4876800"/>
            <a:ext cx="5334852" cy="792163"/>
          </a:xfrm>
          <a:prstGeom prst="rect">
            <a:avLst/>
          </a:prstGeom>
        </p:spPr>
      </p:pic>
    </p:spTree>
    <p:extLst>
      <p:ext uri="{BB962C8B-B14F-4D97-AF65-F5344CB8AC3E}">
        <p14:creationId xmlns:p14="http://schemas.microsoft.com/office/powerpoint/2010/main" val="3933690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4572000"/>
            <a:ext cx="4749800" cy="1581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pPr algn="l"/>
            <a:r>
              <a:rPr lang="en-US" dirty="0"/>
              <a:t>ORM</a:t>
            </a:r>
          </a:p>
        </p:txBody>
      </p:sp>
      <p:sp>
        <p:nvSpPr>
          <p:cNvPr id="3" name="Content Placeholder 2"/>
          <p:cNvSpPr>
            <a:spLocks noGrp="1"/>
          </p:cNvSpPr>
          <p:nvPr>
            <p:ph idx="1"/>
          </p:nvPr>
        </p:nvSpPr>
        <p:spPr/>
        <p:txBody>
          <a:bodyPr>
            <a:normAutofit/>
          </a:bodyPr>
          <a:lstStyle/>
          <a:p>
            <a:r>
              <a:rPr lang="en-US" sz="2400" dirty="0"/>
              <a:t>ORM </a:t>
            </a:r>
            <a:r>
              <a:rPr lang="en-US" sz="2400" dirty="0" err="1"/>
              <a:t>mengklasifikasikan</a:t>
            </a:r>
            <a:r>
              <a:rPr lang="en-US" sz="2400" dirty="0"/>
              <a:t> object </a:t>
            </a:r>
            <a:r>
              <a:rPr lang="en-US" sz="2400" dirty="0" err="1"/>
              <a:t>menjadi</a:t>
            </a:r>
            <a:r>
              <a:rPr lang="en-US" sz="2400" dirty="0"/>
              <a:t>:</a:t>
            </a:r>
          </a:p>
          <a:p>
            <a:pPr lvl="1"/>
            <a:r>
              <a:rPr lang="en-US" sz="2000" b="1" dirty="0" err="1"/>
              <a:t>Entitas</a:t>
            </a:r>
            <a:r>
              <a:rPr lang="en-US" sz="2000" dirty="0"/>
              <a:t> (entity)</a:t>
            </a:r>
          </a:p>
          <a:p>
            <a:pPr lvl="1"/>
            <a:r>
              <a:rPr lang="en-US" sz="2000" b="1" dirty="0"/>
              <a:t>Nilai</a:t>
            </a:r>
            <a:r>
              <a:rPr lang="en-US" sz="2000" dirty="0"/>
              <a:t> (values)</a:t>
            </a:r>
          </a:p>
          <a:p>
            <a:r>
              <a:rPr lang="en-US" sz="2400" dirty="0" err="1"/>
              <a:t>Setiap</a:t>
            </a:r>
            <a:r>
              <a:rPr lang="en-US" sz="2400" dirty="0"/>
              <a:t> </a:t>
            </a:r>
            <a:r>
              <a:rPr lang="en-US" sz="2400" dirty="0" err="1"/>
              <a:t>entitas</a:t>
            </a:r>
            <a:r>
              <a:rPr lang="en-US" sz="2400" dirty="0"/>
              <a:t> </a:t>
            </a:r>
            <a:r>
              <a:rPr lang="en-US" sz="2400" dirty="0" err="1"/>
              <a:t>diidentifikasi</a:t>
            </a:r>
            <a:r>
              <a:rPr lang="en-US" sz="2400" dirty="0"/>
              <a:t> </a:t>
            </a:r>
            <a:r>
              <a:rPr lang="en-US" sz="2400" dirty="0" err="1"/>
              <a:t>oleh</a:t>
            </a:r>
            <a:r>
              <a:rPr lang="en-US" sz="2400" dirty="0"/>
              <a:t> </a:t>
            </a:r>
            <a:r>
              <a:rPr lang="en-US" sz="2400" b="1" dirty="0" err="1"/>
              <a:t>skema</a:t>
            </a:r>
            <a:r>
              <a:rPr lang="en-US" sz="2400" b="1" dirty="0"/>
              <a:t> </a:t>
            </a:r>
            <a:r>
              <a:rPr lang="en-US" sz="2400" b="1" dirty="0" err="1"/>
              <a:t>referensi</a:t>
            </a:r>
            <a:r>
              <a:rPr lang="en-US" sz="2400" b="1" dirty="0"/>
              <a:t> </a:t>
            </a:r>
            <a:r>
              <a:rPr lang="en-US" sz="2400" dirty="0" err="1"/>
              <a:t>seperti</a:t>
            </a:r>
            <a:r>
              <a:rPr lang="en-US" sz="2400" dirty="0"/>
              <a:t> yang </a:t>
            </a:r>
            <a:r>
              <a:rPr lang="en-US" sz="2400" dirty="0" err="1"/>
              <a:t>digunakan</a:t>
            </a:r>
            <a:r>
              <a:rPr lang="en-US" sz="2400" dirty="0"/>
              <a:t> </a:t>
            </a:r>
            <a:r>
              <a:rPr lang="en-US" sz="2400" dirty="0" err="1"/>
              <a:t>manusia</a:t>
            </a:r>
            <a:r>
              <a:rPr lang="en-US" sz="2400" dirty="0"/>
              <a:t> </a:t>
            </a:r>
            <a:r>
              <a:rPr lang="en-US" sz="2400" dirty="0" err="1"/>
              <a:t>untuk</a:t>
            </a:r>
            <a:r>
              <a:rPr lang="en-US" sz="2400" dirty="0"/>
              <a:t> </a:t>
            </a:r>
            <a:r>
              <a:rPr lang="en-US" sz="2400" dirty="0" err="1"/>
              <a:t>menjelaskan</a:t>
            </a:r>
            <a:r>
              <a:rPr lang="en-US" sz="2400" dirty="0"/>
              <a:t> </a:t>
            </a:r>
            <a:r>
              <a:rPr lang="en-US" sz="2400" dirty="0" err="1"/>
              <a:t>tentang</a:t>
            </a:r>
            <a:r>
              <a:rPr lang="en-US" sz="2400" dirty="0"/>
              <a:t> </a:t>
            </a:r>
            <a:r>
              <a:rPr lang="en-US" sz="2400" dirty="0" err="1"/>
              <a:t>entitas</a:t>
            </a:r>
            <a:r>
              <a:rPr lang="en-US" sz="2400" dirty="0"/>
              <a:t>.</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8</a:t>
            </a:fld>
            <a:endParaRPr lang="en-US" dirty="0"/>
          </a:p>
        </p:txBody>
      </p:sp>
      <p:sp>
        <p:nvSpPr>
          <p:cNvPr id="8" name="Line Callout 1 (Accent Bar) 7"/>
          <p:cNvSpPr/>
          <p:nvPr/>
        </p:nvSpPr>
        <p:spPr>
          <a:xfrm>
            <a:off x="6122158" y="3966948"/>
            <a:ext cx="1136177" cy="374866"/>
          </a:xfrm>
          <a:prstGeom prst="accentCallout1">
            <a:avLst>
              <a:gd name="adj1" fmla="val 61710"/>
              <a:gd name="adj2" fmla="val -9229"/>
              <a:gd name="adj3" fmla="val 174998"/>
              <a:gd name="adj4" fmla="val -37218"/>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b="1"/>
              <a:t>Relationship</a:t>
            </a:r>
          </a:p>
          <a:p>
            <a:r>
              <a:rPr lang="en-US" sz="1400" b="1"/>
              <a:t>(kata kerja)</a:t>
            </a:r>
            <a:endParaRPr lang="en-US" sz="1400" dirty="0"/>
          </a:p>
        </p:txBody>
      </p:sp>
      <p:sp>
        <p:nvSpPr>
          <p:cNvPr id="9" name="Line Callout 1 (Accent Bar) 8"/>
          <p:cNvSpPr/>
          <p:nvPr/>
        </p:nvSpPr>
        <p:spPr>
          <a:xfrm>
            <a:off x="4953000" y="3962399"/>
            <a:ext cx="705135" cy="357791"/>
          </a:xfrm>
          <a:prstGeom prst="accentCallout1">
            <a:avLst>
              <a:gd name="adj1" fmla="val 61710"/>
              <a:gd name="adj2" fmla="val -9229"/>
              <a:gd name="adj3" fmla="val 172914"/>
              <a:gd name="adj4" fmla="val -40866"/>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b="1" dirty="0" err="1"/>
              <a:t>entitas</a:t>
            </a:r>
            <a:endParaRPr lang="en-US" sz="1400" dirty="0"/>
          </a:p>
        </p:txBody>
      </p:sp>
      <p:sp>
        <p:nvSpPr>
          <p:cNvPr id="10" name="Line Callout 1 (Accent Bar) 9"/>
          <p:cNvSpPr/>
          <p:nvPr/>
        </p:nvSpPr>
        <p:spPr>
          <a:xfrm>
            <a:off x="7620000" y="3962400"/>
            <a:ext cx="705135" cy="357791"/>
          </a:xfrm>
          <a:prstGeom prst="accentCallout1">
            <a:avLst>
              <a:gd name="adj1" fmla="val 61710"/>
              <a:gd name="adj2" fmla="val -9229"/>
              <a:gd name="adj3" fmla="val 217068"/>
              <a:gd name="adj4" fmla="val -54410"/>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400" b="1" dirty="0"/>
              <a:t>Value</a:t>
            </a:r>
            <a:endParaRPr lang="en-US" sz="1400" dirty="0"/>
          </a:p>
        </p:txBody>
      </p:sp>
      <p:sp>
        <p:nvSpPr>
          <p:cNvPr id="11" name="TextBox 10"/>
          <p:cNvSpPr txBox="1"/>
          <p:nvPr/>
        </p:nvSpPr>
        <p:spPr>
          <a:xfrm>
            <a:off x="609600" y="4800600"/>
            <a:ext cx="3429000" cy="1323439"/>
          </a:xfrm>
          <a:prstGeom prst="rect">
            <a:avLst/>
          </a:prstGeom>
          <a:noFill/>
        </p:spPr>
        <p:txBody>
          <a:bodyPr wrap="square" rtlCol="0">
            <a:spAutoFit/>
          </a:bodyPr>
          <a:lstStyle/>
          <a:p>
            <a:pPr marL="342900" indent="-342900">
              <a:buAutoNum type="alphaLcParenBoth"/>
            </a:pPr>
            <a:r>
              <a:rPr lang="en-US" sz="1600" i="1" dirty="0" err="1"/>
              <a:t>Contoh</a:t>
            </a:r>
            <a:r>
              <a:rPr lang="en-US" sz="1600" i="1" dirty="0"/>
              <a:t> model ORM </a:t>
            </a:r>
            <a:r>
              <a:rPr lang="en-US" sz="1600" i="1" dirty="0" err="1"/>
              <a:t>dengan</a:t>
            </a:r>
            <a:r>
              <a:rPr lang="en-US" sz="1600" i="1" dirty="0"/>
              <a:t> </a:t>
            </a:r>
            <a:r>
              <a:rPr lang="en-US" sz="1600" i="1" dirty="0" err="1"/>
              <a:t>notasi</a:t>
            </a:r>
            <a:r>
              <a:rPr lang="en-US" sz="1600" i="1" dirty="0"/>
              <a:t> reference.</a:t>
            </a:r>
          </a:p>
          <a:p>
            <a:pPr marL="342900" indent="-342900">
              <a:buAutoNum type="alphaLcParenBoth"/>
            </a:pPr>
            <a:r>
              <a:rPr lang="en-US" sz="1600" i="1" dirty="0"/>
              <a:t>Reference </a:t>
            </a:r>
            <a:r>
              <a:rPr lang="en-US" sz="1600" i="1" dirty="0" err="1"/>
              <a:t>dapat</a:t>
            </a:r>
            <a:r>
              <a:rPr lang="en-US" sz="1600" i="1" dirty="0"/>
              <a:t> </a:t>
            </a:r>
            <a:r>
              <a:rPr lang="en-US" sz="1600" i="1" dirty="0" err="1"/>
              <a:t>disingkat</a:t>
            </a:r>
            <a:r>
              <a:rPr lang="en-US" sz="1600" i="1" dirty="0"/>
              <a:t> </a:t>
            </a:r>
            <a:r>
              <a:rPr lang="en-US" sz="1600" i="1" dirty="0" err="1"/>
              <a:t>dengan</a:t>
            </a:r>
            <a:r>
              <a:rPr lang="en-US" sz="1600" i="1" dirty="0"/>
              <a:t> </a:t>
            </a:r>
            <a:r>
              <a:rPr lang="en-US" sz="1600" i="1" dirty="0" err="1"/>
              <a:t>menuliskannya</a:t>
            </a:r>
            <a:r>
              <a:rPr lang="en-US" sz="1600" i="1" dirty="0"/>
              <a:t> di </a:t>
            </a:r>
            <a:r>
              <a:rPr lang="en-US" sz="1600" i="1" dirty="0" err="1"/>
              <a:t>dalam</a:t>
            </a:r>
            <a:r>
              <a:rPr lang="en-US" sz="1600" i="1" dirty="0"/>
              <a:t> ( .. ) </a:t>
            </a:r>
          </a:p>
          <a:p>
            <a:pPr marL="347663"/>
            <a:r>
              <a:rPr lang="en-US" sz="1600" i="1" dirty="0" err="1"/>
              <a:t>contoh</a:t>
            </a:r>
            <a:r>
              <a:rPr lang="en-US" sz="1600" i="1" dirty="0"/>
              <a:t>: (</a:t>
            </a:r>
            <a:r>
              <a:rPr lang="en-US" sz="1600" i="1" dirty="0" err="1"/>
              <a:t>empNr</a:t>
            </a:r>
            <a:r>
              <a:rPr lang="en-US" sz="1600" i="1" dirty="0"/>
              <a:t>)</a:t>
            </a:r>
          </a:p>
        </p:txBody>
      </p:sp>
      <p:sp>
        <p:nvSpPr>
          <p:cNvPr id="12" name="TextBox 11"/>
          <p:cNvSpPr txBox="1"/>
          <p:nvPr/>
        </p:nvSpPr>
        <p:spPr>
          <a:xfrm>
            <a:off x="1524000" y="3974244"/>
            <a:ext cx="2514600" cy="738664"/>
          </a:xfrm>
          <a:prstGeom prst="rect">
            <a:avLst/>
          </a:prstGeom>
          <a:noFill/>
        </p:spPr>
        <p:txBody>
          <a:bodyPr wrap="square" rtlCol="0">
            <a:spAutoFit/>
          </a:bodyPr>
          <a:lstStyle/>
          <a:p>
            <a:r>
              <a:rPr lang="en-US" sz="1400" dirty="0" err="1">
                <a:solidFill>
                  <a:schemeClr val="accent1"/>
                </a:solidFill>
              </a:rPr>
              <a:t>Penjelasan</a:t>
            </a:r>
            <a:r>
              <a:rPr lang="en-US" sz="1400" dirty="0">
                <a:solidFill>
                  <a:schemeClr val="accent1"/>
                </a:solidFill>
              </a:rPr>
              <a:t> verbal </a:t>
            </a:r>
            <a:r>
              <a:rPr lang="en-US" sz="1400" dirty="0" err="1">
                <a:solidFill>
                  <a:schemeClr val="accent1"/>
                </a:solidFill>
              </a:rPr>
              <a:t>gambar</a:t>
            </a:r>
            <a:r>
              <a:rPr lang="en-US" sz="1400" dirty="0">
                <a:solidFill>
                  <a:schemeClr val="accent1"/>
                </a:solidFill>
              </a:rPr>
              <a:t>:</a:t>
            </a:r>
          </a:p>
          <a:p>
            <a:r>
              <a:rPr lang="en-US" sz="1400" dirty="0">
                <a:solidFill>
                  <a:schemeClr val="accent1"/>
                </a:solidFill>
              </a:rPr>
              <a:t>Employee </a:t>
            </a:r>
            <a:r>
              <a:rPr lang="en-US" sz="1400" b="1" dirty="0">
                <a:solidFill>
                  <a:schemeClr val="accent1"/>
                </a:solidFill>
              </a:rPr>
              <a:t>has</a:t>
            </a:r>
            <a:r>
              <a:rPr lang="en-US" sz="1400" dirty="0">
                <a:solidFill>
                  <a:schemeClr val="accent1"/>
                </a:solidFill>
              </a:rPr>
              <a:t> </a:t>
            </a:r>
            <a:r>
              <a:rPr lang="en-US" sz="1400" dirty="0" err="1">
                <a:solidFill>
                  <a:schemeClr val="accent1"/>
                </a:solidFill>
              </a:rPr>
              <a:t>EmpNr</a:t>
            </a:r>
            <a:r>
              <a:rPr lang="en-US" sz="1400" dirty="0">
                <a:solidFill>
                  <a:schemeClr val="accent1"/>
                </a:solidFill>
              </a:rPr>
              <a:t>, </a:t>
            </a:r>
            <a:r>
              <a:rPr lang="en-US" sz="1400" dirty="0" err="1">
                <a:solidFill>
                  <a:schemeClr val="accent1"/>
                </a:solidFill>
              </a:rPr>
              <a:t>atau</a:t>
            </a:r>
            <a:endParaRPr lang="en-US" sz="1400" dirty="0">
              <a:solidFill>
                <a:schemeClr val="accent1"/>
              </a:solidFill>
            </a:endParaRPr>
          </a:p>
          <a:p>
            <a:r>
              <a:rPr lang="en-US" sz="1400" dirty="0" err="1">
                <a:solidFill>
                  <a:schemeClr val="accent1"/>
                </a:solidFill>
              </a:rPr>
              <a:t>EmpNr</a:t>
            </a:r>
            <a:r>
              <a:rPr lang="en-US" sz="1400" dirty="0">
                <a:solidFill>
                  <a:schemeClr val="accent1"/>
                </a:solidFill>
              </a:rPr>
              <a:t> </a:t>
            </a:r>
            <a:r>
              <a:rPr lang="en-US" sz="1400" b="1" dirty="0">
                <a:solidFill>
                  <a:schemeClr val="accent1"/>
                </a:solidFill>
              </a:rPr>
              <a:t>is of </a:t>
            </a:r>
            <a:r>
              <a:rPr lang="en-US" sz="1400" dirty="0">
                <a:solidFill>
                  <a:schemeClr val="accent1"/>
                </a:solidFill>
              </a:rPr>
              <a:t>Employee</a:t>
            </a:r>
          </a:p>
        </p:txBody>
      </p:sp>
    </p:spTree>
    <p:extLst>
      <p:ext uri="{BB962C8B-B14F-4D97-AF65-F5344CB8AC3E}">
        <p14:creationId xmlns:p14="http://schemas.microsoft.com/office/powerpoint/2010/main" val="198559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500"/>
                                        <p:tgtEl>
                                          <p:spTgt spid="5123"/>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up)">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left)">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up)">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ORM</a:t>
            </a:r>
            <a:br>
              <a:rPr lang="en-US"/>
            </a:br>
            <a:r>
              <a:rPr lang="en-US"/>
              <a:t>Skema Simple referensi ORM</a:t>
            </a:r>
            <a:endParaRPr lang="en-US" dirty="0"/>
          </a:p>
        </p:txBody>
      </p:sp>
      <p:sp>
        <p:nvSpPr>
          <p:cNvPr id="3" name="Content Placeholder 2"/>
          <p:cNvSpPr>
            <a:spLocks noGrp="1"/>
          </p:cNvSpPr>
          <p:nvPr>
            <p:ph idx="1"/>
          </p:nvPr>
        </p:nvSpPr>
        <p:spPr>
          <a:xfrm>
            <a:off x="457200" y="1600201"/>
            <a:ext cx="8229600" cy="2667000"/>
          </a:xfrm>
        </p:spPr>
        <p:txBody>
          <a:bodyPr>
            <a:normAutofit/>
          </a:bodyPr>
          <a:lstStyle/>
          <a:p>
            <a:r>
              <a:rPr lang="en-US" b="1" i="1" dirty="0"/>
              <a:t>Object</a:t>
            </a:r>
            <a:r>
              <a:rPr lang="en-US" dirty="0"/>
              <a:t> </a:t>
            </a:r>
            <a:r>
              <a:rPr lang="en-US" dirty="0" err="1"/>
              <a:t>digambarkan</a:t>
            </a:r>
            <a:r>
              <a:rPr lang="en-US" dirty="0"/>
              <a:t> </a:t>
            </a:r>
            <a:r>
              <a:rPr lang="en-US" dirty="0" err="1"/>
              <a:t>dengan</a:t>
            </a:r>
            <a:r>
              <a:rPr lang="en-US" dirty="0"/>
              <a:t> </a:t>
            </a:r>
            <a:r>
              <a:rPr lang="en-US" b="1" dirty="0" err="1"/>
              <a:t>elips</a:t>
            </a:r>
            <a:r>
              <a:rPr lang="en-US" dirty="0"/>
              <a:t>;</a:t>
            </a:r>
          </a:p>
          <a:p>
            <a:pPr lvl="1"/>
            <a:r>
              <a:rPr lang="en-US" dirty="0"/>
              <a:t>Object </a:t>
            </a:r>
            <a:r>
              <a:rPr lang="en-US" dirty="0" err="1"/>
              <a:t>tipe</a:t>
            </a:r>
            <a:r>
              <a:rPr lang="en-US" dirty="0"/>
              <a:t> </a:t>
            </a:r>
            <a:r>
              <a:rPr lang="en-US" b="1" dirty="0" err="1"/>
              <a:t>entitas</a:t>
            </a:r>
            <a:r>
              <a:rPr lang="en-US" dirty="0"/>
              <a:t> </a:t>
            </a:r>
            <a:r>
              <a:rPr lang="en-US" dirty="0">
                <a:sym typeface="Wingdings" pitchFamily="2" charset="2"/>
              </a:rPr>
              <a:t> </a:t>
            </a:r>
            <a:r>
              <a:rPr lang="en-US" dirty="0" err="1">
                <a:sym typeface="Wingdings" pitchFamily="2" charset="2"/>
              </a:rPr>
              <a:t>elips</a:t>
            </a:r>
            <a:r>
              <a:rPr lang="en-US" dirty="0">
                <a:sym typeface="Wingdings" pitchFamily="2" charset="2"/>
              </a:rPr>
              <a:t> </a:t>
            </a:r>
            <a:r>
              <a:rPr lang="en-US" dirty="0" err="1">
                <a:sym typeface="Wingdings" pitchFamily="2" charset="2"/>
              </a:rPr>
              <a:t>dengan</a:t>
            </a:r>
            <a:r>
              <a:rPr lang="en-US" dirty="0">
                <a:sym typeface="Wingdings" pitchFamily="2" charset="2"/>
              </a:rPr>
              <a:t> </a:t>
            </a:r>
            <a:r>
              <a:rPr lang="en-US" b="1" dirty="0">
                <a:sym typeface="Wingdings" pitchFamily="2" charset="2"/>
              </a:rPr>
              <a:t>solid line </a:t>
            </a:r>
            <a:r>
              <a:rPr lang="en-US" dirty="0">
                <a:sym typeface="Wingdings" pitchFamily="2" charset="2"/>
              </a:rPr>
              <a:t>(</a:t>
            </a:r>
            <a:r>
              <a:rPr lang="en-US" dirty="0" err="1">
                <a:sym typeface="Wingdings" pitchFamily="2" charset="2"/>
              </a:rPr>
              <a:t>garis</a:t>
            </a:r>
            <a:r>
              <a:rPr lang="en-US" dirty="0">
                <a:sym typeface="Wingdings" pitchFamily="2" charset="2"/>
              </a:rPr>
              <a:t> solid)</a:t>
            </a:r>
          </a:p>
          <a:p>
            <a:pPr lvl="1"/>
            <a:r>
              <a:rPr lang="en-US" dirty="0"/>
              <a:t>Object </a:t>
            </a:r>
            <a:r>
              <a:rPr lang="en-US" dirty="0" err="1"/>
              <a:t>tipe</a:t>
            </a:r>
            <a:r>
              <a:rPr lang="en-US" dirty="0"/>
              <a:t> </a:t>
            </a:r>
            <a:r>
              <a:rPr lang="en-US" b="1" dirty="0">
                <a:sym typeface="Wingdings" pitchFamily="2" charset="2"/>
              </a:rPr>
              <a:t>value</a:t>
            </a:r>
            <a:r>
              <a:rPr lang="en-US" dirty="0">
                <a:sym typeface="Wingdings" pitchFamily="2" charset="2"/>
              </a:rPr>
              <a:t>  </a:t>
            </a:r>
            <a:r>
              <a:rPr lang="en-US" dirty="0" err="1">
                <a:sym typeface="Wingdings" pitchFamily="2" charset="2"/>
              </a:rPr>
              <a:t>elips</a:t>
            </a:r>
            <a:r>
              <a:rPr lang="en-US" dirty="0">
                <a:sym typeface="Wingdings" pitchFamily="2" charset="2"/>
              </a:rPr>
              <a:t> </a:t>
            </a:r>
            <a:r>
              <a:rPr lang="en-US" dirty="0" err="1">
                <a:sym typeface="Wingdings" pitchFamily="2" charset="2"/>
              </a:rPr>
              <a:t>dengan</a:t>
            </a:r>
            <a:r>
              <a:rPr lang="en-US" dirty="0">
                <a:sym typeface="Wingdings" pitchFamily="2" charset="2"/>
              </a:rPr>
              <a:t> </a:t>
            </a:r>
            <a:r>
              <a:rPr lang="en-US" b="1" dirty="0">
                <a:sym typeface="Wingdings" pitchFamily="2" charset="2"/>
              </a:rPr>
              <a:t>dashed line </a:t>
            </a:r>
            <a:r>
              <a:rPr lang="en-US" dirty="0">
                <a:sym typeface="Wingdings" pitchFamily="2" charset="2"/>
              </a:rPr>
              <a:t>(</a:t>
            </a:r>
            <a:r>
              <a:rPr lang="en-US" dirty="0" err="1">
                <a:sym typeface="Wingdings" pitchFamily="2" charset="2"/>
              </a:rPr>
              <a:t>garis</a:t>
            </a:r>
            <a:r>
              <a:rPr lang="en-US" dirty="0">
                <a:sym typeface="Wingdings" pitchFamily="2" charset="2"/>
              </a:rPr>
              <a:t> </a:t>
            </a:r>
            <a:r>
              <a:rPr lang="en-US" dirty="0" err="1">
                <a:sym typeface="Wingdings" pitchFamily="2" charset="2"/>
              </a:rPr>
              <a:t>putus</a:t>
            </a:r>
            <a:r>
              <a:rPr lang="en-US" dirty="0">
                <a:sym typeface="Wingdings" pitchFamily="2" charset="2"/>
              </a:rPr>
              <a:t>)</a:t>
            </a:r>
          </a:p>
          <a:p>
            <a:pPr lvl="1"/>
            <a:endParaRPr lang="en-US" dirty="0">
              <a:sym typeface="Wingdings" pitchFamily="2" charset="2"/>
            </a:endParaRPr>
          </a:p>
          <a:p>
            <a:r>
              <a:rPr lang="en-US" b="1" i="1"/>
              <a:t>Relationship</a:t>
            </a:r>
            <a:r>
              <a:rPr lang="en-US" i="1"/>
              <a:t> (reference) </a:t>
            </a:r>
            <a:r>
              <a:rPr lang="en-US"/>
              <a:t>digambarkan </a:t>
            </a:r>
            <a:r>
              <a:rPr lang="en-US" dirty="0" err="1"/>
              <a:t>dengan</a:t>
            </a:r>
            <a:r>
              <a:rPr lang="en-US" dirty="0"/>
              <a:t> </a:t>
            </a:r>
            <a:r>
              <a:rPr lang="en-US" dirty="0" err="1"/>
              <a:t>kotak</a:t>
            </a:r>
            <a:r>
              <a:rPr lang="en-US" dirty="0"/>
              <a:t>, </a:t>
            </a:r>
            <a:r>
              <a:rPr lang="en-US" dirty="0" err="1"/>
              <a:t>setiap</a:t>
            </a:r>
            <a:r>
              <a:rPr lang="en-US" dirty="0"/>
              <a:t> </a:t>
            </a:r>
            <a:r>
              <a:rPr lang="en-US" dirty="0" err="1"/>
              <a:t>kotak</a:t>
            </a:r>
            <a:r>
              <a:rPr lang="en-US" dirty="0"/>
              <a:t> </a:t>
            </a:r>
            <a:r>
              <a:rPr lang="en-US" dirty="0" err="1"/>
              <a:t>berisi</a:t>
            </a:r>
            <a:r>
              <a:rPr lang="en-US" dirty="0"/>
              <a:t> role (</a:t>
            </a:r>
            <a:r>
              <a:rPr lang="en-US" dirty="0" err="1"/>
              <a:t>aturan</a:t>
            </a:r>
            <a:r>
              <a:rPr lang="en-US" dirty="0"/>
              <a:t>) yang </a:t>
            </a:r>
            <a:r>
              <a:rPr lang="en-US" dirty="0" err="1"/>
              <a:t>menjelaskan</a:t>
            </a:r>
            <a:r>
              <a:rPr lang="en-US" dirty="0"/>
              <a:t> </a:t>
            </a:r>
            <a:r>
              <a:rPr lang="en-US" err="1"/>
              <a:t>hubungan</a:t>
            </a:r>
            <a:r>
              <a:rPr lang="en-US"/>
              <a:t> antar object </a:t>
            </a:r>
            <a:r>
              <a:rPr lang="en-US" dirty="0"/>
              <a:t>yang </a:t>
            </a:r>
            <a:r>
              <a:rPr lang="en-US" dirty="0" err="1"/>
              <a:t>terhubung</a:t>
            </a:r>
            <a:r>
              <a:rPr lang="en-US" dirty="0"/>
              <a:t>.</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9</a:t>
            </a:fld>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373237"/>
            <a:ext cx="3276600" cy="187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819400" y="5386626"/>
            <a:ext cx="2514600" cy="861774"/>
          </a:xfrm>
          <a:prstGeom prst="rect">
            <a:avLst/>
          </a:prstGeom>
          <a:noFill/>
        </p:spPr>
        <p:txBody>
          <a:bodyPr wrap="square" rtlCol="0">
            <a:spAutoFit/>
          </a:bodyPr>
          <a:lstStyle/>
          <a:p>
            <a:r>
              <a:rPr lang="en-US" sz="1600" dirty="0" err="1">
                <a:solidFill>
                  <a:schemeClr val="accent1"/>
                </a:solidFill>
              </a:rPr>
              <a:t>Penjelasan</a:t>
            </a:r>
            <a:r>
              <a:rPr lang="en-US" sz="1600" dirty="0">
                <a:solidFill>
                  <a:schemeClr val="accent1"/>
                </a:solidFill>
              </a:rPr>
              <a:t> verbal </a:t>
            </a:r>
            <a:r>
              <a:rPr lang="en-US" sz="1600" dirty="0" err="1">
                <a:solidFill>
                  <a:schemeClr val="accent1"/>
                </a:solidFill>
              </a:rPr>
              <a:t>gambar</a:t>
            </a:r>
            <a:r>
              <a:rPr lang="en-US" sz="1600" dirty="0">
                <a:solidFill>
                  <a:schemeClr val="accent1"/>
                </a:solidFill>
              </a:rPr>
              <a:t>:</a:t>
            </a:r>
          </a:p>
          <a:p>
            <a:r>
              <a:rPr lang="en-US" sz="1600" dirty="0">
                <a:solidFill>
                  <a:schemeClr val="accent1"/>
                </a:solidFill>
              </a:rPr>
              <a:t>Employee </a:t>
            </a:r>
            <a:r>
              <a:rPr lang="en-US" sz="1600" b="1" dirty="0">
                <a:solidFill>
                  <a:schemeClr val="accent1"/>
                </a:solidFill>
              </a:rPr>
              <a:t>has</a:t>
            </a:r>
            <a:r>
              <a:rPr lang="en-US" sz="1600" dirty="0">
                <a:solidFill>
                  <a:schemeClr val="accent1"/>
                </a:solidFill>
              </a:rPr>
              <a:t> </a:t>
            </a:r>
            <a:r>
              <a:rPr lang="en-US" sz="1600" dirty="0" err="1">
                <a:solidFill>
                  <a:schemeClr val="accent1"/>
                </a:solidFill>
              </a:rPr>
              <a:t>EmpNr</a:t>
            </a:r>
            <a:r>
              <a:rPr lang="en-US" sz="1600" dirty="0">
                <a:solidFill>
                  <a:schemeClr val="accent1"/>
                </a:solidFill>
              </a:rPr>
              <a:t>, </a:t>
            </a:r>
            <a:r>
              <a:rPr lang="en-US" sz="1600" dirty="0" err="1">
                <a:solidFill>
                  <a:schemeClr val="accent1"/>
                </a:solidFill>
              </a:rPr>
              <a:t>atau</a:t>
            </a:r>
            <a:endParaRPr lang="en-US" sz="1600" dirty="0">
              <a:solidFill>
                <a:schemeClr val="accent1"/>
              </a:solidFill>
            </a:endParaRPr>
          </a:p>
          <a:p>
            <a:r>
              <a:rPr lang="en-US" sz="1600" dirty="0" err="1">
                <a:solidFill>
                  <a:schemeClr val="accent1"/>
                </a:solidFill>
              </a:rPr>
              <a:t>EmpNr</a:t>
            </a:r>
            <a:r>
              <a:rPr lang="en-US" sz="1600" dirty="0">
                <a:solidFill>
                  <a:schemeClr val="accent1"/>
                </a:solidFill>
              </a:rPr>
              <a:t> </a:t>
            </a:r>
            <a:r>
              <a:rPr lang="en-US" sz="1600" b="1" dirty="0">
                <a:solidFill>
                  <a:schemeClr val="accent1"/>
                </a:solidFill>
              </a:rPr>
              <a:t>is of </a:t>
            </a:r>
            <a:r>
              <a:rPr lang="en-US" sz="1600" dirty="0">
                <a:solidFill>
                  <a:schemeClr val="accent1"/>
                </a:solidFill>
              </a:rPr>
              <a:t>Employee</a:t>
            </a:r>
          </a:p>
        </p:txBody>
      </p:sp>
      <p:sp>
        <p:nvSpPr>
          <p:cNvPr id="8" name="Line Callout 2 7"/>
          <p:cNvSpPr/>
          <p:nvPr/>
        </p:nvSpPr>
        <p:spPr>
          <a:xfrm>
            <a:off x="4305300" y="4191000"/>
            <a:ext cx="4343400" cy="1033910"/>
          </a:xfrm>
          <a:prstGeom prst="borderCallout2">
            <a:avLst>
              <a:gd name="adj1" fmla="val 6649"/>
              <a:gd name="adj2" fmla="val -2875"/>
              <a:gd name="adj3" fmla="val 6649"/>
              <a:gd name="adj4" fmla="val -40059"/>
              <a:gd name="adj5" fmla="val 45350"/>
              <a:gd name="adj6" fmla="val -48227"/>
            </a:avLst>
          </a:prstGeom>
        </p:spPr>
        <p:style>
          <a:lnRef idx="1">
            <a:schemeClr val="accent6"/>
          </a:lnRef>
          <a:fillRef idx="2">
            <a:schemeClr val="accent6"/>
          </a:fillRef>
          <a:effectRef idx="1">
            <a:schemeClr val="accent6"/>
          </a:effectRef>
          <a:fontRef idx="minor">
            <a:schemeClr val="dk1"/>
          </a:fontRef>
        </p:style>
        <p:txBody>
          <a:bodyPr rtlCol="0" anchor="t"/>
          <a:lstStyle/>
          <a:p>
            <a:r>
              <a:rPr lang="en-US" sz="1600"/>
              <a:t>Banyaknya role pada relationship disebut </a:t>
            </a:r>
            <a:r>
              <a:rPr lang="en-US" sz="1600" b="1"/>
              <a:t>arity</a:t>
            </a:r>
            <a:r>
              <a:rPr lang="en-US" sz="1600"/>
              <a:t>;</a:t>
            </a:r>
          </a:p>
          <a:p>
            <a:r>
              <a:rPr lang="en-US" sz="1600"/>
              <a:t>Tingkatan arity; 1 = unary, 2 = binary, 3 = ternary,    </a:t>
            </a:r>
          </a:p>
          <a:p>
            <a:r>
              <a:rPr lang="en-US" sz="1600"/>
              <a:t>4 = quaternary, 5 quinary. </a:t>
            </a:r>
          </a:p>
          <a:p>
            <a:r>
              <a:rPr lang="en-US" sz="1600"/>
              <a:t>(pada prakteknya 80% arity adalah binary)</a:t>
            </a:r>
          </a:p>
        </p:txBody>
      </p:sp>
    </p:spTree>
    <p:extLst>
      <p:ext uri="{BB962C8B-B14F-4D97-AF65-F5344CB8AC3E}">
        <p14:creationId xmlns:p14="http://schemas.microsoft.com/office/powerpoint/2010/main" val="435792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500"/>
                                        <p:tgtEl>
                                          <p:spTgt spid="614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50356</TotalTime>
  <Words>2112</Words>
  <Application>Microsoft Office PowerPoint</Application>
  <PresentationFormat>On-screen Show (4:3)</PresentationFormat>
  <Paragraphs>229</Paragraphs>
  <Slides>20</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Georgia</vt:lpstr>
      <vt:lpstr>Trebuchet MS</vt:lpstr>
      <vt:lpstr>Wingdings</vt:lpstr>
      <vt:lpstr>Wingdings 2</vt:lpstr>
      <vt:lpstr>Urban</vt:lpstr>
      <vt:lpstr>Class Diagram &amp; ORM</vt:lpstr>
      <vt:lpstr>Tujuan Pertemuan</vt:lpstr>
      <vt:lpstr>PowerPoint Presentation</vt:lpstr>
      <vt:lpstr>Fase Logical Design</vt:lpstr>
      <vt:lpstr>Pemodelan Data (Data Modeling)</vt:lpstr>
      <vt:lpstr>ORM?</vt:lpstr>
      <vt:lpstr>ORM</vt:lpstr>
      <vt:lpstr>ORM</vt:lpstr>
      <vt:lpstr>ORM Skema Simple referensi ORM</vt:lpstr>
      <vt:lpstr>ORM Notasi Relationship</vt:lpstr>
      <vt:lpstr>ORM Notasi Relationship (disjunctive mandatory role)</vt:lpstr>
      <vt:lpstr>Pemodelan Data (Data Modeling) Notasi Diagram Class </vt:lpstr>
      <vt:lpstr>Pemodelan Data (Data Modeling) Notasi Relasi antar Class</vt:lpstr>
      <vt:lpstr>Notasi Diagram Class untuk  Analisis Konseptual</vt:lpstr>
      <vt:lpstr>Pemetaan ORM ke UML Class Diagram</vt:lpstr>
      <vt:lpstr>Pemetaan ORM ke UML Class Diagram</vt:lpstr>
      <vt:lpstr>Pemetaan ORM ke UML Class Diagram Multi-valued Attributes</vt:lpstr>
      <vt:lpstr>PowerPoint Presentation</vt:lpstr>
      <vt:lpstr>PowerPoint Presentation</vt:lpstr>
      <vt:lpstr>See You Next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Pemrograman &amp; Struktur Data</dc:title>
  <dc:creator>Augury</dc:creator>
  <cp:lastModifiedBy>Marcello Singadji</cp:lastModifiedBy>
  <cp:revision>594</cp:revision>
  <dcterms:created xsi:type="dcterms:W3CDTF">2011-08-04T03:20:05Z</dcterms:created>
  <dcterms:modified xsi:type="dcterms:W3CDTF">2020-12-09T04:40:50Z</dcterms:modified>
</cp:coreProperties>
</file>