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6" r:id="rId2"/>
    <p:sldId id="257" r:id="rId3"/>
    <p:sldId id="270" r:id="rId4"/>
    <p:sldId id="341" r:id="rId5"/>
    <p:sldId id="342" r:id="rId6"/>
    <p:sldId id="343" r:id="rId7"/>
    <p:sldId id="344" r:id="rId8"/>
    <p:sldId id="345" r:id="rId9"/>
    <p:sldId id="322" r:id="rId10"/>
    <p:sldId id="346" r:id="rId11"/>
    <p:sldId id="347" r:id="rId12"/>
    <p:sldId id="348" r:id="rId13"/>
    <p:sldId id="349" r:id="rId14"/>
    <p:sldId id="351" r:id="rId15"/>
    <p:sldId id="352" r:id="rId16"/>
    <p:sldId id="353" r:id="rId17"/>
    <p:sldId id="350" r:id="rId18"/>
    <p:sldId id="355" r:id="rId19"/>
    <p:sldId id="354" r:id="rId20"/>
    <p:sldId id="356" r:id="rId21"/>
    <p:sldId id="357" r:id="rId22"/>
    <p:sldId id="358" r:id="rId23"/>
    <p:sldId id="359" r:id="rId24"/>
    <p:sldId id="264" r:id="rId25"/>
    <p:sldId id="360" r:id="rId26"/>
    <p:sldId id="361" r:id="rId27"/>
    <p:sldId id="362" r:id="rId28"/>
    <p:sldId id="363" r:id="rId29"/>
    <p:sldId id="364" r:id="rId30"/>
    <p:sldId id="365" r:id="rId31"/>
    <p:sldId id="366" r:id="rId32"/>
    <p:sldId id="367"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C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934D46-8542-4A26-A80F-E4C93F583A26}" v="8" dt="2020-10-04T16:51:35.1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4" autoAdjust="0"/>
    <p:restoredTop sz="80639" autoAdjust="0"/>
  </p:normalViewPr>
  <p:slideViewPr>
    <p:cSldViewPr>
      <p:cViewPr varScale="1">
        <p:scale>
          <a:sx n="67" d="100"/>
          <a:sy n="67" d="100"/>
        </p:scale>
        <p:origin x="1771" y="53"/>
      </p:cViewPr>
      <p:guideLst>
        <p:guide orient="horz" pos="2160"/>
        <p:guide pos="2880"/>
      </p:guideLst>
    </p:cSldViewPr>
  </p:slideViewPr>
  <p:outlineViewPr>
    <p:cViewPr>
      <p:scale>
        <a:sx n="33" d="100"/>
        <a:sy n="33" d="100"/>
      </p:scale>
      <p:origin x="0" y="428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cello" userId="8bffbbdb-4fbc-4a87-b9c3-46ced084e620" providerId="ADAL" clId="{19934D46-8542-4A26-A80F-E4C93F583A26}"/>
    <pc:docChg chg="undo redo custSel modSld">
      <pc:chgData name="Marcello" userId="8bffbbdb-4fbc-4a87-b9c3-46ced084e620" providerId="ADAL" clId="{19934D46-8542-4A26-A80F-E4C93F583A26}" dt="2020-10-04T16:54:55.142" v="113" actId="20577"/>
      <pc:docMkLst>
        <pc:docMk/>
      </pc:docMkLst>
      <pc:sldChg chg="modSp mod">
        <pc:chgData name="Marcello" userId="8bffbbdb-4fbc-4a87-b9c3-46ced084e620" providerId="ADAL" clId="{19934D46-8542-4A26-A80F-E4C93F583A26}" dt="2020-10-04T16:54:55.142" v="113" actId="20577"/>
        <pc:sldMkLst>
          <pc:docMk/>
          <pc:sldMk cId="0" sldId="256"/>
        </pc:sldMkLst>
        <pc:spChg chg="mod">
          <ac:chgData name="Marcello" userId="8bffbbdb-4fbc-4a87-b9c3-46ced084e620" providerId="ADAL" clId="{19934D46-8542-4A26-A80F-E4C93F583A26}" dt="2020-10-04T16:54:40.101" v="73"/>
          <ac:spMkLst>
            <pc:docMk/>
            <pc:sldMk cId="0" sldId="256"/>
            <ac:spMk id="2" creationId="{00000000-0000-0000-0000-000000000000}"/>
          </ac:spMkLst>
        </pc:spChg>
        <pc:spChg chg="mod">
          <ac:chgData name="Marcello" userId="8bffbbdb-4fbc-4a87-b9c3-46ced084e620" providerId="ADAL" clId="{19934D46-8542-4A26-A80F-E4C93F583A26}" dt="2020-10-04T16:54:55.142" v="113" actId="20577"/>
          <ac:spMkLst>
            <pc:docMk/>
            <pc:sldMk cId="0" sldId="256"/>
            <ac:spMk id="3" creationId="{00000000-0000-0000-0000-000000000000}"/>
          </ac:spMkLst>
        </pc:spChg>
        <pc:spChg chg="mod">
          <ac:chgData name="Marcello" userId="8bffbbdb-4fbc-4a87-b9c3-46ced084e620" providerId="ADAL" clId="{19934D46-8542-4A26-A80F-E4C93F583A26}" dt="2020-10-04T16:49:45.646" v="29"/>
          <ac:spMkLst>
            <pc:docMk/>
            <pc:sldMk cId="0" sldId="256"/>
            <ac:spMk id="10" creationId="{00000000-0000-0000-0000-000000000000}"/>
          </ac:spMkLst>
        </pc:spChg>
        <pc:spChg chg="mod">
          <ac:chgData name="Marcello" userId="8bffbbdb-4fbc-4a87-b9c3-46ced084e620" providerId="ADAL" clId="{19934D46-8542-4A26-A80F-E4C93F583A26}" dt="2020-10-04T16:49:26.590" v="2"/>
          <ac:spMkLst>
            <pc:docMk/>
            <pc:sldMk cId="0" sldId="256"/>
            <ac:spMk id="11" creationId="{00000000-0000-0000-0000-000000000000}"/>
          </ac:spMkLst>
        </pc:spChg>
        <pc:spChg chg="mod">
          <ac:chgData name="Marcello" userId="8bffbbdb-4fbc-4a87-b9c3-46ced084e620" providerId="ADAL" clId="{19934D46-8542-4A26-A80F-E4C93F583A26}" dt="2020-10-04T16:49:56.644" v="30"/>
          <ac:spMkLst>
            <pc:docMk/>
            <pc:sldMk cId="0" sldId="256"/>
            <ac:spMk id="12" creationId="{00000000-0000-0000-0000-000000000000}"/>
          </ac:spMkLst>
        </pc:spChg>
      </pc:sldChg>
      <pc:sldChg chg="modSp mod">
        <pc:chgData name="Marcello" userId="8bffbbdb-4fbc-4a87-b9c3-46ced084e620" providerId="ADAL" clId="{19934D46-8542-4A26-A80F-E4C93F583A26}" dt="2020-10-04T16:49:56.644" v="30"/>
        <pc:sldMkLst>
          <pc:docMk/>
          <pc:sldMk cId="0" sldId="257"/>
        </pc:sldMkLst>
        <pc:spChg chg="mod">
          <ac:chgData name="Marcello" userId="8bffbbdb-4fbc-4a87-b9c3-46ced084e620" providerId="ADAL" clId="{19934D46-8542-4A26-A80F-E4C93F583A26}" dt="2020-10-04T16:49:26.660" v="3" actId="27636"/>
          <ac:spMkLst>
            <pc:docMk/>
            <pc:sldMk cId="0" sldId="257"/>
            <ac:spMk id="2" creationId="{00000000-0000-0000-0000-000000000000}"/>
          </ac:spMkLst>
        </pc:spChg>
        <pc:spChg chg="mod">
          <ac:chgData name="Marcello" userId="8bffbbdb-4fbc-4a87-b9c3-46ced084e620" providerId="ADAL" clId="{19934D46-8542-4A26-A80F-E4C93F583A26}" dt="2020-10-04T16:49:26.673" v="4" actId="27636"/>
          <ac:spMkLst>
            <pc:docMk/>
            <pc:sldMk cId="0" sldId="257"/>
            <ac:spMk id="3" creationId="{00000000-0000-0000-0000-000000000000}"/>
          </ac:spMkLst>
        </pc:spChg>
        <pc:spChg chg="mod">
          <ac:chgData name="Marcello" userId="8bffbbdb-4fbc-4a87-b9c3-46ced084e620" providerId="ADAL" clId="{19934D46-8542-4A26-A80F-E4C93F583A26}" dt="2020-10-04T16:49:45.646" v="29"/>
          <ac:spMkLst>
            <pc:docMk/>
            <pc:sldMk cId="0" sldId="257"/>
            <ac:spMk id="7" creationId="{00000000-0000-0000-0000-000000000000}"/>
          </ac:spMkLst>
        </pc:spChg>
        <pc:spChg chg="mod">
          <ac:chgData name="Marcello" userId="8bffbbdb-4fbc-4a87-b9c3-46ced084e620" providerId="ADAL" clId="{19934D46-8542-4A26-A80F-E4C93F583A26}" dt="2020-10-04T16:49:26.590" v="2"/>
          <ac:spMkLst>
            <pc:docMk/>
            <pc:sldMk cId="0" sldId="257"/>
            <ac:spMk id="8" creationId="{00000000-0000-0000-0000-000000000000}"/>
          </ac:spMkLst>
        </pc:spChg>
        <pc:spChg chg="mod">
          <ac:chgData name="Marcello" userId="8bffbbdb-4fbc-4a87-b9c3-46ced084e620" providerId="ADAL" clId="{19934D46-8542-4A26-A80F-E4C93F583A26}" dt="2020-10-04T16:49:56.644" v="30"/>
          <ac:spMkLst>
            <pc:docMk/>
            <pc:sldMk cId="0" sldId="257"/>
            <ac:spMk id="9" creationId="{00000000-0000-0000-0000-000000000000}"/>
          </ac:spMkLst>
        </pc:spChg>
      </pc:sldChg>
      <pc:sldChg chg="modSp mod">
        <pc:chgData name="Marcello" userId="8bffbbdb-4fbc-4a87-b9c3-46ced084e620" providerId="ADAL" clId="{19934D46-8542-4A26-A80F-E4C93F583A26}" dt="2020-10-04T16:50:52.144" v="31"/>
        <pc:sldMkLst>
          <pc:docMk/>
          <pc:sldMk cId="130626670" sldId="264"/>
        </pc:sldMkLst>
        <pc:spChg chg="mod">
          <ac:chgData name="Marcello" userId="8bffbbdb-4fbc-4a87-b9c3-46ced084e620" providerId="ADAL" clId="{19934D46-8542-4A26-A80F-E4C93F583A26}" dt="2020-10-04T16:49:27.124" v="21" actId="27636"/>
          <ac:spMkLst>
            <pc:docMk/>
            <pc:sldMk cId="130626670" sldId="264"/>
            <ac:spMk id="2" creationId="{00000000-0000-0000-0000-000000000000}"/>
          </ac:spMkLst>
        </pc:spChg>
        <pc:spChg chg="mod">
          <ac:chgData name="Marcello" userId="8bffbbdb-4fbc-4a87-b9c3-46ced084e620" providerId="ADAL" clId="{19934D46-8542-4A26-A80F-E4C93F583A26}" dt="2020-10-04T16:49:26.590" v="2"/>
          <ac:spMkLst>
            <pc:docMk/>
            <pc:sldMk cId="130626670" sldId="264"/>
            <ac:spMk id="3" creationId="{00000000-0000-0000-0000-000000000000}"/>
          </ac:spMkLst>
        </pc:spChg>
        <pc:spChg chg="mod">
          <ac:chgData name="Marcello" userId="8bffbbdb-4fbc-4a87-b9c3-46ced084e620" providerId="ADAL" clId="{19934D46-8542-4A26-A80F-E4C93F583A26}" dt="2020-10-04T16:49:45.646" v="29"/>
          <ac:spMkLst>
            <pc:docMk/>
            <pc:sldMk cId="130626670" sldId="264"/>
            <ac:spMk id="4" creationId="{00000000-0000-0000-0000-000000000000}"/>
          </ac:spMkLst>
        </pc:spChg>
        <pc:spChg chg="mod">
          <ac:chgData name="Marcello" userId="8bffbbdb-4fbc-4a87-b9c3-46ced084e620" providerId="ADAL" clId="{19934D46-8542-4A26-A80F-E4C93F583A26}" dt="2020-10-04T16:49:56.644" v="30"/>
          <ac:spMkLst>
            <pc:docMk/>
            <pc:sldMk cId="130626670" sldId="264"/>
            <ac:spMk id="5" creationId="{00000000-0000-0000-0000-000000000000}"/>
          </ac:spMkLst>
        </pc:spChg>
        <pc:spChg chg="mod">
          <ac:chgData name="Marcello" userId="8bffbbdb-4fbc-4a87-b9c3-46ced084e620" providerId="ADAL" clId="{19934D46-8542-4A26-A80F-E4C93F583A26}" dt="2020-10-04T16:50:52.144" v="31"/>
          <ac:spMkLst>
            <pc:docMk/>
            <pc:sldMk cId="130626670" sldId="264"/>
            <ac:spMk id="6" creationId="{00000000-0000-0000-0000-000000000000}"/>
          </ac:spMkLst>
        </pc:spChg>
      </pc:sldChg>
      <pc:sldChg chg="modSp mod">
        <pc:chgData name="Marcello" userId="8bffbbdb-4fbc-4a87-b9c3-46ced084e620" providerId="ADAL" clId="{19934D46-8542-4A26-A80F-E4C93F583A26}" dt="2020-10-04T16:50:52.144" v="31"/>
        <pc:sldMkLst>
          <pc:docMk/>
          <pc:sldMk cId="202705453" sldId="270"/>
        </pc:sldMkLst>
        <pc:spChg chg="mod">
          <ac:chgData name="Marcello" userId="8bffbbdb-4fbc-4a87-b9c3-46ced084e620" providerId="ADAL" clId="{19934D46-8542-4A26-A80F-E4C93F583A26}" dt="2020-10-04T16:49:26.590" v="2"/>
          <ac:spMkLst>
            <pc:docMk/>
            <pc:sldMk cId="202705453" sldId="270"/>
            <ac:spMk id="2" creationId="{00000000-0000-0000-0000-000000000000}"/>
          </ac:spMkLst>
        </pc:spChg>
        <pc:spChg chg="mod">
          <ac:chgData name="Marcello" userId="8bffbbdb-4fbc-4a87-b9c3-46ced084e620" providerId="ADAL" clId="{19934D46-8542-4A26-A80F-E4C93F583A26}" dt="2020-10-04T16:49:26.694" v="5" actId="27636"/>
          <ac:spMkLst>
            <pc:docMk/>
            <pc:sldMk cId="202705453" sldId="270"/>
            <ac:spMk id="3" creationId="{00000000-0000-0000-0000-000000000000}"/>
          </ac:spMkLst>
        </pc:spChg>
        <pc:spChg chg="mod">
          <ac:chgData name="Marcello" userId="8bffbbdb-4fbc-4a87-b9c3-46ced084e620" providerId="ADAL" clId="{19934D46-8542-4A26-A80F-E4C93F583A26}" dt="2020-10-04T16:49:45.646" v="29"/>
          <ac:spMkLst>
            <pc:docMk/>
            <pc:sldMk cId="202705453" sldId="270"/>
            <ac:spMk id="4" creationId="{00000000-0000-0000-0000-000000000000}"/>
          </ac:spMkLst>
        </pc:spChg>
        <pc:spChg chg="mod">
          <ac:chgData name="Marcello" userId="8bffbbdb-4fbc-4a87-b9c3-46ced084e620" providerId="ADAL" clId="{19934D46-8542-4A26-A80F-E4C93F583A26}" dt="2020-10-04T16:49:56.644" v="30"/>
          <ac:spMkLst>
            <pc:docMk/>
            <pc:sldMk cId="202705453" sldId="270"/>
            <ac:spMk id="5" creationId="{00000000-0000-0000-0000-000000000000}"/>
          </ac:spMkLst>
        </pc:spChg>
        <pc:spChg chg="mod">
          <ac:chgData name="Marcello" userId="8bffbbdb-4fbc-4a87-b9c3-46ced084e620" providerId="ADAL" clId="{19934D46-8542-4A26-A80F-E4C93F583A26}" dt="2020-10-04T16:50:52.144" v="31"/>
          <ac:spMkLst>
            <pc:docMk/>
            <pc:sldMk cId="202705453" sldId="270"/>
            <ac:spMk id="6" creationId="{00000000-0000-0000-0000-000000000000}"/>
          </ac:spMkLst>
        </pc:spChg>
      </pc:sldChg>
      <pc:sldChg chg="modSp mod">
        <pc:chgData name="Marcello" userId="8bffbbdb-4fbc-4a87-b9c3-46ced084e620" providerId="ADAL" clId="{19934D46-8542-4A26-A80F-E4C93F583A26}" dt="2020-10-04T16:52:15.234" v="44" actId="14100"/>
        <pc:sldMkLst>
          <pc:docMk/>
          <pc:sldMk cId="4174102303" sldId="322"/>
        </pc:sldMkLst>
        <pc:spChg chg="mod">
          <ac:chgData name="Marcello" userId="8bffbbdb-4fbc-4a87-b9c3-46ced084e620" providerId="ADAL" clId="{19934D46-8542-4A26-A80F-E4C93F583A26}" dt="2020-10-04T16:49:26.590" v="2"/>
          <ac:spMkLst>
            <pc:docMk/>
            <pc:sldMk cId="4174102303" sldId="322"/>
            <ac:spMk id="2" creationId="{00000000-0000-0000-0000-000000000000}"/>
          </ac:spMkLst>
        </pc:spChg>
        <pc:spChg chg="mod">
          <ac:chgData name="Marcello" userId="8bffbbdb-4fbc-4a87-b9c3-46ced084e620" providerId="ADAL" clId="{19934D46-8542-4A26-A80F-E4C93F583A26}" dt="2020-10-04T16:49:45.646" v="29"/>
          <ac:spMkLst>
            <pc:docMk/>
            <pc:sldMk cId="4174102303" sldId="322"/>
            <ac:spMk id="4" creationId="{00000000-0000-0000-0000-000000000000}"/>
          </ac:spMkLst>
        </pc:spChg>
        <pc:spChg chg="mod">
          <ac:chgData name="Marcello" userId="8bffbbdb-4fbc-4a87-b9c3-46ced084e620" providerId="ADAL" clId="{19934D46-8542-4A26-A80F-E4C93F583A26}" dt="2020-10-04T16:49:56.644" v="30"/>
          <ac:spMkLst>
            <pc:docMk/>
            <pc:sldMk cId="4174102303" sldId="322"/>
            <ac:spMk id="5" creationId="{00000000-0000-0000-0000-000000000000}"/>
          </ac:spMkLst>
        </pc:spChg>
        <pc:spChg chg="mod">
          <ac:chgData name="Marcello" userId="8bffbbdb-4fbc-4a87-b9c3-46ced084e620" providerId="ADAL" clId="{19934D46-8542-4A26-A80F-E4C93F583A26}" dt="2020-10-04T16:50:52.144" v="31"/>
          <ac:spMkLst>
            <pc:docMk/>
            <pc:sldMk cId="4174102303" sldId="322"/>
            <ac:spMk id="6" creationId="{00000000-0000-0000-0000-000000000000}"/>
          </ac:spMkLst>
        </pc:spChg>
        <pc:spChg chg="mod">
          <ac:chgData name="Marcello" userId="8bffbbdb-4fbc-4a87-b9c3-46ced084e620" providerId="ADAL" clId="{19934D46-8542-4A26-A80F-E4C93F583A26}" dt="2020-10-04T16:52:08.673" v="43" actId="404"/>
          <ac:spMkLst>
            <pc:docMk/>
            <pc:sldMk cId="4174102303" sldId="322"/>
            <ac:spMk id="7" creationId="{00000000-0000-0000-0000-000000000000}"/>
          </ac:spMkLst>
        </pc:spChg>
        <pc:spChg chg="mod">
          <ac:chgData name="Marcello" userId="8bffbbdb-4fbc-4a87-b9c3-46ced084e620" providerId="ADAL" clId="{19934D46-8542-4A26-A80F-E4C93F583A26}" dt="2020-10-04T16:52:08.673" v="43" actId="404"/>
          <ac:spMkLst>
            <pc:docMk/>
            <pc:sldMk cId="4174102303" sldId="322"/>
            <ac:spMk id="8" creationId="{00000000-0000-0000-0000-000000000000}"/>
          </ac:spMkLst>
        </pc:spChg>
        <pc:spChg chg="mod">
          <ac:chgData name="Marcello" userId="8bffbbdb-4fbc-4a87-b9c3-46ced084e620" providerId="ADAL" clId="{19934D46-8542-4A26-A80F-E4C93F583A26}" dt="2020-10-04T16:52:08.673" v="43" actId="404"/>
          <ac:spMkLst>
            <pc:docMk/>
            <pc:sldMk cId="4174102303" sldId="322"/>
            <ac:spMk id="9" creationId="{00000000-0000-0000-0000-000000000000}"/>
          </ac:spMkLst>
        </pc:spChg>
        <pc:spChg chg="mod">
          <ac:chgData name="Marcello" userId="8bffbbdb-4fbc-4a87-b9c3-46ced084e620" providerId="ADAL" clId="{19934D46-8542-4A26-A80F-E4C93F583A26}" dt="2020-10-04T16:52:08.673" v="43" actId="404"/>
          <ac:spMkLst>
            <pc:docMk/>
            <pc:sldMk cId="4174102303" sldId="322"/>
            <ac:spMk id="16" creationId="{00000000-0000-0000-0000-000000000000}"/>
          </ac:spMkLst>
        </pc:spChg>
        <pc:spChg chg="mod">
          <ac:chgData name="Marcello" userId="8bffbbdb-4fbc-4a87-b9c3-46ced084e620" providerId="ADAL" clId="{19934D46-8542-4A26-A80F-E4C93F583A26}" dt="2020-10-04T16:52:08.673" v="43" actId="404"/>
          <ac:spMkLst>
            <pc:docMk/>
            <pc:sldMk cId="4174102303" sldId="322"/>
            <ac:spMk id="22" creationId="{00000000-0000-0000-0000-000000000000}"/>
          </ac:spMkLst>
        </pc:spChg>
        <pc:spChg chg="mod">
          <ac:chgData name="Marcello" userId="8bffbbdb-4fbc-4a87-b9c3-46ced084e620" providerId="ADAL" clId="{19934D46-8542-4A26-A80F-E4C93F583A26}" dt="2020-10-04T16:52:08.673" v="43" actId="404"/>
          <ac:spMkLst>
            <pc:docMk/>
            <pc:sldMk cId="4174102303" sldId="322"/>
            <ac:spMk id="23" creationId="{00000000-0000-0000-0000-000000000000}"/>
          </ac:spMkLst>
        </pc:spChg>
        <pc:spChg chg="mod">
          <ac:chgData name="Marcello" userId="8bffbbdb-4fbc-4a87-b9c3-46ced084e620" providerId="ADAL" clId="{19934D46-8542-4A26-A80F-E4C93F583A26}" dt="2020-10-04T16:52:08.673" v="43" actId="404"/>
          <ac:spMkLst>
            <pc:docMk/>
            <pc:sldMk cId="4174102303" sldId="322"/>
            <ac:spMk id="38" creationId="{00000000-0000-0000-0000-000000000000}"/>
          </ac:spMkLst>
        </pc:spChg>
        <pc:spChg chg="mod">
          <ac:chgData name="Marcello" userId="8bffbbdb-4fbc-4a87-b9c3-46ced084e620" providerId="ADAL" clId="{19934D46-8542-4A26-A80F-E4C93F583A26}" dt="2020-10-04T16:52:08.673" v="43" actId="404"/>
          <ac:spMkLst>
            <pc:docMk/>
            <pc:sldMk cId="4174102303" sldId="322"/>
            <ac:spMk id="48" creationId="{00000000-0000-0000-0000-000000000000}"/>
          </ac:spMkLst>
        </pc:spChg>
        <pc:spChg chg="mod">
          <ac:chgData name="Marcello" userId="8bffbbdb-4fbc-4a87-b9c3-46ced084e620" providerId="ADAL" clId="{19934D46-8542-4A26-A80F-E4C93F583A26}" dt="2020-10-04T16:52:08.673" v="43" actId="404"/>
          <ac:spMkLst>
            <pc:docMk/>
            <pc:sldMk cId="4174102303" sldId="322"/>
            <ac:spMk id="50" creationId="{00000000-0000-0000-0000-000000000000}"/>
          </ac:spMkLst>
        </pc:spChg>
        <pc:spChg chg="mod">
          <ac:chgData name="Marcello" userId="8bffbbdb-4fbc-4a87-b9c3-46ced084e620" providerId="ADAL" clId="{19934D46-8542-4A26-A80F-E4C93F583A26}" dt="2020-10-04T16:52:08.673" v="43" actId="404"/>
          <ac:spMkLst>
            <pc:docMk/>
            <pc:sldMk cId="4174102303" sldId="322"/>
            <ac:spMk id="58" creationId="{00000000-0000-0000-0000-000000000000}"/>
          </ac:spMkLst>
        </pc:spChg>
        <pc:spChg chg="mod">
          <ac:chgData name="Marcello" userId="8bffbbdb-4fbc-4a87-b9c3-46ced084e620" providerId="ADAL" clId="{19934D46-8542-4A26-A80F-E4C93F583A26}" dt="2020-10-04T16:52:08.673" v="43" actId="404"/>
          <ac:spMkLst>
            <pc:docMk/>
            <pc:sldMk cId="4174102303" sldId="322"/>
            <ac:spMk id="64" creationId="{00000000-0000-0000-0000-000000000000}"/>
          </ac:spMkLst>
        </pc:spChg>
        <pc:spChg chg="mod">
          <ac:chgData name="Marcello" userId="8bffbbdb-4fbc-4a87-b9c3-46ced084e620" providerId="ADAL" clId="{19934D46-8542-4A26-A80F-E4C93F583A26}" dt="2020-10-04T16:52:15.234" v="44" actId="14100"/>
          <ac:spMkLst>
            <pc:docMk/>
            <pc:sldMk cId="4174102303" sldId="322"/>
            <ac:spMk id="69" creationId="{00000000-0000-0000-0000-000000000000}"/>
          </ac:spMkLst>
        </pc:spChg>
        <pc:spChg chg="mod">
          <ac:chgData name="Marcello" userId="8bffbbdb-4fbc-4a87-b9c3-46ced084e620" providerId="ADAL" clId="{19934D46-8542-4A26-A80F-E4C93F583A26}" dt="2020-10-04T16:52:08.673" v="43" actId="404"/>
          <ac:spMkLst>
            <pc:docMk/>
            <pc:sldMk cId="4174102303" sldId="322"/>
            <ac:spMk id="76" creationId="{00000000-0000-0000-0000-000000000000}"/>
          </ac:spMkLst>
        </pc:spChg>
        <pc:spChg chg="mod">
          <ac:chgData name="Marcello" userId="8bffbbdb-4fbc-4a87-b9c3-46ced084e620" providerId="ADAL" clId="{19934D46-8542-4A26-A80F-E4C93F583A26}" dt="2020-10-04T16:52:08.673" v="43" actId="404"/>
          <ac:spMkLst>
            <pc:docMk/>
            <pc:sldMk cId="4174102303" sldId="322"/>
            <ac:spMk id="77" creationId="{00000000-0000-0000-0000-000000000000}"/>
          </ac:spMkLst>
        </pc:spChg>
        <pc:graphicFrameChg chg="mod">
          <ac:chgData name="Marcello" userId="8bffbbdb-4fbc-4a87-b9c3-46ced084e620" providerId="ADAL" clId="{19934D46-8542-4A26-A80F-E4C93F583A26}" dt="2020-10-04T16:49:45.646" v="29"/>
          <ac:graphicFrameMkLst>
            <pc:docMk/>
            <pc:sldMk cId="4174102303" sldId="322"/>
            <ac:graphicFrameMk id="27" creationId="{00000000-0000-0000-0000-000000000000}"/>
          </ac:graphicFrameMkLst>
        </pc:graphicFrameChg>
        <pc:graphicFrameChg chg="mod">
          <ac:chgData name="Marcello" userId="8bffbbdb-4fbc-4a87-b9c3-46ced084e620" providerId="ADAL" clId="{19934D46-8542-4A26-A80F-E4C93F583A26}" dt="2020-10-04T16:49:45.646" v="29"/>
          <ac:graphicFrameMkLst>
            <pc:docMk/>
            <pc:sldMk cId="4174102303" sldId="322"/>
            <ac:graphicFrameMk id="29" creationId="{00000000-0000-0000-0000-000000000000}"/>
          </ac:graphicFrameMkLst>
        </pc:graphicFrameChg>
        <pc:graphicFrameChg chg="mod">
          <ac:chgData name="Marcello" userId="8bffbbdb-4fbc-4a87-b9c3-46ced084e620" providerId="ADAL" clId="{19934D46-8542-4A26-A80F-E4C93F583A26}" dt="2020-10-04T16:49:45.646" v="29"/>
          <ac:graphicFrameMkLst>
            <pc:docMk/>
            <pc:sldMk cId="4174102303" sldId="322"/>
            <ac:graphicFrameMk id="31" creationId="{00000000-0000-0000-0000-000000000000}"/>
          </ac:graphicFrameMkLst>
        </pc:graphicFrameChg>
        <pc:cxnChg chg="mod">
          <ac:chgData name="Marcello" userId="8bffbbdb-4fbc-4a87-b9c3-46ced084e620" providerId="ADAL" clId="{19934D46-8542-4A26-A80F-E4C93F583A26}" dt="2020-10-04T16:52:15.234" v="44" actId="14100"/>
          <ac:cxnSpMkLst>
            <pc:docMk/>
            <pc:sldMk cId="4174102303" sldId="322"/>
            <ac:cxnSpMk id="73" creationId="{00000000-0000-0000-0000-000000000000}"/>
          </ac:cxnSpMkLst>
        </pc:cxnChg>
      </pc:sldChg>
      <pc:sldChg chg="modSp mod">
        <pc:chgData name="Marcello" userId="8bffbbdb-4fbc-4a87-b9c3-46ced084e620" providerId="ADAL" clId="{19934D46-8542-4A26-A80F-E4C93F583A26}" dt="2020-10-04T16:50:52.144" v="31"/>
        <pc:sldMkLst>
          <pc:docMk/>
          <pc:sldMk cId="1926558900" sldId="341"/>
        </pc:sldMkLst>
        <pc:spChg chg="mod">
          <ac:chgData name="Marcello" userId="8bffbbdb-4fbc-4a87-b9c3-46ced084e620" providerId="ADAL" clId="{19934D46-8542-4A26-A80F-E4C93F583A26}" dt="2020-10-04T16:49:26.590" v="2"/>
          <ac:spMkLst>
            <pc:docMk/>
            <pc:sldMk cId="1926558900" sldId="341"/>
            <ac:spMk id="2" creationId="{00000000-0000-0000-0000-000000000000}"/>
          </ac:spMkLst>
        </pc:spChg>
        <pc:spChg chg="mod">
          <ac:chgData name="Marcello" userId="8bffbbdb-4fbc-4a87-b9c3-46ced084e620" providerId="ADAL" clId="{19934D46-8542-4A26-A80F-E4C93F583A26}" dt="2020-10-04T16:49:26.718" v="6" actId="27636"/>
          <ac:spMkLst>
            <pc:docMk/>
            <pc:sldMk cId="1926558900" sldId="341"/>
            <ac:spMk id="3" creationId="{00000000-0000-0000-0000-000000000000}"/>
          </ac:spMkLst>
        </pc:spChg>
        <pc:spChg chg="mod">
          <ac:chgData name="Marcello" userId="8bffbbdb-4fbc-4a87-b9c3-46ced084e620" providerId="ADAL" clId="{19934D46-8542-4A26-A80F-E4C93F583A26}" dt="2020-10-04T16:49:45.646" v="29"/>
          <ac:spMkLst>
            <pc:docMk/>
            <pc:sldMk cId="1926558900" sldId="341"/>
            <ac:spMk id="4" creationId="{00000000-0000-0000-0000-000000000000}"/>
          </ac:spMkLst>
        </pc:spChg>
        <pc:spChg chg="mod">
          <ac:chgData name="Marcello" userId="8bffbbdb-4fbc-4a87-b9c3-46ced084e620" providerId="ADAL" clId="{19934D46-8542-4A26-A80F-E4C93F583A26}" dt="2020-10-04T16:49:56.644" v="30"/>
          <ac:spMkLst>
            <pc:docMk/>
            <pc:sldMk cId="1926558900" sldId="341"/>
            <ac:spMk id="5" creationId="{00000000-0000-0000-0000-000000000000}"/>
          </ac:spMkLst>
        </pc:spChg>
        <pc:spChg chg="mod">
          <ac:chgData name="Marcello" userId="8bffbbdb-4fbc-4a87-b9c3-46ced084e620" providerId="ADAL" clId="{19934D46-8542-4A26-A80F-E4C93F583A26}" dt="2020-10-04T16:50:52.144" v="31"/>
          <ac:spMkLst>
            <pc:docMk/>
            <pc:sldMk cId="1926558900" sldId="341"/>
            <ac:spMk id="6" creationId="{00000000-0000-0000-0000-000000000000}"/>
          </ac:spMkLst>
        </pc:spChg>
      </pc:sldChg>
      <pc:sldChg chg="modSp mod">
        <pc:chgData name="Marcello" userId="8bffbbdb-4fbc-4a87-b9c3-46ced084e620" providerId="ADAL" clId="{19934D46-8542-4A26-A80F-E4C93F583A26}" dt="2020-10-04T16:50:52.144" v="31"/>
        <pc:sldMkLst>
          <pc:docMk/>
          <pc:sldMk cId="1121158838" sldId="342"/>
        </pc:sldMkLst>
        <pc:spChg chg="mod">
          <ac:chgData name="Marcello" userId="8bffbbdb-4fbc-4a87-b9c3-46ced084e620" providerId="ADAL" clId="{19934D46-8542-4A26-A80F-E4C93F583A26}" dt="2020-10-04T16:49:26.590" v="2"/>
          <ac:spMkLst>
            <pc:docMk/>
            <pc:sldMk cId="1121158838" sldId="342"/>
            <ac:spMk id="2" creationId="{00000000-0000-0000-0000-000000000000}"/>
          </ac:spMkLst>
        </pc:spChg>
        <pc:spChg chg="mod">
          <ac:chgData name="Marcello" userId="8bffbbdb-4fbc-4a87-b9c3-46ced084e620" providerId="ADAL" clId="{19934D46-8542-4A26-A80F-E4C93F583A26}" dt="2020-10-04T16:49:26.782" v="7" actId="27636"/>
          <ac:spMkLst>
            <pc:docMk/>
            <pc:sldMk cId="1121158838" sldId="342"/>
            <ac:spMk id="3" creationId="{00000000-0000-0000-0000-000000000000}"/>
          </ac:spMkLst>
        </pc:spChg>
        <pc:spChg chg="mod">
          <ac:chgData name="Marcello" userId="8bffbbdb-4fbc-4a87-b9c3-46ced084e620" providerId="ADAL" clId="{19934D46-8542-4A26-A80F-E4C93F583A26}" dt="2020-10-04T16:49:45.646" v="29"/>
          <ac:spMkLst>
            <pc:docMk/>
            <pc:sldMk cId="1121158838" sldId="342"/>
            <ac:spMk id="4" creationId="{00000000-0000-0000-0000-000000000000}"/>
          </ac:spMkLst>
        </pc:spChg>
        <pc:spChg chg="mod">
          <ac:chgData name="Marcello" userId="8bffbbdb-4fbc-4a87-b9c3-46ced084e620" providerId="ADAL" clId="{19934D46-8542-4A26-A80F-E4C93F583A26}" dt="2020-10-04T16:49:56.644" v="30"/>
          <ac:spMkLst>
            <pc:docMk/>
            <pc:sldMk cId="1121158838" sldId="342"/>
            <ac:spMk id="5" creationId="{00000000-0000-0000-0000-000000000000}"/>
          </ac:spMkLst>
        </pc:spChg>
        <pc:spChg chg="mod">
          <ac:chgData name="Marcello" userId="8bffbbdb-4fbc-4a87-b9c3-46ced084e620" providerId="ADAL" clId="{19934D46-8542-4A26-A80F-E4C93F583A26}" dt="2020-10-04T16:50:52.144" v="31"/>
          <ac:spMkLst>
            <pc:docMk/>
            <pc:sldMk cId="1121158838" sldId="342"/>
            <ac:spMk id="6" creationId="{00000000-0000-0000-0000-000000000000}"/>
          </ac:spMkLst>
        </pc:spChg>
      </pc:sldChg>
      <pc:sldChg chg="modSp mod">
        <pc:chgData name="Marcello" userId="8bffbbdb-4fbc-4a87-b9c3-46ced084e620" providerId="ADAL" clId="{19934D46-8542-4A26-A80F-E4C93F583A26}" dt="2020-10-04T16:50:52.144" v="31"/>
        <pc:sldMkLst>
          <pc:docMk/>
          <pc:sldMk cId="959689397" sldId="343"/>
        </pc:sldMkLst>
        <pc:spChg chg="mod">
          <ac:chgData name="Marcello" userId="8bffbbdb-4fbc-4a87-b9c3-46ced084e620" providerId="ADAL" clId="{19934D46-8542-4A26-A80F-E4C93F583A26}" dt="2020-10-04T16:49:26.590" v="2"/>
          <ac:spMkLst>
            <pc:docMk/>
            <pc:sldMk cId="959689397" sldId="343"/>
            <ac:spMk id="2" creationId="{00000000-0000-0000-0000-000000000000}"/>
          </ac:spMkLst>
        </pc:spChg>
        <pc:spChg chg="mod">
          <ac:chgData name="Marcello" userId="8bffbbdb-4fbc-4a87-b9c3-46ced084e620" providerId="ADAL" clId="{19934D46-8542-4A26-A80F-E4C93F583A26}" dt="2020-10-04T16:49:26.791" v="8" actId="27636"/>
          <ac:spMkLst>
            <pc:docMk/>
            <pc:sldMk cId="959689397" sldId="343"/>
            <ac:spMk id="3" creationId="{00000000-0000-0000-0000-000000000000}"/>
          </ac:spMkLst>
        </pc:spChg>
        <pc:spChg chg="mod">
          <ac:chgData name="Marcello" userId="8bffbbdb-4fbc-4a87-b9c3-46ced084e620" providerId="ADAL" clId="{19934D46-8542-4A26-A80F-E4C93F583A26}" dt="2020-10-04T16:49:45.646" v="29"/>
          <ac:spMkLst>
            <pc:docMk/>
            <pc:sldMk cId="959689397" sldId="343"/>
            <ac:spMk id="4" creationId="{00000000-0000-0000-0000-000000000000}"/>
          </ac:spMkLst>
        </pc:spChg>
        <pc:spChg chg="mod">
          <ac:chgData name="Marcello" userId="8bffbbdb-4fbc-4a87-b9c3-46ced084e620" providerId="ADAL" clId="{19934D46-8542-4A26-A80F-E4C93F583A26}" dt="2020-10-04T16:49:56.644" v="30"/>
          <ac:spMkLst>
            <pc:docMk/>
            <pc:sldMk cId="959689397" sldId="343"/>
            <ac:spMk id="5" creationId="{00000000-0000-0000-0000-000000000000}"/>
          </ac:spMkLst>
        </pc:spChg>
        <pc:spChg chg="mod">
          <ac:chgData name="Marcello" userId="8bffbbdb-4fbc-4a87-b9c3-46ced084e620" providerId="ADAL" clId="{19934D46-8542-4A26-A80F-E4C93F583A26}" dt="2020-10-04T16:50:52.144" v="31"/>
          <ac:spMkLst>
            <pc:docMk/>
            <pc:sldMk cId="959689397" sldId="343"/>
            <ac:spMk id="6" creationId="{00000000-0000-0000-0000-000000000000}"/>
          </ac:spMkLst>
        </pc:spChg>
        <pc:graphicFrameChg chg="mod">
          <ac:chgData name="Marcello" userId="8bffbbdb-4fbc-4a87-b9c3-46ced084e620" providerId="ADAL" clId="{19934D46-8542-4A26-A80F-E4C93F583A26}" dt="2020-10-04T16:49:45.646" v="29"/>
          <ac:graphicFrameMkLst>
            <pc:docMk/>
            <pc:sldMk cId="959689397" sldId="343"/>
            <ac:graphicFrameMk id="23" creationId="{00000000-0000-0000-0000-000000000000}"/>
          </ac:graphicFrameMkLst>
        </pc:graphicFrameChg>
      </pc:sldChg>
      <pc:sldChg chg="modSp">
        <pc:chgData name="Marcello" userId="8bffbbdb-4fbc-4a87-b9c3-46ced084e620" providerId="ADAL" clId="{19934D46-8542-4A26-A80F-E4C93F583A26}" dt="2020-10-04T16:51:16.234" v="32"/>
        <pc:sldMkLst>
          <pc:docMk/>
          <pc:sldMk cId="1702251834" sldId="344"/>
        </pc:sldMkLst>
        <pc:spChg chg="mod">
          <ac:chgData name="Marcello" userId="8bffbbdb-4fbc-4a87-b9c3-46ced084e620" providerId="ADAL" clId="{19934D46-8542-4A26-A80F-E4C93F583A26}" dt="2020-10-04T16:49:26.590" v="2"/>
          <ac:spMkLst>
            <pc:docMk/>
            <pc:sldMk cId="1702251834" sldId="344"/>
            <ac:spMk id="2" creationId="{00000000-0000-0000-0000-000000000000}"/>
          </ac:spMkLst>
        </pc:spChg>
        <pc:spChg chg="mod">
          <ac:chgData name="Marcello" userId="8bffbbdb-4fbc-4a87-b9c3-46ced084e620" providerId="ADAL" clId="{19934D46-8542-4A26-A80F-E4C93F583A26}" dt="2020-10-04T16:49:26.590" v="2"/>
          <ac:spMkLst>
            <pc:docMk/>
            <pc:sldMk cId="1702251834" sldId="344"/>
            <ac:spMk id="3" creationId="{00000000-0000-0000-0000-000000000000}"/>
          </ac:spMkLst>
        </pc:spChg>
        <pc:spChg chg="mod">
          <ac:chgData name="Marcello" userId="8bffbbdb-4fbc-4a87-b9c3-46ced084e620" providerId="ADAL" clId="{19934D46-8542-4A26-A80F-E4C93F583A26}" dt="2020-10-04T16:51:16.234" v="32"/>
          <ac:spMkLst>
            <pc:docMk/>
            <pc:sldMk cId="1702251834" sldId="344"/>
            <ac:spMk id="4" creationId="{00000000-0000-0000-0000-000000000000}"/>
          </ac:spMkLst>
        </pc:spChg>
        <pc:spChg chg="mod">
          <ac:chgData name="Marcello" userId="8bffbbdb-4fbc-4a87-b9c3-46ced084e620" providerId="ADAL" clId="{19934D46-8542-4A26-A80F-E4C93F583A26}" dt="2020-10-04T16:49:56.644" v="30"/>
          <ac:spMkLst>
            <pc:docMk/>
            <pc:sldMk cId="1702251834" sldId="344"/>
            <ac:spMk id="5" creationId="{00000000-0000-0000-0000-000000000000}"/>
          </ac:spMkLst>
        </pc:spChg>
        <pc:spChg chg="mod">
          <ac:chgData name="Marcello" userId="8bffbbdb-4fbc-4a87-b9c3-46ced084e620" providerId="ADAL" clId="{19934D46-8542-4A26-A80F-E4C93F583A26}" dt="2020-10-04T16:50:52.144" v="31"/>
          <ac:spMkLst>
            <pc:docMk/>
            <pc:sldMk cId="1702251834" sldId="344"/>
            <ac:spMk id="6" creationId="{00000000-0000-0000-0000-000000000000}"/>
          </ac:spMkLst>
        </pc:spChg>
      </pc:sldChg>
      <pc:sldChg chg="modSp mod">
        <pc:chgData name="Marcello" userId="8bffbbdb-4fbc-4a87-b9c3-46ced084e620" providerId="ADAL" clId="{19934D46-8542-4A26-A80F-E4C93F583A26}" dt="2020-10-04T16:51:16.234" v="32"/>
        <pc:sldMkLst>
          <pc:docMk/>
          <pc:sldMk cId="3520671488" sldId="345"/>
        </pc:sldMkLst>
        <pc:spChg chg="mod">
          <ac:chgData name="Marcello" userId="8bffbbdb-4fbc-4a87-b9c3-46ced084e620" providerId="ADAL" clId="{19934D46-8542-4A26-A80F-E4C93F583A26}" dt="2020-10-04T16:49:26.590" v="2"/>
          <ac:spMkLst>
            <pc:docMk/>
            <pc:sldMk cId="3520671488" sldId="345"/>
            <ac:spMk id="2" creationId="{00000000-0000-0000-0000-000000000000}"/>
          </ac:spMkLst>
        </pc:spChg>
        <pc:spChg chg="mod">
          <ac:chgData name="Marcello" userId="8bffbbdb-4fbc-4a87-b9c3-46ced084e620" providerId="ADAL" clId="{19934D46-8542-4A26-A80F-E4C93F583A26}" dt="2020-10-04T16:49:26.816" v="9" actId="27636"/>
          <ac:spMkLst>
            <pc:docMk/>
            <pc:sldMk cId="3520671488" sldId="345"/>
            <ac:spMk id="3" creationId="{00000000-0000-0000-0000-000000000000}"/>
          </ac:spMkLst>
        </pc:spChg>
        <pc:spChg chg="mod">
          <ac:chgData name="Marcello" userId="8bffbbdb-4fbc-4a87-b9c3-46ced084e620" providerId="ADAL" clId="{19934D46-8542-4A26-A80F-E4C93F583A26}" dt="2020-10-04T16:51:16.234" v="32"/>
          <ac:spMkLst>
            <pc:docMk/>
            <pc:sldMk cId="3520671488" sldId="345"/>
            <ac:spMk id="4" creationId="{00000000-0000-0000-0000-000000000000}"/>
          </ac:spMkLst>
        </pc:spChg>
        <pc:spChg chg="mod">
          <ac:chgData name="Marcello" userId="8bffbbdb-4fbc-4a87-b9c3-46ced084e620" providerId="ADAL" clId="{19934D46-8542-4A26-A80F-E4C93F583A26}" dt="2020-10-04T16:49:56.644" v="30"/>
          <ac:spMkLst>
            <pc:docMk/>
            <pc:sldMk cId="3520671488" sldId="345"/>
            <ac:spMk id="5" creationId="{00000000-0000-0000-0000-000000000000}"/>
          </ac:spMkLst>
        </pc:spChg>
        <pc:spChg chg="mod">
          <ac:chgData name="Marcello" userId="8bffbbdb-4fbc-4a87-b9c3-46ced084e620" providerId="ADAL" clId="{19934D46-8542-4A26-A80F-E4C93F583A26}" dt="2020-10-04T16:50:52.144" v="31"/>
          <ac:spMkLst>
            <pc:docMk/>
            <pc:sldMk cId="3520671488" sldId="345"/>
            <ac:spMk id="6" creationId="{00000000-0000-0000-0000-000000000000}"/>
          </ac:spMkLst>
        </pc:spChg>
      </pc:sldChg>
      <pc:sldChg chg="modSp mod">
        <pc:chgData name="Marcello" userId="8bffbbdb-4fbc-4a87-b9c3-46ced084e620" providerId="ADAL" clId="{19934D46-8542-4A26-A80F-E4C93F583A26}" dt="2020-10-04T16:51:55.818" v="42" actId="1076"/>
        <pc:sldMkLst>
          <pc:docMk/>
          <pc:sldMk cId="2589398820" sldId="346"/>
        </pc:sldMkLst>
        <pc:spChg chg="mod">
          <ac:chgData name="Marcello" userId="8bffbbdb-4fbc-4a87-b9c3-46ced084e620" providerId="ADAL" clId="{19934D46-8542-4A26-A80F-E4C93F583A26}" dt="2020-10-04T16:49:26.590" v="2"/>
          <ac:spMkLst>
            <pc:docMk/>
            <pc:sldMk cId="2589398820" sldId="346"/>
            <ac:spMk id="2" creationId="{00000000-0000-0000-0000-000000000000}"/>
          </ac:spMkLst>
        </pc:spChg>
        <pc:spChg chg="mod">
          <ac:chgData name="Marcello" userId="8bffbbdb-4fbc-4a87-b9c3-46ced084e620" providerId="ADAL" clId="{19934D46-8542-4A26-A80F-E4C93F583A26}" dt="2020-10-04T16:51:30.305" v="37" actId="1076"/>
          <ac:spMkLst>
            <pc:docMk/>
            <pc:sldMk cId="2589398820" sldId="346"/>
            <ac:spMk id="3" creationId="{00000000-0000-0000-0000-000000000000}"/>
          </ac:spMkLst>
        </pc:spChg>
        <pc:spChg chg="mod">
          <ac:chgData name="Marcello" userId="8bffbbdb-4fbc-4a87-b9c3-46ced084e620" providerId="ADAL" clId="{19934D46-8542-4A26-A80F-E4C93F583A26}" dt="2020-10-04T16:51:16.234" v="32"/>
          <ac:spMkLst>
            <pc:docMk/>
            <pc:sldMk cId="2589398820" sldId="346"/>
            <ac:spMk id="4" creationId="{00000000-0000-0000-0000-000000000000}"/>
          </ac:spMkLst>
        </pc:spChg>
        <pc:spChg chg="mod">
          <ac:chgData name="Marcello" userId="8bffbbdb-4fbc-4a87-b9c3-46ced084e620" providerId="ADAL" clId="{19934D46-8542-4A26-A80F-E4C93F583A26}" dt="2020-10-04T16:49:56.644" v="30"/>
          <ac:spMkLst>
            <pc:docMk/>
            <pc:sldMk cId="2589398820" sldId="346"/>
            <ac:spMk id="5" creationId="{00000000-0000-0000-0000-000000000000}"/>
          </ac:spMkLst>
        </pc:spChg>
        <pc:spChg chg="mod">
          <ac:chgData name="Marcello" userId="8bffbbdb-4fbc-4a87-b9c3-46ced084e620" providerId="ADAL" clId="{19934D46-8542-4A26-A80F-E4C93F583A26}" dt="2020-10-04T16:50:52.144" v="31"/>
          <ac:spMkLst>
            <pc:docMk/>
            <pc:sldMk cId="2589398820" sldId="346"/>
            <ac:spMk id="6" creationId="{00000000-0000-0000-0000-000000000000}"/>
          </ac:spMkLst>
        </pc:spChg>
        <pc:grpChg chg="mod">
          <ac:chgData name="Marcello" userId="8bffbbdb-4fbc-4a87-b9c3-46ced084e620" providerId="ADAL" clId="{19934D46-8542-4A26-A80F-E4C93F583A26}" dt="2020-10-04T16:51:55.818" v="42" actId="1076"/>
          <ac:grpSpMkLst>
            <pc:docMk/>
            <pc:sldMk cId="2589398820" sldId="346"/>
            <ac:grpSpMk id="7" creationId="{00000000-0000-0000-0000-000000000000}"/>
          </ac:grpSpMkLst>
        </pc:grpChg>
        <pc:grpChg chg="mod">
          <ac:chgData name="Marcello" userId="8bffbbdb-4fbc-4a87-b9c3-46ced084e620" providerId="ADAL" clId="{19934D46-8542-4A26-A80F-E4C93F583A26}" dt="2020-10-04T16:51:43.363" v="41" actId="1076"/>
          <ac:grpSpMkLst>
            <pc:docMk/>
            <pc:sldMk cId="2589398820" sldId="346"/>
            <ac:grpSpMk id="15" creationId="{00000000-0000-0000-0000-000000000000}"/>
          </ac:grpSpMkLst>
        </pc:grpChg>
      </pc:sldChg>
      <pc:sldChg chg="modSp">
        <pc:chgData name="Marcello" userId="8bffbbdb-4fbc-4a87-b9c3-46ced084e620" providerId="ADAL" clId="{19934D46-8542-4A26-A80F-E4C93F583A26}" dt="2020-10-04T16:50:52.144" v="31"/>
        <pc:sldMkLst>
          <pc:docMk/>
          <pc:sldMk cId="1493342427" sldId="347"/>
        </pc:sldMkLst>
        <pc:spChg chg="mod">
          <ac:chgData name="Marcello" userId="8bffbbdb-4fbc-4a87-b9c3-46ced084e620" providerId="ADAL" clId="{19934D46-8542-4A26-A80F-E4C93F583A26}" dt="2020-10-04T16:49:26.590" v="2"/>
          <ac:spMkLst>
            <pc:docMk/>
            <pc:sldMk cId="1493342427" sldId="347"/>
            <ac:spMk id="2" creationId="{00000000-0000-0000-0000-000000000000}"/>
          </ac:spMkLst>
        </pc:spChg>
        <pc:spChg chg="mod">
          <ac:chgData name="Marcello" userId="8bffbbdb-4fbc-4a87-b9c3-46ced084e620" providerId="ADAL" clId="{19934D46-8542-4A26-A80F-E4C93F583A26}" dt="2020-10-04T16:49:45.646" v="29"/>
          <ac:spMkLst>
            <pc:docMk/>
            <pc:sldMk cId="1493342427" sldId="347"/>
            <ac:spMk id="4" creationId="{00000000-0000-0000-0000-000000000000}"/>
          </ac:spMkLst>
        </pc:spChg>
        <pc:spChg chg="mod">
          <ac:chgData name="Marcello" userId="8bffbbdb-4fbc-4a87-b9c3-46ced084e620" providerId="ADAL" clId="{19934D46-8542-4A26-A80F-E4C93F583A26}" dt="2020-10-04T16:49:56.644" v="30"/>
          <ac:spMkLst>
            <pc:docMk/>
            <pc:sldMk cId="1493342427" sldId="347"/>
            <ac:spMk id="5" creationId="{00000000-0000-0000-0000-000000000000}"/>
          </ac:spMkLst>
        </pc:spChg>
        <pc:spChg chg="mod">
          <ac:chgData name="Marcello" userId="8bffbbdb-4fbc-4a87-b9c3-46ced084e620" providerId="ADAL" clId="{19934D46-8542-4A26-A80F-E4C93F583A26}" dt="2020-10-04T16:50:52.144" v="31"/>
          <ac:spMkLst>
            <pc:docMk/>
            <pc:sldMk cId="1493342427" sldId="347"/>
            <ac:spMk id="6" creationId="{00000000-0000-0000-0000-000000000000}"/>
          </ac:spMkLst>
        </pc:spChg>
        <pc:graphicFrameChg chg="mod">
          <ac:chgData name="Marcello" userId="8bffbbdb-4fbc-4a87-b9c3-46ced084e620" providerId="ADAL" clId="{19934D46-8542-4A26-A80F-E4C93F583A26}" dt="2020-10-04T16:49:45.646" v="29"/>
          <ac:graphicFrameMkLst>
            <pc:docMk/>
            <pc:sldMk cId="1493342427" sldId="347"/>
            <ac:graphicFrameMk id="40" creationId="{00000000-0000-0000-0000-000000000000}"/>
          </ac:graphicFrameMkLst>
        </pc:graphicFrameChg>
      </pc:sldChg>
      <pc:sldChg chg="modSp mod">
        <pc:chgData name="Marcello" userId="8bffbbdb-4fbc-4a87-b9c3-46ced084e620" providerId="ADAL" clId="{19934D46-8542-4A26-A80F-E4C93F583A26}" dt="2020-10-04T16:51:16.234" v="32"/>
        <pc:sldMkLst>
          <pc:docMk/>
          <pc:sldMk cId="3666000900" sldId="348"/>
        </pc:sldMkLst>
        <pc:spChg chg="mod">
          <ac:chgData name="Marcello" userId="8bffbbdb-4fbc-4a87-b9c3-46ced084e620" providerId="ADAL" clId="{19934D46-8542-4A26-A80F-E4C93F583A26}" dt="2020-10-04T16:49:26.590" v="2"/>
          <ac:spMkLst>
            <pc:docMk/>
            <pc:sldMk cId="3666000900" sldId="348"/>
            <ac:spMk id="2" creationId="{00000000-0000-0000-0000-000000000000}"/>
          </ac:spMkLst>
        </pc:spChg>
        <pc:spChg chg="mod">
          <ac:chgData name="Marcello" userId="8bffbbdb-4fbc-4a87-b9c3-46ced084e620" providerId="ADAL" clId="{19934D46-8542-4A26-A80F-E4C93F583A26}" dt="2020-10-04T16:51:16.234" v="32"/>
          <ac:spMkLst>
            <pc:docMk/>
            <pc:sldMk cId="3666000900" sldId="348"/>
            <ac:spMk id="4" creationId="{00000000-0000-0000-0000-000000000000}"/>
          </ac:spMkLst>
        </pc:spChg>
        <pc:spChg chg="mod">
          <ac:chgData name="Marcello" userId="8bffbbdb-4fbc-4a87-b9c3-46ced084e620" providerId="ADAL" clId="{19934D46-8542-4A26-A80F-E4C93F583A26}" dt="2020-10-04T16:49:56.644" v="30"/>
          <ac:spMkLst>
            <pc:docMk/>
            <pc:sldMk cId="3666000900" sldId="348"/>
            <ac:spMk id="5" creationId="{00000000-0000-0000-0000-000000000000}"/>
          </ac:spMkLst>
        </pc:spChg>
        <pc:spChg chg="mod">
          <ac:chgData name="Marcello" userId="8bffbbdb-4fbc-4a87-b9c3-46ced084e620" providerId="ADAL" clId="{19934D46-8542-4A26-A80F-E4C93F583A26}" dt="2020-10-04T16:50:52.144" v="31"/>
          <ac:spMkLst>
            <pc:docMk/>
            <pc:sldMk cId="3666000900" sldId="348"/>
            <ac:spMk id="6" creationId="{00000000-0000-0000-0000-000000000000}"/>
          </ac:spMkLst>
        </pc:spChg>
        <pc:spChg chg="mod">
          <ac:chgData name="Marcello" userId="8bffbbdb-4fbc-4a87-b9c3-46ced084e620" providerId="ADAL" clId="{19934D46-8542-4A26-A80F-E4C93F583A26}" dt="2020-10-04T16:49:26.879" v="11" actId="27636"/>
          <ac:spMkLst>
            <pc:docMk/>
            <pc:sldMk cId="3666000900" sldId="348"/>
            <ac:spMk id="7" creationId="{00000000-0000-0000-0000-000000000000}"/>
          </ac:spMkLst>
        </pc:spChg>
      </pc:sldChg>
      <pc:sldChg chg="modSp mod">
        <pc:chgData name="Marcello" userId="8bffbbdb-4fbc-4a87-b9c3-46ced084e620" providerId="ADAL" clId="{19934D46-8542-4A26-A80F-E4C93F583A26}" dt="2020-10-04T16:52:44.580" v="48" actId="1036"/>
        <pc:sldMkLst>
          <pc:docMk/>
          <pc:sldMk cId="501874768" sldId="349"/>
        </pc:sldMkLst>
        <pc:spChg chg="mod">
          <ac:chgData name="Marcello" userId="8bffbbdb-4fbc-4a87-b9c3-46ced084e620" providerId="ADAL" clId="{19934D46-8542-4A26-A80F-E4C93F583A26}" dt="2020-10-04T16:49:26.590" v="2"/>
          <ac:spMkLst>
            <pc:docMk/>
            <pc:sldMk cId="501874768" sldId="349"/>
            <ac:spMk id="2" creationId="{00000000-0000-0000-0000-000000000000}"/>
          </ac:spMkLst>
        </pc:spChg>
        <pc:spChg chg="mod">
          <ac:chgData name="Marcello" userId="8bffbbdb-4fbc-4a87-b9c3-46ced084e620" providerId="ADAL" clId="{19934D46-8542-4A26-A80F-E4C93F583A26}" dt="2020-10-04T16:52:44.580" v="48" actId="1036"/>
          <ac:spMkLst>
            <pc:docMk/>
            <pc:sldMk cId="501874768" sldId="349"/>
            <ac:spMk id="3" creationId="{00000000-0000-0000-0000-000000000000}"/>
          </ac:spMkLst>
        </pc:spChg>
        <pc:spChg chg="mod">
          <ac:chgData name="Marcello" userId="8bffbbdb-4fbc-4a87-b9c3-46ced084e620" providerId="ADAL" clId="{19934D46-8542-4A26-A80F-E4C93F583A26}" dt="2020-10-04T16:51:16.234" v="32"/>
          <ac:spMkLst>
            <pc:docMk/>
            <pc:sldMk cId="501874768" sldId="349"/>
            <ac:spMk id="4" creationId="{00000000-0000-0000-0000-000000000000}"/>
          </ac:spMkLst>
        </pc:spChg>
        <pc:spChg chg="mod">
          <ac:chgData name="Marcello" userId="8bffbbdb-4fbc-4a87-b9c3-46ced084e620" providerId="ADAL" clId="{19934D46-8542-4A26-A80F-E4C93F583A26}" dt="2020-10-04T16:49:56.644" v="30"/>
          <ac:spMkLst>
            <pc:docMk/>
            <pc:sldMk cId="501874768" sldId="349"/>
            <ac:spMk id="5" creationId="{00000000-0000-0000-0000-000000000000}"/>
          </ac:spMkLst>
        </pc:spChg>
        <pc:spChg chg="mod">
          <ac:chgData name="Marcello" userId="8bffbbdb-4fbc-4a87-b9c3-46ced084e620" providerId="ADAL" clId="{19934D46-8542-4A26-A80F-E4C93F583A26}" dt="2020-10-04T16:50:52.144" v="31"/>
          <ac:spMkLst>
            <pc:docMk/>
            <pc:sldMk cId="501874768" sldId="349"/>
            <ac:spMk id="6" creationId="{00000000-0000-0000-0000-000000000000}"/>
          </ac:spMkLst>
        </pc:spChg>
        <pc:spChg chg="mod">
          <ac:chgData name="Marcello" userId="8bffbbdb-4fbc-4a87-b9c3-46ced084e620" providerId="ADAL" clId="{19934D46-8542-4A26-A80F-E4C93F583A26}" dt="2020-10-04T16:49:26.914" v="13" actId="27636"/>
          <ac:spMkLst>
            <pc:docMk/>
            <pc:sldMk cId="501874768" sldId="349"/>
            <ac:spMk id="7" creationId="{00000000-0000-0000-0000-000000000000}"/>
          </ac:spMkLst>
        </pc:spChg>
        <pc:graphicFrameChg chg="mod">
          <ac:chgData name="Marcello" userId="8bffbbdb-4fbc-4a87-b9c3-46ced084e620" providerId="ADAL" clId="{19934D46-8542-4A26-A80F-E4C93F583A26}" dt="2020-10-04T16:49:56.644" v="30"/>
          <ac:graphicFrameMkLst>
            <pc:docMk/>
            <pc:sldMk cId="501874768" sldId="349"/>
            <ac:graphicFrameMk id="8" creationId="{00000000-0000-0000-0000-000000000000}"/>
          </ac:graphicFrameMkLst>
        </pc:graphicFrameChg>
      </pc:sldChg>
      <pc:sldChg chg="modSp mod">
        <pc:chgData name="Marcello" userId="8bffbbdb-4fbc-4a87-b9c3-46ced084e620" providerId="ADAL" clId="{19934D46-8542-4A26-A80F-E4C93F583A26}" dt="2020-10-04T16:51:16.234" v="32"/>
        <pc:sldMkLst>
          <pc:docMk/>
          <pc:sldMk cId="1349126217" sldId="350"/>
        </pc:sldMkLst>
        <pc:spChg chg="mod">
          <ac:chgData name="Marcello" userId="8bffbbdb-4fbc-4a87-b9c3-46ced084e620" providerId="ADAL" clId="{19934D46-8542-4A26-A80F-E4C93F583A26}" dt="2020-10-04T16:49:26.590" v="2"/>
          <ac:spMkLst>
            <pc:docMk/>
            <pc:sldMk cId="1349126217" sldId="350"/>
            <ac:spMk id="2" creationId="{00000000-0000-0000-0000-000000000000}"/>
          </ac:spMkLst>
        </pc:spChg>
        <pc:spChg chg="mod">
          <ac:chgData name="Marcello" userId="8bffbbdb-4fbc-4a87-b9c3-46ced084e620" providerId="ADAL" clId="{19934D46-8542-4A26-A80F-E4C93F583A26}" dt="2020-10-04T16:49:27.065" v="17" actId="27636"/>
          <ac:spMkLst>
            <pc:docMk/>
            <pc:sldMk cId="1349126217" sldId="350"/>
            <ac:spMk id="3" creationId="{00000000-0000-0000-0000-000000000000}"/>
          </ac:spMkLst>
        </pc:spChg>
        <pc:spChg chg="mod">
          <ac:chgData name="Marcello" userId="8bffbbdb-4fbc-4a87-b9c3-46ced084e620" providerId="ADAL" clId="{19934D46-8542-4A26-A80F-E4C93F583A26}" dt="2020-10-04T16:51:16.234" v="32"/>
          <ac:spMkLst>
            <pc:docMk/>
            <pc:sldMk cId="1349126217" sldId="350"/>
            <ac:spMk id="4" creationId="{00000000-0000-0000-0000-000000000000}"/>
          </ac:spMkLst>
        </pc:spChg>
        <pc:spChg chg="mod">
          <ac:chgData name="Marcello" userId="8bffbbdb-4fbc-4a87-b9c3-46ced084e620" providerId="ADAL" clId="{19934D46-8542-4A26-A80F-E4C93F583A26}" dt="2020-10-04T16:49:56.644" v="30"/>
          <ac:spMkLst>
            <pc:docMk/>
            <pc:sldMk cId="1349126217" sldId="350"/>
            <ac:spMk id="5" creationId="{00000000-0000-0000-0000-000000000000}"/>
          </ac:spMkLst>
        </pc:spChg>
        <pc:spChg chg="mod">
          <ac:chgData name="Marcello" userId="8bffbbdb-4fbc-4a87-b9c3-46ced084e620" providerId="ADAL" clId="{19934D46-8542-4A26-A80F-E4C93F583A26}" dt="2020-10-04T16:50:52.144" v="31"/>
          <ac:spMkLst>
            <pc:docMk/>
            <pc:sldMk cId="1349126217" sldId="350"/>
            <ac:spMk id="6" creationId="{00000000-0000-0000-0000-000000000000}"/>
          </ac:spMkLst>
        </pc:spChg>
      </pc:sldChg>
      <pc:sldChg chg="modSp mod">
        <pc:chgData name="Marcello" userId="8bffbbdb-4fbc-4a87-b9c3-46ced084e620" providerId="ADAL" clId="{19934D46-8542-4A26-A80F-E4C93F583A26}" dt="2020-10-04T16:51:16.234" v="32"/>
        <pc:sldMkLst>
          <pc:docMk/>
          <pc:sldMk cId="2796661152" sldId="351"/>
        </pc:sldMkLst>
        <pc:spChg chg="mod">
          <ac:chgData name="Marcello" userId="8bffbbdb-4fbc-4a87-b9c3-46ced084e620" providerId="ADAL" clId="{19934D46-8542-4A26-A80F-E4C93F583A26}" dt="2020-10-04T16:49:26.590" v="2"/>
          <ac:spMkLst>
            <pc:docMk/>
            <pc:sldMk cId="2796661152" sldId="351"/>
            <ac:spMk id="2" creationId="{00000000-0000-0000-0000-000000000000}"/>
          </ac:spMkLst>
        </pc:spChg>
        <pc:spChg chg="mod">
          <ac:chgData name="Marcello" userId="8bffbbdb-4fbc-4a87-b9c3-46ced084e620" providerId="ADAL" clId="{19934D46-8542-4A26-A80F-E4C93F583A26}" dt="2020-10-04T16:49:26.974" v="14" actId="27636"/>
          <ac:spMkLst>
            <pc:docMk/>
            <pc:sldMk cId="2796661152" sldId="351"/>
            <ac:spMk id="3" creationId="{00000000-0000-0000-0000-000000000000}"/>
          </ac:spMkLst>
        </pc:spChg>
        <pc:spChg chg="mod">
          <ac:chgData name="Marcello" userId="8bffbbdb-4fbc-4a87-b9c3-46ced084e620" providerId="ADAL" clId="{19934D46-8542-4A26-A80F-E4C93F583A26}" dt="2020-10-04T16:51:16.234" v="32"/>
          <ac:spMkLst>
            <pc:docMk/>
            <pc:sldMk cId="2796661152" sldId="351"/>
            <ac:spMk id="4" creationId="{00000000-0000-0000-0000-000000000000}"/>
          </ac:spMkLst>
        </pc:spChg>
        <pc:spChg chg="mod">
          <ac:chgData name="Marcello" userId="8bffbbdb-4fbc-4a87-b9c3-46ced084e620" providerId="ADAL" clId="{19934D46-8542-4A26-A80F-E4C93F583A26}" dt="2020-10-04T16:49:56.644" v="30"/>
          <ac:spMkLst>
            <pc:docMk/>
            <pc:sldMk cId="2796661152" sldId="351"/>
            <ac:spMk id="5" creationId="{00000000-0000-0000-0000-000000000000}"/>
          </ac:spMkLst>
        </pc:spChg>
        <pc:spChg chg="mod">
          <ac:chgData name="Marcello" userId="8bffbbdb-4fbc-4a87-b9c3-46ced084e620" providerId="ADAL" clId="{19934D46-8542-4A26-A80F-E4C93F583A26}" dt="2020-10-04T16:50:52.144" v="31"/>
          <ac:spMkLst>
            <pc:docMk/>
            <pc:sldMk cId="2796661152" sldId="351"/>
            <ac:spMk id="6" creationId="{00000000-0000-0000-0000-000000000000}"/>
          </ac:spMkLst>
        </pc:spChg>
      </pc:sldChg>
      <pc:sldChg chg="modSp mod">
        <pc:chgData name="Marcello" userId="8bffbbdb-4fbc-4a87-b9c3-46ced084e620" providerId="ADAL" clId="{19934D46-8542-4A26-A80F-E4C93F583A26}" dt="2020-10-04T16:51:16.234" v="32"/>
        <pc:sldMkLst>
          <pc:docMk/>
          <pc:sldMk cId="4096529644" sldId="352"/>
        </pc:sldMkLst>
        <pc:spChg chg="mod">
          <ac:chgData name="Marcello" userId="8bffbbdb-4fbc-4a87-b9c3-46ced084e620" providerId="ADAL" clId="{19934D46-8542-4A26-A80F-E4C93F583A26}" dt="2020-10-04T16:49:26.590" v="2"/>
          <ac:spMkLst>
            <pc:docMk/>
            <pc:sldMk cId="4096529644" sldId="352"/>
            <ac:spMk id="2" creationId="{00000000-0000-0000-0000-000000000000}"/>
          </ac:spMkLst>
        </pc:spChg>
        <pc:spChg chg="mod">
          <ac:chgData name="Marcello" userId="8bffbbdb-4fbc-4a87-b9c3-46ced084e620" providerId="ADAL" clId="{19934D46-8542-4A26-A80F-E4C93F583A26}" dt="2020-10-04T16:49:27.003" v="15" actId="27636"/>
          <ac:spMkLst>
            <pc:docMk/>
            <pc:sldMk cId="4096529644" sldId="352"/>
            <ac:spMk id="3" creationId="{00000000-0000-0000-0000-000000000000}"/>
          </ac:spMkLst>
        </pc:spChg>
        <pc:spChg chg="mod">
          <ac:chgData name="Marcello" userId="8bffbbdb-4fbc-4a87-b9c3-46ced084e620" providerId="ADAL" clId="{19934D46-8542-4A26-A80F-E4C93F583A26}" dt="2020-10-04T16:51:16.234" v="32"/>
          <ac:spMkLst>
            <pc:docMk/>
            <pc:sldMk cId="4096529644" sldId="352"/>
            <ac:spMk id="4" creationId="{00000000-0000-0000-0000-000000000000}"/>
          </ac:spMkLst>
        </pc:spChg>
        <pc:spChg chg="mod">
          <ac:chgData name="Marcello" userId="8bffbbdb-4fbc-4a87-b9c3-46ced084e620" providerId="ADAL" clId="{19934D46-8542-4A26-A80F-E4C93F583A26}" dt="2020-10-04T16:49:56.644" v="30"/>
          <ac:spMkLst>
            <pc:docMk/>
            <pc:sldMk cId="4096529644" sldId="352"/>
            <ac:spMk id="5" creationId="{00000000-0000-0000-0000-000000000000}"/>
          </ac:spMkLst>
        </pc:spChg>
        <pc:spChg chg="mod">
          <ac:chgData name="Marcello" userId="8bffbbdb-4fbc-4a87-b9c3-46ced084e620" providerId="ADAL" clId="{19934D46-8542-4A26-A80F-E4C93F583A26}" dt="2020-10-04T16:50:52.144" v="31"/>
          <ac:spMkLst>
            <pc:docMk/>
            <pc:sldMk cId="4096529644" sldId="352"/>
            <ac:spMk id="6" creationId="{00000000-0000-0000-0000-000000000000}"/>
          </ac:spMkLst>
        </pc:spChg>
      </pc:sldChg>
      <pc:sldChg chg="modSp mod">
        <pc:chgData name="Marcello" userId="8bffbbdb-4fbc-4a87-b9c3-46ced084e620" providerId="ADAL" clId="{19934D46-8542-4A26-A80F-E4C93F583A26}" dt="2020-10-04T16:51:16.234" v="32"/>
        <pc:sldMkLst>
          <pc:docMk/>
          <pc:sldMk cId="3282302037" sldId="353"/>
        </pc:sldMkLst>
        <pc:spChg chg="mod">
          <ac:chgData name="Marcello" userId="8bffbbdb-4fbc-4a87-b9c3-46ced084e620" providerId="ADAL" clId="{19934D46-8542-4A26-A80F-E4C93F583A26}" dt="2020-10-04T16:49:26.590" v="2"/>
          <ac:spMkLst>
            <pc:docMk/>
            <pc:sldMk cId="3282302037" sldId="353"/>
            <ac:spMk id="2" creationId="{00000000-0000-0000-0000-000000000000}"/>
          </ac:spMkLst>
        </pc:spChg>
        <pc:spChg chg="mod">
          <ac:chgData name="Marcello" userId="8bffbbdb-4fbc-4a87-b9c3-46ced084e620" providerId="ADAL" clId="{19934D46-8542-4A26-A80F-E4C93F583A26}" dt="2020-10-04T16:49:27.025" v="16" actId="27636"/>
          <ac:spMkLst>
            <pc:docMk/>
            <pc:sldMk cId="3282302037" sldId="353"/>
            <ac:spMk id="3" creationId="{00000000-0000-0000-0000-000000000000}"/>
          </ac:spMkLst>
        </pc:spChg>
        <pc:spChg chg="mod">
          <ac:chgData name="Marcello" userId="8bffbbdb-4fbc-4a87-b9c3-46ced084e620" providerId="ADAL" clId="{19934D46-8542-4A26-A80F-E4C93F583A26}" dt="2020-10-04T16:51:16.234" v="32"/>
          <ac:spMkLst>
            <pc:docMk/>
            <pc:sldMk cId="3282302037" sldId="353"/>
            <ac:spMk id="4" creationId="{00000000-0000-0000-0000-000000000000}"/>
          </ac:spMkLst>
        </pc:spChg>
        <pc:spChg chg="mod">
          <ac:chgData name="Marcello" userId="8bffbbdb-4fbc-4a87-b9c3-46ced084e620" providerId="ADAL" clId="{19934D46-8542-4A26-A80F-E4C93F583A26}" dt="2020-10-04T16:49:56.644" v="30"/>
          <ac:spMkLst>
            <pc:docMk/>
            <pc:sldMk cId="3282302037" sldId="353"/>
            <ac:spMk id="5" creationId="{00000000-0000-0000-0000-000000000000}"/>
          </ac:spMkLst>
        </pc:spChg>
        <pc:spChg chg="mod">
          <ac:chgData name="Marcello" userId="8bffbbdb-4fbc-4a87-b9c3-46ced084e620" providerId="ADAL" clId="{19934D46-8542-4A26-A80F-E4C93F583A26}" dt="2020-10-04T16:50:52.144" v="31"/>
          <ac:spMkLst>
            <pc:docMk/>
            <pc:sldMk cId="3282302037" sldId="353"/>
            <ac:spMk id="6" creationId="{00000000-0000-0000-0000-000000000000}"/>
          </ac:spMkLst>
        </pc:spChg>
      </pc:sldChg>
      <pc:sldChg chg="modSp mod">
        <pc:chgData name="Marcello" userId="8bffbbdb-4fbc-4a87-b9c3-46ced084e620" providerId="ADAL" clId="{19934D46-8542-4A26-A80F-E4C93F583A26}" dt="2020-10-04T16:53:08.441" v="49" actId="404"/>
        <pc:sldMkLst>
          <pc:docMk/>
          <pc:sldMk cId="1951843785" sldId="354"/>
        </pc:sldMkLst>
        <pc:spChg chg="mod">
          <ac:chgData name="Marcello" userId="8bffbbdb-4fbc-4a87-b9c3-46ced084e620" providerId="ADAL" clId="{19934D46-8542-4A26-A80F-E4C93F583A26}" dt="2020-10-04T16:49:26.590" v="2"/>
          <ac:spMkLst>
            <pc:docMk/>
            <pc:sldMk cId="1951843785" sldId="354"/>
            <ac:spMk id="2" creationId="{00000000-0000-0000-0000-000000000000}"/>
          </ac:spMkLst>
        </pc:spChg>
        <pc:spChg chg="mod">
          <ac:chgData name="Marcello" userId="8bffbbdb-4fbc-4a87-b9c3-46ced084e620" providerId="ADAL" clId="{19934D46-8542-4A26-A80F-E4C93F583A26}" dt="2020-10-04T16:49:26.590" v="2"/>
          <ac:spMkLst>
            <pc:docMk/>
            <pc:sldMk cId="1951843785" sldId="354"/>
            <ac:spMk id="3" creationId="{00000000-0000-0000-0000-000000000000}"/>
          </ac:spMkLst>
        </pc:spChg>
        <pc:spChg chg="mod">
          <ac:chgData name="Marcello" userId="8bffbbdb-4fbc-4a87-b9c3-46ced084e620" providerId="ADAL" clId="{19934D46-8542-4A26-A80F-E4C93F583A26}" dt="2020-10-04T16:51:16.234" v="32"/>
          <ac:spMkLst>
            <pc:docMk/>
            <pc:sldMk cId="1951843785" sldId="354"/>
            <ac:spMk id="4" creationId="{00000000-0000-0000-0000-000000000000}"/>
          </ac:spMkLst>
        </pc:spChg>
        <pc:spChg chg="mod">
          <ac:chgData name="Marcello" userId="8bffbbdb-4fbc-4a87-b9c3-46ced084e620" providerId="ADAL" clId="{19934D46-8542-4A26-A80F-E4C93F583A26}" dt="2020-10-04T16:49:56.644" v="30"/>
          <ac:spMkLst>
            <pc:docMk/>
            <pc:sldMk cId="1951843785" sldId="354"/>
            <ac:spMk id="5" creationId="{00000000-0000-0000-0000-000000000000}"/>
          </ac:spMkLst>
        </pc:spChg>
        <pc:spChg chg="mod">
          <ac:chgData name="Marcello" userId="8bffbbdb-4fbc-4a87-b9c3-46ced084e620" providerId="ADAL" clId="{19934D46-8542-4A26-A80F-E4C93F583A26}" dt="2020-10-04T16:50:52.144" v="31"/>
          <ac:spMkLst>
            <pc:docMk/>
            <pc:sldMk cId="1951843785" sldId="354"/>
            <ac:spMk id="6" creationId="{00000000-0000-0000-0000-000000000000}"/>
          </ac:spMkLst>
        </pc:spChg>
        <pc:spChg chg="mod">
          <ac:chgData name="Marcello" userId="8bffbbdb-4fbc-4a87-b9c3-46ced084e620" providerId="ADAL" clId="{19934D46-8542-4A26-A80F-E4C93F583A26}" dt="2020-10-04T16:53:08.441" v="49" actId="404"/>
          <ac:spMkLst>
            <pc:docMk/>
            <pc:sldMk cId="1951843785" sldId="354"/>
            <ac:spMk id="8" creationId="{00000000-0000-0000-0000-000000000000}"/>
          </ac:spMkLst>
        </pc:spChg>
        <pc:spChg chg="mod">
          <ac:chgData name="Marcello" userId="8bffbbdb-4fbc-4a87-b9c3-46ced084e620" providerId="ADAL" clId="{19934D46-8542-4A26-A80F-E4C93F583A26}" dt="2020-10-04T16:53:08.441" v="49" actId="404"/>
          <ac:spMkLst>
            <pc:docMk/>
            <pc:sldMk cId="1951843785" sldId="354"/>
            <ac:spMk id="9" creationId="{00000000-0000-0000-0000-000000000000}"/>
          </ac:spMkLst>
        </pc:spChg>
        <pc:spChg chg="mod">
          <ac:chgData name="Marcello" userId="8bffbbdb-4fbc-4a87-b9c3-46ced084e620" providerId="ADAL" clId="{19934D46-8542-4A26-A80F-E4C93F583A26}" dt="2020-10-04T16:53:08.441" v="49" actId="404"/>
          <ac:spMkLst>
            <pc:docMk/>
            <pc:sldMk cId="1951843785" sldId="354"/>
            <ac:spMk id="11" creationId="{00000000-0000-0000-0000-000000000000}"/>
          </ac:spMkLst>
        </pc:spChg>
        <pc:spChg chg="mod">
          <ac:chgData name="Marcello" userId="8bffbbdb-4fbc-4a87-b9c3-46ced084e620" providerId="ADAL" clId="{19934D46-8542-4A26-A80F-E4C93F583A26}" dt="2020-10-04T16:53:08.441" v="49" actId="404"/>
          <ac:spMkLst>
            <pc:docMk/>
            <pc:sldMk cId="1951843785" sldId="354"/>
            <ac:spMk id="13" creationId="{00000000-0000-0000-0000-000000000000}"/>
          </ac:spMkLst>
        </pc:spChg>
        <pc:spChg chg="mod">
          <ac:chgData name="Marcello" userId="8bffbbdb-4fbc-4a87-b9c3-46ced084e620" providerId="ADAL" clId="{19934D46-8542-4A26-A80F-E4C93F583A26}" dt="2020-10-04T16:53:08.441" v="49" actId="404"/>
          <ac:spMkLst>
            <pc:docMk/>
            <pc:sldMk cId="1951843785" sldId="354"/>
            <ac:spMk id="15" creationId="{00000000-0000-0000-0000-000000000000}"/>
          </ac:spMkLst>
        </pc:spChg>
        <pc:spChg chg="mod">
          <ac:chgData name="Marcello" userId="8bffbbdb-4fbc-4a87-b9c3-46ced084e620" providerId="ADAL" clId="{19934D46-8542-4A26-A80F-E4C93F583A26}" dt="2020-10-04T16:53:08.441" v="49" actId="404"/>
          <ac:spMkLst>
            <pc:docMk/>
            <pc:sldMk cId="1951843785" sldId="354"/>
            <ac:spMk id="17" creationId="{00000000-0000-0000-0000-000000000000}"/>
          </ac:spMkLst>
        </pc:spChg>
        <pc:spChg chg="mod">
          <ac:chgData name="Marcello" userId="8bffbbdb-4fbc-4a87-b9c3-46ced084e620" providerId="ADAL" clId="{19934D46-8542-4A26-A80F-E4C93F583A26}" dt="2020-10-04T16:53:08.441" v="49" actId="404"/>
          <ac:spMkLst>
            <pc:docMk/>
            <pc:sldMk cId="1951843785" sldId="354"/>
            <ac:spMk id="20" creationId="{00000000-0000-0000-0000-000000000000}"/>
          </ac:spMkLst>
        </pc:spChg>
      </pc:sldChg>
      <pc:sldChg chg="modSp mod">
        <pc:chgData name="Marcello" userId="8bffbbdb-4fbc-4a87-b9c3-46ced084e620" providerId="ADAL" clId="{19934D46-8542-4A26-A80F-E4C93F583A26}" dt="2020-10-04T16:51:16.234" v="32"/>
        <pc:sldMkLst>
          <pc:docMk/>
          <pc:sldMk cId="2252964480" sldId="355"/>
        </pc:sldMkLst>
        <pc:spChg chg="mod">
          <ac:chgData name="Marcello" userId="8bffbbdb-4fbc-4a87-b9c3-46ced084e620" providerId="ADAL" clId="{19934D46-8542-4A26-A80F-E4C93F583A26}" dt="2020-10-04T16:49:26.590" v="2"/>
          <ac:spMkLst>
            <pc:docMk/>
            <pc:sldMk cId="2252964480" sldId="355"/>
            <ac:spMk id="2" creationId="{00000000-0000-0000-0000-000000000000}"/>
          </ac:spMkLst>
        </pc:spChg>
        <pc:spChg chg="mod">
          <ac:chgData name="Marcello" userId="8bffbbdb-4fbc-4a87-b9c3-46ced084e620" providerId="ADAL" clId="{19934D46-8542-4A26-A80F-E4C93F583A26}" dt="2020-10-04T16:49:27.079" v="18" actId="27636"/>
          <ac:spMkLst>
            <pc:docMk/>
            <pc:sldMk cId="2252964480" sldId="355"/>
            <ac:spMk id="3" creationId="{00000000-0000-0000-0000-000000000000}"/>
          </ac:spMkLst>
        </pc:spChg>
        <pc:spChg chg="mod">
          <ac:chgData name="Marcello" userId="8bffbbdb-4fbc-4a87-b9c3-46ced084e620" providerId="ADAL" clId="{19934D46-8542-4A26-A80F-E4C93F583A26}" dt="2020-10-04T16:51:16.234" v="32"/>
          <ac:spMkLst>
            <pc:docMk/>
            <pc:sldMk cId="2252964480" sldId="355"/>
            <ac:spMk id="4" creationId="{00000000-0000-0000-0000-000000000000}"/>
          </ac:spMkLst>
        </pc:spChg>
        <pc:spChg chg="mod">
          <ac:chgData name="Marcello" userId="8bffbbdb-4fbc-4a87-b9c3-46ced084e620" providerId="ADAL" clId="{19934D46-8542-4A26-A80F-E4C93F583A26}" dt="2020-10-04T16:49:56.644" v="30"/>
          <ac:spMkLst>
            <pc:docMk/>
            <pc:sldMk cId="2252964480" sldId="355"/>
            <ac:spMk id="5" creationId="{00000000-0000-0000-0000-000000000000}"/>
          </ac:spMkLst>
        </pc:spChg>
        <pc:spChg chg="mod">
          <ac:chgData name="Marcello" userId="8bffbbdb-4fbc-4a87-b9c3-46ced084e620" providerId="ADAL" clId="{19934D46-8542-4A26-A80F-E4C93F583A26}" dt="2020-10-04T16:50:52.144" v="31"/>
          <ac:spMkLst>
            <pc:docMk/>
            <pc:sldMk cId="2252964480" sldId="355"/>
            <ac:spMk id="6" creationId="{00000000-0000-0000-0000-000000000000}"/>
          </ac:spMkLst>
        </pc:spChg>
      </pc:sldChg>
      <pc:sldChg chg="modSp">
        <pc:chgData name="Marcello" userId="8bffbbdb-4fbc-4a87-b9c3-46ced084e620" providerId="ADAL" clId="{19934D46-8542-4A26-A80F-E4C93F583A26}" dt="2020-10-04T16:51:16.234" v="32"/>
        <pc:sldMkLst>
          <pc:docMk/>
          <pc:sldMk cId="3557912603" sldId="356"/>
        </pc:sldMkLst>
        <pc:spChg chg="mod">
          <ac:chgData name="Marcello" userId="8bffbbdb-4fbc-4a87-b9c3-46ced084e620" providerId="ADAL" clId="{19934D46-8542-4A26-A80F-E4C93F583A26}" dt="2020-10-04T16:49:26.590" v="2"/>
          <ac:spMkLst>
            <pc:docMk/>
            <pc:sldMk cId="3557912603" sldId="356"/>
            <ac:spMk id="2" creationId="{00000000-0000-0000-0000-000000000000}"/>
          </ac:spMkLst>
        </pc:spChg>
        <pc:spChg chg="mod">
          <ac:chgData name="Marcello" userId="8bffbbdb-4fbc-4a87-b9c3-46ced084e620" providerId="ADAL" clId="{19934D46-8542-4A26-A80F-E4C93F583A26}" dt="2020-10-04T16:49:26.590" v="2"/>
          <ac:spMkLst>
            <pc:docMk/>
            <pc:sldMk cId="3557912603" sldId="356"/>
            <ac:spMk id="3" creationId="{00000000-0000-0000-0000-000000000000}"/>
          </ac:spMkLst>
        </pc:spChg>
        <pc:spChg chg="mod">
          <ac:chgData name="Marcello" userId="8bffbbdb-4fbc-4a87-b9c3-46ced084e620" providerId="ADAL" clId="{19934D46-8542-4A26-A80F-E4C93F583A26}" dt="2020-10-04T16:51:16.234" v="32"/>
          <ac:spMkLst>
            <pc:docMk/>
            <pc:sldMk cId="3557912603" sldId="356"/>
            <ac:spMk id="4" creationId="{00000000-0000-0000-0000-000000000000}"/>
          </ac:spMkLst>
        </pc:spChg>
        <pc:spChg chg="mod">
          <ac:chgData name="Marcello" userId="8bffbbdb-4fbc-4a87-b9c3-46ced084e620" providerId="ADAL" clId="{19934D46-8542-4A26-A80F-E4C93F583A26}" dt="2020-10-04T16:49:56.644" v="30"/>
          <ac:spMkLst>
            <pc:docMk/>
            <pc:sldMk cId="3557912603" sldId="356"/>
            <ac:spMk id="5" creationId="{00000000-0000-0000-0000-000000000000}"/>
          </ac:spMkLst>
        </pc:spChg>
        <pc:spChg chg="mod">
          <ac:chgData name="Marcello" userId="8bffbbdb-4fbc-4a87-b9c3-46ced084e620" providerId="ADAL" clId="{19934D46-8542-4A26-A80F-E4C93F583A26}" dt="2020-10-04T16:50:52.144" v="31"/>
          <ac:spMkLst>
            <pc:docMk/>
            <pc:sldMk cId="3557912603" sldId="356"/>
            <ac:spMk id="6" creationId="{00000000-0000-0000-0000-000000000000}"/>
          </ac:spMkLst>
        </pc:spChg>
      </pc:sldChg>
      <pc:sldChg chg="modSp mod">
        <pc:chgData name="Marcello" userId="8bffbbdb-4fbc-4a87-b9c3-46ced084e620" providerId="ADAL" clId="{19934D46-8542-4A26-A80F-E4C93F583A26}" dt="2020-10-04T16:51:16.234" v="32"/>
        <pc:sldMkLst>
          <pc:docMk/>
          <pc:sldMk cId="2465968748" sldId="357"/>
        </pc:sldMkLst>
        <pc:spChg chg="mod">
          <ac:chgData name="Marcello" userId="8bffbbdb-4fbc-4a87-b9c3-46ced084e620" providerId="ADAL" clId="{19934D46-8542-4A26-A80F-E4C93F583A26}" dt="2020-10-04T16:49:26.590" v="2"/>
          <ac:spMkLst>
            <pc:docMk/>
            <pc:sldMk cId="2465968748" sldId="357"/>
            <ac:spMk id="2" creationId="{00000000-0000-0000-0000-000000000000}"/>
          </ac:spMkLst>
        </pc:spChg>
        <pc:spChg chg="mod">
          <ac:chgData name="Marcello" userId="8bffbbdb-4fbc-4a87-b9c3-46ced084e620" providerId="ADAL" clId="{19934D46-8542-4A26-A80F-E4C93F583A26}" dt="2020-10-04T16:49:27.103" v="19" actId="27636"/>
          <ac:spMkLst>
            <pc:docMk/>
            <pc:sldMk cId="2465968748" sldId="357"/>
            <ac:spMk id="3" creationId="{00000000-0000-0000-0000-000000000000}"/>
          </ac:spMkLst>
        </pc:spChg>
        <pc:spChg chg="mod">
          <ac:chgData name="Marcello" userId="8bffbbdb-4fbc-4a87-b9c3-46ced084e620" providerId="ADAL" clId="{19934D46-8542-4A26-A80F-E4C93F583A26}" dt="2020-10-04T16:51:16.234" v="32"/>
          <ac:spMkLst>
            <pc:docMk/>
            <pc:sldMk cId="2465968748" sldId="357"/>
            <ac:spMk id="4" creationId="{00000000-0000-0000-0000-000000000000}"/>
          </ac:spMkLst>
        </pc:spChg>
        <pc:spChg chg="mod">
          <ac:chgData name="Marcello" userId="8bffbbdb-4fbc-4a87-b9c3-46ced084e620" providerId="ADAL" clId="{19934D46-8542-4A26-A80F-E4C93F583A26}" dt="2020-10-04T16:49:56.644" v="30"/>
          <ac:spMkLst>
            <pc:docMk/>
            <pc:sldMk cId="2465968748" sldId="357"/>
            <ac:spMk id="5" creationId="{00000000-0000-0000-0000-000000000000}"/>
          </ac:spMkLst>
        </pc:spChg>
        <pc:spChg chg="mod">
          <ac:chgData name="Marcello" userId="8bffbbdb-4fbc-4a87-b9c3-46ced084e620" providerId="ADAL" clId="{19934D46-8542-4A26-A80F-E4C93F583A26}" dt="2020-10-04T16:50:52.144" v="31"/>
          <ac:spMkLst>
            <pc:docMk/>
            <pc:sldMk cId="2465968748" sldId="357"/>
            <ac:spMk id="6" creationId="{00000000-0000-0000-0000-000000000000}"/>
          </ac:spMkLst>
        </pc:spChg>
      </pc:sldChg>
      <pc:sldChg chg="modSp mod">
        <pc:chgData name="Marcello" userId="8bffbbdb-4fbc-4a87-b9c3-46ced084e620" providerId="ADAL" clId="{19934D46-8542-4A26-A80F-E4C93F583A26}" dt="2020-10-04T16:53:53.510" v="67" actId="403"/>
        <pc:sldMkLst>
          <pc:docMk/>
          <pc:sldMk cId="3184075513" sldId="358"/>
        </pc:sldMkLst>
        <pc:spChg chg="mod">
          <ac:chgData name="Marcello" userId="8bffbbdb-4fbc-4a87-b9c3-46ced084e620" providerId="ADAL" clId="{19934D46-8542-4A26-A80F-E4C93F583A26}" dt="2020-10-04T16:49:26.590" v="2"/>
          <ac:spMkLst>
            <pc:docMk/>
            <pc:sldMk cId="3184075513" sldId="358"/>
            <ac:spMk id="2" creationId="{00000000-0000-0000-0000-000000000000}"/>
          </ac:spMkLst>
        </pc:spChg>
        <pc:spChg chg="mod">
          <ac:chgData name="Marcello" userId="8bffbbdb-4fbc-4a87-b9c3-46ced084e620" providerId="ADAL" clId="{19934D46-8542-4A26-A80F-E4C93F583A26}" dt="2020-10-04T16:53:53.510" v="67" actId="403"/>
          <ac:spMkLst>
            <pc:docMk/>
            <pc:sldMk cId="3184075513" sldId="358"/>
            <ac:spMk id="3" creationId="{00000000-0000-0000-0000-000000000000}"/>
          </ac:spMkLst>
        </pc:spChg>
        <pc:spChg chg="mod">
          <ac:chgData name="Marcello" userId="8bffbbdb-4fbc-4a87-b9c3-46ced084e620" providerId="ADAL" clId="{19934D46-8542-4A26-A80F-E4C93F583A26}" dt="2020-10-04T16:51:16.234" v="32"/>
          <ac:spMkLst>
            <pc:docMk/>
            <pc:sldMk cId="3184075513" sldId="358"/>
            <ac:spMk id="4" creationId="{00000000-0000-0000-0000-000000000000}"/>
          </ac:spMkLst>
        </pc:spChg>
        <pc:spChg chg="mod">
          <ac:chgData name="Marcello" userId="8bffbbdb-4fbc-4a87-b9c3-46ced084e620" providerId="ADAL" clId="{19934D46-8542-4A26-A80F-E4C93F583A26}" dt="2020-10-04T16:49:56.644" v="30"/>
          <ac:spMkLst>
            <pc:docMk/>
            <pc:sldMk cId="3184075513" sldId="358"/>
            <ac:spMk id="5" creationId="{00000000-0000-0000-0000-000000000000}"/>
          </ac:spMkLst>
        </pc:spChg>
        <pc:spChg chg="mod">
          <ac:chgData name="Marcello" userId="8bffbbdb-4fbc-4a87-b9c3-46ced084e620" providerId="ADAL" clId="{19934D46-8542-4A26-A80F-E4C93F583A26}" dt="2020-10-04T16:50:52.144" v="31"/>
          <ac:spMkLst>
            <pc:docMk/>
            <pc:sldMk cId="3184075513" sldId="358"/>
            <ac:spMk id="6" creationId="{00000000-0000-0000-0000-000000000000}"/>
          </ac:spMkLst>
        </pc:spChg>
        <pc:spChg chg="mod">
          <ac:chgData name="Marcello" userId="8bffbbdb-4fbc-4a87-b9c3-46ced084e620" providerId="ADAL" clId="{19934D46-8542-4A26-A80F-E4C93F583A26}" dt="2020-10-04T16:53:37.078" v="58" actId="1035"/>
          <ac:spMkLst>
            <pc:docMk/>
            <pc:sldMk cId="3184075513" sldId="358"/>
            <ac:spMk id="8" creationId="{00000000-0000-0000-0000-000000000000}"/>
          </ac:spMkLst>
        </pc:spChg>
        <pc:spChg chg="mod">
          <ac:chgData name="Marcello" userId="8bffbbdb-4fbc-4a87-b9c3-46ced084e620" providerId="ADAL" clId="{19934D46-8542-4A26-A80F-E4C93F583A26}" dt="2020-10-04T16:53:37.078" v="58" actId="1035"/>
          <ac:spMkLst>
            <pc:docMk/>
            <pc:sldMk cId="3184075513" sldId="358"/>
            <ac:spMk id="10" creationId="{00000000-0000-0000-0000-000000000000}"/>
          </ac:spMkLst>
        </pc:spChg>
        <pc:graphicFrameChg chg="mod">
          <ac:chgData name="Marcello" userId="8bffbbdb-4fbc-4a87-b9c3-46ced084e620" providerId="ADAL" clId="{19934D46-8542-4A26-A80F-E4C93F583A26}" dt="2020-10-04T16:53:37.078" v="58" actId="1035"/>
          <ac:graphicFrameMkLst>
            <pc:docMk/>
            <pc:sldMk cId="3184075513" sldId="358"/>
            <ac:graphicFrameMk id="7" creationId="{00000000-0000-0000-0000-000000000000}"/>
          </ac:graphicFrameMkLst>
        </pc:graphicFrameChg>
        <pc:graphicFrameChg chg="mod">
          <ac:chgData name="Marcello" userId="8bffbbdb-4fbc-4a87-b9c3-46ced084e620" providerId="ADAL" clId="{19934D46-8542-4A26-A80F-E4C93F583A26}" dt="2020-10-04T16:53:37.078" v="58" actId="1035"/>
          <ac:graphicFrameMkLst>
            <pc:docMk/>
            <pc:sldMk cId="3184075513" sldId="358"/>
            <ac:graphicFrameMk id="9" creationId="{00000000-0000-0000-0000-000000000000}"/>
          </ac:graphicFrameMkLst>
        </pc:graphicFrameChg>
      </pc:sldChg>
      <pc:sldChg chg="modSp mod">
        <pc:chgData name="Marcello" userId="8bffbbdb-4fbc-4a87-b9c3-46ced084e620" providerId="ADAL" clId="{19934D46-8542-4A26-A80F-E4C93F583A26}" dt="2020-10-04T16:54:12.642" v="69" actId="404"/>
        <pc:sldMkLst>
          <pc:docMk/>
          <pc:sldMk cId="2421360047" sldId="359"/>
        </pc:sldMkLst>
        <pc:spChg chg="mod">
          <ac:chgData name="Marcello" userId="8bffbbdb-4fbc-4a87-b9c3-46ced084e620" providerId="ADAL" clId="{19934D46-8542-4A26-A80F-E4C93F583A26}" dt="2020-10-04T16:49:26.590" v="2"/>
          <ac:spMkLst>
            <pc:docMk/>
            <pc:sldMk cId="2421360047" sldId="359"/>
            <ac:spMk id="2" creationId="{00000000-0000-0000-0000-000000000000}"/>
          </ac:spMkLst>
        </pc:spChg>
        <pc:spChg chg="mod">
          <ac:chgData name="Marcello" userId="8bffbbdb-4fbc-4a87-b9c3-46ced084e620" providerId="ADAL" clId="{19934D46-8542-4A26-A80F-E4C93F583A26}" dt="2020-10-04T16:49:27.118" v="20" actId="27636"/>
          <ac:spMkLst>
            <pc:docMk/>
            <pc:sldMk cId="2421360047" sldId="359"/>
            <ac:spMk id="3" creationId="{00000000-0000-0000-0000-000000000000}"/>
          </ac:spMkLst>
        </pc:spChg>
        <pc:spChg chg="mod">
          <ac:chgData name="Marcello" userId="8bffbbdb-4fbc-4a87-b9c3-46ced084e620" providerId="ADAL" clId="{19934D46-8542-4A26-A80F-E4C93F583A26}" dt="2020-10-04T16:51:16.234" v="32"/>
          <ac:spMkLst>
            <pc:docMk/>
            <pc:sldMk cId="2421360047" sldId="359"/>
            <ac:spMk id="4" creationId="{00000000-0000-0000-0000-000000000000}"/>
          </ac:spMkLst>
        </pc:spChg>
        <pc:spChg chg="mod">
          <ac:chgData name="Marcello" userId="8bffbbdb-4fbc-4a87-b9c3-46ced084e620" providerId="ADAL" clId="{19934D46-8542-4A26-A80F-E4C93F583A26}" dt="2020-10-04T16:49:56.644" v="30"/>
          <ac:spMkLst>
            <pc:docMk/>
            <pc:sldMk cId="2421360047" sldId="359"/>
            <ac:spMk id="5" creationId="{00000000-0000-0000-0000-000000000000}"/>
          </ac:spMkLst>
        </pc:spChg>
        <pc:spChg chg="mod">
          <ac:chgData name="Marcello" userId="8bffbbdb-4fbc-4a87-b9c3-46ced084e620" providerId="ADAL" clId="{19934D46-8542-4A26-A80F-E4C93F583A26}" dt="2020-10-04T16:50:52.144" v="31"/>
          <ac:spMkLst>
            <pc:docMk/>
            <pc:sldMk cId="2421360047" sldId="359"/>
            <ac:spMk id="6" creationId="{00000000-0000-0000-0000-000000000000}"/>
          </ac:spMkLst>
        </pc:spChg>
        <pc:spChg chg="mod">
          <ac:chgData name="Marcello" userId="8bffbbdb-4fbc-4a87-b9c3-46ced084e620" providerId="ADAL" clId="{19934D46-8542-4A26-A80F-E4C93F583A26}" dt="2020-10-04T16:54:12.642" v="69" actId="404"/>
          <ac:spMkLst>
            <pc:docMk/>
            <pc:sldMk cId="2421360047" sldId="359"/>
            <ac:spMk id="12" creationId="{00000000-0000-0000-0000-000000000000}"/>
          </ac:spMkLst>
        </pc:spChg>
        <pc:spChg chg="mod">
          <ac:chgData name="Marcello" userId="8bffbbdb-4fbc-4a87-b9c3-46ced084e620" providerId="ADAL" clId="{19934D46-8542-4A26-A80F-E4C93F583A26}" dt="2020-10-04T16:54:12.642" v="69" actId="404"/>
          <ac:spMkLst>
            <pc:docMk/>
            <pc:sldMk cId="2421360047" sldId="359"/>
            <ac:spMk id="19" creationId="{00000000-0000-0000-0000-000000000000}"/>
          </ac:spMkLst>
        </pc:spChg>
        <pc:spChg chg="mod">
          <ac:chgData name="Marcello" userId="8bffbbdb-4fbc-4a87-b9c3-46ced084e620" providerId="ADAL" clId="{19934D46-8542-4A26-A80F-E4C93F583A26}" dt="2020-10-04T16:54:12.642" v="69" actId="404"/>
          <ac:spMkLst>
            <pc:docMk/>
            <pc:sldMk cId="2421360047" sldId="359"/>
            <ac:spMk id="26" creationId="{00000000-0000-0000-0000-000000000000}"/>
          </ac:spMkLst>
        </pc:spChg>
        <pc:spChg chg="mod">
          <ac:chgData name="Marcello" userId="8bffbbdb-4fbc-4a87-b9c3-46ced084e620" providerId="ADAL" clId="{19934D46-8542-4A26-A80F-E4C93F583A26}" dt="2020-10-04T16:54:12.642" v="69" actId="404"/>
          <ac:spMkLst>
            <pc:docMk/>
            <pc:sldMk cId="2421360047" sldId="359"/>
            <ac:spMk id="28" creationId="{00000000-0000-0000-0000-000000000000}"/>
          </ac:spMkLst>
        </pc:spChg>
        <pc:spChg chg="mod">
          <ac:chgData name="Marcello" userId="8bffbbdb-4fbc-4a87-b9c3-46ced084e620" providerId="ADAL" clId="{19934D46-8542-4A26-A80F-E4C93F583A26}" dt="2020-10-04T16:54:12.642" v="69" actId="404"/>
          <ac:spMkLst>
            <pc:docMk/>
            <pc:sldMk cId="2421360047" sldId="359"/>
            <ac:spMk id="29" creationId="{00000000-0000-0000-0000-000000000000}"/>
          </ac:spMkLst>
        </pc:spChg>
        <pc:spChg chg="mod">
          <ac:chgData name="Marcello" userId="8bffbbdb-4fbc-4a87-b9c3-46ced084e620" providerId="ADAL" clId="{19934D46-8542-4A26-A80F-E4C93F583A26}" dt="2020-10-04T16:54:12.642" v="69" actId="404"/>
          <ac:spMkLst>
            <pc:docMk/>
            <pc:sldMk cId="2421360047" sldId="359"/>
            <ac:spMk id="30" creationId="{00000000-0000-0000-0000-000000000000}"/>
          </ac:spMkLst>
        </pc:spChg>
        <pc:spChg chg="mod">
          <ac:chgData name="Marcello" userId="8bffbbdb-4fbc-4a87-b9c3-46ced084e620" providerId="ADAL" clId="{19934D46-8542-4A26-A80F-E4C93F583A26}" dt="2020-10-04T16:54:12.642" v="69" actId="404"/>
          <ac:spMkLst>
            <pc:docMk/>
            <pc:sldMk cId="2421360047" sldId="359"/>
            <ac:spMk id="32" creationId="{00000000-0000-0000-0000-000000000000}"/>
          </ac:spMkLst>
        </pc:spChg>
        <pc:spChg chg="mod">
          <ac:chgData name="Marcello" userId="8bffbbdb-4fbc-4a87-b9c3-46ced084e620" providerId="ADAL" clId="{19934D46-8542-4A26-A80F-E4C93F583A26}" dt="2020-10-04T16:54:12.642" v="69" actId="404"/>
          <ac:spMkLst>
            <pc:docMk/>
            <pc:sldMk cId="2421360047" sldId="359"/>
            <ac:spMk id="35" creationId="{00000000-0000-0000-0000-000000000000}"/>
          </ac:spMkLst>
        </pc:spChg>
        <pc:spChg chg="mod">
          <ac:chgData name="Marcello" userId="8bffbbdb-4fbc-4a87-b9c3-46ced084e620" providerId="ADAL" clId="{19934D46-8542-4A26-A80F-E4C93F583A26}" dt="2020-10-04T16:54:12.642" v="69" actId="404"/>
          <ac:spMkLst>
            <pc:docMk/>
            <pc:sldMk cId="2421360047" sldId="359"/>
            <ac:spMk id="43" creationId="{00000000-0000-0000-0000-000000000000}"/>
          </ac:spMkLst>
        </pc:spChg>
        <pc:spChg chg="mod">
          <ac:chgData name="Marcello" userId="8bffbbdb-4fbc-4a87-b9c3-46ced084e620" providerId="ADAL" clId="{19934D46-8542-4A26-A80F-E4C93F583A26}" dt="2020-10-04T16:54:12.642" v="69" actId="404"/>
          <ac:spMkLst>
            <pc:docMk/>
            <pc:sldMk cId="2421360047" sldId="359"/>
            <ac:spMk id="47" creationId="{00000000-0000-0000-0000-000000000000}"/>
          </ac:spMkLst>
        </pc:spChg>
        <pc:spChg chg="mod">
          <ac:chgData name="Marcello" userId="8bffbbdb-4fbc-4a87-b9c3-46ced084e620" providerId="ADAL" clId="{19934D46-8542-4A26-A80F-E4C93F583A26}" dt="2020-10-04T16:54:08.071" v="68" actId="404"/>
          <ac:spMkLst>
            <pc:docMk/>
            <pc:sldMk cId="2421360047" sldId="359"/>
            <ac:spMk id="72" creationId="{00000000-0000-0000-0000-000000000000}"/>
          </ac:spMkLst>
        </pc:spChg>
        <pc:spChg chg="mod">
          <ac:chgData name="Marcello" userId="8bffbbdb-4fbc-4a87-b9c3-46ced084e620" providerId="ADAL" clId="{19934D46-8542-4A26-A80F-E4C93F583A26}" dt="2020-10-04T16:54:08.071" v="68" actId="404"/>
          <ac:spMkLst>
            <pc:docMk/>
            <pc:sldMk cId="2421360047" sldId="359"/>
            <ac:spMk id="73" creationId="{00000000-0000-0000-0000-000000000000}"/>
          </ac:spMkLst>
        </pc:spChg>
      </pc:sldChg>
      <pc:sldChg chg="modSp">
        <pc:chgData name="Marcello" userId="8bffbbdb-4fbc-4a87-b9c3-46ced084e620" providerId="ADAL" clId="{19934D46-8542-4A26-A80F-E4C93F583A26}" dt="2020-10-04T16:51:16.234" v="32"/>
        <pc:sldMkLst>
          <pc:docMk/>
          <pc:sldMk cId="1609409913" sldId="360"/>
        </pc:sldMkLst>
        <pc:spChg chg="mod">
          <ac:chgData name="Marcello" userId="8bffbbdb-4fbc-4a87-b9c3-46ced084e620" providerId="ADAL" clId="{19934D46-8542-4A26-A80F-E4C93F583A26}" dt="2020-10-04T16:49:26.590" v="2"/>
          <ac:spMkLst>
            <pc:docMk/>
            <pc:sldMk cId="1609409913" sldId="360"/>
            <ac:spMk id="2" creationId="{00000000-0000-0000-0000-000000000000}"/>
          </ac:spMkLst>
        </pc:spChg>
        <pc:spChg chg="mod">
          <ac:chgData name="Marcello" userId="8bffbbdb-4fbc-4a87-b9c3-46ced084e620" providerId="ADAL" clId="{19934D46-8542-4A26-A80F-E4C93F583A26}" dt="2020-10-04T16:49:26.590" v="2"/>
          <ac:spMkLst>
            <pc:docMk/>
            <pc:sldMk cId="1609409913" sldId="360"/>
            <ac:spMk id="3" creationId="{00000000-0000-0000-0000-000000000000}"/>
          </ac:spMkLst>
        </pc:spChg>
        <pc:spChg chg="mod">
          <ac:chgData name="Marcello" userId="8bffbbdb-4fbc-4a87-b9c3-46ced084e620" providerId="ADAL" clId="{19934D46-8542-4A26-A80F-E4C93F583A26}" dt="2020-10-04T16:51:16.234" v="32"/>
          <ac:spMkLst>
            <pc:docMk/>
            <pc:sldMk cId="1609409913" sldId="360"/>
            <ac:spMk id="4" creationId="{00000000-0000-0000-0000-000000000000}"/>
          </ac:spMkLst>
        </pc:spChg>
        <pc:spChg chg="mod">
          <ac:chgData name="Marcello" userId="8bffbbdb-4fbc-4a87-b9c3-46ced084e620" providerId="ADAL" clId="{19934D46-8542-4A26-A80F-E4C93F583A26}" dt="2020-10-04T16:49:56.644" v="30"/>
          <ac:spMkLst>
            <pc:docMk/>
            <pc:sldMk cId="1609409913" sldId="360"/>
            <ac:spMk id="5" creationId="{00000000-0000-0000-0000-000000000000}"/>
          </ac:spMkLst>
        </pc:spChg>
        <pc:spChg chg="mod">
          <ac:chgData name="Marcello" userId="8bffbbdb-4fbc-4a87-b9c3-46ced084e620" providerId="ADAL" clId="{19934D46-8542-4A26-A80F-E4C93F583A26}" dt="2020-10-04T16:50:52.144" v="31"/>
          <ac:spMkLst>
            <pc:docMk/>
            <pc:sldMk cId="1609409913" sldId="360"/>
            <ac:spMk id="6" creationId="{00000000-0000-0000-0000-000000000000}"/>
          </ac:spMkLst>
        </pc:spChg>
      </pc:sldChg>
      <pc:sldChg chg="modSp mod">
        <pc:chgData name="Marcello" userId="8bffbbdb-4fbc-4a87-b9c3-46ced084e620" providerId="ADAL" clId="{19934D46-8542-4A26-A80F-E4C93F583A26}" dt="2020-10-04T16:50:52.144" v="31"/>
        <pc:sldMkLst>
          <pc:docMk/>
          <pc:sldMk cId="911076139" sldId="361"/>
        </pc:sldMkLst>
        <pc:spChg chg="mod">
          <ac:chgData name="Marcello" userId="8bffbbdb-4fbc-4a87-b9c3-46ced084e620" providerId="ADAL" clId="{19934D46-8542-4A26-A80F-E4C93F583A26}" dt="2020-10-04T16:49:26.590" v="2"/>
          <ac:spMkLst>
            <pc:docMk/>
            <pc:sldMk cId="911076139" sldId="361"/>
            <ac:spMk id="2" creationId="{00000000-0000-0000-0000-000000000000}"/>
          </ac:spMkLst>
        </pc:spChg>
        <pc:spChg chg="mod">
          <ac:chgData name="Marcello" userId="8bffbbdb-4fbc-4a87-b9c3-46ced084e620" providerId="ADAL" clId="{19934D46-8542-4A26-A80F-E4C93F583A26}" dt="2020-10-04T16:49:27.174" v="22" actId="27636"/>
          <ac:spMkLst>
            <pc:docMk/>
            <pc:sldMk cId="911076139" sldId="361"/>
            <ac:spMk id="3" creationId="{00000000-0000-0000-0000-000000000000}"/>
          </ac:spMkLst>
        </pc:spChg>
        <pc:spChg chg="mod">
          <ac:chgData name="Marcello" userId="8bffbbdb-4fbc-4a87-b9c3-46ced084e620" providerId="ADAL" clId="{19934D46-8542-4A26-A80F-E4C93F583A26}" dt="2020-10-04T16:49:45.646" v="29"/>
          <ac:spMkLst>
            <pc:docMk/>
            <pc:sldMk cId="911076139" sldId="361"/>
            <ac:spMk id="4" creationId="{00000000-0000-0000-0000-000000000000}"/>
          </ac:spMkLst>
        </pc:spChg>
        <pc:spChg chg="mod">
          <ac:chgData name="Marcello" userId="8bffbbdb-4fbc-4a87-b9c3-46ced084e620" providerId="ADAL" clId="{19934D46-8542-4A26-A80F-E4C93F583A26}" dt="2020-10-04T16:49:56.644" v="30"/>
          <ac:spMkLst>
            <pc:docMk/>
            <pc:sldMk cId="911076139" sldId="361"/>
            <ac:spMk id="5" creationId="{00000000-0000-0000-0000-000000000000}"/>
          </ac:spMkLst>
        </pc:spChg>
        <pc:spChg chg="mod">
          <ac:chgData name="Marcello" userId="8bffbbdb-4fbc-4a87-b9c3-46ced084e620" providerId="ADAL" clId="{19934D46-8542-4A26-A80F-E4C93F583A26}" dt="2020-10-04T16:50:52.144" v="31"/>
          <ac:spMkLst>
            <pc:docMk/>
            <pc:sldMk cId="911076139" sldId="361"/>
            <ac:spMk id="6" creationId="{00000000-0000-0000-0000-000000000000}"/>
          </ac:spMkLst>
        </pc:spChg>
      </pc:sldChg>
      <pc:sldChg chg="modSp mod">
        <pc:chgData name="Marcello" userId="8bffbbdb-4fbc-4a87-b9c3-46ced084e620" providerId="ADAL" clId="{19934D46-8542-4A26-A80F-E4C93F583A26}" dt="2020-10-04T16:50:52.144" v="31"/>
        <pc:sldMkLst>
          <pc:docMk/>
          <pc:sldMk cId="2565564942" sldId="362"/>
        </pc:sldMkLst>
        <pc:spChg chg="mod">
          <ac:chgData name="Marcello" userId="8bffbbdb-4fbc-4a87-b9c3-46ced084e620" providerId="ADAL" clId="{19934D46-8542-4A26-A80F-E4C93F583A26}" dt="2020-10-04T16:49:26.590" v="2"/>
          <ac:spMkLst>
            <pc:docMk/>
            <pc:sldMk cId="2565564942" sldId="362"/>
            <ac:spMk id="2" creationId="{00000000-0000-0000-0000-000000000000}"/>
          </ac:spMkLst>
        </pc:spChg>
        <pc:spChg chg="mod">
          <ac:chgData name="Marcello" userId="8bffbbdb-4fbc-4a87-b9c3-46ced084e620" providerId="ADAL" clId="{19934D46-8542-4A26-A80F-E4C93F583A26}" dt="2020-10-04T16:49:27.230" v="23" actId="27636"/>
          <ac:spMkLst>
            <pc:docMk/>
            <pc:sldMk cId="2565564942" sldId="362"/>
            <ac:spMk id="3" creationId="{00000000-0000-0000-0000-000000000000}"/>
          </ac:spMkLst>
        </pc:spChg>
        <pc:spChg chg="mod">
          <ac:chgData name="Marcello" userId="8bffbbdb-4fbc-4a87-b9c3-46ced084e620" providerId="ADAL" clId="{19934D46-8542-4A26-A80F-E4C93F583A26}" dt="2020-10-04T16:49:45.646" v="29"/>
          <ac:spMkLst>
            <pc:docMk/>
            <pc:sldMk cId="2565564942" sldId="362"/>
            <ac:spMk id="4" creationId="{00000000-0000-0000-0000-000000000000}"/>
          </ac:spMkLst>
        </pc:spChg>
        <pc:spChg chg="mod">
          <ac:chgData name="Marcello" userId="8bffbbdb-4fbc-4a87-b9c3-46ced084e620" providerId="ADAL" clId="{19934D46-8542-4A26-A80F-E4C93F583A26}" dt="2020-10-04T16:49:56.644" v="30"/>
          <ac:spMkLst>
            <pc:docMk/>
            <pc:sldMk cId="2565564942" sldId="362"/>
            <ac:spMk id="5" creationId="{00000000-0000-0000-0000-000000000000}"/>
          </ac:spMkLst>
        </pc:spChg>
        <pc:spChg chg="mod">
          <ac:chgData name="Marcello" userId="8bffbbdb-4fbc-4a87-b9c3-46ced084e620" providerId="ADAL" clId="{19934D46-8542-4A26-A80F-E4C93F583A26}" dt="2020-10-04T16:50:52.144" v="31"/>
          <ac:spMkLst>
            <pc:docMk/>
            <pc:sldMk cId="2565564942" sldId="362"/>
            <ac:spMk id="6" creationId="{00000000-0000-0000-0000-000000000000}"/>
          </ac:spMkLst>
        </pc:spChg>
      </pc:sldChg>
      <pc:sldChg chg="modSp mod">
        <pc:chgData name="Marcello" userId="8bffbbdb-4fbc-4a87-b9c3-46ced084e620" providerId="ADAL" clId="{19934D46-8542-4A26-A80F-E4C93F583A26}" dt="2020-10-04T16:51:16.234" v="32"/>
        <pc:sldMkLst>
          <pc:docMk/>
          <pc:sldMk cId="993499389" sldId="363"/>
        </pc:sldMkLst>
        <pc:spChg chg="mod">
          <ac:chgData name="Marcello" userId="8bffbbdb-4fbc-4a87-b9c3-46ced084e620" providerId="ADAL" clId="{19934D46-8542-4A26-A80F-E4C93F583A26}" dt="2020-10-04T16:49:26.590" v="2"/>
          <ac:spMkLst>
            <pc:docMk/>
            <pc:sldMk cId="993499389" sldId="363"/>
            <ac:spMk id="2" creationId="{00000000-0000-0000-0000-000000000000}"/>
          </ac:spMkLst>
        </pc:spChg>
        <pc:spChg chg="mod">
          <ac:chgData name="Marcello" userId="8bffbbdb-4fbc-4a87-b9c3-46ced084e620" providerId="ADAL" clId="{19934D46-8542-4A26-A80F-E4C93F583A26}" dt="2020-10-04T16:49:27.256" v="24" actId="27636"/>
          <ac:spMkLst>
            <pc:docMk/>
            <pc:sldMk cId="993499389" sldId="363"/>
            <ac:spMk id="3" creationId="{00000000-0000-0000-0000-000000000000}"/>
          </ac:spMkLst>
        </pc:spChg>
        <pc:spChg chg="mod">
          <ac:chgData name="Marcello" userId="8bffbbdb-4fbc-4a87-b9c3-46ced084e620" providerId="ADAL" clId="{19934D46-8542-4A26-A80F-E4C93F583A26}" dt="2020-10-04T16:51:16.234" v="32"/>
          <ac:spMkLst>
            <pc:docMk/>
            <pc:sldMk cId="993499389" sldId="363"/>
            <ac:spMk id="4" creationId="{00000000-0000-0000-0000-000000000000}"/>
          </ac:spMkLst>
        </pc:spChg>
        <pc:spChg chg="mod">
          <ac:chgData name="Marcello" userId="8bffbbdb-4fbc-4a87-b9c3-46ced084e620" providerId="ADAL" clId="{19934D46-8542-4A26-A80F-E4C93F583A26}" dt="2020-10-04T16:49:56.644" v="30"/>
          <ac:spMkLst>
            <pc:docMk/>
            <pc:sldMk cId="993499389" sldId="363"/>
            <ac:spMk id="5" creationId="{00000000-0000-0000-0000-000000000000}"/>
          </ac:spMkLst>
        </pc:spChg>
        <pc:spChg chg="mod">
          <ac:chgData name="Marcello" userId="8bffbbdb-4fbc-4a87-b9c3-46ced084e620" providerId="ADAL" clId="{19934D46-8542-4A26-A80F-E4C93F583A26}" dt="2020-10-04T16:50:52.144" v="31"/>
          <ac:spMkLst>
            <pc:docMk/>
            <pc:sldMk cId="993499389" sldId="363"/>
            <ac:spMk id="6" creationId="{00000000-0000-0000-0000-000000000000}"/>
          </ac:spMkLst>
        </pc:spChg>
      </pc:sldChg>
      <pc:sldChg chg="modSp mod">
        <pc:chgData name="Marcello" userId="8bffbbdb-4fbc-4a87-b9c3-46ced084e620" providerId="ADAL" clId="{19934D46-8542-4A26-A80F-E4C93F583A26}" dt="2020-10-04T16:51:16.234" v="32"/>
        <pc:sldMkLst>
          <pc:docMk/>
          <pc:sldMk cId="600433471" sldId="364"/>
        </pc:sldMkLst>
        <pc:spChg chg="mod">
          <ac:chgData name="Marcello" userId="8bffbbdb-4fbc-4a87-b9c3-46ced084e620" providerId="ADAL" clId="{19934D46-8542-4A26-A80F-E4C93F583A26}" dt="2020-10-04T16:49:26.590" v="2"/>
          <ac:spMkLst>
            <pc:docMk/>
            <pc:sldMk cId="600433471" sldId="364"/>
            <ac:spMk id="2" creationId="{00000000-0000-0000-0000-000000000000}"/>
          </ac:spMkLst>
        </pc:spChg>
        <pc:spChg chg="mod">
          <ac:chgData name="Marcello" userId="8bffbbdb-4fbc-4a87-b9c3-46ced084e620" providerId="ADAL" clId="{19934D46-8542-4A26-A80F-E4C93F583A26}" dt="2020-10-04T16:49:27.282" v="25" actId="27636"/>
          <ac:spMkLst>
            <pc:docMk/>
            <pc:sldMk cId="600433471" sldId="364"/>
            <ac:spMk id="3" creationId="{00000000-0000-0000-0000-000000000000}"/>
          </ac:spMkLst>
        </pc:spChg>
        <pc:spChg chg="mod">
          <ac:chgData name="Marcello" userId="8bffbbdb-4fbc-4a87-b9c3-46ced084e620" providerId="ADAL" clId="{19934D46-8542-4A26-A80F-E4C93F583A26}" dt="2020-10-04T16:51:16.234" v="32"/>
          <ac:spMkLst>
            <pc:docMk/>
            <pc:sldMk cId="600433471" sldId="364"/>
            <ac:spMk id="4" creationId="{00000000-0000-0000-0000-000000000000}"/>
          </ac:spMkLst>
        </pc:spChg>
        <pc:spChg chg="mod">
          <ac:chgData name="Marcello" userId="8bffbbdb-4fbc-4a87-b9c3-46ced084e620" providerId="ADAL" clId="{19934D46-8542-4A26-A80F-E4C93F583A26}" dt="2020-10-04T16:49:56.644" v="30"/>
          <ac:spMkLst>
            <pc:docMk/>
            <pc:sldMk cId="600433471" sldId="364"/>
            <ac:spMk id="5" creationId="{00000000-0000-0000-0000-000000000000}"/>
          </ac:spMkLst>
        </pc:spChg>
        <pc:spChg chg="mod">
          <ac:chgData name="Marcello" userId="8bffbbdb-4fbc-4a87-b9c3-46ced084e620" providerId="ADAL" clId="{19934D46-8542-4A26-A80F-E4C93F583A26}" dt="2020-10-04T16:50:52.144" v="31"/>
          <ac:spMkLst>
            <pc:docMk/>
            <pc:sldMk cId="600433471" sldId="364"/>
            <ac:spMk id="6" creationId="{00000000-0000-0000-0000-000000000000}"/>
          </ac:spMkLst>
        </pc:spChg>
      </pc:sldChg>
      <pc:sldChg chg="modSp mod">
        <pc:chgData name="Marcello" userId="8bffbbdb-4fbc-4a87-b9c3-46ced084e620" providerId="ADAL" clId="{19934D46-8542-4A26-A80F-E4C93F583A26}" dt="2020-10-04T16:51:16.234" v="32"/>
        <pc:sldMkLst>
          <pc:docMk/>
          <pc:sldMk cId="194662410" sldId="365"/>
        </pc:sldMkLst>
        <pc:spChg chg="mod">
          <ac:chgData name="Marcello" userId="8bffbbdb-4fbc-4a87-b9c3-46ced084e620" providerId="ADAL" clId="{19934D46-8542-4A26-A80F-E4C93F583A26}" dt="2020-10-04T16:49:26.590" v="2"/>
          <ac:spMkLst>
            <pc:docMk/>
            <pc:sldMk cId="194662410" sldId="365"/>
            <ac:spMk id="2" creationId="{00000000-0000-0000-0000-000000000000}"/>
          </ac:spMkLst>
        </pc:spChg>
        <pc:spChg chg="mod">
          <ac:chgData name="Marcello" userId="8bffbbdb-4fbc-4a87-b9c3-46ced084e620" providerId="ADAL" clId="{19934D46-8542-4A26-A80F-E4C93F583A26}" dt="2020-10-04T16:49:27.305" v="26" actId="27636"/>
          <ac:spMkLst>
            <pc:docMk/>
            <pc:sldMk cId="194662410" sldId="365"/>
            <ac:spMk id="3" creationId="{00000000-0000-0000-0000-000000000000}"/>
          </ac:spMkLst>
        </pc:spChg>
        <pc:spChg chg="mod">
          <ac:chgData name="Marcello" userId="8bffbbdb-4fbc-4a87-b9c3-46ced084e620" providerId="ADAL" clId="{19934D46-8542-4A26-A80F-E4C93F583A26}" dt="2020-10-04T16:51:16.234" v="32"/>
          <ac:spMkLst>
            <pc:docMk/>
            <pc:sldMk cId="194662410" sldId="365"/>
            <ac:spMk id="4" creationId="{00000000-0000-0000-0000-000000000000}"/>
          </ac:spMkLst>
        </pc:spChg>
        <pc:spChg chg="mod">
          <ac:chgData name="Marcello" userId="8bffbbdb-4fbc-4a87-b9c3-46ced084e620" providerId="ADAL" clId="{19934D46-8542-4A26-A80F-E4C93F583A26}" dt="2020-10-04T16:49:56.644" v="30"/>
          <ac:spMkLst>
            <pc:docMk/>
            <pc:sldMk cId="194662410" sldId="365"/>
            <ac:spMk id="5" creationId="{00000000-0000-0000-0000-000000000000}"/>
          </ac:spMkLst>
        </pc:spChg>
        <pc:spChg chg="mod">
          <ac:chgData name="Marcello" userId="8bffbbdb-4fbc-4a87-b9c3-46ced084e620" providerId="ADAL" clId="{19934D46-8542-4A26-A80F-E4C93F583A26}" dt="2020-10-04T16:50:52.144" v="31"/>
          <ac:spMkLst>
            <pc:docMk/>
            <pc:sldMk cId="194662410" sldId="365"/>
            <ac:spMk id="6" creationId="{00000000-0000-0000-0000-000000000000}"/>
          </ac:spMkLst>
        </pc:spChg>
      </pc:sldChg>
      <pc:sldChg chg="modSp mod">
        <pc:chgData name="Marcello" userId="8bffbbdb-4fbc-4a87-b9c3-46ced084e620" providerId="ADAL" clId="{19934D46-8542-4A26-A80F-E4C93F583A26}" dt="2020-10-04T16:51:16.234" v="32"/>
        <pc:sldMkLst>
          <pc:docMk/>
          <pc:sldMk cId="3614390515" sldId="366"/>
        </pc:sldMkLst>
        <pc:spChg chg="mod">
          <ac:chgData name="Marcello" userId="8bffbbdb-4fbc-4a87-b9c3-46ced084e620" providerId="ADAL" clId="{19934D46-8542-4A26-A80F-E4C93F583A26}" dt="2020-10-04T16:49:26.590" v="2"/>
          <ac:spMkLst>
            <pc:docMk/>
            <pc:sldMk cId="3614390515" sldId="366"/>
            <ac:spMk id="2" creationId="{00000000-0000-0000-0000-000000000000}"/>
          </ac:spMkLst>
        </pc:spChg>
        <pc:spChg chg="mod">
          <ac:chgData name="Marcello" userId="8bffbbdb-4fbc-4a87-b9c3-46ced084e620" providerId="ADAL" clId="{19934D46-8542-4A26-A80F-E4C93F583A26}" dt="2020-10-04T16:49:27.319" v="27" actId="27636"/>
          <ac:spMkLst>
            <pc:docMk/>
            <pc:sldMk cId="3614390515" sldId="366"/>
            <ac:spMk id="3" creationId="{00000000-0000-0000-0000-000000000000}"/>
          </ac:spMkLst>
        </pc:spChg>
        <pc:spChg chg="mod">
          <ac:chgData name="Marcello" userId="8bffbbdb-4fbc-4a87-b9c3-46ced084e620" providerId="ADAL" clId="{19934D46-8542-4A26-A80F-E4C93F583A26}" dt="2020-10-04T16:51:16.234" v="32"/>
          <ac:spMkLst>
            <pc:docMk/>
            <pc:sldMk cId="3614390515" sldId="366"/>
            <ac:spMk id="4" creationId="{00000000-0000-0000-0000-000000000000}"/>
          </ac:spMkLst>
        </pc:spChg>
        <pc:spChg chg="mod">
          <ac:chgData name="Marcello" userId="8bffbbdb-4fbc-4a87-b9c3-46ced084e620" providerId="ADAL" clId="{19934D46-8542-4A26-A80F-E4C93F583A26}" dt="2020-10-04T16:49:56.644" v="30"/>
          <ac:spMkLst>
            <pc:docMk/>
            <pc:sldMk cId="3614390515" sldId="366"/>
            <ac:spMk id="5" creationId="{00000000-0000-0000-0000-000000000000}"/>
          </ac:spMkLst>
        </pc:spChg>
        <pc:spChg chg="mod">
          <ac:chgData name="Marcello" userId="8bffbbdb-4fbc-4a87-b9c3-46ced084e620" providerId="ADAL" clId="{19934D46-8542-4A26-A80F-E4C93F583A26}" dt="2020-10-04T16:50:52.144" v="31"/>
          <ac:spMkLst>
            <pc:docMk/>
            <pc:sldMk cId="3614390515" sldId="366"/>
            <ac:spMk id="6" creationId="{00000000-0000-0000-0000-000000000000}"/>
          </ac:spMkLst>
        </pc:spChg>
      </pc:sldChg>
      <pc:sldChg chg="modSp mod">
        <pc:chgData name="Marcello" userId="8bffbbdb-4fbc-4a87-b9c3-46ced084e620" providerId="ADAL" clId="{19934D46-8542-4A26-A80F-E4C93F583A26}" dt="2020-10-04T16:51:16.234" v="32"/>
        <pc:sldMkLst>
          <pc:docMk/>
          <pc:sldMk cId="2249981826" sldId="367"/>
        </pc:sldMkLst>
        <pc:spChg chg="mod">
          <ac:chgData name="Marcello" userId="8bffbbdb-4fbc-4a87-b9c3-46ced084e620" providerId="ADAL" clId="{19934D46-8542-4A26-A80F-E4C93F583A26}" dt="2020-10-04T16:49:27.326" v="28" actId="27636"/>
          <ac:spMkLst>
            <pc:docMk/>
            <pc:sldMk cId="2249981826" sldId="367"/>
            <ac:spMk id="2" creationId="{00000000-0000-0000-0000-000000000000}"/>
          </ac:spMkLst>
        </pc:spChg>
        <pc:spChg chg="mod">
          <ac:chgData name="Marcello" userId="8bffbbdb-4fbc-4a87-b9c3-46ced084e620" providerId="ADAL" clId="{19934D46-8542-4A26-A80F-E4C93F583A26}" dt="2020-10-04T16:49:26.590" v="2"/>
          <ac:spMkLst>
            <pc:docMk/>
            <pc:sldMk cId="2249981826" sldId="367"/>
            <ac:spMk id="3" creationId="{00000000-0000-0000-0000-000000000000}"/>
          </ac:spMkLst>
        </pc:spChg>
        <pc:spChg chg="mod">
          <ac:chgData name="Marcello" userId="8bffbbdb-4fbc-4a87-b9c3-46ced084e620" providerId="ADAL" clId="{19934D46-8542-4A26-A80F-E4C93F583A26}" dt="2020-10-04T16:51:16.234" v="32"/>
          <ac:spMkLst>
            <pc:docMk/>
            <pc:sldMk cId="2249981826" sldId="367"/>
            <ac:spMk id="4" creationId="{00000000-0000-0000-0000-000000000000}"/>
          </ac:spMkLst>
        </pc:spChg>
        <pc:spChg chg="mod">
          <ac:chgData name="Marcello" userId="8bffbbdb-4fbc-4a87-b9c3-46ced084e620" providerId="ADAL" clId="{19934D46-8542-4A26-A80F-E4C93F583A26}" dt="2020-10-04T16:49:56.644" v="30"/>
          <ac:spMkLst>
            <pc:docMk/>
            <pc:sldMk cId="2249981826" sldId="367"/>
            <ac:spMk id="5" creationId="{00000000-0000-0000-0000-000000000000}"/>
          </ac:spMkLst>
        </pc:spChg>
        <pc:spChg chg="mod">
          <ac:chgData name="Marcello" userId="8bffbbdb-4fbc-4a87-b9c3-46ced084e620" providerId="ADAL" clId="{19934D46-8542-4A26-A80F-E4C93F583A26}" dt="2020-10-04T16:50:52.144" v="31"/>
          <ac:spMkLst>
            <pc:docMk/>
            <pc:sldMk cId="2249981826" sldId="367"/>
            <ac:spMk id="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C768C1-09E0-429C-8B60-FE9F2DBAF374}" type="datetimeFigureOut">
              <a:rPr lang="en-US" smtClean="0"/>
              <a:t>10/4/2020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5819B2-0548-43D2-9E90-69853082FE47}" type="slidenum">
              <a:rPr lang="en-US" smtClean="0"/>
              <a:t>‹#›</a:t>
            </a:fld>
            <a:endParaRPr lang="en-US"/>
          </a:p>
        </p:txBody>
      </p:sp>
    </p:spTree>
    <p:extLst>
      <p:ext uri="{BB962C8B-B14F-4D97-AF65-F5344CB8AC3E}">
        <p14:creationId xmlns:p14="http://schemas.microsoft.com/office/powerpoint/2010/main" val="1217645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5819B2-0548-43D2-9E90-69853082FE47}" type="slidenum">
              <a:rPr lang="en-US" smtClean="0"/>
              <a:t>3</a:t>
            </a:fld>
            <a:endParaRPr lang="en-US"/>
          </a:p>
        </p:txBody>
      </p:sp>
    </p:spTree>
    <p:extLst>
      <p:ext uri="{BB962C8B-B14F-4D97-AF65-F5344CB8AC3E}">
        <p14:creationId xmlns:p14="http://schemas.microsoft.com/office/powerpoint/2010/main" val="39533290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Keterangan:</a:t>
            </a:r>
          </a:p>
          <a:p>
            <a:pPr marL="171450" indent="-171450">
              <a:buFont typeface="Arial" panose="020B0604020202020204" pitchFamily="34" charset="0"/>
              <a:buChar char="•"/>
            </a:pPr>
            <a:r>
              <a:rPr lang="en-US"/>
              <a:t>Untuk menjaga integritas relationship antar 2</a:t>
            </a:r>
            <a:r>
              <a:rPr lang="en-US" baseline="0"/>
              <a:t> tabel, maka harus dipastikan ada pemantauan jika terjadi perubahan nilai isi kolom rujukan pada tabel induk (sisi “one”), selanjutnya ada aturan yang penanganan terkait relasi dengan kolom yang merujuknya dalam tabel sisi “many”.</a:t>
            </a:r>
            <a:endParaRPr lang="en-US"/>
          </a:p>
          <a:p>
            <a:pPr marL="171450" indent="-171450">
              <a:buFont typeface="Arial" panose="020B0604020202020204" pitchFamily="34" charset="0"/>
              <a:buChar char="•"/>
            </a:pPr>
            <a:r>
              <a:rPr lang="en-US"/>
              <a:t>Untuk menjaga integritas relationship antar 2 tabel, bisa digunakan </a:t>
            </a:r>
            <a:r>
              <a:rPr lang="en-US" b="1"/>
              <a:t>referential integrity pada SQL command</a:t>
            </a:r>
            <a:r>
              <a:rPr lang="en-US"/>
              <a:t>.</a:t>
            </a:r>
          </a:p>
          <a:p>
            <a:pPr marL="171450" indent="-171450">
              <a:buFont typeface="Arial" panose="020B0604020202020204" pitchFamily="34" charset="0"/>
              <a:buChar char="•"/>
            </a:pPr>
            <a:r>
              <a:rPr lang="en-US" baseline="0"/>
              <a:t>Untuk itu maka tambahkan deskripsi </a:t>
            </a:r>
            <a:r>
              <a:rPr lang="en-US" b="1" baseline="0"/>
              <a:t>constraint foreign key (</a:t>
            </a:r>
            <a:r>
              <a:rPr lang="en-US" b="0" baseline="0"/>
              <a:t>iid</a:t>
            </a:r>
            <a:r>
              <a:rPr lang="en-US" b="1" baseline="0"/>
              <a:t>) references instructor(</a:t>
            </a:r>
            <a:r>
              <a:rPr lang="en-US" b="0" u="sng" baseline="0"/>
              <a:t>iid</a:t>
            </a:r>
            <a:r>
              <a:rPr lang="en-US" b="1" baseline="0"/>
              <a:t>)</a:t>
            </a:r>
            <a:r>
              <a:rPr lang="en-US" b="0" baseline="0"/>
              <a:t>.</a:t>
            </a:r>
            <a:endParaRPr lang="en-US" baseline="0"/>
          </a:p>
          <a:p>
            <a:endParaRPr lang="en-US"/>
          </a:p>
        </p:txBody>
      </p:sp>
      <p:sp>
        <p:nvSpPr>
          <p:cNvPr id="4" name="Slide Number Placeholder 3"/>
          <p:cNvSpPr>
            <a:spLocks noGrp="1"/>
          </p:cNvSpPr>
          <p:nvPr>
            <p:ph type="sldNum" sz="quarter" idx="10"/>
          </p:nvPr>
        </p:nvSpPr>
        <p:spPr/>
        <p:txBody>
          <a:bodyPr/>
          <a:lstStyle/>
          <a:p>
            <a:fld id="{765819B2-0548-43D2-9E90-69853082FE47}" type="slidenum">
              <a:rPr lang="en-US" smtClean="0"/>
              <a:t>13</a:t>
            </a:fld>
            <a:endParaRPr lang="en-US"/>
          </a:p>
        </p:txBody>
      </p:sp>
    </p:spTree>
    <p:extLst>
      <p:ext uri="{BB962C8B-B14F-4D97-AF65-F5344CB8AC3E}">
        <p14:creationId xmlns:p14="http://schemas.microsoft.com/office/powerpoint/2010/main" val="5009055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Keterangan:</a:t>
            </a:r>
          </a:p>
          <a:p>
            <a:r>
              <a:rPr lang="en-US" b="1"/>
              <a:t>Transformation rule</a:t>
            </a:r>
            <a:r>
              <a:rPr lang="en-US" b="1" baseline="0"/>
              <a:t> 5</a:t>
            </a:r>
            <a:r>
              <a:rPr lang="en-US" baseline="0"/>
              <a:t>:</a:t>
            </a:r>
          </a:p>
          <a:p>
            <a:pPr marL="171450" indent="-171450">
              <a:buFont typeface="Arial" panose="020B0604020202020204" pitchFamily="34" charset="0"/>
              <a:buChar char="•"/>
            </a:pPr>
            <a:r>
              <a:rPr lang="en-US" baseline="0"/>
              <a:t>Relationship one-to-one </a:t>
            </a:r>
            <a:r>
              <a:rPr lang="en-US" b="1" baseline="0"/>
              <a:t>tidak</a:t>
            </a:r>
            <a:r>
              <a:rPr lang="en-US" baseline="0"/>
              <a:t> dipetakan menjadi tabel</a:t>
            </a:r>
          </a:p>
          <a:p>
            <a:pPr marL="171450" indent="-171450">
              <a:buFont typeface="Arial" panose="020B0604020202020204" pitchFamily="34" charset="0"/>
              <a:buChar char="•"/>
            </a:pPr>
            <a:r>
              <a:rPr lang="en-US" baseline="0"/>
              <a:t>Transformassi entitias mengacu pada </a:t>
            </a:r>
            <a:r>
              <a:rPr lang="en-US" b="1" u="sng" baseline="0"/>
              <a:t>transformation rule 1</a:t>
            </a:r>
            <a:r>
              <a:rPr lang="en-US" b="0" u="none" baseline="0"/>
              <a:t>.</a:t>
            </a:r>
            <a:endParaRPr lang="en-US" baseline="0"/>
          </a:p>
          <a:p>
            <a:pPr marL="171450" indent="-171450">
              <a:buFont typeface="Arial" panose="020B0604020202020204" pitchFamily="34" charset="0"/>
              <a:buChar char="•"/>
            </a:pPr>
            <a:r>
              <a:rPr lang="en-US" b="0" baseline="0"/>
              <a:t>Tabel dari entitas yang memiliki cardinality (0,1) harus memiliki/ditambahkan kolom </a:t>
            </a:r>
            <a:r>
              <a:rPr lang="en-US" b="1" baseline="0"/>
              <a:t>foreign key </a:t>
            </a:r>
            <a:r>
              <a:rPr lang="en-US" b="0" baseline="0"/>
              <a:t>yang berisi nilai dari kolom primary key tabel yang cardinality-nya (1,1).</a:t>
            </a:r>
          </a:p>
          <a:p>
            <a:pPr marL="171450" indent="-171450">
              <a:buFont typeface="Arial" panose="020B0604020202020204" pitchFamily="34" charset="0"/>
              <a:buChar char="•"/>
            </a:pPr>
            <a:r>
              <a:rPr lang="en-US" b="0" baseline="0"/>
              <a:t>Kolom foreign key pada tabel merupakan penghubung yang merujuk kepada kolom primary key pada tabel rujukannya.</a:t>
            </a:r>
          </a:p>
          <a:p>
            <a:pPr marL="171450" indent="-171450">
              <a:buFont typeface="Arial" panose="020B0604020202020204" pitchFamily="34" charset="0"/>
              <a:buChar char="•"/>
            </a:pPr>
            <a:r>
              <a:rPr lang="en-US" b="1" baseline="0"/>
              <a:t>Tabel sisi “many” </a:t>
            </a:r>
            <a:r>
              <a:rPr lang="en-US" baseline="0"/>
              <a:t>(hasil transformasi dari entitas sisi “many”, yang max-cardinality-nya 1) harus </a:t>
            </a:r>
            <a:r>
              <a:rPr lang="en-US" b="1" baseline="0"/>
              <a:t>memiliki kolom yang berisi atribut primary key tabel pasangannya</a:t>
            </a:r>
            <a:r>
              <a:rPr lang="en-US" baseline="0"/>
              <a:t> (yang max-cardinality-nya N). Kolom ini menjadi </a:t>
            </a:r>
            <a:r>
              <a:rPr lang="en-US" b="1" baseline="0"/>
              <a:t>foreign key</a:t>
            </a:r>
            <a:r>
              <a:rPr lang="en-US" b="0" baseline="0"/>
              <a:t> pada tabel sisi “many” ini.</a:t>
            </a:r>
          </a:p>
          <a:p>
            <a:pPr marL="171450" indent="-171450">
              <a:buFont typeface="Arial" panose="020B0604020202020204" pitchFamily="34" charset="0"/>
              <a:buChar char="•"/>
            </a:pPr>
            <a:r>
              <a:rPr lang="en-US" b="1" baseline="0"/>
              <a:t>Jika</a:t>
            </a:r>
            <a:r>
              <a:rPr lang="en-US" baseline="0"/>
              <a:t> entitas sisi “many” adalah mandatory (</a:t>
            </a:r>
            <a:r>
              <a:rPr lang="en-US" b="1" baseline="0"/>
              <a:t>min-card-nya 1</a:t>
            </a:r>
            <a:r>
              <a:rPr lang="en-US" baseline="0"/>
              <a:t>), maka kolom </a:t>
            </a:r>
            <a:r>
              <a:rPr lang="en-US" b="1" baseline="0"/>
              <a:t>foreign key</a:t>
            </a:r>
            <a:r>
              <a:rPr lang="en-US" baseline="0"/>
              <a:t> harus </a:t>
            </a:r>
            <a:r>
              <a:rPr lang="en-US" b="1" baseline="0"/>
              <a:t>Not Null</a:t>
            </a:r>
            <a:r>
              <a:rPr lang="en-US" baseline="0"/>
              <a:t> (isinya tidak boleh bernilai Null)</a:t>
            </a:r>
          </a:p>
          <a:p>
            <a:pPr marL="171450" indent="-171450">
              <a:buFont typeface="Arial" panose="020B0604020202020204" pitchFamily="34" charset="0"/>
              <a:buChar char="•"/>
            </a:pPr>
            <a:r>
              <a:rPr lang="en-US" b="1" baseline="0"/>
              <a:t>Jika</a:t>
            </a:r>
            <a:r>
              <a:rPr lang="en-US" baseline="0"/>
              <a:t> entitas sisi “many” adalah mandatory (</a:t>
            </a:r>
            <a:r>
              <a:rPr lang="en-US" b="1" baseline="0"/>
              <a:t>min-card-nya 0</a:t>
            </a:r>
            <a:r>
              <a:rPr lang="en-US" baseline="0"/>
              <a:t>), maka kolom foreign key boleh berisi nilai null.</a:t>
            </a:r>
          </a:p>
          <a:p>
            <a:endParaRPr lang="en-US"/>
          </a:p>
        </p:txBody>
      </p:sp>
      <p:sp>
        <p:nvSpPr>
          <p:cNvPr id="4" name="Slide Number Placeholder 3"/>
          <p:cNvSpPr>
            <a:spLocks noGrp="1"/>
          </p:cNvSpPr>
          <p:nvPr>
            <p:ph type="sldNum" sz="quarter" idx="10"/>
          </p:nvPr>
        </p:nvSpPr>
        <p:spPr/>
        <p:txBody>
          <a:bodyPr/>
          <a:lstStyle/>
          <a:p>
            <a:fld id="{765819B2-0548-43D2-9E90-69853082FE47}" type="slidenum">
              <a:rPr lang="en-US" smtClean="0"/>
              <a:t>14</a:t>
            </a:fld>
            <a:endParaRPr lang="en-US"/>
          </a:p>
        </p:txBody>
      </p:sp>
    </p:spTree>
    <p:extLst>
      <p:ext uri="{BB962C8B-B14F-4D97-AF65-F5344CB8AC3E}">
        <p14:creationId xmlns:p14="http://schemas.microsoft.com/office/powerpoint/2010/main" val="4211352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Keterangan:</a:t>
            </a:r>
          </a:p>
          <a:p>
            <a:r>
              <a:rPr lang="en-US" b="1"/>
              <a:t>Transformation rule</a:t>
            </a:r>
            <a:r>
              <a:rPr lang="en-US" b="1" baseline="0"/>
              <a:t> 6</a:t>
            </a:r>
            <a:r>
              <a:rPr lang="en-US" baseline="0"/>
              <a:t>:</a:t>
            </a:r>
          </a:p>
          <a:p>
            <a:pPr marL="171450" indent="-171450">
              <a:buFont typeface="Arial" panose="020B0604020202020204" pitchFamily="34" charset="0"/>
              <a:buChar char="•"/>
            </a:pPr>
            <a:r>
              <a:rPr lang="en-US" baseline="0"/>
              <a:t>Relationship one-to-one </a:t>
            </a:r>
            <a:r>
              <a:rPr lang="en-US" b="1" baseline="0"/>
              <a:t>tidak</a:t>
            </a:r>
            <a:r>
              <a:rPr lang="en-US" baseline="0"/>
              <a:t> dipetakan menjadi tabel</a:t>
            </a:r>
          </a:p>
          <a:p>
            <a:pPr marL="171450" indent="-171450">
              <a:buFont typeface="Arial" panose="020B0604020202020204" pitchFamily="34" charset="0"/>
              <a:buChar char="•"/>
            </a:pPr>
            <a:r>
              <a:rPr lang="en-US" baseline="0"/>
              <a:t>Jika kedua entitas memiliki partisipasi mandatory pada binary relation ship, maka </a:t>
            </a:r>
            <a:r>
              <a:rPr lang="en-US" b="1" baseline="0"/>
              <a:t>kombinasikan kedua entitas tersebut ke dalam satu tabel</a:t>
            </a:r>
            <a:r>
              <a:rPr lang="en-US" baseline="0"/>
              <a:t>.</a:t>
            </a:r>
            <a:endParaRPr lang="en-US"/>
          </a:p>
        </p:txBody>
      </p:sp>
      <p:sp>
        <p:nvSpPr>
          <p:cNvPr id="4" name="Slide Number Placeholder 3"/>
          <p:cNvSpPr>
            <a:spLocks noGrp="1"/>
          </p:cNvSpPr>
          <p:nvPr>
            <p:ph type="sldNum" sz="quarter" idx="10"/>
          </p:nvPr>
        </p:nvSpPr>
        <p:spPr/>
        <p:txBody>
          <a:bodyPr/>
          <a:lstStyle/>
          <a:p>
            <a:fld id="{765819B2-0548-43D2-9E90-69853082FE47}" type="slidenum">
              <a:rPr lang="en-US" smtClean="0"/>
              <a:t>15</a:t>
            </a:fld>
            <a:endParaRPr lang="en-US"/>
          </a:p>
        </p:txBody>
      </p:sp>
    </p:spTree>
    <p:extLst>
      <p:ext uri="{BB962C8B-B14F-4D97-AF65-F5344CB8AC3E}">
        <p14:creationId xmlns:p14="http://schemas.microsoft.com/office/powerpoint/2010/main" val="4211352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Keterangan:</a:t>
            </a:r>
          </a:p>
          <a:p>
            <a:endParaRPr lang="en-US"/>
          </a:p>
        </p:txBody>
      </p:sp>
      <p:sp>
        <p:nvSpPr>
          <p:cNvPr id="4" name="Slide Number Placeholder 3"/>
          <p:cNvSpPr>
            <a:spLocks noGrp="1"/>
          </p:cNvSpPr>
          <p:nvPr>
            <p:ph type="sldNum" sz="quarter" idx="10"/>
          </p:nvPr>
        </p:nvSpPr>
        <p:spPr/>
        <p:txBody>
          <a:bodyPr/>
          <a:lstStyle/>
          <a:p>
            <a:fld id="{765819B2-0548-43D2-9E90-69853082FE47}" type="slidenum">
              <a:rPr lang="en-US" smtClean="0"/>
              <a:t>16</a:t>
            </a:fld>
            <a:endParaRPr lang="en-US"/>
          </a:p>
        </p:txBody>
      </p:sp>
    </p:spTree>
    <p:extLst>
      <p:ext uri="{BB962C8B-B14F-4D97-AF65-F5344CB8AC3E}">
        <p14:creationId xmlns:p14="http://schemas.microsoft.com/office/powerpoint/2010/main" val="4211352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Catatan</a:t>
            </a:r>
            <a:r>
              <a:rPr lang="en-US"/>
              <a:t>: </a:t>
            </a:r>
          </a:p>
          <a:p>
            <a:r>
              <a:rPr lang="en-US"/>
              <a:t>Relasi yang di petakan  menjadi tabel adalah hanya relasi yang memiliki atribut.</a:t>
            </a:r>
          </a:p>
        </p:txBody>
      </p:sp>
      <p:sp>
        <p:nvSpPr>
          <p:cNvPr id="4" name="Slide Number Placeholder 3"/>
          <p:cNvSpPr>
            <a:spLocks noGrp="1"/>
          </p:cNvSpPr>
          <p:nvPr>
            <p:ph type="sldNum" sz="quarter" idx="10"/>
          </p:nvPr>
        </p:nvSpPr>
        <p:spPr/>
        <p:txBody>
          <a:bodyPr/>
          <a:lstStyle/>
          <a:p>
            <a:fld id="{765819B2-0548-43D2-9E90-69853082FE47}" type="slidenum">
              <a:rPr lang="en-US" smtClean="0">
                <a:solidFill>
                  <a:prstClr val="black"/>
                </a:solidFill>
              </a:rPr>
              <a:pPr/>
              <a:t>26</a:t>
            </a:fld>
            <a:endParaRPr lang="en-US">
              <a:solidFill>
                <a:prstClr val="black"/>
              </a:solidFill>
            </a:endParaRPr>
          </a:p>
        </p:txBody>
      </p:sp>
    </p:spTree>
    <p:extLst>
      <p:ext uri="{BB962C8B-B14F-4D97-AF65-F5344CB8AC3E}">
        <p14:creationId xmlns:p14="http://schemas.microsoft.com/office/powerpoint/2010/main" val="29339321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Keterangan:</a:t>
            </a:r>
          </a:p>
          <a:p>
            <a:r>
              <a:rPr lang="en-US" b="1"/>
              <a:t>Transformation rule</a:t>
            </a:r>
            <a:r>
              <a:rPr lang="en-US" b="1" baseline="0"/>
              <a:t> 3</a:t>
            </a:r>
            <a:r>
              <a:rPr lang="en-US" baseline="0"/>
              <a:t>:</a:t>
            </a:r>
          </a:p>
          <a:p>
            <a:pPr marL="171450" indent="-171450">
              <a:buFont typeface="Arial" panose="020B0604020202020204" pitchFamily="34" charset="0"/>
              <a:buChar char="•"/>
            </a:pPr>
            <a:r>
              <a:rPr lang="en-US" baseline="0"/>
              <a:t>Relationship many-to-many dipetakan menjadi tabel</a:t>
            </a:r>
          </a:p>
          <a:p>
            <a:pPr marL="171450" indent="-171450">
              <a:buFont typeface="Arial" panose="020B0604020202020204" pitchFamily="34" charset="0"/>
              <a:buChar char="•"/>
            </a:pPr>
            <a:r>
              <a:rPr lang="en-US" baseline="0"/>
              <a:t>Tabel tersebut berisi kolom; atribut primary key dari 2 entitas yang terelasi + atribut relationship</a:t>
            </a:r>
          </a:p>
          <a:p>
            <a:pPr marL="171450" indent="-171450">
              <a:buFont typeface="Arial" panose="020B0604020202020204" pitchFamily="34" charset="0"/>
              <a:buChar char="•"/>
            </a:pPr>
            <a:r>
              <a:rPr lang="en-US" baseline="0"/>
              <a:t>Primary Key dari tabel tersebut adalah; kombinasi primary key dari 2 entitas yang terelasi</a:t>
            </a:r>
          </a:p>
        </p:txBody>
      </p:sp>
      <p:sp>
        <p:nvSpPr>
          <p:cNvPr id="4" name="Slide Number Placeholder 3"/>
          <p:cNvSpPr>
            <a:spLocks noGrp="1"/>
          </p:cNvSpPr>
          <p:nvPr>
            <p:ph type="sldNum" sz="quarter" idx="10"/>
          </p:nvPr>
        </p:nvSpPr>
        <p:spPr/>
        <p:txBody>
          <a:bodyPr/>
          <a:lstStyle/>
          <a:p>
            <a:fld id="{765819B2-0548-43D2-9E90-69853082FE47}" type="slidenum">
              <a:rPr lang="en-US" smtClean="0">
                <a:solidFill>
                  <a:prstClr val="black"/>
                </a:solidFill>
              </a:rPr>
              <a:pPr/>
              <a:t>28</a:t>
            </a:fld>
            <a:endParaRPr lang="en-US">
              <a:solidFill>
                <a:prstClr val="black"/>
              </a:solidFill>
            </a:endParaRPr>
          </a:p>
        </p:txBody>
      </p:sp>
    </p:spTree>
    <p:extLst>
      <p:ext uri="{BB962C8B-B14F-4D97-AF65-F5344CB8AC3E}">
        <p14:creationId xmlns:p14="http://schemas.microsoft.com/office/powerpoint/2010/main" val="24226354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Keterangan:</a:t>
            </a:r>
          </a:p>
          <a:p>
            <a:r>
              <a:rPr lang="en-US" b="1"/>
              <a:t>Transformation rule</a:t>
            </a:r>
            <a:r>
              <a:rPr lang="en-US" b="1" baseline="0"/>
              <a:t> 4</a:t>
            </a:r>
            <a:r>
              <a:rPr lang="en-US" baseline="0"/>
              <a:t>:</a:t>
            </a:r>
          </a:p>
          <a:p>
            <a:pPr marL="171450" indent="-171450">
              <a:buFont typeface="Arial" panose="020B0604020202020204" pitchFamily="34" charset="0"/>
              <a:buChar char="•"/>
            </a:pPr>
            <a:r>
              <a:rPr lang="en-US" baseline="0"/>
              <a:t>Relationship many-to-one </a:t>
            </a:r>
            <a:r>
              <a:rPr lang="en-US" b="1" baseline="0"/>
              <a:t>tidak</a:t>
            </a:r>
            <a:r>
              <a:rPr lang="en-US" baseline="0"/>
              <a:t> dipetakan menjadi tabel</a:t>
            </a:r>
          </a:p>
          <a:p>
            <a:pPr marL="171450" indent="-171450">
              <a:buFont typeface="Arial" panose="020B0604020202020204" pitchFamily="34" charset="0"/>
              <a:buChar char="•"/>
            </a:pPr>
            <a:r>
              <a:rPr lang="en-US" b="1" baseline="0"/>
              <a:t>Tabel sisi “many” </a:t>
            </a:r>
            <a:r>
              <a:rPr lang="en-US" baseline="0"/>
              <a:t>(hasil transformasi dari entitas sisi “many”, yang max-cardinality-nya 1) harus </a:t>
            </a:r>
            <a:r>
              <a:rPr lang="en-US" b="1" baseline="0"/>
              <a:t>memiliki kolom yang berisi atribut primary key tabel pasangannya</a:t>
            </a:r>
            <a:r>
              <a:rPr lang="en-US" baseline="0"/>
              <a:t> (yang max-cardinality-nya N). Kolom ini menjadi </a:t>
            </a:r>
            <a:r>
              <a:rPr lang="en-US" b="1" baseline="0"/>
              <a:t>foreign key</a:t>
            </a:r>
            <a:r>
              <a:rPr lang="en-US" b="0" baseline="0"/>
              <a:t> pada tabel sisi “many” ini.</a:t>
            </a:r>
          </a:p>
          <a:p>
            <a:pPr marL="171450" indent="-171450">
              <a:buFont typeface="Arial" panose="020B0604020202020204" pitchFamily="34" charset="0"/>
              <a:buChar char="•"/>
            </a:pPr>
            <a:r>
              <a:rPr lang="en-US" b="1" baseline="0"/>
              <a:t>Jika</a:t>
            </a:r>
            <a:r>
              <a:rPr lang="en-US" baseline="0"/>
              <a:t> entitas sisi “many” adalah mandatory (</a:t>
            </a:r>
            <a:r>
              <a:rPr lang="en-US" b="1" baseline="0"/>
              <a:t>min-card-nya 1</a:t>
            </a:r>
            <a:r>
              <a:rPr lang="en-US" baseline="0"/>
              <a:t>), maka kolom </a:t>
            </a:r>
            <a:r>
              <a:rPr lang="en-US" b="1" baseline="0"/>
              <a:t>foreign key</a:t>
            </a:r>
            <a:r>
              <a:rPr lang="en-US" baseline="0"/>
              <a:t> harus </a:t>
            </a:r>
            <a:r>
              <a:rPr lang="en-US" b="1" baseline="0"/>
              <a:t>Not Null</a:t>
            </a:r>
            <a:r>
              <a:rPr lang="en-US" baseline="0"/>
              <a:t> (isinya tidak boleh bernilai Null)</a:t>
            </a:r>
          </a:p>
          <a:p>
            <a:pPr marL="171450" indent="-171450">
              <a:buFont typeface="Arial" panose="020B0604020202020204" pitchFamily="34" charset="0"/>
              <a:buChar char="•"/>
            </a:pPr>
            <a:r>
              <a:rPr lang="en-US" b="1" baseline="0"/>
              <a:t>Jika</a:t>
            </a:r>
            <a:r>
              <a:rPr lang="en-US" baseline="0"/>
              <a:t> entitas sisi “many” adalah mandatory (</a:t>
            </a:r>
            <a:r>
              <a:rPr lang="en-US" b="1" baseline="0"/>
              <a:t>min-card-nya 0</a:t>
            </a:r>
            <a:r>
              <a:rPr lang="en-US" baseline="0"/>
              <a:t>), maka kolom foreign key boleh berisi nilai null.</a:t>
            </a:r>
          </a:p>
          <a:p>
            <a:endParaRPr lang="en-US"/>
          </a:p>
        </p:txBody>
      </p:sp>
      <p:sp>
        <p:nvSpPr>
          <p:cNvPr id="4" name="Slide Number Placeholder 3"/>
          <p:cNvSpPr>
            <a:spLocks noGrp="1"/>
          </p:cNvSpPr>
          <p:nvPr>
            <p:ph type="sldNum" sz="quarter" idx="10"/>
          </p:nvPr>
        </p:nvSpPr>
        <p:spPr/>
        <p:txBody>
          <a:bodyPr/>
          <a:lstStyle/>
          <a:p>
            <a:fld id="{765819B2-0548-43D2-9E90-69853082FE47}" type="slidenum">
              <a:rPr lang="en-US" smtClean="0">
                <a:solidFill>
                  <a:prstClr val="black"/>
                </a:solidFill>
              </a:rPr>
              <a:pPr/>
              <a:t>29</a:t>
            </a:fld>
            <a:endParaRPr lang="en-US">
              <a:solidFill>
                <a:prstClr val="black"/>
              </a:solidFill>
            </a:endParaRPr>
          </a:p>
        </p:txBody>
      </p:sp>
    </p:spTree>
    <p:extLst>
      <p:ext uri="{BB962C8B-B14F-4D97-AF65-F5344CB8AC3E}">
        <p14:creationId xmlns:p14="http://schemas.microsoft.com/office/powerpoint/2010/main" val="4211352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Keterangan:</a:t>
            </a:r>
          </a:p>
          <a:p>
            <a:r>
              <a:rPr lang="en-US" b="1"/>
              <a:t>Transformation rule</a:t>
            </a:r>
            <a:r>
              <a:rPr lang="en-US" b="1" baseline="0"/>
              <a:t> 5</a:t>
            </a:r>
            <a:r>
              <a:rPr lang="en-US" baseline="0"/>
              <a:t>:</a:t>
            </a:r>
          </a:p>
          <a:p>
            <a:pPr marL="171450" indent="-171450">
              <a:buFont typeface="Arial" panose="020B0604020202020204" pitchFamily="34" charset="0"/>
              <a:buChar char="•"/>
            </a:pPr>
            <a:r>
              <a:rPr lang="en-US" baseline="0"/>
              <a:t>Relationship one-to-one </a:t>
            </a:r>
            <a:r>
              <a:rPr lang="en-US" b="1" baseline="0"/>
              <a:t>tidak</a:t>
            </a:r>
            <a:r>
              <a:rPr lang="en-US" baseline="0"/>
              <a:t> dipetakan menjadi tabel</a:t>
            </a:r>
          </a:p>
          <a:p>
            <a:pPr marL="171450" indent="-171450">
              <a:buFont typeface="Arial" panose="020B0604020202020204" pitchFamily="34" charset="0"/>
              <a:buChar char="•"/>
            </a:pPr>
            <a:r>
              <a:rPr lang="en-US" baseline="0"/>
              <a:t>Transformassi entitias mengacu pada </a:t>
            </a:r>
            <a:r>
              <a:rPr lang="en-US" b="1" u="sng" baseline="0"/>
              <a:t>transformation rule 1</a:t>
            </a:r>
            <a:r>
              <a:rPr lang="en-US" b="0" u="none" baseline="0"/>
              <a:t>.</a:t>
            </a:r>
            <a:endParaRPr lang="en-US" baseline="0"/>
          </a:p>
          <a:p>
            <a:pPr marL="171450" indent="-171450">
              <a:buFont typeface="Arial" panose="020B0604020202020204" pitchFamily="34" charset="0"/>
              <a:buChar char="•"/>
            </a:pPr>
            <a:r>
              <a:rPr lang="en-US" b="0" baseline="0"/>
              <a:t>Tabel dari entitas yang memiliki cardinality (0,1) harus memiliki/ditambahkan kolom </a:t>
            </a:r>
            <a:r>
              <a:rPr lang="en-US" b="1" baseline="0"/>
              <a:t>foreign key </a:t>
            </a:r>
            <a:r>
              <a:rPr lang="en-US" b="0" baseline="0"/>
              <a:t>yang berisi nilai dari kolom primary key tabel yang cardinality-nya (1,1).</a:t>
            </a:r>
          </a:p>
          <a:p>
            <a:pPr marL="171450" indent="-171450">
              <a:buFont typeface="Arial" panose="020B0604020202020204" pitchFamily="34" charset="0"/>
              <a:buChar char="•"/>
            </a:pPr>
            <a:r>
              <a:rPr lang="en-US" b="0" baseline="0"/>
              <a:t>Kolom foreign key pada tabel merupakan penghubung yang merujuk kepada kolom primary key pada tabel rujukannya.</a:t>
            </a:r>
          </a:p>
          <a:p>
            <a:pPr marL="171450" indent="-171450">
              <a:buFont typeface="Arial" panose="020B0604020202020204" pitchFamily="34" charset="0"/>
              <a:buChar char="•"/>
            </a:pPr>
            <a:r>
              <a:rPr lang="en-US" b="1" baseline="0"/>
              <a:t>Tabel sisi “many” </a:t>
            </a:r>
            <a:r>
              <a:rPr lang="en-US" baseline="0"/>
              <a:t>(hasil transformasi dari entitas sisi “many”, yang max-cardinality-nya 1) harus </a:t>
            </a:r>
            <a:r>
              <a:rPr lang="en-US" b="1" baseline="0"/>
              <a:t>memiliki kolom yang berisi atribut primary key tabel pasangannya</a:t>
            </a:r>
            <a:r>
              <a:rPr lang="en-US" baseline="0"/>
              <a:t> (yang max-cardinality-nya N). Kolom ini menjadi </a:t>
            </a:r>
            <a:r>
              <a:rPr lang="en-US" b="1" baseline="0"/>
              <a:t>foreign key</a:t>
            </a:r>
            <a:r>
              <a:rPr lang="en-US" b="0" baseline="0"/>
              <a:t> pada tabel sisi “many” ini.</a:t>
            </a:r>
          </a:p>
          <a:p>
            <a:pPr marL="171450" indent="-171450">
              <a:buFont typeface="Arial" panose="020B0604020202020204" pitchFamily="34" charset="0"/>
              <a:buChar char="•"/>
            </a:pPr>
            <a:r>
              <a:rPr lang="en-US" b="1" baseline="0"/>
              <a:t>Jika</a:t>
            </a:r>
            <a:r>
              <a:rPr lang="en-US" baseline="0"/>
              <a:t> entitas sisi “many” adalah mandatory (</a:t>
            </a:r>
            <a:r>
              <a:rPr lang="en-US" b="1" baseline="0"/>
              <a:t>min-card-nya 1</a:t>
            </a:r>
            <a:r>
              <a:rPr lang="en-US" baseline="0"/>
              <a:t>), maka kolom </a:t>
            </a:r>
            <a:r>
              <a:rPr lang="en-US" b="1" baseline="0"/>
              <a:t>foreign key</a:t>
            </a:r>
            <a:r>
              <a:rPr lang="en-US" baseline="0"/>
              <a:t> harus </a:t>
            </a:r>
            <a:r>
              <a:rPr lang="en-US" b="1" baseline="0"/>
              <a:t>Not Null</a:t>
            </a:r>
            <a:r>
              <a:rPr lang="en-US" baseline="0"/>
              <a:t> (isinya tidak boleh bernilai Null)</a:t>
            </a:r>
          </a:p>
          <a:p>
            <a:pPr marL="171450" indent="-171450">
              <a:buFont typeface="Arial" panose="020B0604020202020204" pitchFamily="34" charset="0"/>
              <a:buChar char="•"/>
            </a:pPr>
            <a:r>
              <a:rPr lang="en-US" b="1" baseline="0"/>
              <a:t>Jika</a:t>
            </a:r>
            <a:r>
              <a:rPr lang="en-US" baseline="0"/>
              <a:t> entitas sisi “many” adalah mandatory (</a:t>
            </a:r>
            <a:r>
              <a:rPr lang="en-US" b="1" baseline="0"/>
              <a:t>min-card-nya 0</a:t>
            </a:r>
            <a:r>
              <a:rPr lang="en-US" baseline="0"/>
              <a:t>), maka kolom foreign key boleh berisi nilai null.</a:t>
            </a:r>
          </a:p>
          <a:p>
            <a:endParaRPr lang="en-US"/>
          </a:p>
        </p:txBody>
      </p:sp>
      <p:sp>
        <p:nvSpPr>
          <p:cNvPr id="4" name="Slide Number Placeholder 3"/>
          <p:cNvSpPr>
            <a:spLocks noGrp="1"/>
          </p:cNvSpPr>
          <p:nvPr>
            <p:ph type="sldNum" sz="quarter" idx="10"/>
          </p:nvPr>
        </p:nvSpPr>
        <p:spPr/>
        <p:txBody>
          <a:bodyPr/>
          <a:lstStyle/>
          <a:p>
            <a:fld id="{765819B2-0548-43D2-9E90-69853082FE47}" type="slidenum">
              <a:rPr lang="en-US" smtClean="0">
                <a:solidFill>
                  <a:prstClr val="black"/>
                </a:solidFill>
              </a:rPr>
              <a:pPr/>
              <a:t>30</a:t>
            </a:fld>
            <a:endParaRPr lang="en-US">
              <a:solidFill>
                <a:prstClr val="black"/>
              </a:solidFill>
            </a:endParaRPr>
          </a:p>
        </p:txBody>
      </p:sp>
    </p:spTree>
    <p:extLst>
      <p:ext uri="{BB962C8B-B14F-4D97-AF65-F5344CB8AC3E}">
        <p14:creationId xmlns:p14="http://schemas.microsoft.com/office/powerpoint/2010/main" val="4211352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Keterangan:</a:t>
            </a:r>
          </a:p>
          <a:p>
            <a:r>
              <a:rPr lang="en-US" b="1"/>
              <a:t>Transformation rule</a:t>
            </a:r>
            <a:r>
              <a:rPr lang="en-US" b="1" baseline="0"/>
              <a:t> 6</a:t>
            </a:r>
            <a:r>
              <a:rPr lang="en-US" baseline="0"/>
              <a:t>:</a:t>
            </a:r>
          </a:p>
          <a:p>
            <a:pPr marL="171450" indent="-171450">
              <a:buFont typeface="Arial" panose="020B0604020202020204" pitchFamily="34" charset="0"/>
              <a:buChar char="•"/>
            </a:pPr>
            <a:r>
              <a:rPr lang="en-US" baseline="0"/>
              <a:t>Relationship one-to-one </a:t>
            </a:r>
            <a:r>
              <a:rPr lang="en-US" b="1" baseline="0"/>
              <a:t>tidak</a:t>
            </a:r>
            <a:r>
              <a:rPr lang="en-US" baseline="0"/>
              <a:t> dipetakan menjadi tabel</a:t>
            </a:r>
          </a:p>
          <a:p>
            <a:pPr marL="171450" indent="-171450">
              <a:buFont typeface="Arial" panose="020B0604020202020204" pitchFamily="34" charset="0"/>
              <a:buChar char="•"/>
            </a:pPr>
            <a:r>
              <a:rPr lang="en-US" baseline="0"/>
              <a:t>Jika kedua entitas memiliki partisipasi mandatory pada binary relation ship, maka </a:t>
            </a:r>
            <a:r>
              <a:rPr lang="en-US" b="1" baseline="0"/>
              <a:t>kombinasikan kedua entitas tersebut ke dalam satu tabel</a:t>
            </a:r>
            <a:r>
              <a:rPr lang="en-US" baseline="0"/>
              <a:t>.</a:t>
            </a:r>
            <a:endParaRPr lang="en-US"/>
          </a:p>
        </p:txBody>
      </p:sp>
      <p:sp>
        <p:nvSpPr>
          <p:cNvPr id="4" name="Slide Number Placeholder 3"/>
          <p:cNvSpPr>
            <a:spLocks noGrp="1"/>
          </p:cNvSpPr>
          <p:nvPr>
            <p:ph type="sldNum" sz="quarter" idx="10"/>
          </p:nvPr>
        </p:nvSpPr>
        <p:spPr/>
        <p:txBody>
          <a:bodyPr/>
          <a:lstStyle/>
          <a:p>
            <a:fld id="{765819B2-0548-43D2-9E90-69853082FE47}" type="slidenum">
              <a:rPr lang="en-US" smtClean="0">
                <a:solidFill>
                  <a:prstClr val="black"/>
                </a:solidFill>
              </a:rPr>
              <a:pPr/>
              <a:t>31</a:t>
            </a:fld>
            <a:endParaRPr lang="en-US">
              <a:solidFill>
                <a:prstClr val="black"/>
              </a:solidFill>
            </a:endParaRPr>
          </a:p>
        </p:txBody>
      </p:sp>
    </p:spTree>
    <p:extLst>
      <p:ext uri="{BB962C8B-B14F-4D97-AF65-F5344CB8AC3E}">
        <p14:creationId xmlns:p14="http://schemas.microsoft.com/office/powerpoint/2010/main" val="421135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5819B2-0548-43D2-9E90-69853082FE47}" type="slidenum">
              <a:rPr lang="en-US" smtClean="0"/>
              <a:t>4</a:t>
            </a:fld>
            <a:endParaRPr lang="en-US"/>
          </a:p>
        </p:txBody>
      </p:sp>
    </p:spTree>
    <p:extLst>
      <p:ext uri="{BB962C8B-B14F-4D97-AF65-F5344CB8AC3E}">
        <p14:creationId xmlns:p14="http://schemas.microsoft.com/office/powerpoint/2010/main" val="3953329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Catatan:</a:t>
            </a:r>
          </a:p>
          <a:p>
            <a:pPr marL="171450" indent="-171450">
              <a:buFont typeface="Arial" panose="020B0604020202020204" pitchFamily="34" charset="0"/>
              <a:buChar char="•"/>
            </a:pPr>
            <a:r>
              <a:rPr lang="en-US"/>
              <a:t>Max-card(E, R)</a:t>
            </a:r>
            <a:r>
              <a:rPr lang="en-US" baseline="0"/>
              <a:t> = 1, artinya E partisipasi </a:t>
            </a:r>
            <a:r>
              <a:rPr lang="en-US" b="1" baseline="0"/>
              <a:t>single value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t>Max-card(E, R)</a:t>
            </a:r>
            <a:r>
              <a:rPr lang="en-US" baseline="0"/>
              <a:t> = 1, artinya E partisipasi </a:t>
            </a:r>
            <a:r>
              <a:rPr lang="en-US" b="1" baseline="0"/>
              <a:t>multi value</a:t>
            </a:r>
            <a:endParaRPr lang="en-US" b="0" baseline="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E dan F disebut </a:t>
            </a:r>
            <a:r>
              <a:rPr lang="en-US" b="1" baseline="0"/>
              <a:t>many-to-many</a:t>
            </a:r>
            <a:r>
              <a:rPr lang="en-US" b="0" baseline="0"/>
              <a:t> jika; max-card(E, R)=N dan max-card(F, R)=N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E dan F disebut </a:t>
            </a:r>
            <a:r>
              <a:rPr lang="en-US" b="1" baseline="0"/>
              <a:t>one-to-oine</a:t>
            </a:r>
            <a:r>
              <a:rPr lang="en-US" b="0" baseline="0"/>
              <a:t> jika; max-card(E, R)=1 dan max-card(F, R)=1</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E dan F disebut </a:t>
            </a:r>
            <a:r>
              <a:rPr lang="en-US" b="1" baseline="0"/>
              <a:t>many-to-one</a:t>
            </a:r>
            <a:r>
              <a:rPr lang="en-US" b="0" baseline="0"/>
              <a:t> jika; max-card(E, R)=N dan max-card(F, R)=1, atau sebaliknya.</a:t>
            </a:r>
            <a:endParaRPr lang="en-US" b="1" baseline="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1" baseline="0"/>
          </a:p>
          <a:p>
            <a:pPr marL="171450" indent="-171450">
              <a:buFont typeface="Arial" panose="020B0604020202020204" pitchFamily="34" charset="0"/>
              <a:buChar char="•"/>
            </a:pPr>
            <a:endParaRPr lang="en-US" b="0"/>
          </a:p>
        </p:txBody>
      </p:sp>
      <p:sp>
        <p:nvSpPr>
          <p:cNvPr id="4" name="Slide Number Placeholder 3"/>
          <p:cNvSpPr>
            <a:spLocks noGrp="1"/>
          </p:cNvSpPr>
          <p:nvPr>
            <p:ph type="sldNum" sz="quarter" idx="10"/>
          </p:nvPr>
        </p:nvSpPr>
        <p:spPr/>
        <p:txBody>
          <a:bodyPr/>
          <a:lstStyle/>
          <a:p>
            <a:fld id="{765819B2-0548-43D2-9E90-69853082FE47}" type="slidenum">
              <a:rPr lang="en-US" smtClean="0"/>
              <a:t>5</a:t>
            </a:fld>
            <a:endParaRPr lang="en-US"/>
          </a:p>
        </p:txBody>
      </p:sp>
    </p:spTree>
    <p:extLst>
      <p:ext uri="{BB962C8B-B14F-4D97-AF65-F5344CB8AC3E}">
        <p14:creationId xmlns:p14="http://schemas.microsoft.com/office/powerpoint/2010/main" val="3953329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Pada suatu binary</a:t>
            </a:r>
            <a:r>
              <a:rPr lang="en-US" baseline="0"/>
              <a:t> </a:t>
            </a:r>
            <a:r>
              <a:rPr lang="en-US" b="1" baseline="0"/>
              <a:t>relationship many-to-one</a:t>
            </a:r>
            <a:r>
              <a:rPr lang="en-US" b="0" baseline="0"/>
              <a:t> :</a:t>
            </a:r>
            <a:endParaRPr lang="en-US" b="1"/>
          </a:p>
          <a:p>
            <a:r>
              <a:rPr lang="en-US"/>
              <a:t>Dalam menetapkan entitas sisi “many” yang dilihat pada cardinality yaitu; </a:t>
            </a:r>
            <a:r>
              <a:rPr lang="en-US" b="1"/>
              <a:t>max-cardinality yang memiliki single-valued</a:t>
            </a:r>
            <a:r>
              <a:rPr lang="en-US"/>
              <a:t>. </a:t>
            </a:r>
          </a:p>
          <a:p>
            <a:r>
              <a:rPr lang="en-US"/>
              <a:t>Perhatikan contoh pada slide:</a:t>
            </a:r>
          </a:p>
          <a:p>
            <a:r>
              <a:rPr lang="en-US"/>
              <a:t>Card(Course_section, teaches) = (1,</a:t>
            </a:r>
            <a:r>
              <a:rPr lang="en-US" baseline="0"/>
              <a:t> 1) artinya min-card(</a:t>
            </a:r>
            <a:r>
              <a:rPr lang="en-US"/>
              <a:t>Course_section, teaches</a:t>
            </a:r>
            <a:r>
              <a:rPr lang="en-US" baseline="0"/>
              <a:t>) = 1 dan max-card(</a:t>
            </a:r>
            <a:r>
              <a:rPr lang="en-US"/>
              <a:t>Course_section, teaches) = 1</a:t>
            </a:r>
          </a:p>
          <a:p>
            <a:pPr marL="0" marR="0" indent="0" algn="l" defTabSz="914400" rtl="0" eaLnBrk="1" fontAlgn="auto" latinLnBrk="0" hangingPunct="1">
              <a:lnSpc>
                <a:spcPct val="100000"/>
              </a:lnSpc>
              <a:spcBef>
                <a:spcPts val="0"/>
              </a:spcBef>
              <a:spcAft>
                <a:spcPts val="0"/>
              </a:spcAft>
              <a:buClrTx/>
              <a:buSzTx/>
              <a:buFontTx/>
              <a:buNone/>
              <a:tabLst/>
              <a:defRPr/>
            </a:pPr>
            <a:r>
              <a:rPr lang="en-US"/>
              <a:t>Card(Instructor, teaches) = (0,</a:t>
            </a:r>
            <a:r>
              <a:rPr lang="en-US" baseline="0"/>
              <a:t> N) artinya min-card(</a:t>
            </a:r>
            <a:r>
              <a:rPr lang="en-US"/>
              <a:t>Instructor, teaches</a:t>
            </a:r>
            <a:r>
              <a:rPr lang="en-US" baseline="0"/>
              <a:t>) = 0 dan max-card(</a:t>
            </a:r>
            <a:r>
              <a:rPr lang="en-US"/>
              <a:t>Instructor, teaches) = N</a:t>
            </a:r>
          </a:p>
          <a:p>
            <a:r>
              <a:rPr lang="en-US"/>
              <a:t>Karena</a:t>
            </a:r>
            <a:r>
              <a:rPr lang="en-US" baseline="0"/>
              <a:t> max-card(</a:t>
            </a:r>
            <a:r>
              <a:rPr lang="en-US"/>
              <a:t>Course_section, teaches) = 1 (single-valued)</a:t>
            </a:r>
            <a:r>
              <a:rPr lang="en-US" baseline="0"/>
              <a:t> maka Course_section adalah entitas many.</a:t>
            </a:r>
            <a:endParaRPr lang="en-US"/>
          </a:p>
          <a:p>
            <a:br>
              <a:rPr lang="en-US"/>
            </a:br>
            <a:endParaRPr lang="en-US"/>
          </a:p>
        </p:txBody>
      </p:sp>
      <p:sp>
        <p:nvSpPr>
          <p:cNvPr id="4" name="Slide Number Placeholder 3"/>
          <p:cNvSpPr>
            <a:spLocks noGrp="1"/>
          </p:cNvSpPr>
          <p:nvPr>
            <p:ph type="sldNum" sz="quarter" idx="10"/>
          </p:nvPr>
        </p:nvSpPr>
        <p:spPr/>
        <p:txBody>
          <a:bodyPr/>
          <a:lstStyle/>
          <a:p>
            <a:fld id="{765819B2-0548-43D2-9E90-69853082FE47}" type="slidenum">
              <a:rPr lang="en-US" smtClean="0"/>
              <a:t>6</a:t>
            </a:fld>
            <a:endParaRPr lang="en-US"/>
          </a:p>
        </p:txBody>
      </p:sp>
    </p:spTree>
    <p:extLst>
      <p:ext uri="{BB962C8B-B14F-4D97-AF65-F5344CB8AC3E}">
        <p14:creationId xmlns:p14="http://schemas.microsoft.com/office/powerpoint/2010/main" val="39533290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Keterangan:</a:t>
            </a:r>
          </a:p>
          <a:p>
            <a:r>
              <a:rPr lang="en-US" b="1"/>
              <a:t>Transformation rule</a:t>
            </a:r>
            <a:r>
              <a:rPr lang="en-US" b="1" baseline="0"/>
              <a:t> 3</a:t>
            </a:r>
            <a:r>
              <a:rPr lang="en-US" baseline="0"/>
              <a:t>:</a:t>
            </a:r>
          </a:p>
          <a:p>
            <a:pPr marL="171450" indent="-171450">
              <a:buFont typeface="Arial" panose="020B0604020202020204" pitchFamily="34" charset="0"/>
              <a:buChar char="•"/>
            </a:pPr>
            <a:r>
              <a:rPr lang="en-US" baseline="0"/>
              <a:t>Relationship many-to-many dipetakan menjadi tabel</a:t>
            </a:r>
          </a:p>
          <a:p>
            <a:pPr marL="171450" indent="-171450">
              <a:buFont typeface="Arial" panose="020B0604020202020204" pitchFamily="34" charset="0"/>
              <a:buChar char="•"/>
            </a:pPr>
            <a:r>
              <a:rPr lang="en-US" baseline="0"/>
              <a:t>Tabel tersebut berisi kolom; atribut primary key dari 2 entitas yang terelasi + atribut relationship</a:t>
            </a:r>
          </a:p>
          <a:p>
            <a:pPr marL="171450" indent="-171450">
              <a:buFont typeface="Arial" panose="020B0604020202020204" pitchFamily="34" charset="0"/>
              <a:buChar char="•"/>
            </a:pPr>
            <a:r>
              <a:rPr lang="en-US" baseline="0"/>
              <a:t>Primary Key dari tabel tersebut adalah; kombinasi primary key dari 2 entitas yang terelasi</a:t>
            </a:r>
          </a:p>
        </p:txBody>
      </p:sp>
      <p:sp>
        <p:nvSpPr>
          <p:cNvPr id="4" name="Slide Number Placeholder 3"/>
          <p:cNvSpPr>
            <a:spLocks noGrp="1"/>
          </p:cNvSpPr>
          <p:nvPr>
            <p:ph type="sldNum" sz="quarter" idx="10"/>
          </p:nvPr>
        </p:nvSpPr>
        <p:spPr/>
        <p:txBody>
          <a:bodyPr/>
          <a:lstStyle/>
          <a:p>
            <a:fld id="{765819B2-0548-43D2-9E90-69853082FE47}" type="slidenum">
              <a:rPr lang="en-US" smtClean="0"/>
              <a:t>8</a:t>
            </a:fld>
            <a:endParaRPr lang="en-US"/>
          </a:p>
        </p:txBody>
      </p:sp>
    </p:spTree>
    <p:extLst>
      <p:ext uri="{BB962C8B-B14F-4D97-AF65-F5344CB8AC3E}">
        <p14:creationId xmlns:p14="http://schemas.microsoft.com/office/powerpoint/2010/main" val="24226354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Perhatikan kolom </a:t>
            </a:r>
            <a:r>
              <a:rPr lang="en-US" b="1" u="sng"/>
              <a:t>eid</a:t>
            </a:r>
            <a:r>
              <a:rPr lang="en-US" u="none"/>
              <a:t> dan </a:t>
            </a:r>
            <a:r>
              <a:rPr lang="en-US" b="1" u="sng"/>
              <a:t>prid</a:t>
            </a:r>
            <a:r>
              <a:rPr lang="en-US" u="none" baseline="0"/>
              <a:t> pada tabel works_on;</a:t>
            </a:r>
          </a:p>
          <a:p>
            <a:r>
              <a:rPr lang="en-US" u="none" baseline="0"/>
              <a:t>nilai pada kolom </a:t>
            </a:r>
            <a:r>
              <a:rPr lang="en-US" u="sng" baseline="0"/>
              <a:t>eid</a:t>
            </a:r>
            <a:r>
              <a:rPr lang="en-US" u="none" baseline="0"/>
              <a:t> pada tabel works_on merupakan nilai yang terdapat pada kolom </a:t>
            </a:r>
            <a:r>
              <a:rPr lang="en-US" u="sng" baseline="0"/>
              <a:t>eid</a:t>
            </a:r>
            <a:r>
              <a:rPr lang="en-US" u="none" baseline="0"/>
              <a:t> pada tabel employee, </a:t>
            </a:r>
          </a:p>
          <a:p>
            <a:r>
              <a:rPr lang="en-US" u="none" baseline="0"/>
              <a:t>dan nilai pada kolom </a:t>
            </a:r>
            <a:r>
              <a:rPr lang="en-US" u="sng" baseline="0"/>
              <a:t>prid</a:t>
            </a:r>
            <a:r>
              <a:rPr lang="en-US" u="none" baseline="0"/>
              <a:t> pada tabel works_on merupakan nilai yang terdapat pada kolom </a:t>
            </a:r>
            <a:r>
              <a:rPr lang="en-US" u="sng" baseline="0"/>
              <a:t>prid</a:t>
            </a:r>
            <a:r>
              <a:rPr lang="en-US" u="none" baseline="0"/>
              <a:t> pada tabel project.</a:t>
            </a:r>
            <a:endParaRPr lang="en-US" u="none"/>
          </a:p>
        </p:txBody>
      </p:sp>
      <p:sp>
        <p:nvSpPr>
          <p:cNvPr id="4" name="Slide Number Placeholder 3"/>
          <p:cNvSpPr>
            <a:spLocks noGrp="1"/>
          </p:cNvSpPr>
          <p:nvPr>
            <p:ph type="sldNum" sz="quarter" idx="10"/>
          </p:nvPr>
        </p:nvSpPr>
        <p:spPr/>
        <p:txBody>
          <a:bodyPr/>
          <a:lstStyle/>
          <a:p>
            <a:fld id="{765819B2-0548-43D2-9E90-69853082FE47}" type="slidenum">
              <a:rPr lang="en-US" smtClean="0"/>
              <a:t>9</a:t>
            </a:fld>
            <a:endParaRPr lang="en-US"/>
          </a:p>
        </p:txBody>
      </p:sp>
    </p:spTree>
    <p:extLst>
      <p:ext uri="{BB962C8B-B14F-4D97-AF65-F5344CB8AC3E}">
        <p14:creationId xmlns:p14="http://schemas.microsoft.com/office/powerpoint/2010/main" val="26136401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Keterangan:</a:t>
            </a:r>
          </a:p>
          <a:p>
            <a:r>
              <a:rPr lang="en-US" b="1"/>
              <a:t>Transformation rule</a:t>
            </a:r>
            <a:r>
              <a:rPr lang="en-US" b="1" baseline="0"/>
              <a:t> 4</a:t>
            </a:r>
            <a:r>
              <a:rPr lang="en-US" baseline="0"/>
              <a:t>:</a:t>
            </a:r>
          </a:p>
          <a:p>
            <a:pPr marL="171450" indent="-171450">
              <a:buFont typeface="Arial" panose="020B0604020202020204" pitchFamily="34" charset="0"/>
              <a:buChar char="•"/>
            </a:pPr>
            <a:r>
              <a:rPr lang="en-US" baseline="0"/>
              <a:t>Relationship many-to-one </a:t>
            </a:r>
            <a:r>
              <a:rPr lang="en-US" b="1" baseline="0"/>
              <a:t>tidak</a:t>
            </a:r>
            <a:r>
              <a:rPr lang="en-US" baseline="0"/>
              <a:t> dipetakan menjadi tabel</a:t>
            </a:r>
          </a:p>
          <a:p>
            <a:pPr marL="171450" indent="-171450">
              <a:buFont typeface="Arial" panose="020B0604020202020204" pitchFamily="34" charset="0"/>
              <a:buChar char="•"/>
            </a:pPr>
            <a:r>
              <a:rPr lang="en-US" b="1" baseline="0"/>
              <a:t>Tabel sisi “many” </a:t>
            </a:r>
            <a:r>
              <a:rPr lang="en-US" baseline="0"/>
              <a:t>(hasil transformasi dari entitas sisi “many”, yang max-cardinality-nya 1) harus </a:t>
            </a:r>
            <a:r>
              <a:rPr lang="en-US" b="1" baseline="0"/>
              <a:t>memiliki kolom yang berisi atribut primary key tabel pasangannya</a:t>
            </a:r>
            <a:r>
              <a:rPr lang="en-US" baseline="0"/>
              <a:t> (yang max-cardinality-nya N). Kolom ini menjadi </a:t>
            </a:r>
            <a:r>
              <a:rPr lang="en-US" b="1" baseline="0"/>
              <a:t>foreign key</a:t>
            </a:r>
            <a:r>
              <a:rPr lang="en-US" b="0" baseline="0"/>
              <a:t> pada tabel sisi “many” ini.</a:t>
            </a:r>
          </a:p>
          <a:p>
            <a:pPr marL="171450" indent="-171450">
              <a:buFont typeface="Arial" panose="020B0604020202020204" pitchFamily="34" charset="0"/>
              <a:buChar char="•"/>
            </a:pPr>
            <a:r>
              <a:rPr lang="en-US" b="1" baseline="0"/>
              <a:t>Jika</a:t>
            </a:r>
            <a:r>
              <a:rPr lang="en-US" baseline="0"/>
              <a:t> entitas sisi “many” adalah mandatory (</a:t>
            </a:r>
            <a:r>
              <a:rPr lang="en-US" b="1" baseline="0"/>
              <a:t>min-card-nya 1</a:t>
            </a:r>
            <a:r>
              <a:rPr lang="en-US" baseline="0"/>
              <a:t>), maka kolom </a:t>
            </a:r>
            <a:r>
              <a:rPr lang="en-US" b="1" baseline="0"/>
              <a:t>foreign key</a:t>
            </a:r>
            <a:r>
              <a:rPr lang="en-US" baseline="0"/>
              <a:t> harus </a:t>
            </a:r>
            <a:r>
              <a:rPr lang="en-US" b="1" baseline="0"/>
              <a:t>Not Null</a:t>
            </a:r>
            <a:r>
              <a:rPr lang="en-US" baseline="0"/>
              <a:t> (isinya tidak boleh bernilai Null)</a:t>
            </a:r>
          </a:p>
          <a:p>
            <a:pPr marL="171450" indent="-171450">
              <a:buFont typeface="Arial" panose="020B0604020202020204" pitchFamily="34" charset="0"/>
              <a:buChar char="•"/>
            </a:pPr>
            <a:r>
              <a:rPr lang="en-US" b="1" baseline="0"/>
              <a:t>Jika</a:t>
            </a:r>
            <a:r>
              <a:rPr lang="en-US" baseline="0"/>
              <a:t> entitas sisi “many” adalah mandatory (</a:t>
            </a:r>
            <a:r>
              <a:rPr lang="en-US" b="1" baseline="0"/>
              <a:t>min-card-nya 0</a:t>
            </a:r>
            <a:r>
              <a:rPr lang="en-US" baseline="0"/>
              <a:t>), maka kolom foreign key boleh berisi nilai null.</a:t>
            </a:r>
          </a:p>
          <a:p>
            <a:endParaRPr lang="en-US"/>
          </a:p>
        </p:txBody>
      </p:sp>
      <p:sp>
        <p:nvSpPr>
          <p:cNvPr id="4" name="Slide Number Placeholder 3"/>
          <p:cNvSpPr>
            <a:spLocks noGrp="1"/>
          </p:cNvSpPr>
          <p:nvPr>
            <p:ph type="sldNum" sz="quarter" idx="10"/>
          </p:nvPr>
        </p:nvSpPr>
        <p:spPr/>
        <p:txBody>
          <a:bodyPr/>
          <a:lstStyle/>
          <a:p>
            <a:fld id="{765819B2-0548-43D2-9E90-69853082FE47}" type="slidenum">
              <a:rPr lang="en-US" smtClean="0"/>
              <a:t>10</a:t>
            </a:fld>
            <a:endParaRPr lang="en-US"/>
          </a:p>
        </p:txBody>
      </p:sp>
    </p:spTree>
    <p:extLst>
      <p:ext uri="{BB962C8B-B14F-4D97-AF65-F5344CB8AC3E}">
        <p14:creationId xmlns:p14="http://schemas.microsoft.com/office/powerpoint/2010/main" val="4211352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Perhatikan: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t>Pada tabel course_section ditambahkan kolom </a:t>
            </a:r>
            <a:r>
              <a:rPr lang="en-US" b="1"/>
              <a:t>iid</a:t>
            </a:r>
            <a:r>
              <a:rPr lang="en-US" baseline="0"/>
              <a:t> sebagai </a:t>
            </a:r>
            <a:r>
              <a:rPr lang="en-US" b="1" baseline="0"/>
              <a:t>foreign key </a:t>
            </a:r>
            <a:r>
              <a:rPr lang="en-US" baseline="0"/>
              <a:t>untuk relasi dengan primary key (</a:t>
            </a:r>
            <a:r>
              <a:rPr lang="en-US" u="sng" baseline="0"/>
              <a:t>iid</a:t>
            </a:r>
            <a:r>
              <a:rPr lang="en-US" baseline="0"/>
              <a:t>) pada tabel instructor.</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u="none" baseline="0"/>
              <a:t>Nilai pada kolom </a:t>
            </a:r>
            <a:r>
              <a:rPr lang="en-US" u="none"/>
              <a:t>iid </a:t>
            </a:r>
            <a:r>
              <a:rPr lang="en-US" u="none" baseline="0"/>
              <a:t>pada tabel course_section merupakan nilai yang terdapat pada kolom </a:t>
            </a:r>
            <a:r>
              <a:rPr lang="en-US" u="sng"/>
              <a:t>iid</a:t>
            </a:r>
            <a:r>
              <a:rPr lang="en-US" u="none"/>
              <a:t> </a:t>
            </a:r>
            <a:r>
              <a:rPr lang="en-US" u="none" baseline="0"/>
              <a:t>pada tabel instructor.</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u="none" baseline="0"/>
              <a:t>Pada contoh ini, karena </a:t>
            </a:r>
            <a:r>
              <a:rPr lang="en-US" b="1" u="none" baseline="0"/>
              <a:t>min-card(Course_section, teaches)=1</a:t>
            </a:r>
            <a:r>
              <a:rPr lang="en-US" b="0" u="none" baseline="0"/>
              <a:t> atau Course Section memiliki </a:t>
            </a:r>
            <a:r>
              <a:rPr lang="en-US" b="1" u="none" baseline="0"/>
              <a:t>partisipasi mandatory</a:t>
            </a:r>
            <a:r>
              <a:rPr lang="en-US" u="none" baseline="0"/>
              <a:t>, maka nilai pada kolom iid (foreign key) </a:t>
            </a:r>
            <a:r>
              <a:rPr lang="en-US" b="1" u="none" baseline="0"/>
              <a:t>tidak boleh bernilai null</a:t>
            </a:r>
            <a:r>
              <a:rPr lang="en-US" u="none" baseline="0"/>
              <a:t>. Dan nilainya harus merupakan nilai yang terdapat pada kolom </a:t>
            </a:r>
            <a:r>
              <a:rPr lang="en-US" u="sng" baseline="0"/>
              <a:t>iid</a:t>
            </a:r>
            <a:r>
              <a:rPr lang="en-US" i="0" u="none" baseline="0"/>
              <a:t> (primary key pada tabel instructor).</a:t>
            </a:r>
            <a:endParaRPr lang="en-US" u="none"/>
          </a:p>
          <a:p>
            <a:endParaRPr lang="en-US"/>
          </a:p>
        </p:txBody>
      </p:sp>
      <p:sp>
        <p:nvSpPr>
          <p:cNvPr id="4" name="Slide Number Placeholder 3"/>
          <p:cNvSpPr>
            <a:spLocks noGrp="1"/>
          </p:cNvSpPr>
          <p:nvPr>
            <p:ph type="sldNum" sz="quarter" idx="10"/>
          </p:nvPr>
        </p:nvSpPr>
        <p:spPr/>
        <p:txBody>
          <a:bodyPr/>
          <a:lstStyle/>
          <a:p>
            <a:fld id="{765819B2-0548-43D2-9E90-69853082FE47}" type="slidenum">
              <a:rPr lang="en-US" smtClean="0"/>
              <a:t>11</a:t>
            </a:fld>
            <a:endParaRPr lang="en-US"/>
          </a:p>
        </p:txBody>
      </p:sp>
    </p:spTree>
    <p:extLst>
      <p:ext uri="{BB962C8B-B14F-4D97-AF65-F5344CB8AC3E}">
        <p14:creationId xmlns:p14="http://schemas.microsoft.com/office/powerpoint/2010/main" val="2067584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Keterangan:</a:t>
            </a:r>
          </a:p>
          <a:p>
            <a:pPr marL="171450" indent="-171450">
              <a:buFont typeface="Arial" panose="020B0604020202020204" pitchFamily="34" charset="0"/>
              <a:buChar char="•"/>
            </a:pPr>
            <a:r>
              <a:rPr lang="en-US"/>
              <a:t>Untuk menjaga agar partisipasi mandatory dari tabel sisi “many”, kolom foreign key tidak boleh berisi null</a:t>
            </a:r>
            <a:r>
              <a:rPr lang="en-US" baseline="0"/>
              <a:t> pada row.</a:t>
            </a:r>
          </a:p>
          <a:p>
            <a:pPr marL="171450" indent="-171450">
              <a:buFont typeface="Arial" panose="020B0604020202020204" pitchFamily="34" charset="0"/>
              <a:buChar char="•"/>
            </a:pPr>
            <a:r>
              <a:rPr lang="en-US" baseline="0"/>
              <a:t>Untuk itu maka tambahkan deskripsi </a:t>
            </a:r>
            <a:r>
              <a:rPr lang="en-US" b="1" baseline="0"/>
              <a:t>NOT NULL </a:t>
            </a:r>
            <a:r>
              <a:rPr lang="en-US" baseline="0"/>
              <a:t>pada kolom iid (foreign key) saat CREATE TABLE.</a:t>
            </a:r>
          </a:p>
        </p:txBody>
      </p:sp>
      <p:sp>
        <p:nvSpPr>
          <p:cNvPr id="4" name="Slide Number Placeholder 3"/>
          <p:cNvSpPr>
            <a:spLocks noGrp="1"/>
          </p:cNvSpPr>
          <p:nvPr>
            <p:ph type="sldNum" sz="quarter" idx="10"/>
          </p:nvPr>
        </p:nvSpPr>
        <p:spPr/>
        <p:txBody>
          <a:bodyPr/>
          <a:lstStyle/>
          <a:p>
            <a:fld id="{765819B2-0548-43D2-9E90-69853082FE47}" type="slidenum">
              <a:rPr lang="en-US" smtClean="0"/>
              <a:t>12</a:t>
            </a:fld>
            <a:endParaRPr lang="en-US"/>
          </a:p>
        </p:txBody>
      </p:sp>
    </p:spTree>
    <p:extLst>
      <p:ext uri="{BB962C8B-B14F-4D97-AF65-F5344CB8AC3E}">
        <p14:creationId xmlns:p14="http://schemas.microsoft.com/office/powerpoint/2010/main" val="28714760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0" y="3897010"/>
            <a:ext cx="3733801" cy="192024"/>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4164403"/>
            <a:ext cx="1965960" cy="18288"/>
          </a:xfrm>
          <a:prstGeom prst="rect">
            <a:avLst/>
          </a:prstGeom>
          <a:solidFill>
            <a:srgbClr val="0070C0">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3649662"/>
            <a:ext cx="9144000" cy="244170"/>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3675527"/>
            <a:ext cx="9144001" cy="14067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3643090"/>
            <a:ext cx="2729950" cy="248432"/>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3701700"/>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dirty="0"/>
              <a:t>Click to edit Master title style</a:t>
            </a:r>
          </a:p>
        </p:txBody>
      </p:sp>
      <p:sp>
        <p:nvSpPr>
          <p:cNvPr id="9" name="Subtitle 8"/>
          <p:cNvSpPr>
            <a:spLocks noGrp="1"/>
          </p:cNvSpPr>
          <p:nvPr>
            <p:ph type="subTitle" idx="1"/>
          </p:nvPr>
        </p:nvSpPr>
        <p:spPr>
          <a:xfrm>
            <a:off x="457200" y="3901087"/>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a:t>Click to edit Master subtitle style</a:t>
            </a: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62207" y="5038229"/>
            <a:ext cx="1828800" cy="1837944"/>
          </a:xfrm>
          <a:prstGeom prst="rect">
            <a:avLst/>
          </a:prstGeom>
        </p:spPr>
      </p:pic>
    </p:spTree>
    <p:extLst>
      <p:ext uri="{BB962C8B-B14F-4D97-AF65-F5344CB8AC3E}">
        <p14:creationId xmlns:p14="http://schemas.microsoft.com/office/powerpoint/2010/main" val="3285270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Slide Number Placeholder 5"/>
          <p:cNvSpPr>
            <a:spLocks noGrp="1"/>
          </p:cNvSpPr>
          <p:nvPr>
            <p:ph type="sldNum" sz="quarter" idx="12"/>
          </p:nvPr>
        </p:nvSpPr>
        <p:spPr>
          <a:xfrm>
            <a:off x="8174736" y="2272"/>
            <a:ext cx="762000" cy="365760"/>
          </a:xfrm>
          <a:prstGeom prst="rect">
            <a:avLst/>
          </a:prstGeom>
        </p:spPr>
        <p:txBody>
          <a:bodyPr/>
          <a:lstStyle/>
          <a:p>
            <a:fld id="{0D71EAF9-DB67-464C-8987-984D7DE842F6}" type="slidenum">
              <a:rPr lang="id-ID" smtClean="0"/>
              <a:t>‹#›</a:t>
            </a:fld>
            <a:endParaRPr lang="id-ID"/>
          </a:p>
        </p:txBody>
      </p:sp>
    </p:spTree>
    <p:extLst>
      <p:ext uri="{BB962C8B-B14F-4D97-AF65-F5344CB8AC3E}">
        <p14:creationId xmlns:p14="http://schemas.microsoft.com/office/powerpoint/2010/main" val="1882024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649341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72773"/>
            <a:ext cx="8229600" cy="548640"/>
          </a:xfrm>
        </p:spPr>
        <p:txBody>
          <a:bodyPr>
            <a:normAutofit/>
          </a:bodyPr>
          <a:lstStyle>
            <a:lvl1pPr>
              <a:defRPr sz="3200"/>
            </a:lvl1p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7" name="Title 1"/>
          <p:cNvSpPr txBox="1">
            <a:spLocks/>
          </p:cNvSpPr>
          <p:nvPr userDrawn="1"/>
        </p:nvSpPr>
        <p:spPr>
          <a:xfrm>
            <a:off x="0" y="-23409"/>
            <a:ext cx="8121080" cy="356065"/>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US" sz="1200" i="1" dirty="0" err="1">
                <a:solidFill>
                  <a:schemeClr val="bg1"/>
                </a:solidFill>
              </a:rPr>
              <a:t>Perancangan</a:t>
            </a:r>
            <a:r>
              <a:rPr lang="en-US" sz="1200" i="1" dirty="0">
                <a:solidFill>
                  <a:schemeClr val="bg1"/>
                </a:solidFill>
              </a:rPr>
              <a:t> Basis Data</a:t>
            </a:r>
          </a:p>
        </p:txBody>
      </p:sp>
    </p:spTree>
    <p:extLst>
      <p:ext uri="{BB962C8B-B14F-4D97-AF65-F5344CB8AC3E}">
        <p14:creationId xmlns:p14="http://schemas.microsoft.com/office/powerpoint/2010/main" val="1936828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Tree>
    <p:extLst>
      <p:ext uri="{BB962C8B-B14F-4D97-AF65-F5344CB8AC3E}">
        <p14:creationId xmlns:p14="http://schemas.microsoft.com/office/powerpoint/2010/main" val="2248522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607125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141877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Tree>
    <p:extLst>
      <p:ext uri="{BB962C8B-B14F-4D97-AF65-F5344CB8AC3E}">
        <p14:creationId xmlns:p14="http://schemas.microsoft.com/office/powerpoint/2010/main" val="2032398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586536" y="612648"/>
            <a:ext cx="957264" cy="457200"/>
          </a:xfrm>
          <a:prstGeom prst="rect">
            <a:avLst/>
          </a:prstGeom>
        </p:spPr>
        <p:txBody>
          <a:bodyPr/>
          <a:lstStyle/>
          <a:p>
            <a:fld id="{C815B4FD-92E0-4978-907F-923BCA868FE5}" type="datetimeFigureOut">
              <a:rPr lang="id-ID" smtClean="0"/>
              <a:t>04/10/2020</a:t>
            </a:fld>
            <a:endParaRPr lang="id-ID"/>
          </a:p>
        </p:txBody>
      </p:sp>
      <p:sp>
        <p:nvSpPr>
          <p:cNvPr id="3" name="Footer Placeholder 2"/>
          <p:cNvSpPr>
            <a:spLocks noGrp="1"/>
          </p:cNvSpPr>
          <p:nvPr>
            <p:ph type="ftr" sz="quarter" idx="11"/>
          </p:nvPr>
        </p:nvSpPr>
        <p:spPr>
          <a:xfrm>
            <a:off x="4780596" y="726316"/>
            <a:ext cx="1325880" cy="457200"/>
          </a:xfrm>
          <a:prstGeom prst="rect">
            <a:avLst/>
          </a:prstGeom>
        </p:spPr>
        <p:txBody>
          <a:bodyPr/>
          <a:lstStyle/>
          <a:p>
            <a:endParaRPr lang="id-ID"/>
          </a:p>
        </p:txBody>
      </p:sp>
      <p:sp>
        <p:nvSpPr>
          <p:cNvPr id="4" name="Slide Number Placeholder 3"/>
          <p:cNvSpPr>
            <a:spLocks noGrp="1"/>
          </p:cNvSpPr>
          <p:nvPr>
            <p:ph type="sldNum" sz="quarter" idx="12"/>
          </p:nvPr>
        </p:nvSpPr>
        <p:spPr>
          <a:xfrm>
            <a:off x="8174736" y="2272"/>
            <a:ext cx="762000" cy="365760"/>
          </a:xfrm>
          <a:prstGeom prst="rect">
            <a:avLst/>
          </a:prstGeom>
        </p:spPr>
        <p:txBody>
          <a:bodyPr/>
          <a:lstStyle/>
          <a:p>
            <a:fld id="{0D71EAF9-DB67-464C-8987-984D7DE842F6}" type="slidenum">
              <a:rPr lang="id-ID" smtClean="0"/>
              <a:t>‹#›</a:t>
            </a:fld>
            <a:endParaRPr lang="id-ID"/>
          </a:p>
        </p:txBody>
      </p:sp>
    </p:spTree>
    <p:extLst>
      <p:ext uri="{BB962C8B-B14F-4D97-AF65-F5344CB8AC3E}">
        <p14:creationId xmlns:p14="http://schemas.microsoft.com/office/powerpoint/2010/main" val="1636807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Slide Number Placeholder 6"/>
          <p:cNvSpPr>
            <a:spLocks noGrp="1"/>
          </p:cNvSpPr>
          <p:nvPr>
            <p:ph type="sldNum" sz="quarter" idx="12"/>
          </p:nvPr>
        </p:nvSpPr>
        <p:spPr>
          <a:xfrm>
            <a:off x="8174736" y="2272"/>
            <a:ext cx="762000" cy="365760"/>
          </a:xfrm>
          <a:prstGeom prst="rect">
            <a:avLst/>
          </a:prstGeom>
        </p:spPr>
        <p:txBody>
          <a:bodyPr/>
          <a:lstStyle/>
          <a:p>
            <a:fld id="{0D71EAF9-DB67-464C-8987-984D7DE842F6}" type="slidenum">
              <a:rPr lang="id-ID" smtClean="0"/>
              <a:t>‹#›</a:t>
            </a:fld>
            <a:endParaRPr lang="id-ID"/>
          </a:p>
        </p:txBody>
      </p:sp>
    </p:spTree>
    <p:extLst>
      <p:ext uri="{BB962C8B-B14F-4D97-AF65-F5344CB8AC3E}">
        <p14:creationId xmlns:p14="http://schemas.microsoft.com/office/powerpoint/2010/main" val="3922561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7" name="Slide Number Placeholder 6"/>
          <p:cNvSpPr>
            <a:spLocks noGrp="1"/>
          </p:cNvSpPr>
          <p:nvPr>
            <p:ph type="sldNum" sz="quarter" idx="12"/>
          </p:nvPr>
        </p:nvSpPr>
        <p:spPr>
          <a:xfrm>
            <a:off x="8174736" y="2272"/>
            <a:ext cx="762000" cy="365760"/>
          </a:xfrm>
          <a:prstGeom prst="rect">
            <a:avLst/>
          </a:prstGeom>
        </p:spPr>
        <p:txBody>
          <a:bodyPr/>
          <a:lstStyle/>
          <a:p>
            <a:fld id="{0D71EAF9-DB67-464C-8987-984D7DE842F6}" type="slidenum">
              <a:rPr lang="id-ID" smtClean="0"/>
              <a:t>‹#›</a:t>
            </a:fld>
            <a:endParaRPr lang="id-ID"/>
          </a:p>
        </p:txBody>
      </p:sp>
    </p:spTree>
    <p:extLst>
      <p:ext uri="{BB962C8B-B14F-4D97-AF65-F5344CB8AC3E}">
        <p14:creationId xmlns:p14="http://schemas.microsoft.com/office/powerpoint/2010/main" val="1117918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1"/>
            <a:ext cx="9144000" cy="310663"/>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0" y="308276"/>
            <a:ext cx="9144001" cy="91441"/>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2" y="360246"/>
            <a:ext cx="3733819" cy="9108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0" y="440112"/>
            <a:ext cx="3733801" cy="180035"/>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71616" y="455873"/>
            <a:ext cx="8229600" cy="548640"/>
          </a:xfrm>
          <a:prstGeom prst="rect">
            <a:avLst/>
          </a:prstGeom>
        </p:spPr>
        <p:txBody>
          <a:bodyPr vert="horz" anchor="ctr">
            <a:normAutofit/>
          </a:bodyPr>
          <a:lstStyle/>
          <a:p>
            <a:r>
              <a:rPr kumimoji="0" lang="en-US" dirty="0"/>
              <a:t>Click to edit Master title style</a:t>
            </a:r>
          </a:p>
        </p:txBody>
      </p:sp>
      <p:sp>
        <p:nvSpPr>
          <p:cNvPr id="13" name="Text Placeholder 12"/>
          <p:cNvSpPr>
            <a:spLocks noGrp="1"/>
          </p:cNvSpPr>
          <p:nvPr>
            <p:ph type="body" idx="1"/>
          </p:nvPr>
        </p:nvSpPr>
        <p:spPr>
          <a:xfrm>
            <a:off x="457200" y="1752600"/>
            <a:ext cx="8229600" cy="4515648"/>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pic>
        <p:nvPicPr>
          <p:cNvPr id="20" name="Picture 19"/>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244408" y="5949280"/>
            <a:ext cx="914400" cy="918972"/>
          </a:xfrm>
          <a:prstGeom prst="rect">
            <a:avLst/>
          </a:prstGeom>
        </p:spPr>
      </p:pic>
    </p:spTree>
    <p:extLst>
      <p:ext uri="{BB962C8B-B14F-4D97-AF65-F5344CB8AC3E}">
        <p14:creationId xmlns:p14="http://schemas.microsoft.com/office/powerpoint/2010/main" val="15897735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24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1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18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16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16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14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4400" dirty="0" err="1"/>
              <a:t>Transformasi</a:t>
            </a:r>
            <a:r>
              <a:rPr lang="en-US" sz="4400" dirty="0"/>
              <a:t> Rule ke Cardinality Diagram ER, dan </a:t>
            </a:r>
            <a:r>
              <a:rPr lang="en-US" sz="4400" dirty="0" err="1"/>
              <a:t>Transformasi</a:t>
            </a:r>
            <a:r>
              <a:rPr lang="en-US" sz="4400" dirty="0"/>
              <a:t> Diagram ER ke </a:t>
            </a:r>
            <a:r>
              <a:rPr lang="en-US" sz="4400" dirty="0" err="1"/>
              <a:t>Tabel</a:t>
            </a:r>
            <a:endParaRPr lang="en-US" sz="4400" dirty="0"/>
          </a:p>
        </p:txBody>
      </p:sp>
      <p:sp>
        <p:nvSpPr>
          <p:cNvPr id="3" name="Subtitle 2"/>
          <p:cNvSpPr>
            <a:spLocks noGrp="1"/>
          </p:cNvSpPr>
          <p:nvPr>
            <p:ph type="subTitle" idx="1"/>
          </p:nvPr>
        </p:nvSpPr>
        <p:spPr/>
        <p:txBody>
          <a:bodyPr/>
          <a:lstStyle/>
          <a:p>
            <a:r>
              <a:rPr lang="en-US" dirty="0" err="1"/>
              <a:t>Pertemuan</a:t>
            </a:r>
            <a:r>
              <a:rPr lang="en-US" dirty="0"/>
              <a:t> 4</a:t>
            </a:r>
          </a:p>
          <a:p>
            <a:r>
              <a:rPr lang="en-US" sz="1800" dirty="0" err="1"/>
              <a:t>Perancangan</a:t>
            </a:r>
            <a:r>
              <a:rPr lang="en-US" sz="1800" dirty="0"/>
              <a:t> Basis Data</a:t>
            </a:r>
          </a:p>
        </p:txBody>
      </p:sp>
      <p:sp>
        <p:nvSpPr>
          <p:cNvPr id="10" name="Date Placeholder 6"/>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11" name="Slide Number Placeholder 7"/>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t>1</a:t>
            </a:fld>
            <a:endParaRPr lang="en-US" dirty="0"/>
          </a:p>
        </p:txBody>
      </p:sp>
      <p:sp>
        <p:nvSpPr>
          <p:cNvPr id="12" name="Footer Placeholder 8"/>
          <p:cNvSpPr>
            <a:spLocks noGrp="1"/>
          </p:cNvSpPr>
          <p:nvPr>
            <p:ph type="ftr" sz="quarter" idx="4294967295"/>
          </p:nvPr>
        </p:nvSpPr>
        <p:spPr>
          <a:xfrm>
            <a:off x="5791200" y="6356350"/>
            <a:ext cx="3352800" cy="365125"/>
          </a:xfrm>
          <a:prstGeom prst="rect">
            <a:avLst/>
          </a:prstGeom>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Transformasi Binary Relationship menjadi tabel (Relations)</a:t>
            </a:r>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b="1" dirty="0">
                <a:solidFill>
                  <a:srgbClr val="FF0000"/>
                </a:solidFill>
              </a:rPr>
              <a:t>Transformation Rule 4</a:t>
            </a:r>
            <a:r>
              <a:rPr lang="en-US" b="1" dirty="0"/>
              <a:t>: </a:t>
            </a:r>
          </a:p>
          <a:p>
            <a:pPr marL="0" indent="0">
              <a:buNone/>
            </a:pPr>
            <a:r>
              <a:rPr lang="en-US" b="1" dirty="0"/>
              <a:t>N – 1 Relationships </a:t>
            </a:r>
            <a:r>
              <a:rPr lang="en-US" dirty="0"/>
              <a:t>(many-to-one):</a:t>
            </a:r>
          </a:p>
          <a:p>
            <a:r>
              <a:rPr lang="en-US" dirty="0"/>
              <a:t>Ketika </a:t>
            </a:r>
            <a:r>
              <a:rPr lang="en-US" dirty="0" err="1"/>
              <a:t>dua</a:t>
            </a:r>
            <a:r>
              <a:rPr lang="en-US" dirty="0"/>
              <a:t> </a:t>
            </a:r>
            <a:r>
              <a:rPr lang="en-US" dirty="0" err="1"/>
              <a:t>entitas</a:t>
            </a:r>
            <a:r>
              <a:rPr lang="en-US" dirty="0"/>
              <a:t> E dan F </a:t>
            </a:r>
            <a:r>
              <a:rPr lang="en-US" dirty="0" err="1"/>
              <a:t>memiliki</a:t>
            </a:r>
            <a:r>
              <a:rPr lang="en-US" dirty="0"/>
              <a:t> </a:t>
            </a:r>
            <a:r>
              <a:rPr lang="en-US" dirty="0" err="1"/>
              <a:t>relasi</a:t>
            </a:r>
            <a:r>
              <a:rPr lang="en-US" dirty="0"/>
              <a:t> binary many-to-one pada Relationship R, </a:t>
            </a:r>
            <a:r>
              <a:rPr lang="en-US" b="1" dirty="0"/>
              <a:t>relationship tidak </a:t>
            </a:r>
            <a:r>
              <a:rPr lang="en-US" b="1" dirty="0" err="1"/>
              <a:t>akan</a:t>
            </a:r>
            <a:r>
              <a:rPr lang="en-US" b="1" dirty="0"/>
              <a:t> </a:t>
            </a:r>
            <a:r>
              <a:rPr lang="en-US" b="1" dirty="0" err="1"/>
              <a:t>dipetakan</a:t>
            </a:r>
            <a:r>
              <a:rPr lang="en-US" b="1" dirty="0"/>
              <a:t> </a:t>
            </a:r>
            <a:r>
              <a:rPr lang="en-US" b="1" dirty="0" err="1"/>
              <a:t>menjadi</a:t>
            </a:r>
            <a:r>
              <a:rPr lang="en-US" b="1" dirty="0"/>
              <a:t> </a:t>
            </a:r>
            <a:r>
              <a:rPr lang="en-US" b="1" dirty="0" err="1"/>
              <a:t>tabel</a:t>
            </a:r>
            <a:r>
              <a:rPr lang="en-US" b="1" dirty="0"/>
              <a:t> </a:t>
            </a:r>
            <a:r>
              <a:rPr lang="en-US" dirty="0"/>
              <a:t>dalam </a:t>
            </a:r>
            <a:r>
              <a:rPr lang="en-US" dirty="0" err="1"/>
              <a:t>disain</a:t>
            </a:r>
            <a:r>
              <a:rPr lang="en-US" dirty="0"/>
              <a:t> relational database.</a:t>
            </a:r>
          </a:p>
          <a:p>
            <a:r>
              <a:rPr lang="en-US" dirty="0"/>
              <a:t>Jika </a:t>
            </a:r>
            <a:r>
              <a:rPr lang="en-US" dirty="0" err="1"/>
              <a:t>diasumsikan</a:t>
            </a:r>
            <a:r>
              <a:rPr lang="en-US" dirty="0"/>
              <a:t> </a:t>
            </a:r>
            <a:r>
              <a:rPr lang="en-US" dirty="0" err="1"/>
              <a:t>entitas</a:t>
            </a:r>
            <a:r>
              <a:rPr lang="en-US" dirty="0"/>
              <a:t> F </a:t>
            </a:r>
            <a:r>
              <a:rPr lang="en-US" dirty="0" err="1"/>
              <a:t>memiliki</a:t>
            </a:r>
            <a:r>
              <a:rPr lang="en-US" dirty="0"/>
              <a:t> </a:t>
            </a:r>
            <a:r>
              <a:rPr lang="en-US" b="1" dirty="0"/>
              <a:t>max-card(F, R) = 1</a:t>
            </a:r>
            <a:r>
              <a:rPr lang="en-US" dirty="0"/>
              <a:t> (F </a:t>
            </a:r>
            <a:r>
              <a:rPr lang="en-US" dirty="0" err="1"/>
              <a:t>sebagai</a:t>
            </a:r>
            <a:r>
              <a:rPr lang="en-US" dirty="0"/>
              <a:t> </a:t>
            </a:r>
            <a:r>
              <a:rPr lang="en-US" dirty="0" err="1"/>
              <a:t>entitas</a:t>
            </a:r>
            <a:r>
              <a:rPr lang="en-US" dirty="0"/>
              <a:t> “many”) </a:t>
            </a:r>
            <a:r>
              <a:rPr lang="en-US" dirty="0" err="1"/>
              <a:t>tabel</a:t>
            </a:r>
            <a:r>
              <a:rPr lang="en-US" dirty="0"/>
              <a:t> F (</a:t>
            </a:r>
            <a:r>
              <a:rPr lang="en-US" dirty="0" err="1"/>
              <a:t>hasil</a:t>
            </a:r>
            <a:r>
              <a:rPr lang="en-US" dirty="0"/>
              <a:t> </a:t>
            </a:r>
            <a:r>
              <a:rPr lang="en-US" dirty="0" err="1"/>
              <a:t>transformasi</a:t>
            </a:r>
            <a:r>
              <a:rPr lang="en-US" dirty="0"/>
              <a:t> </a:t>
            </a:r>
            <a:r>
              <a:rPr lang="en-US" dirty="0" err="1"/>
              <a:t>entitas</a:t>
            </a:r>
            <a:r>
              <a:rPr lang="en-US" dirty="0"/>
              <a:t> F) </a:t>
            </a:r>
            <a:r>
              <a:rPr lang="en-US" b="1" dirty="0" err="1"/>
              <a:t>harus</a:t>
            </a:r>
            <a:r>
              <a:rPr lang="en-US" b="1" dirty="0"/>
              <a:t> </a:t>
            </a:r>
            <a:r>
              <a:rPr lang="en-US" b="1" dirty="0" err="1"/>
              <a:t>menyertakan</a:t>
            </a:r>
            <a:r>
              <a:rPr lang="en-US" b="1" dirty="0"/>
              <a:t> primary key (</a:t>
            </a:r>
            <a:r>
              <a:rPr lang="en-US" b="1" dirty="0" err="1"/>
              <a:t>kunci</a:t>
            </a:r>
            <a:r>
              <a:rPr lang="en-US" b="1" dirty="0"/>
              <a:t> </a:t>
            </a:r>
            <a:r>
              <a:rPr lang="en-US" b="1" dirty="0" err="1"/>
              <a:t>utama</a:t>
            </a:r>
            <a:r>
              <a:rPr lang="en-US" b="1" dirty="0"/>
              <a:t>)</a:t>
            </a:r>
            <a:r>
              <a:rPr lang="en-US" dirty="0"/>
              <a:t> </a:t>
            </a:r>
            <a:r>
              <a:rPr lang="en-US" dirty="0" err="1"/>
              <a:t>tabel</a:t>
            </a:r>
            <a:r>
              <a:rPr lang="en-US" dirty="0"/>
              <a:t> E (</a:t>
            </a:r>
            <a:r>
              <a:rPr lang="en-US" dirty="0" err="1"/>
              <a:t>hasil</a:t>
            </a:r>
            <a:r>
              <a:rPr lang="en-US" dirty="0"/>
              <a:t> </a:t>
            </a:r>
            <a:r>
              <a:rPr lang="en-US" dirty="0" err="1"/>
              <a:t>transformasi</a:t>
            </a:r>
            <a:r>
              <a:rPr lang="en-US" dirty="0"/>
              <a:t> </a:t>
            </a:r>
            <a:r>
              <a:rPr lang="en-US" dirty="0" err="1"/>
              <a:t>entitas</a:t>
            </a:r>
            <a:r>
              <a:rPr lang="en-US" dirty="0"/>
              <a:t> E), yang </a:t>
            </a:r>
            <a:r>
              <a:rPr lang="en-US" dirty="0" err="1"/>
              <a:t>selanjutnya</a:t>
            </a:r>
            <a:r>
              <a:rPr lang="en-US" dirty="0"/>
              <a:t> </a:t>
            </a:r>
            <a:r>
              <a:rPr lang="en-US" dirty="0" err="1"/>
              <a:t>disebut</a:t>
            </a:r>
            <a:r>
              <a:rPr lang="en-US" dirty="0"/>
              <a:t> </a:t>
            </a:r>
            <a:r>
              <a:rPr lang="en-US" b="1" dirty="0"/>
              <a:t>foreign key</a:t>
            </a:r>
            <a:r>
              <a:rPr lang="en-US" dirty="0"/>
              <a:t> pada </a:t>
            </a:r>
            <a:r>
              <a:rPr lang="en-US" dirty="0" err="1"/>
              <a:t>tabel</a:t>
            </a:r>
            <a:r>
              <a:rPr lang="en-US" dirty="0"/>
              <a:t> F.</a:t>
            </a:r>
          </a:p>
          <a:p>
            <a:r>
              <a:rPr lang="en-US" dirty="0"/>
              <a:t>Karena max-card(F, R)=1, maka </a:t>
            </a:r>
            <a:r>
              <a:rPr lang="en-US" dirty="0" err="1"/>
              <a:t>tiap</a:t>
            </a:r>
            <a:r>
              <a:rPr lang="en-US" dirty="0"/>
              <a:t> row pada </a:t>
            </a:r>
            <a:r>
              <a:rPr lang="en-US" dirty="0" err="1"/>
              <a:t>tabel</a:t>
            </a:r>
            <a:r>
              <a:rPr lang="en-US" dirty="0"/>
              <a:t> F </a:t>
            </a:r>
            <a:r>
              <a:rPr lang="en-US" dirty="0" err="1"/>
              <a:t>ter-relasi</a:t>
            </a:r>
            <a:r>
              <a:rPr lang="en-US" dirty="0"/>
              <a:t> </a:t>
            </a:r>
            <a:r>
              <a:rPr lang="en-US" dirty="0" err="1"/>
              <a:t>melalui</a:t>
            </a:r>
            <a:r>
              <a:rPr lang="en-US" dirty="0"/>
              <a:t> nilai foreign key dengan (</a:t>
            </a:r>
            <a:r>
              <a:rPr lang="en-US" dirty="0" err="1"/>
              <a:t>maksimum</a:t>
            </a:r>
            <a:r>
              <a:rPr lang="en-US" dirty="0"/>
              <a:t> </a:t>
            </a:r>
            <a:r>
              <a:rPr lang="en-US" dirty="0" err="1"/>
              <a:t>satu</a:t>
            </a:r>
            <a:r>
              <a:rPr lang="en-US" dirty="0"/>
              <a:t>) nilai primary key pada </a:t>
            </a:r>
            <a:r>
              <a:rPr lang="en-US" dirty="0" err="1"/>
              <a:t>tabel</a:t>
            </a:r>
            <a:r>
              <a:rPr lang="en-US" dirty="0"/>
              <a:t> E.</a:t>
            </a:r>
          </a:p>
          <a:p>
            <a:pPr lvl="1"/>
            <a:r>
              <a:rPr lang="en-US" dirty="0"/>
              <a:t>Jika F </a:t>
            </a:r>
            <a:r>
              <a:rPr lang="en-US" dirty="0" err="1"/>
              <a:t>memiliki</a:t>
            </a:r>
            <a:r>
              <a:rPr lang="en-US" dirty="0"/>
              <a:t> </a:t>
            </a:r>
            <a:r>
              <a:rPr lang="en-US" dirty="0" err="1"/>
              <a:t>partisipasi</a:t>
            </a:r>
            <a:r>
              <a:rPr lang="en-US" dirty="0"/>
              <a:t> </a:t>
            </a:r>
            <a:r>
              <a:rPr lang="en-US" b="1" dirty="0"/>
              <a:t>mandatory</a:t>
            </a:r>
            <a:r>
              <a:rPr lang="en-US" dirty="0"/>
              <a:t> (</a:t>
            </a:r>
            <a:r>
              <a:rPr lang="en-US" b="1" dirty="0"/>
              <a:t>min-card(F, R)=1</a:t>
            </a:r>
            <a:r>
              <a:rPr lang="en-US" dirty="0"/>
              <a:t>), maka nilai foreign key  pada </a:t>
            </a:r>
            <a:r>
              <a:rPr lang="en-US" dirty="0" err="1"/>
              <a:t>tiap</a:t>
            </a:r>
            <a:r>
              <a:rPr lang="en-US" dirty="0"/>
              <a:t> row </a:t>
            </a:r>
            <a:r>
              <a:rPr lang="en-US" dirty="0" err="1"/>
              <a:t>tabel</a:t>
            </a:r>
            <a:r>
              <a:rPr lang="en-US" dirty="0"/>
              <a:t> F </a:t>
            </a:r>
            <a:r>
              <a:rPr lang="en-US" dirty="0" err="1"/>
              <a:t>harus</a:t>
            </a:r>
            <a:r>
              <a:rPr lang="en-US" dirty="0"/>
              <a:t> </a:t>
            </a:r>
            <a:r>
              <a:rPr lang="en-US" dirty="0" err="1"/>
              <a:t>terelasi</a:t>
            </a:r>
            <a:r>
              <a:rPr lang="en-US" dirty="0"/>
              <a:t>  </a:t>
            </a:r>
            <a:r>
              <a:rPr lang="en-US" dirty="0" err="1"/>
              <a:t>secara</a:t>
            </a:r>
            <a:r>
              <a:rPr lang="en-US" dirty="0"/>
              <a:t> </a:t>
            </a:r>
            <a:r>
              <a:rPr lang="en-US" dirty="0" err="1"/>
              <a:t>tepat</a:t>
            </a:r>
            <a:r>
              <a:rPr lang="en-US" dirty="0"/>
              <a:t> pada </a:t>
            </a:r>
            <a:r>
              <a:rPr lang="en-US" dirty="0" err="1"/>
              <a:t>satu</a:t>
            </a:r>
            <a:r>
              <a:rPr lang="en-US" dirty="0"/>
              <a:t> nilai primary key pada </a:t>
            </a:r>
            <a:r>
              <a:rPr lang="en-US" dirty="0" err="1"/>
              <a:t>tabel</a:t>
            </a:r>
            <a:r>
              <a:rPr lang="en-US" dirty="0"/>
              <a:t> E, </a:t>
            </a:r>
            <a:r>
              <a:rPr lang="en-US" dirty="0" err="1"/>
              <a:t>artinya</a:t>
            </a:r>
            <a:r>
              <a:rPr lang="en-US" dirty="0"/>
              <a:t>  </a:t>
            </a:r>
            <a:r>
              <a:rPr lang="en-US" dirty="0" err="1"/>
              <a:t>bahwa</a:t>
            </a:r>
            <a:r>
              <a:rPr lang="en-US" dirty="0"/>
              <a:t> foreign key pada </a:t>
            </a:r>
            <a:r>
              <a:rPr lang="en-US" dirty="0" err="1"/>
              <a:t>tabel</a:t>
            </a:r>
            <a:r>
              <a:rPr lang="en-US" dirty="0"/>
              <a:t> F </a:t>
            </a:r>
            <a:r>
              <a:rPr lang="en-US" b="1" dirty="0"/>
              <a:t>tidak </a:t>
            </a:r>
            <a:r>
              <a:rPr lang="en-US" b="1" dirty="0" err="1"/>
              <a:t>boleh</a:t>
            </a:r>
            <a:r>
              <a:rPr lang="en-US" b="1" dirty="0"/>
              <a:t> </a:t>
            </a:r>
            <a:r>
              <a:rPr lang="en-US" b="1" dirty="0" err="1"/>
              <a:t>bernilai</a:t>
            </a:r>
            <a:r>
              <a:rPr lang="en-US" b="1" dirty="0"/>
              <a:t> null</a:t>
            </a:r>
            <a:r>
              <a:rPr lang="en-US" dirty="0"/>
              <a:t>.</a:t>
            </a:r>
          </a:p>
          <a:p>
            <a:pPr lvl="1"/>
            <a:r>
              <a:rPr lang="en-US" dirty="0"/>
              <a:t>Jika F </a:t>
            </a:r>
            <a:r>
              <a:rPr lang="en-US" dirty="0" err="1"/>
              <a:t>memiliki</a:t>
            </a:r>
            <a:r>
              <a:rPr lang="en-US" dirty="0"/>
              <a:t> </a:t>
            </a:r>
            <a:r>
              <a:rPr lang="en-US" dirty="0" err="1"/>
              <a:t>partisipasi</a:t>
            </a:r>
            <a:r>
              <a:rPr lang="en-US" dirty="0"/>
              <a:t> </a:t>
            </a:r>
            <a:r>
              <a:rPr lang="en-US" b="1" dirty="0"/>
              <a:t>optional </a:t>
            </a:r>
            <a:r>
              <a:rPr lang="en-US" dirty="0"/>
              <a:t>(</a:t>
            </a:r>
            <a:r>
              <a:rPr lang="en-US" b="1" dirty="0"/>
              <a:t>min-card(F, R)=0</a:t>
            </a:r>
            <a:r>
              <a:rPr lang="en-US" dirty="0"/>
              <a:t>), maka nilai foreign key  pada </a:t>
            </a:r>
            <a:r>
              <a:rPr lang="en-US" dirty="0" err="1"/>
              <a:t>tiap</a:t>
            </a:r>
            <a:r>
              <a:rPr lang="en-US" dirty="0"/>
              <a:t> row </a:t>
            </a:r>
            <a:r>
              <a:rPr lang="en-US" dirty="0" err="1"/>
              <a:t>tabel</a:t>
            </a:r>
            <a:r>
              <a:rPr lang="en-US" dirty="0"/>
              <a:t> F </a:t>
            </a:r>
            <a:r>
              <a:rPr lang="en-US" b="1" dirty="0" err="1"/>
              <a:t>boleh</a:t>
            </a:r>
            <a:r>
              <a:rPr lang="en-US" b="1" dirty="0"/>
              <a:t> </a:t>
            </a:r>
            <a:r>
              <a:rPr lang="en-US" b="1" dirty="0" err="1"/>
              <a:t>bernilai</a:t>
            </a:r>
            <a:r>
              <a:rPr lang="en-US" b="1" dirty="0"/>
              <a:t> null.</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10</a:t>
            </a:fld>
            <a:endParaRPr lang="en-US" dirty="0"/>
          </a:p>
        </p:txBody>
      </p:sp>
      <p:grpSp>
        <p:nvGrpSpPr>
          <p:cNvPr id="7" name="Group 6"/>
          <p:cNvGrpSpPr/>
          <p:nvPr/>
        </p:nvGrpSpPr>
        <p:grpSpPr>
          <a:xfrm>
            <a:off x="5562600" y="1680373"/>
            <a:ext cx="2271664" cy="483791"/>
            <a:chOff x="533400" y="4724400"/>
            <a:chExt cx="2271664" cy="483791"/>
          </a:xfrm>
        </p:grpSpPr>
        <p:sp>
          <p:nvSpPr>
            <p:cNvPr id="8" name="Rectangle 7"/>
            <p:cNvSpPr/>
            <p:nvPr/>
          </p:nvSpPr>
          <p:spPr>
            <a:xfrm>
              <a:off x="533400" y="4876800"/>
              <a:ext cx="366946" cy="281781"/>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t>E</a:t>
              </a:r>
            </a:p>
          </p:txBody>
        </p:sp>
        <p:sp>
          <p:nvSpPr>
            <p:cNvPr id="9" name="Flowchart: Decision 8"/>
            <p:cNvSpPr/>
            <p:nvPr/>
          </p:nvSpPr>
          <p:spPr>
            <a:xfrm>
              <a:off x="1333500" y="4827191"/>
              <a:ext cx="647700" cy="381000"/>
            </a:xfrm>
            <a:prstGeom prst="flowChartDecision">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t>R</a:t>
              </a:r>
            </a:p>
          </p:txBody>
        </p:sp>
        <p:sp>
          <p:nvSpPr>
            <p:cNvPr id="10" name="Rectangle 9"/>
            <p:cNvSpPr/>
            <p:nvPr/>
          </p:nvSpPr>
          <p:spPr>
            <a:xfrm>
              <a:off x="2438400" y="4876800"/>
              <a:ext cx="366664" cy="281781"/>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t>F</a:t>
              </a:r>
            </a:p>
          </p:txBody>
        </p:sp>
        <p:cxnSp>
          <p:nvCxnSpPr>
            <p:cNvPr id="11" name="Straight Connector 10"/>
            <p:cNvCxnSpPr>
              <a:stCxn id="8" idx="3"/>
              <a:endCxn id="9" idx="1"/>
            </p:cNvCxnSpPr>
            <p:nvPr/>
          </p:nvCxnSpPr>
          <p:spPr>
            <a:xfrm>
              <a:off x="900346" y="5017691"/>
              <a:ext cx="4331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9" idx="3"/>
              <a:endCxn id="10" idx="1"/>
            </p:cNvCxnSpPr>
            <p:nvPr/>
          </p:nvCxnSpPr>
          <p:spPr>
            <a:xfrm>
              <a:off x="1981200" y="5017691"/>
              <a:ext cx="45720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838200" y="4724400"/>
              <a:ext cx="585417" cy="307777"/>
            </a:xfrm>
            <a:prstGeom prst="rect">
              <a:avLst/>
            </a:prstGeom>
            <a:noFill/>
          </p:spPr>
          <p:txBody>
            <a:bodyPr wrap="none" rtlCol="0">
              <a:spAutoFit/>
            </a:bodyPr>
            <a:lstStyle/>
            <a:p>
              <a:r>
                <a:rPr lang="en-US" sz="1400">
                  <a:solidFill>
                    <a:srgbClr val="FF0000"/>
                  </a:solidFill>
                </a:rPr>
                <a:t>(0, N)</a:t>
              </a:r>
            </a:p>
          </p:txBody>
        </p:sp>
        <p:sp>
          <p:nvSpPr>
            <p:cNvPr id="14" name="TextBox 13"/>
            <p:cNvSpPr txBox="1"/>
            <p:nvPr/>
          </p:nvSpPr>
          <p:spPr>
            <a:xfrm>
              <a:off x="1953228" y="4724400"/>
              <a:ext cx="561372" cy="307777"/>
            </a:xfrm>
            <a:prstGeom prst="rect">
              <a:avLst/>
            </a:prstGeom>
            <a:noFill/>
          </p:spPr>
          <p:txBody>
            <a:bodyPr wrap="none" rtlCol="0">
              <a:spAutoFit/>
            </a:bodyPr>
            <a:lstStyle/>
            <a:p>
              <a:r>
                <a:rPr lang="en-US" sz="1400">
                  <a:solidFill>
                    <a:srgbClr val="FF0000"/>
                  </a:solidFill>
                </a:rPr>
                <a:t>(1, 1)</a:t>
              </a:r>
            </a:p>
          </p:txBody>
        </p:sp>
      </p:grpSp>
      <p:grpSp>
        <p:nvGrpSpPr>
          <p:cNvPr id="15" name="Group 14"/>
          <p:cNvGrpSpPr/>
          <p:nvPr/>
        </p:nvGrpSpPr>
        <p:grpSpPr>
          <a:xfrm>
            <a:off x="2993304" y="6237684"/>
            <a:ext cx="2271664" cy="483791"/>
            <a:chOff x="533400" y="4724400"/>
            <a:chExt cx="2271664" cy="483791"/>
          </a:xfrm>
        </p:grpSpPr>
        <p:sp>
          <p:nvSpPr>
            <p:cNvPr id="16" name="Rectangle 15"/>
            <p:cNvSpPr/>
            <p:nvPr/>
          </p:nvSpPr>
          <p:spPr>
            <a:xfrm>
              <a:off x="533400" y="4876800"/>
              <a:ext cx="366946" cy="281781"/>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t>E</a:t>
              </a:r>
            </a:p>
          </p:txBody>
        </p:sp>
        <p:sp>
          <p:nvSpPr>
            <p:cNvPr id="17" name="Flowchart: Decision 16"/>
            <p:cNvSpPr/>
            <p:nvPr/>
          </p:nvSpPr>
          <p:spPr>
            <a:xfrm>
              <a:off x="1333500" y="4827191"/>
              <a:ext cx="647700" cy="381000"/>
            </a:xfrm>
            <a:prstGeom prst="flowChartDecision">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t>R</a:t>
              </a:r>
            </a:p>
          </p:txBody>
        </p:sp>
        <p:sp>
          <p:nvSpPr>
            <p:cNvPr id="18" name="Rectangle 17"/>
            <p:cNvSpPr/>
            <p:nvPr/>
          </p:nvSpPr>
          <p:spPr>
            <a:xfrm>
              <a:off x="2438400" y="4876800"/>
              <a:ext cx="366664" cy="281781"/>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t>F</a:t>
              </a:r>
            </a:p>
          </p:txBody>
        </p:sp>
        <p:cxnSp>
          <p:nvCxnSpPr>
            <p:cNvPr id="19" name="Straight Connector 18"/>
            <p:cNvCxnSpPr>
              <a:stCxn id="16" idx="3"/>
              <a:endCxn id="17" idx="1"/>
            </p:cNvCxnSpPr>
            <p:nvPr/>
          </p:nvCxnSpPr>
          <p:spPr>
            <a:xfrm>
              <a:off x="900346" y="5017691"/>
              <a:ext cx="4331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17" idx="3"/>
              <a:endCxn id="18" idx="1"/>
            </p:cNvCxnSpPr>
            <p:nvPr/>
          </p:nvCxnSpPr>
          <p:spPr>
            <a:xfrm>
              <a:off x="1981200" y="5017691"/>
              <a:ext cx="457200" cy="0"/>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838200" y="4724400"/>
              <a:ext cx="585417" cy="307777"/>
            </a:xfrm>
            <a:prstGeom prst="rect">
              <a:avLst/>
            </a:prstGeom>
            <a:noFill/>
          </p:spPr>
          <p:txBody>
            <a:bodyPr wrap="none" rtlCol="0">
              <a:spAutoFit/>
            </a:bodyPr>
            <a:lstStyle/>
            <a:p>
              <a:r>
                <a:rPr lang="en-US" sz="1400">
                  <a:solidFill>
                    <a:srgbClr val="FF0000"/>
                  </a:solidFill>
                </a:rPr>
                <a:t>(0, N)</a:t>
              </a:r>
            </a:p>
          </p:txBody>
        </p:sp>
        <p:sp>
          <p:nvSpPr>
            <p:cNvPr id="22" name="TextBox 21"/>
            <p:cNvSpPr txBox="1"/>
            <p:nvPr/>
          </p:nvSpPr>
          <p:spPr>
            <a:xfrm>
              <a:off x="1953228" y="4724400"/>
              <a:ext cx="561372" cy="307777"/>
            </a:xfrm>
            <a:prstGeom prst="rect">
              <a:avLst/>
            </a:prstGeom>
            <a:noFill/>
          </p:spPr>
          <p:txBody>
            <a:bodyPr wrap="none" rtlCol="0">
              <a:spAutoFit/>
            </a:bodyPr>
            <a:lstStyle/>
            <a:p>
              <a:r>
                <a:rPr lang="en-US" sz="1400">
                  <a:solidFill>
                    <a:srgbClr val="FF0000"/>
                  </a:solidFill>
                </a:rPr>
                <a:t>(0, 1)</a:t>
              </a:r>
            </a:p>
          </p:txBody>
        </p:sp>
      </p:grpSp>
    </p:spTree>
    <p:extLst>
      <p:ext uri="{BB962C8B-B14F-4D97-AF65-F5344CB8AC3E}">
        <p14:creationId xmlns:p14="http://schemas.microsoft.com/office/powerpoint/2010/main" val="2589398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500"/>
                                        <p:tgtEl>
                                          <p:spTgt spid="3">
                                            <p:txEl>
                                              <p:pRg st="1" end="1"/>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par>
                          <p:cTn id="34" fill="hold">
                            <p:stCondLst>
                              <p:cond delay="500"/>
                            </p:stCondLst>
                            <p:childTnLst>
                              <p:par>
                                <p:cTn id="35" presetID="10" presetClass="entr" presetSubtype="0" fill="hold" nodeType="after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Transformasi Binary Relationship menjadi tabel (Relations)</a:t>
            </a:r>
            <a:endParaRPr lang="en-US" dirty="0"/>
          </a:p>
        </p:txBody>
      </p:sp>
      <p:graphicFrame>
        <p:nvGraphicFramePr>
          <p:cNvPr id="40" name="Content Placeholder 9"/>
          <p:cNvGraphicFramePr>
            <a:graphicFrameLocks noGrp="1"/>
          </p:cNvGraphicFramePr>
          <p:nvPr>
            <p:ph idx="1"/>
            <p:extLst>
              <p:ext uri="{D42A27DB-BD31-4B8C-83A1-F6EECF244321}">
                <p14:modId xmlns:p14="http://schemas.microsoft.com/office/powerpoint/2010/main" val="940291790"/>
              </p:ext>
            </p:extLst>
          </p:nvPr>
        </p:nvGraphicFramePr>
        <p:xfrm>
          <a:off x="1526158" y="4231640"/>
          <a:ext cx="1295400" cy="163068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370840">
                <a:tc>
                  <a:txBody>
                    <a:bodyPr/>
                    <a:lstStyle/>
                    <a:p>
                      <a:r>
                        <a:rPr lang="en-US" sz="1400" u="sng"/>
                        <a:t>iid</a:t>
                      </a:r>
                    </a:p>
                  </a:txBody>
                  <a:tcPr/>
                </a:tc>
                <a:tc>
                  <a:txBody>
                    <a:bodyPr/>
                    <a:lstStyle/>
                    <a:p>
                      <a:r>
                        <a:rPr lang="en-US" sz="1400"/>
                        <a:t>i_name</a:t>
                      </a:r>
                    </a:p>
                  </a:txBody>
                  <a:tcPr/>
                </a:tc>
                <a:extLst>
                  <a:ext uri="{0D108BD9-81ED-4DB2-BD59-A6C34878D82A}">
                    <a16:rowId xmlns:a16="http://schemas.microsoft.com/office/drawing/2014/main" val="10000"/>
                  </a:ext>
                </a:extLst>
              </a:tr>
              <a:tr h="370840">
                <a:tc>
                  <a:txBody>
                    <a:bodyPr/>
                    <a:lstStyle/>
                    <a:p>
                      <a:r>
                        <a:rPr lang="en-US" sz="1400">
                          <a:solidFill>
                            <a:srgbClr val="FF0000"/>
                          </a:solidFill>
                        </a:rPr>
                        <a:t>001</a:t>
                      </a:r>
                    </a:p>
                  </a:txBody>
                  <a:tcPr/>
                </a:tc>
                <a:tc>
                  <a:txBody>
                    <a:bodyPr/>
                    <a:lstStyle/>
                    <a:p>
                      <a:r>
                        <a:rPr lang="en-US" sz="1400"/>
                        <a:t>Budi</a:t>
                      </a:r>
                    </a:p>
                  </a:txBody>
                  <a:tcPr/>
                </a:tc>
                <a:extLst>
                  <a:ext uri="{0D108BD9-81ED-4DB2-BD59-A6C34878D82A}">
                    <a16:rowId xmlns:a16="http://schemas.microsoft.com/office/drawing/2014/main" val="10001"/>
                  </a:ext>
                </a:extLst>
              </a:tr>
              <a:tr h="370840">
                <a:tc>
                  <a:txBody>
                    <a:bodyPr/>
                    <a:lstStyle/>
                    <a:p>
                      <a:r>
                        <a:rPr lang="en-US" sz="1400">
                          <a:solidFill>
                            <a:srgbClr val="FF0000"/>
                          </a:solidFill>
                        </a:rPr>
                        <a:t>002</a:t>
                      </a:r>
                    </a:p>
                  </a:txBody>
                  <a:tcPr/>
                </a:tc>
                <a:tc>
                  <a:txBody>
                    <a:bodyPr/>
                    <a:lstStyle/>
                    <a:p>
                      <a:r>
                        <a:rPr lang="en-US" sz="1400"/>
                        <a:t>Ani</a:t>
                      </a:r>
                    </a:p>
                  </a:txBody>
                  <a:tcPr/>
                </a:tc>
                <a:extLst>
                  <a:ext uri="{0D108BD9-81ED-4DB2-BD59-A6C34878D82A}">
                    <a16:rowId xmlns:a16="http://schemas.microsoft.com/office/drawing/2014/main" val="10002"/>
                  </a:ext>
                </a:extLst>
              </a:tr>
              <a:tr h="370840">
                <a:tc>
                  <a:txBody>
                    <a:bodyPr/>
                    <a:lstStyle/>
                    <a:p>
                      <a:r>
                        <a:rPr lang="en-US" sz="1400">
                          <a:solidFill>
                            <a:srgbClr val="FF0000"/>
                          </a:solidFill>
                        </a:rPr>
                        <a:t>003</a:t>
                      </a:r>
                    </a:p>
                  </a:txBody>
                  <a:tcPr/>
                </a:tc>
                <a:tc>
                  <a:txBody>
                    <a:bodyPr/>
                    <a:lstStyle/>
                    <a:p>
                      <a:r>
                        <a:rPr lang="en-US" sz="1400"/>
                        <a:t>Dedi</a:t>
                      </a:r>
                    </a:p>
                  </a:txBody>
                  <a:tcPr/>
                </a:tc>
                <a:extLst>
                  <a:ext uri="{0D108BD9-81ED-4DB2-BD59-A6C34878D82A}">
                    <a16:rowId xmlns:a16="http://schemas.microsoft.com/office/drawing/2014/main" val="10003"/>
                  </a:ext>
                </a:extLst>
              </a:tr>
            </a:tbl>
          </a:graphicData>
        </a:graphic>
      </p:graphicFrame>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11</a:t>
            </a:fld>
            <a:endParaRPr lang="en-US" dirty="0"/>
          </a:p>
        </p:txBody>
      </p:sp>
      <p:sp>
        <p:nvSpPr>
          <p:cNvPr id="18" name="Rectangle 17"/>
          <p:cNvSpPr/>
          <p:nvPr/>
        </p:nvSpPr>
        <p:spPr>
          <a:xfrm>
            <a:off x="466376" y="1447800"/>
            <a:ext cx="4737194" cy="523220"/>
          </a:xfrm>
          <a:prstGeom prst="rect">
            <a:avLst/>
          </a:prstGeom>
        </p:spPr>
        <p:txBody>
          <a:bodyPr wrap="none">
            <a:spAutoFit/>
          </a:bodyPr>
          <a:lstStyle/>
          <a:p>
            <a:r>
              <a:rPr lang="en-US" sz="2800" b="1">
                <a:solidFill>
                  <a:srgbClr val="FF0000"/>
                </a:solidFill>
              </a:rPr>
              <a:t>Contoh Transformation Rule 4</a:t>
            </a:r>
            <a:r>
              <a:rPr lang="en-US" sz="2800" b="1"/>
              <a:t>:</a:t>
            </a:r>
          </a:p>
        </p:txBody>
      </p:sp>
      <p:graphicFrame>
        <p:nvGraphicFramePr>
          <p:cNvPr id="41" name="Content Placeholder 9"/>
          <p:cNvGraphicFramePr>
            <a:graphicFrameLocks/>
          </p:cNvGraphicFramePr>
          <p:nvPr>
            <p:extLst>
              <p:ext uri="{D42A27DB-BD31-4B8C-83A1-F6EECF244321}">
                <p14:modId xmlns:p14="http://schemas.microsoft.com/office/powerpoint/2010/main" val="1591849112"/>
              </p:ext>
            </p:extLst>
          </p:nvPr>
        </p:nvGraphicFramePr>
        <p:xfrm>
          <a:off x="4876800" y="4231640"/>
          <a:ext cx="2133600" cy="148336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gridCol w="533400">
                  <a:extLst>
                    <a:ext uri="{9D8B030D-6E8A-4147-A177-3AD203B41FA5}">
                      <a16:colId xmlns:a16="http://schemas.microsoft.com/office/drawing/2014/main" val="20002"/>
                    </a:ext>
                  </a:extLst>
                </a:gridCol>
              </a:tblGrid>
              <a:tr h="370840">
                <a:tc>
                  <a:txBody>
                    <a:bodyPr/>
                    <a:lstStyle/>
                    <a:p>
                      <a:r>
                        <a:rPr lang="en-US" sz="1400" u="sng"/>
                        <a:t>cid</a:t>
                      </a:r>
                    </a:p>
                  </a:txBody>
                  <a:tcPr/>
                </a:tc>
                <a:tc>
                  <a:txBody>
                    <a:bodyPr/>
                    <a:lstStyle/>
                    <a:p>
                      <a:r>
                        <a:rPr lang="en-US" sz="1400"/>
                        <a:t>co_name</a:t>
                      </a:r>
                    </a:p>
                  </a:txBody>
                  <a:tcPr/>
                </a:tc>
                <a:tc>
                  <a:txBody>
                    <a:bodyPr/>
                    <a:lstStyle/>
                    <a:p>
                      <a:r>
                        <a:rPr lang="en-US" sz="1400"/>
                        <a:t>iid</a:t>
                      </a:r>
                    </a:p>
                  </a:txBody>
                  <a:tcPr/>
                </a:tc>
                <a:extLst>
                  <a:ext uri="{0D108BD9-81ED-4DB2-BD59-A6C34878D82A}">
                    <a16:rowId xmlns:a16="http://schemas.microsoft.com/office/drawing/2014/main" val="10000"/>
                  </a:ext>
                </a:extLst>
              </a:tr>
              <a:tr h="370840">
                <a:tc>
                  <a:txBody>
                    <a:bodyPr/>
                    <a:lstStyle/>
                    <a:p>
                      <a:r>
                        <a:rPr lang="en-US" sz="1400"/>
                        <a:t>C01</a:t>
                      </a:r>
                    </a:p>
                  </a:txBody>
                  <a:tcPr/>
                </a:tc>
                <a:tc>
                  <a:txBody>
                    <a:bodyPr/>
                    <a:lstStyle/>
                    <a:p>
                      <a:r>
                        <a:rPr lang="en-US" sz="1400"/>
                        <a:t>Database 1</a:t>
                      </a:r>
                    </a:p>
                  </a:txBody>
                  <a:tcPr/>
                </a:tc>
                <a:tc>
                  <a:txBody>
                    <a:bodyPr/>
                    <a:lstStyle/>
                    <a:p>
                      <a:r>
                        <a:rPr lang="en-US" sz="1400">
                          <a:solidFill>
                            <a:srgbClr val="FF0000"/>
                          </a:solidFill>
                        </a:rPr>
                        <a:t>001</a:t>
                      </a:r>
                    </a:p>
                  </a:txBody>
                  <a:tcPr/>
                </a:tc>
                <a:extLst>
                  <a:ext uri="{0D108BD9-81ED-4DB2-BD59-A6C34878D82A}">
                    <a16:rowId xmlns:a16="http://schemas.microsoft.com/office/drawing/2014/main" val="10001"/>
                  </a:ext>
                </a:extLst>
              </a:tr>
              <a:tr h="370840">
                <a:tc>
                  <a:txBody>
                    <a:bodyPr/>
                    <a:lstStyle/>
                    <a:p>
                      <a:r>
                        <a:rPr lang="en-US" sz="1400"/>
                        <a:t>C02</a:t>
                      </a:r>
                    </a:p>
                  </a:txBody>
                  <a:tcPr/>
                </a:tc>
                <a:tc>
                  <a:txBody>
                    <a:bodyPr/>
                    <a:lstStyle/>
                    <a:p>
                      <a:r>
                        <a:rPr lang="en-US" sz="1400"/>
                        <a:t>Database</a:t>
                      </a:r>
                      <a:r>
                        <a:rPr lang="en-US" sz="1400" baseline="0"/>
                        <a:t> 2</a:t>
                      </a:r>
                      <a:endParaRPr lang="en-US" sz="1400"/>
                    </a:p>
                  </a:txBody>
                  <a:tcPr/>
                </a:tc>
                <a:tc>
                  <a:txBody>
                    <a:bodyPr/>
                    <a:lstStyle/>
                    <a:p>
                      <a:r>
                        <a:rPr lang="en-US" sz="1400">
                          <a:solidFill>
                            <a:srgbClr val="FF0000"/>
                          </a:solidFill>
                        </a:rPr>
                        <a:t>001</a:t>
                      </a:r>
                    </a:p>
                  </a:txBody>
                  <a:tcPr/>
                </a:tc>
                <a:extLst>
                  <a:ext uri="{0D108BD9-81ED-4DB2-BD59-A6C34878D82A}">
                    <a16:rowId xmlns:a16="http://schemas.microsoft.com/office/drawing/2014/main" val="10002"/>
                  </a:ext>
                </a:extLst>
              </a:tr>
              <a:tr h="370840">
                <a:tc>
                  <a:txBody>
                    <a:bodyPr/>
                    <a:lstStyle/>
                    <a:p>
                      <a:r>
                        <a:rPr lang="en-US" sz="1400"/>
                        <a:t>C03</a:t>
                      </a:r>
                    </a:p>
                  </a:txBody>
                  <a:tcPr/>
                </a:tc>
                <a:tc>
                  <a:txBody>
                    <a:bodyPr/>
                    <a:lstStyle/>
                    <a:p>
                      <a:r>
                        <a:rPr lang="en-US" sz="1400"/>
                        <a:t>Analysis</a:t>
                      </a:r>
                    </a:p>
                  </a:txBody>
                  <a:tcPr/>
                </a:tc>
                <a:tc>
                  <a:txBody>
                    <a:bodyPr/>
                    <a:lstStyle/>
                    <a:p>
                      <a:r>
                        <a:rPr lang="en-US" sz="1400">
                          <a:solidFill>
                            <a:srgbClr val="FF0000"/>
                          </a:solidFill>
                        </a:rPr>
                        <a:t>002</a:t>
                      </a:r>
                    </a:p>
                  </a:txBody>
                  <a:tcPr/>
                </a:tc>
                <a:extLst>
                  <a:ext uri="{0D108BD9-81ED-4DB2-BD59-A6C34878D82A}">
                    <a16:rowId xmlns:a16="http://schemas.microsoft.com/office/drawing/2014/main" val="10003"/>
                  </a:ext>
                </a:extLst>
              </a:tr>
            </a:tbl>
          </a:graphicData>
        </a:graphic>
      </p:graphicFrame>
      <p:sp>
        <p:nvSpPr>
          <p:cNvPr id="66" name="Rectangle 65"/>
          <p:cNvSpPr/>
          <p:nvPr/>
        </p:nvSpPr>
        <p:spPr>
          <a:xfrm>
            <a:off x="1447800" y="3897868"/>
            <a:ext cx="1117614" cy="369332"/>
          </a:xfrm>
          <a:prstGeom prst="rect">
            <a:avLst/>
          </a:prstGeom>
        </p:spPr>
        <p:txBody>
          <a:bodyPr wrap="none">
            <a:spAutoFit/>
          </a:bodyPr>
          <a:lstStyle/>
          <a:p>
            <a:r>
              <a:rPr lang="en-US" b="1">
                <a:solidFill>
                  <a:srgbClr val="000000"/>
                </a:solidFill>
                <a:ea typeface="Times New Roman"/>
                <a:cs typeface="Times New Roman"/>
              </a:rPr>
              <a:t>instructor</a:t>
            </a:r>
            <a:endParaRPr lang="en-US"/>
          </a:p>
        </p:txBody>
      </p:sp>
      <p:sp>
        <p:nvSpPr>
          <p:cNvPr id="67" name="Rectangle 66"/>
          <p:cNvSpPr/>
          <p:nvPr/>
        </p:nvSpPr>
        <p:spPr>
          <a:xfrm>
            <a:off x="4800600" y="3897868"/>
            <a:ext cx="1613775" cy="369332"/>
          </a:xfrm>
          <a:prstGeom prst="rect">
            <a:avLst/>
          </a:prstGeom>
        </p:spPr>
        <p:txBody>
          <a:bodyPr wrap="none">
            <a:spAutoFit/>
          </a:bodyPr>
          <a:lstStyle/>
          <a:p>
            <a:r>
              <a:rPr lang="en-US" b="1">
                <a:solidFill>
                  <a:srgbClr val="000000"/>
                </a:solidFill>
                <a:ea typeface="Times New Roman"/>
                <a:cs typeface="Times New Roman"/>
              </a:rPr>
              <a:t>course_section</a:t>
            </a:r>
            <a:endParaRPr lang="en-US"/>
          </a:p>
        </p:txBody>
      </p:sp>
      <p:grpSp>
        <p:nvGrpSpPr>
          <p:cNvPr id="3" name="Group 2"/>
          <p:cNvGrpSpPr/>
          <p:nvPr/>
        </p:nvGrpSpPr>
        <p:grpSpPr>
          <a:xfrm>
            <a:off x="1066800" y="2132391"/>
            <a:ext cx="6400800" cy="1131633"/>
            <a:chOff x="1066800" y="2132391"/>
            <a:chExt cx="6400800" cy="1131633"/>
          </a:xfrm>
        </p:grpSpPr>
        <p:grpSp>
          <p:nvGrpSpPr>
            <p:cNvPr id="42" name="Group 41"/>
            <p:cNvGrpSpPr/>
            <p:nvPr/>
          </p:nvGrpSpPr>
          <p:grpSpPr>
            <a:xfrm>
              <a:off x="1066800" y="2132391"/>
              <a:ext cx="6400800" cy="1131633"/>
              <a:chOff x="-163727" y="7044"/>
              <a:chExt cx="3966496" cy="701174"/>
            </a:xfrm>
          </p:grpSpPr>
          <p:sp>
            <p:nvSpPr>
              <p:cNvPr id="43" name="Oval 42"/>
              <p:cNvSpPr/>
              <p:nvPr/>
            </p:nvSpPr>
            <p:spPr>
              <a:xfrm>
                <a:off x="-163727" y="483275"/>
                <a:ext cx="500380" cy="224943"/>
              </a:xfrm>
              <a:prstGeom prst="ellipse">
                <a:avLst/>
              </a:prstGeom>
              <a:noFill/>
              <a:ln w="3175"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en-US" sz="1400" b="0" i="0" u="sng" strike="noStrike" kern="0" cap="none" spc="0" normalizeH="0" baseline="0" noProof="0">
                    <a:ln>
                      <a:noFill/>
                    </a:ln>
                    <a:solidFill>
                      <a:srgbClr val="000000"/>
                    </a:solidFill>
                    <a:effectLst/>
                    <a:uLnTx/>
                    <a:uFillTx/>
                    <a:latin typeface="Calibri"/>
                    <a:ea typeface="Calibri"/>
                    <a:cs typeface="Times New Roman"/>
                  </a:rPr>
                  <a:t>iid</a:t>
                </a:r>
                <a:endParaRPr kumimoji="0" lang="en-US" sz="2000" b="0" i="0" u="none" strike="noStrike" kern="0" cap="none" spc="0" normalizeH="0" baseline="0" noProof="0">
                  <a:ln>
                    <a:noFill/>
                  </a:ln>
                  <a:solidFill>
                    <a:sysClr val="window" lastClr="FFFFFF"/>
                  </a:solidFill>
                  <a:effectLst/>
                  <a:uLnTx/>
                  <a:uFillTx/>
                  <a:latin typeface="Calibri"/>
                  <a:ea typeface="Calibri"/>
                  <a:cs typeface="Times New Roman"/>
                </a:endParaRPr>
              </a:p>
            </p:txBody>
          </p:sp>
          <p:grpSp>
            <p:nvGrpSpPr>
              <p:cNvPr id="44" name="Group 43"/>
              <p:cNvGrpSpPr/>
              <p:nvPr/>
            </p:nvGrpSpPr>
            <p:grpSpPr>
              <a:xfrm>
                <a:off x="44701" y="7044"/>
                <a:ext cx="3713490" cy="509174"/>
                <a:chOff x="76504" y="102464"/>
                <a:chExt cx="3713639" cy="509447"/>
              </a:xfrm>
            </p:grpSpPr>
            <p:sp>
              <p:nvSpPr>
                <p:cNvPr id="52" name="Flowchart: Decision 51"/>
                <p:cNvSpPr/>
                <p:nvPr/>
              </p:nvSpPr>
              <p:spPr>
                <a:xfrm>
                  <a:off x="1238788" y="102464"/>
                  <a:ext cx="1037606" cy="461257"/>
                </a:xfrm>
                <a:prstGeom prst="flowChartDecision">
                  <a:avLst/>
                </a:prstGeom>
                <a:solidFill>
                  <a:sysClr val="window" lastClr="FFFFFF"/>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0000"/>
                      </a:solidFill>
                      <a:effectLst/>
                      <a:uLnTx/>
                      <a:uFillTx/>
                      <a:latin typeface="Calibri"/>
                      <a:ea typeface="Times New Roman"/>
                      <a:cs typeface="Times New Roman"/>
                    </a:rPr>
                    <a:t>teaches</a:t>
                  </a:r>
                  <a:endParaRPr kumimoji="0" lang="en-US" sz="2400" b="0" i="0" u="none" strike="noStrike" kern="0" cap="none" spc="0" normalizeH="0" baseline="0" noProof="0">
                    <a:ln>
                      <a:noFill/>
                    </a:ln>
                    <a:solidFill>
                      <a:sysClr val="windowText" lastClr="000000"/>
                    </a:solidFill>
                    <a:effectLst/>
                    <a:uLnTx/>
                    <a:uFillTx/>
                    <a:latin typeface="Times New Roman"/>
                    <a:ea typeface="Times New Roman"/>
                  </a:endParaRPr>
                </a:p>
              </p:txBody>
            </p:sp>
            <p:sp>
              <p:nvSpPr>
                <p:cNvPr id="53" name="Flowchart: Process 52"/>
                <p:cNvSpPr/>
                <p:nvPr/>
              </p:nvSpPr>
              <p:spPr>
                <a:xfrm>
                  <a:off x="76504" y="202576"/>
                  <a:ext cx="708331" cy="257780"/>
                </a:xfrm>
                <a:prstGeom prst="flowChartProcess">
                  <a:avLst/>
                </a:prstGeom>
                <a:solidFill>
                  <a:sysClr val="window" lastClr="FFFFFF"/>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00000"/>
                      </a:solidFill>
                      <a:effectLst/>
                      <a:uLnTx/>
                      <a:uFillTx/>
                      <a:latin typeface="Calibri"/>
                      <a:ea typeface="Times New Roman"/>
                      <a:cs typeface="Times New Roman"/>
                    </a:rPr>
                    <a:t>Instructor</a:t>
                  </a:r>
                  <a:endParaRPr kumimoji="0" lang="en-US" sz="2400" b="1" i="0" u="none" strike="noStrike" kern="0" cap="none" spc="0" normalizeH="0" baseline="0" noProof="0">
                    <a:ln>
                      <a:noFill/>
                    </a:ln>
                    <a:solidFill>
                      <a:sysClr val="windowText" lastClr="000000"/>
                    </a:solidFill>
                    <a:effectLst/>
                    <a:uLnTx/>
                    <a:uFillTx/>
                    <a:latin typeface="Times New Roman"/>
                    <a:ea typeface="Times New Roman"/>
                  </a:endParaRPr>
                </a:p>
              </p:txBody>
            </p:sp>
            <p:sp>
              <p:nvSpPr>
                <p:cNvPr id="55" name="Flowchart: Process 54"/>
                <p:cNvSpPr/>
                <p:nvPr/>
              </p:nvSpPr>
              <p:spPr>
                <a:xfrm>
                  <a:off x="2748615" y="194306"/>
                  <a:ext cx="1041528" cy="274320"/>
                </a:xfrm>
                <a:prstGeom prst="flowChartProcess">
                  <a:avLst/>
                </a:prstGeom>
                <a:solidFill>
                  <a:sysClr val="window" lastClr="FFFFFF"/>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00000"/>
                      </a:solidFill>
                      <a:effectLst/>
                      <a:uLnTx/>
                      <a:uFillTx/>
                      <a:latin typeface="Calibri"/>
                      <a:ea typeface="Times New Roman"/>
                      <a:cs typeface="Times New Roman"/>
                    </a:rPr>
                    <a:t>Course_section</a:t>
                  </a:r>
                  <a:endParaRPr kumimoji="0" lang="en-US" sz="2400" b="1" i="0" u="none" strike="noStrike" kern="0" cap="none" spc="0" normalizeH="0" baseline="0" noProof="0">
                    <a:ln>
                      <a:noFill/>
                    </a:ln>
                    <a:solidFill>
                      <a:sysClr val="windowText" lastClr="000000"/>
                    </a:solidFill>
                    <a:effectLst/>
                    <a:uLnTx/>
                    <a:uFillTx/>
                    <a:latin typeface="Times New Roman"/>
                    <a:ea typeface="Times New Roman"/>
                  </a:endParaRPr>
                </a:p>
              </p:txBody>
            </p:sp>
            <p:cxnSp>
              <p:nvCxnSpPr>
                <p:cNvPr id="56" name="Straight Connector 55"/>
                <p:cNvCxnSpPr>
                  <a:stCxn id="53" idx="3"/>
                  <a:endCxn id="52" idx="1"/>
                </p:cNvCxnSpPr>
                <p:nvPr/>
              </p:nvCxnSpPr>
              <p:spPr>
                <a:xfrm>
                  <a:off x="784835" y="331466"/>
                  <a:ext cx="453953" cy="1627"/>
                </a:xfrm>
                <a:prstGeom prst="line">
                  <a:avLst/>
                </a:prstGeom>
                <a:noFill/>
                <a:ln w="9525" cap="flat" cmpd="sng" algn="ctr">
                  <a:solidFill>
                    <a:srgbClr val="4F81BD">
                      <a:shade val="95000"/>
                      <a:satMod val="105000"/>
                    </a:srgbClr>
                  </a:solidFill>
                  <a:prstDash val="solid"/>
                </a:ln>
                <a:effectLst/>
              </p:spPr>
            </p:cxnSp>
            <p:cxnSp>
              <p:nvCxnSpPr>
                <p:cNvPr id="57" name="Straight Connector 56"/>
                <p:cNvCxnSpPr>
                  <a:stCxn id="52" idx="3"/>
                  <a:endCxn id="55" idx="1"/>
                </p:cNvCxnSpPr>
                <p:nvPr/>
              </p:nvCxnSpPr>
              <p:spPr>
                <a:xfrm flipV="1">
                  <a:off x="2276394" y="331466"/>
                  <a:ext cx="472221" cy="1627"/>
                </a:xfrm>
                <a:prstGeom prst="line">
                  <a:avLst/>
                </a:prstGeom>
                <a:noFill/>
                <a:ln w="9525" cap="flat" cmpd="sng" algn="ctr">
                  <a:solidFill>
                    <a:srgbClr val="4F81BD">
                      <a:shade val="95000"/>
                      <a:satMod val="105000"/>
                    </a:srgbClr>
                  </a:solidFill>
                  <a:prstDash val="solid"/>
                </a:ln>
                <a:effectLst/>
              </p:spPr>
            </p:cxnSp>
            <p:cxnSp>
              <p:nvCxnSpPr>
                <p:cNvPr id="60" name="Straight Connector 59"/>
                <p:cNvCxnSpPr>
                  <a:stCxn id="43" idx="7"/>
                  <a:endCxn id="53" idx="2"/>
                </p:cNvCxnSpPr>
                <p:nvPr/>
              </p:nvCxnSpPr>
              <p:spPr>
                <a:xfrm flipV="1">
                  <a:off x="295186" y="460356"/>
                  <a:ext cx="135484" cy="151555"/>
                </a:xfrm>
                <a:prstGeom prst="line">
                  <a:avLst/>
                </a:prstGeom>
                <a:noFill/>
                <a:ln w="9525" cap="flat" cmpd="sng" algn="ctr">
                  <a:solidFill>
                    <a:srgbClr val="4F81BD">
                      <a:shade val="95000"/>
                      <a:satMod val="105000"/>
                    </a:srgbClr>
                  </a:solidFill>
                  <a:prstDash val="solid"/>
                </a:ln>
                <a:effectLst/>
              </p:spPr>
            </p:cxnSp>
            <p:cxnSp>
              <p:nvCxnSpPr>
                <p:cNvPr id="61" name="Straight Connector 60"/>
                <p:cNvCxnSpPr>
                  <a:stCxn id="45" idx="1"/>
                  <a:endCxn id="53" idx="2"/>
                </p:cNvCxnSpPr>
                <p:nvPr/>
              </p:nvCxnSpPr>
              <p:spPr>
                <a:xfrm flipH="1" flipV="1">
                  <a:off x="430670" y="460356"/>
                  <a:ext cx="108947" cy="132053"/>
                </a:xfrm>
                <a:prstGeom prst="line">
                  <a:avLst/>
                </a:prstGeom>
                <a:noFill/>
                <a:ln w="9525" cap="flat" cmpd="sng" algn="ctr">
                  <a:solidFill>
                    <a:srgbClr val="4F81BD">
                      <a:shade val="95000"/>
                      <a:satMod val="105000"/>
                    </a:srgbClr>
                  </a:solidFill>
                  <a:prstDash val="solid"/>
                </a:ln>
                <a:effectLst/>
              </p:spPr>
            </p:cxnSp>
            <p:cxnSp>
              <p:nvCxnSpPr>
                <p:cNvPr id="62" name="Straight Connector 61"/>
                <p:cNvCxnSpPr>
                  <a:stCxn id="46" idx="7"/>
                  <a:endCxn id="55" idx="2"/>
                </p:cNvCxnSpPr>
                <p:nvPr/>
              </p:nvCxnSpPr>
              <p:spPr>
                <a:xfrm flipV="1">
                  <a:off x="2911443" y="468626"/>
                  <a:ext cx="357936" cy="143285"/>
                </a:xfrm>
                <a:prstGeom prst="line">
                  <a:avLst/>
                </a:prstGeom>
                <a:noFill/>
                <a:ln w="9525" cap="flat" cmpd="sng" algn="ctr">
                  <a:solidFill>
                    <a:srgbClr val="4F81BD">
                      <a:shade val="95000"/>
                      <a:satMod val="105000"/>
                    </a:srgbClr>
                  </a:solidFill>
                  <a:prstDash val="solid"/>
                </a:ln>
                <a:effectLst/>
              </p:spPr>
            </p:cxnSp>
            <p:cxnSp>
              <p:nvCxnSpPr>
                <p:cNvPr id="63" name="Straight Connector 62"/>
                <p:cNvCxnSpPr>
                  <a:stCxn id="47" idx="0"/>
                  <a:endCxn id="55" idx="2"/>
                </p:cNvCxnSpPr>
                <p:nvPr/>
              </p:nvCxnSpPr>
              <p:spPr>
                <a:xfrm flipH="1" flipV="1">
                  <a:off x="3269379" y="468626"/>
                  <a:ext cx="179901" cy="123784"/>
                </a:xfrm>
                <a:prstGeom prst="line">
                  <a:avLst/>
                </a:prstGeom>
                <a:noFill/>
                <a:ln w="9525" cap="flat" cmpd="sng" algn="ctr">
                  <a:solidFill>
                    <a:srgbClr val="4F81BD">
                      <a:shade val="95000"/>
                      <a:satMod val="105000"/>
                    </a:srgbClr>
                  </a:solidFill>
                  <a:prstDash val="solid"/>
                </a:ln>
                <a:effectLst/>
              </p:spPr>
            </p:cxnSp>
          </p:grpSp>
          <p:sp>
            <p:nvSpPr>
              <p:cNvPr id="45" name="Oval 44"/>
              <p:cNvSpPr/>
              <p:nvPr/>
            </p:nvSpPr>
            <p:spPr>
              <a:xfrm>
                <a:off x="402915" y="460440"/>
                <a:ext cx="716161" cy="247777"/>
              </a:xfrm>
              <a:prstGeom prst="ellipse">
                <a:avLst/>
              </a:prstGeom>
              <a:noFill/>
              <a:ln w="3175"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Times New Roman"/>
                  </a:rPr>
                  <a:t>i_name</a:t>
                </a:r>
                <a:endParaRPr kumimoji="0" lang="en-US" sz="2000" b="0" i="0" u="none" strike="noStrike" kern="0" cap="none" spc="0" normalizeH="0" baseline="0" noProof="0">
                  <a:ln>
                    <a:noFill/>
                  </a:ln>
                  <a:solidFill>
                    <a:sysClr val="window" lastClr="FFFFFF"/>
                  </a:solidFill>
                  <a:effectLst/>
                  <a:uLnTx/>
                  <a:uFillTx/>
                  <a:latin typeface="Calibri"/>
                  <a:ea typeface="Calibri"/>
                  <a:cs typeface="Times New Roman"/>
                </a:endParaRPr>
              </a:p>
            </p:txBody>
          </p:sp>
          <p:sp>
            <p:nvSpPr>
              <p:cNvPr id="46" name="Oval 45"/>
              <p:cNvSpPr/>
              <p:nvPr/>
            </p:nvSpPr>
            <p:spPr>
              <a:xfrm>
                <a:off x="2452426" y="483275"/>
                <a:ext cx="500380" cy="224943"/>
              </a:xfrm>
              <a:prstGeom prst="ellipse">
                <a:avLst/>
              </a:prstGeom>
              <a:noFill/>
              <a:ln w="3175"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en-US" sz="1400" b="0" i="0" u="sng" strike="noStrike" kern="0" cap="none" spc="0" normalizeH="0" baseline="0" noProof="0">
                    <a:ln>
                      <a:noFill/>
                    </a:ln>
                    <a:solidFill>
                      <a:srgbClr val="000000"/>
                    </a:solidFill>
                    <a:effectLst/>
                    <a:uLnTx/>
                    <a:uFillTx/>
                    <a:latin typeface="Calibri"/>
                    <a:ea typeface="Calibri"/>
                    <a:cs typeface="Times New Roman"/>
                  </a:rPr>
                  <a:t>cid</a:t>
                </a:r>
                <a:endParaRPr kumimoji="0" lang="en-US" sz="2000" b="0" i="0" u="none" strike="noStrike" kern="0" cap="none" spc="0" normalizeH="0" baseline="0" noProof="0">
                  <a:ln>
                    <a:noFill/>
                  </a:ln>
                  <a:solidFill>
                    <a:sysClr val="window" lastClr="FFFFFF"/>
                  </a:solidFill>
                  <a:effectLst/>
                  <a:uLnTx/>
                  <a:uFillTx/>
                  <a:latin typeface="Calibri"/>
                  <a:ea typeface="Calibri"/>
                  <a:cs typeface="Times New Roman"/>
                </a:endParaRPr>
              </a:p>
            </p:txBody>
          </p:sp>
          <p:sp>
            <p:nvSpPr>
              <p:cNvPr id="47" name="Oval 46"/>
              <p:cNvSpPr/>
              <p:nvPr/>
            </p:nvSpPr>
            <p:spPr>
              <a:xfrm>
                <a:off x="3031915" y="496727"/>
                <a:ext cx="770854" cy="211490"/>
              </a:xfrm>
              <a:prstGeom prst="ellipse">
                <a:avLst/>
              </a:prstGeom>
              <a:noFill/>
              <a:ln w="3175"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Times New Roman"/>
                  </a:rPr>
                  <a:t>co_name</a:t>
                </a:r>
                <a:endParaRPr kumimoji="0" lang="en-US" sz="2000" b="0" i="0" u="none" strike="noStrike" kern="0" cap="none" spc="0" normalizeH="0" baseline="0" noProof="0">
                  <a:ln>
                    <a:noFill/>
                  </a:ln>
                  <a:solidFill>
                    <a:sysClr val="window" lastClr="FFFFFF"/>
                  </a:solidFill>
                  <a:effectLst/>
                  <a:uLnTx/>
                  <a:uFillTx/>
                  <a:latin typeface="Calibri"/>
                  <a:ea typeface="Calibri"/>
                  <a:cs typeface="Times New Roman"/>
                </a:endParaRPr>
              </a:p>
            </p:txBody>
          </p:sp>
        </p:grpSp>
        <p:sp>
          <p:nvSpPr>
            <p:cNvPr id="68" name="Rectangle 67"/>
            <p:cNvSpPr/>
            <p:nvPr/>
          </p:nvSpPr>
          <p:spPr>
            <a:xfrm flipH="1">
              <a:off x="2514600" y="2209800"/>
              <a:ext cx="566181" cy="307777"/>
            </a:xfrm>
            <a:prstGeom prst="rect">
              <a:avLst/>
            </a:prstGeom>
          </p:spPr>
          <p:txBody>
            <a:bodyPr wrap="none">
              <a:spAutoFit/>
            </a:bodyPr>
            <a:lstStyle/>
            <a:p>
              <a:r>
                <a:rPr lang="en-US" sz="1400" b="1">
                  <a:ea typeface="Times New Roman"/>
                  <a:cs typeface="Times New Roman"/>
                </a:rPr>
                <a:t>(1, 1)</a:t>
              </a:r>
              <a:endParaRPr lang="en-US" sz="1400"/>
            </a:p>
          </p:txBody>
        </p:sp>
        <p:sp>
          <p:nvSpPr>
            <p:cNvPr id="71" name="Rectangle 70"/>
            <p:cNvSpPr/>
            <p:nvPr/>
          </p:nvSpPr>
          <p:spPr>
            <a:xfrm flipH="1">
              <a:off x="5181600" y="2209800"/>
              <a:ext cx="593432" cy="307777"/>
            </a:xfrm>
            <a:prstGeom prst="rect">
              <a:avLst/>
            </a:prstGeom>
          </p:spPr>
          <p:txBody>
            <a:bodyPr wrap="none">
              <a:spAutoFit/>
            </a:bodyPr>
            <a:lstStyle/>
            <a:p>
              <a:r>
                <a:rPr lang="en-US" sz="1400" b="1">
                  <a:ea typeface="Times New Roman"/>
                  <a:cs typeface="Times New Roman"/>
                </a:rPr>
                <a:t>(1, N)</a:t>
              </a:r>
              <a:endParaRPr lang="en-US" sz="1400"/>
            </a:p>
          </p:txBody>
        </p:sp>
      </p:grpSp>
    </p:spTree>
    <p:extLst>
      <p:ext uri="{BB962C8B-B14F-4D97-AF65-F5344CB8AC3E}">
        <p14:creationId xmlns:p14="http://schemas.microsoft.com/office/powerpoint/2010/main" val="1493342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up)">
                                      <p:cBhvr>
                                        <p:cTn id="7" dur="500"/>
                                        <p:tgtEl>
                                          <p:spTgt spid="66"/>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wipe(up)">
                                      <p:cBhvr>
                                        <p:cTn id="11" dur="500"/>
                                        <p:tgtEl>
                                          <p:spTgt spid="40"/>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67"/>
                                        </p:tgtEl>
                                        <p:attrNameLst>
                                          <p:attrName>style.visibility</p:attrName>
                                        </p:attrNameLst>
                                      </p:cBhvr>
                                      <p:to>
                                        <p:strVal val="visible"/>
                                      </p:to>
                                    </p:set>
                                    <p:animEffect transition="in" filter="wipe(up)">
                                      <p:cBhvr>
                                        <p:cTn id="15" dur="500"/>
                                        <p:tgtEl>
                                          <p:spTgt spid="67"/>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41"/>
                                        </p:tgtEl>
                                        <p:attrNameLst>
                                          <p:attrName>style.visibility</p:attrName>
                                        </p:attrNameLst>
                                      </p:cBhvr>
                                      <p:to>
                                        <p:strVal val="visible"/>
                                      </p:to>
                                    </p:set>
                                    <p:animEffect transition="in" filter="wipe(up)">
                                      <p:cBhvr>
                                        <p:cTn id="19"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p:bldP spid="6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Transformasi Binary Relationship menjadi tabel (Relations)</a:t>
            </a:r>
            <a:endParaRPr lang="en-US"/>
          </a:p>
        </p:txBody>
      </p:sp>
      <p:sp>
        <p:nvSpPr>
          <p:cNvPr id="3" name="Content Placeholder 2"/>
          <p:cNvSpPr>
            <a:spLocks noGrp="1"/>
          </p:cNvSpPr>
          <p:nvPr>
            <p:ph idx="1"/>
          </p:nvPr>
        </p:nvSpPr>
        <p:spPr>
          <a:xfrm>
            <a:off x="457200" y="3200400"/>
            <a:ext cx="8229600" cy="3124200"/>
          </a:xfrm>
        </p:spPr>
        <p:txBody>
          <a:bodyPr>
            <a:noAutofit/>
          </a:bodyPr>
          <a:lstStyle/>
          <a:p>
            <a:r>
              <a:rPr lang="en-US" sz="1950"/>
              <a:t>Satu instructor dapat mengajar (teach) beebrapa course section, tetapi tiap course section hanya bisa dan harus memiliki satu instructor. (</a:t>
            </a:r>
            <a:r>
              <a:rPr lang="en-US" sz="1950" b="1"/>
              <a:t>mandatory</a:t>
            </a:r>
            <a:r>
              <a:rPr lang="en-US" sz="1950"/>
              <a:t>).</a:t>
            </a:r>
          </a:p>
          <a:p>
            <a:r>
              <a:rPr lang="en-US" sz="1950"/>
              <a:t>Instruksi create table pada SQL memungkinkan untuk </a:t>
            </a:r>
            <a:r>
              <a:rPr lang="en-US" sz="1950" b="1"/>
              <a:t>mengatur agar suatu kolom not null</a:t>
            </a:r>
            <a:r>
              <a:rPr lang="en-US" sz="1950"/>
              <a:t> (tidak boleh berisi nilai null); </a:t>
            </a:r>
          </a:p>
          <a:p>
            <a:pPr marL="344488" indent="0" algn="ctr">
              <a:buNone/>
            </a:pPr>
            <a:r>
              <a:rPr lang="en-US" sz="1600" b="1">
                <a:solidFill>
                  <a:schemeClr val="accent1"/>
                </a:solidFill>
              </a:rPr>
              <a:t>CREATE TABLE </a:t>
            </a:r>
            <a:r>
              <a:rPr lang="en-US" sz="1600">
                <a:solidFill>
                  <a:schemeClr val="accent1"/>
                </a:solidFill>
              </a:rPr>
              <a:t>course_section(cid char(3) </a:t>
            </a:r>
            <a:r>
              <a:rPr lang="en-US" sz="1600" b="1">
                <a:solidFill>
                  <a:srgbClr val="FF0000"/>
                </a:solidFill>
              </a:rPr>
              <a:t>NOT NULL</a:t>
            </a:r>
            <a:r>
              <a:rPr lang="en-US" sz="1600">
                <a:solidFill>
                  <a:schemeClr val="accent1"/>
                </a:solidFill>
              </a:rPr>
              <a:t>, co_name varchar(50), iid char(3) </a:t>
            </a:r>
            <a:r>
              <a:rPr lang="en-US" sz="1600" b="1">
                <a:solidFill>
                  <a:srgbClr val="FF0000"/>
                </a:solidFill>
              </a:rPr>
              <a:t>NOT NULL</a:t>
            </a:r>
            <a:r>
              <a:rPr lang="en-US" sz="1600">
                <a:solidFill>
                  <a:schemeClr val="accent1"/>
                </a:solidFill>
              </a:rPr>
              <a:t>, PRIMARY KEY (cid));</a:t>
            </a:r>
          </a:p>
          <a:p>
            <a:pPr marL="344488" indent="0">
              <a:buNone/>
            </a:pPr>
            <a:endParaRPr lang="en-US" sz="500"/>
          </a:p>
          <a:p>
            <a:pPr marL="344488" indent="0">
              <a:buNone/>
            </a:pPr>
            <a:r>
              <a:rPr lang="en-US" sz="1600"/>
              <a:t>hal ini memungkinkan kita untuk memastikan mandatory diterapkan pada tabel hasil transformasi dari entitas “many”  dalam many-to-one relationship.</a:t>
            </a:r>
          </a:p>
          <a:p>
            <a:pPr marL="344488" indent="0">
              <a:buNone/>
            </a:pPr>
            <a:r>
              <a:rPr lang="en-US" sz="1600"/>
              <a:t>Dengan demikian kita bisa membuat tabel course_section dengan kolom </a:t>
            </a:r>
            <a:r>
              <a:rPr lang="en-US" sz="1600" b="1"/>
              <a:t>foreign key </a:t>
            </a:r>
            <a:r>
              <a:rPr lang="en-US" sz="1600"/>
              <a:t>(iid) </a:t>
            </a:r>
            <a:r>
              <a:rPr lang="en-US" sz="1600" b="1"/>
              <a:t>not null</a:t>
            </a:r>
            <a:r>
              <a:rPr lang="en-US" sz="1600"/>
              <a:t> (tidak boleh null) saat suatu row di-</a:t>
            </a:r>
            <a:r>
              <a:rPr lang="en-US" sz="1600" b="1"/>
              <a:t>insert</a:t>
            </a:r>
            <a:r>
              <a:rPr lang="en-US" sz="1600"/>
              <a:t> pada tabel course_section.</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12</a:t>
            </a:fld>
            <a:endParaRPr lang="en-US" dirty="0"/>
          </a:p>
        </p:txBody>
      </p:sp>
      <p:sp>
        <p:nvSpPr>
          <p:cNvPr id="7" name="Rectangle 6"/>
          <p:cNvSpPr/>
          <p:nvPr/>
        </p:nvSpPr>
        <p:spPr>
          <a:xfrm>
            <a:off x="457200" y="1447800"/>
            <a:ext cx="4876800" cy="457200"/>
          </a:xfrm>
          <a:prstGeom prst="rect">
            <a:avLst/>
          </a:prstGeom>
        </p:spPr>
        <p:txBody>
          <a:bodyPr wrap="square">
            <a:normAutofit fontScale="70000" lnSpcReduction="20000"/>
          </a:bodyPr>
          <a:lstStyle/>
          <a:p>
            <a:pPr lvl="0">
              <a:spcBef>
                <a:spcPct val="20000"/>
              </a:spcBef>
            </a:pPr>
            <a:r>
              <a:rPr lang="en-US" sz="3200" b="1">
                <a:solidFill>
                  <a:srgbClr val="FF0000"/>
                </a:solidFill>
              </a:rPr>
              <a:t>Kasus Transformation Rule 4</a:t>
            </a:r>
            <a:r>
              <a:rPr lang="en-US" sz="3200" b="1">
                <a:solidFill>
                  <a:prstClr val="black"/>
                </a:solidFill>
              </a:rPr>
              <a:t> </a:t>
            </a:r>
          </a:p>
        </p:txBody>
      </p:sp>
      <p:grpSp>
        <p:nvGrpSpPr>
          <p:cNvPr id="8" name="Group 7"/>
          <p:cNvGrpSpPr/>
          <p:nvPr/>
        </p:nvGrpSpPr>
        <p:grpSpPr>
          <a:xfrm>
            <a:off x="1066800" y="1916367"/>
            <a:ext cx="6400800" cy="1131633"/>
            <a:chOff x="1066800" y="2132391"/>
            <a:chExt cx="6400800" cy="1131633"/>
          </a:xfrm>
        </p:grpSpPr>
        <p:grpSp>
          <p:nvGrpSpPr>
            <p:cNvPr id="9" name="Group 8"/>
            <p:cNvGrpSpPr/>
            <p:nvPr/>
          </p:nvGrpSpPr>
          <p:grpSpPr>
            <a:xfrm>
              <a:off x="1066800" y="2132391"/>
              <a:ext cx="6400800" cy="1131633"/>
              <a:chOff x="-163727" y="7044"/>
              <a:chExt cx="3966496" cy="701174"/>
            </a:xfrm>
          </p:grpSpPr>
          <p:sp>
            <p:nvSpPr>
              <p:cNvPr id="12" name="Oval 11"/>
              <p:cNvSpPr/>
              <p:nvPr/>
            </p:nvSpPr>
            <p:spPr>
              <a:xfrm>
                <a:off x="-163727" y="483275"/>
                <a:ext cx="500380" cy="224943"/>
              </a:xfrm>
              <a:prstGeom prst="ellipse">
                <a:avLst/>
              </a:prstGeom>
              <a:noFill/>
              <a:ln w="3175"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en-US" sz="1400" b="0" i="0" u="sng" strike="noStrike" kern="0" cap="none" spc="0" normalizeH="0" baseline="0" noProof="0">
                    <a:ln>
                      <a:noFill/>
                    </a:ln>
                    <a:solidFill>
                      <a:srgbClr val="000000"/>
                    </a:solidFill>
                    <a:effectLst/>
                    <a:uLnTx/>
                    <a:uFillTx/>
                    <a:latin typeface="Calibri"/>
                    <a:ea typeface="Calibri"/>
                    <a:cs typeface="Times New Roman"/>
                  </a:rPr>
                  <a:t>iid</a:t>
                </a:r>
                <a:endParaRPr kumimoji="0" lang="en-US" sz="2000" b="0" i="0" u="none" strike="noStrike" kern="0" cap="none" spc="0" normalizeH="0" baseline="0" noProof="0">
                  <a:ln>
                    <a:noFill/>
                  </a:ln>
                  <a:solidFill>
                    <a:sysClr val="window" lastClr="FFFFFF"/>
                  </a:solidFill>
                  <a:effectLst/>
                  <a:uLnTx/>
                  <a:uFillTx/>
                  <a:latin typeface="Calibri"/>
                  <a:ea typeface="Calibri"/>
                  <a:cs typeface="Times New Roman"/>
                </a:endParaRPr>
              </a:p>
            </p:txBody>
          </p:sp>
          <p:grpSp>
            <p:nvGrpSpPr>
              <p:cNvPr id="13" name="Group 12"/>
              <p:cNvGrpSpPr/>
              <p:nvPr/>
            </p:nvGrpSpPr>
            <p:grpSpPr>
              <a:xfrm>
                <a:off x="44701" y="7044"/>
                <a:ext cx="3713490" cy="509174"/>
                <a:chOff x="76504" y="102464"/>
                <a:chExt cx="3713639" cy="509447"/>
              </a:xfrm>
            </p:grpSpPr>
            <p:sp>
              <p:nvSpPr>
                <p:cNvPr id="17" name="Flowchart: Decision 16"/>
                <p:cNvSpPr/>
                <p:nvPr/>
              </p:nvSpPr>
              <p:spPr>
                <a:xfrm>
                  <a:off x="1238788" y="102464"/>
                  <a:ext cx="1037606" cy="461257"/>
                </a:xfrm>
                <a:prstGeom prst="flowChartDecision">
                  <a:avLst/>
                </a:prstGeom>
                <a:solidFill>
                  <a:sysClr val="window" lastClr="FFFFFF"/>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0000"/>
                      </a:solidFill>
                      <a:effectLst/>
                      <a:uLnTx/>
                      <a:uFillTx/>
                      <a:latin typeface="Calibri"/>
                      <a:ea typeface="Times New Roman"/>
                      <a:cs typeface="Times New Roman"/>
                    </a:rPr>
                    <a:t>teaches</a:t>
                  </a:r>
                  <a:endParaRPr kumimoji="0" lang="en-US" sz="2400" b="0" i="0" u="none" strike="noStrike" kern="0" cap="none" spc="0" normalizeH="0" baseline="0" noProof="0">
                    <a:ln>
                      <a:noFill/>
                    </a:ln>
                    <a:solidFill>
                      <a:sysClr val="windowText" lastClr="000000"/>
                    </a:solidFill>
                    <a:effectLst/>
                    <a:uLnTx/>
                    <a:uFillTx/>
                    <a:latin typeface="Times New Roman"/>
                    <a:ea typeface="Times New Roman"/>
                  </a:endParaRPr>
                </a:p>
              </p:txBody>
            </p:sp>
            <p:sp>
              <p:nvSpPr>
                <p:cNvPr id="18" name="Flowchart: Process 17"/>
                <p:cNvSpPr/>
                <p:nvPr/>
              </p:nvSpPr>
              <p:spPr>
                <a:xfrm>
                  <a:off x="76504" y="202576"/>
                  <a:ext cx="708331" cy="257780"/>
                </a:xfrm>
                <a:prstGeom prst="flowChartProcess">
                  <a:avLst/>
                </a:prstGeom>
                <a:solidFill>
                  <a:sysClr val="window" lastClr="FFFFFF"/>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00000"/>
                      </a:solidFill>
                      <a:effectLst/>
                      <a:uLnTx/>
                      <a:uFillTx/>
                      <a:latin typeface="Calibri"/>
                      <a:ea typeface="Times New Roman"/>
                      <a:cs typeface="Times New Roman"/>
                    </a:rPr>
                    <a:t>Instructor</a:t>
                  </a:r>
                  <a:endParaRPr kumimoji="0" lang="en-US" sz="2400" b="1" i="0" u="none" strike="noStrike" kern="0" cap="none" spc="0" normalizeH="0" baseline="0" noProof="0">
                    <a:ln>
                      <a:noFill/>
                    </a:ln>
                    <a:solidFill>
                      <a:sysClr val="windowText" lastClr="000000"/>
                    </a:solidFill>
                    <a:effectLst/>
                    <a:uLnTx/>
                    <a:uFillTx/>
                    <a:latin typeface="Times New Roman"/>
                    <a:ea typeface="Times New Roman"/>
                  </a:endParaRPr>
                </a:p>
              </p:txBody>
            </p:sp>
            <p:sp>
              <p:nvSpPr>
                <p:cNvPr id="19" name="Flowchart: Process 18"/>
                <p:cNvSpPr/>
                <p:nvPr/>
              </p:nvSpPr>
              <p:spPr>
                <a:xfrm>
                  <a:off x="2748615" y="194306"/>
                  <a:ext cx="1041528" cy="274320"/>
                </a:xfrm>
                <a:prstGeom prst="flowChartProcess">
                  <a:avLst/>
                </a:prstGeom>
                <a:solidFill>
                  <a:sysClr val="window" lastClr="FFFFFF"/>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00000"/>
                      </a:solidFill>
                      <a:effectLst/>
                      <a:uLnTx/>
                      <a:uFillTx/>
                      <a:latin typeface="Calibri"/>
                      <a:ea typeface="Times New Roman"/>
                      <a:cs typeface="Times New Roman"/>
                    </a:rPr>
                    <a:t>Course_section</a:t>
                  </a:r>
                  <a:endParaRPr kumimoji="0" lang="en-US" sz="2400" b="1" i="0" u="none" strike="noStrike" kern="0" cap="none" spc="0" normalizeH="0" baseline="0" noProof="0">
                    <a:ln>
                      <a:noFill/>
                    </a:ln>
                    <a:solidFill>
                      <a:sysClr val="windowText" lastClr="000000"/>
                    </a:solidFill>
                    <a:effectLst/>
                    <a:uLnTx/>
                    <a:uFillTx/>
                    <a:latin typeface="Times New Roman"/>
                    <a:ea typeface="Times New Roman"/>
                  </a:endParaRPr>
                </a:p>
              </p:txBody>
            </p:sp>
            <p:cxnSp>
              <p:nvCxnSpPr>
                <p:cNvPr id="20" name="Straight Connector 19"/>
                <p:cNvCxnSpPr>
                  <a:stCxn id="18" idx="3"/>
                  <a:endCxn id="17" idx="1"/>
                </p:cNvCxnSpPr>
                <p:nvPr/>
              </p:nvCxnSpPr>
              <p:spPr>
                <a:xfrm>
                  <a:off x="784835" y="331466"/>
                  <a:ext cx="453953" cy="1627"/>
                </a:xfrm>
                <a:prstGeom prst="line">
                  <a:avLst/>
                </a:prstGeom>
                <a:noFill/>
                <a:ln w="9525" cap="flat" cmpd="sng" algn="ctr">
                  <a:solidFill>
                    <a:srgbClr val="4F81BD">
                      <a:shade val="95000"/>
                      <a:satMod val="105000"/>
                    </a:srgbClr>
                  </a:solidFill>
                  <a:prstDash val="solid"/>
                </a:ln>
                <a:effectLst/>
              </p:spPr>
            </p:cxnSp>
            <p:cxnSp>
              <p:nvCxnSpPr>
                <p:cNvPr id="21" name="Straight Connector 20"/>
                <p:cNvCxnSpPr>
                  <a:stCxn id="17" idx="3"/>
                  <a:endCxn id="19" idx="1"/>
                </p:cNvCxnSpPr>
                <p:nvPr/>
              </p:nvCxnSpPr>
              <p:spPr>
                <a:xfrm flipV="1">
                  <a:off x="2276394" y="331466"/>
                  <a:ext cx="472221" cy="1627"/>
                </a:xfrm>
                <a:prstGeom prst="line">
                  <a:avLst/>
                </a:prstGeom>
                <a:noFill/>
                <a:ln w="9525" cap="flat" cmpd="sng" algn="ctr">
                  <a:solidFill>
                    <a:srgbClr val="4F81BD">
                      <a:shade val="95000"/>
                      <a:satMod val="105000"/>
                    </a:srgbClr>
                  </a:solidFill>
                  <a:prstDash val="solid"/>
                </a:ln>
                <a:effectLst/>
              </p:spPr>
            </p:cxnSp>
            <p:cxnSp>
              <p:nvCxnSpPr>
                <p:cNvPr id="22" name="Straight Connector 21"/>
                <p:cNvCxnSpPr>
                  <a:stCxn id="12" idx="7"/>
                  <a:endCxn id="18" idx="2"/>
                </p:cNvCxnSpPr>
                <p:nvPr/>
              </p:nvCxnSpPr>
              <p:spPr>
                <a:xfrm flipV="1">
                  <a:off x="295186" y="460356"/>
                  <a:ext cx="135484" cy="151555"/>
                </a:xfrm>
                <a:prstGeom prst="line">
                  <a:avLst/>
                </a:prstGeom>
                <a:noFill/>
                <a:ln w="9525" cap="flat" cmpd="sng" algn="ctr">
                  <a:solidFill>
                    <a:srgbClr val="4F81BD">
                      <a:shade val="95000"/>
                      <a:satMod val="105000"/>
                    </a:srgbClr>
                  </a:solidFill>
                  <a:prstDash val="solid"/>
                </a:ln>
                <a:effectLst/>
              </p:spPr>
            </p:cxnSp>
            <p:cxnSp>
              <p:nvCxnSpPr>
                <p:cNvPr id="23" name="Straight Connector 22"/>
                <p:cNvCxnSpPr>
                  <a:stCxn id="14" idx="1"/>
                  <a:endCxn id="18" idx="2"/>
                </p:cNvCxnSpPr>
                <p:nvPr/>
              </p:nvCxnSpPr>
              <p:spPr>
                <a:xfrm flipH="1" flipV="1">
                  <a:off x="430670" y="460356"/>
                  <a:ext cx="108947" cy="132053"/>
                </a:xfrm>
                <a:prstGeom prst="line">
                  <a:avLst/>
                </a:prstGeom>
                <a:noFill/>
                <a:ln w="9525" cap="flat" cmpd="sng" algn="ctr">
                  <a:solidFill>
                    <a:srgbClr val="4F81BD">
                      <a:shade val="95000"/>
                      <a:satMod val="105000"/>
                    </a:srgbClr>
                  </a:solidFill>
                  <a:prstDash val="solid"/>
                </a:ln>
                <a:effectLst/>
              </p:spPr>
            </p:cxnSp>
            <p:cxnSp>
              <p:nvCxnSpPr>
                <p:cNvPr id="24" name="Straight Connector 23"/>
                <p:cNvCxnSpPr>
                  <a:stCxn id="15" idx="7"/>
                  <a:endCxn id="19" idx="2"/>
                </p:cNvCxnSpPr>
                <p:nvPr/>
              </p:nvCxnSpPr>
              <p:spPr>
                <a:xfrm flipV="1">
                  <a:off x="2911443" y="468626"/>
                  <a:ext cx="357936" cy="143285"/>
                </a:xfrm>
                <a:prstGeom prst="line">
                  <a:avLst/>
                </a:prstGeom>
                <a:noFill/>
                <a:ln w="9525" cap="flat" cmpd="sng" algn="ctr">
                  <a:solidFill>
                    <a:srgbClr val="4F81BD">
                      <a:shade val="95000"/>
                      <a:satMod val="105000"/>
                    </a:srgbClr>
                  </a:solidFill>
                  <a:prstDash val="solid"/>
                </a:ln>
                <a:effectLst/>
              </p:spPr>
            </p:cxnSp>
            <p:cxnSp>
              <p:nvCxnSpPr>
                <p:cNvPr id="25" name="Straight Connector 24"/>
                <p:cNvCxnSpPr>
                  <a:stCxn id="16" idx="0"/>
                  <a:endCxn id="19" idx="2"/>
                </p:cNvCxnSpPr>
                <p:nvPr/>
              </p:nvCxnSpPr>
              <p:spPr>
                <a:xfrm flipH="1" flipV="1">
                  <a:off x="3269379" y="468626"/>
                  <a:ext cx="179901" cy="123784"/>
                </a:xfrm>
                <a:prstGeom prst="line">
                  <a:avLst/>
                </a:prstGeom>
                <a:noFill/>
                <a:ln w="9525" cap="flat" cmpd="sng" algn="ctr">
                  <a:solidFill>
                    <a:srgbClr val="4F81BD">
                      <a:shade val="95000"/>
                      <a:satMod val="105000"/>
                    </a:srgbClr>
                  </a:solidFill>
                  <a:prstDash val="solid"/>
                </a:ln>
                <a:effectLst/>
              </p:spPr>
            </p:cxnSp>
          </p:grpSp>
          <p:sp>
            <p:nvSpPr>
              <p:cNvPr id="14" name="Oval 13"/>
              <p:cNvSpPr/>
              <p:nvPr/>
            </p:nvSpPr>
            <p:spPr>
              <a:xfrm>
                <a:off x="402915" y="460440"/>
                <a:ext cx="716161" cy="247777"/>
              </a:xfrm>
              <a:prstGeom prst="ellipse">
                <a:avLst/>
              </a:prstGeom>
              <a:noFill/>
              <a:ln w="3175"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Times New Roman"/>
                  </a:rPr>
                  <a:t>i_name</a:t>
                </a:r>
                <a:endParaRPr kumimoji="0" lang="en-US" sz="2000" b="0" i="0" u="none" strike="noStrike" kern="0" cap="none" spc="0" normalizeH="0" baseline="0" noProof="0">
                  <a:ln>
                    <a:noFill/>
                  </a:ln>
                  <a:solidFill>
                    <a:sysClr val="window" lastClr="FFFFFF"/>
                  </a:solidFill>
                  <a:effectLst/>
                  <a:uLnTx/>
                  <a:uFillTx/>
                  <a:latin typeface="Calibri"/>
                  <a:ea typeface="Calibri"/>
                  <a:cs typeface="Times New Roman"/>
                </a:endParaRPr>
              </a:p>
            </p:txBody>
          </p:sp>
          <p:sp>
            <p:nvSpPr>
              <p:cNvPr id="15" name="Oval 14"/>
              <p:cNvSpPr/>
              <p:nvPr/>
            </p:nvSpPr>
            <p:spPr>
              <a:xfrm>
                <a:off x="2452426" y="483275"/>
                <a:ext cx="500380" cy="224943"/>
              </a:xfrm>
              <a:prstGeom prst="ellipse">
                <a:avLst/>
              </a:prstGeom>
              <a:noFill/>
              <a:ln w="3175"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en-US" sz="1400" b="0" i="0" u="sng" strike="noStrike" kern="0" cap="none" spc="0" normalizeH="0" baseline="0" noProof="0">
                    <a:ln>
                      <a:noFill/>
                    </a:ln>
                    <a:solidFill>
                      <a:srgbClr val="000000"/>
                    </a:solidFill>
                    <a:effectLst/>
                    <a:uLnTx/>
                    <a:uFillTx/>
                    <a:latin typeface="Calibri"/>
                    <a:ea typeface="Calibri"/>
                    <a:cs typeface="Times New Roman"/>
                  </a:rPr>
                  <a:t>cid</a:t>
                </a:r>
                <a:endParaRPr kumimoji="0" lang="en-US" sz="2000" b="0" i="0" u="none" strike="noStrike" kern="0" cap="none" spc="0" normalizeH="0" baseline="0" noProof="0">
                  <a:ln>
                    <a:noFill/>
                  </a:ln>
                  <a:solidFill>
                    <a:sysClr val="window" lastClr="FFFFFF"/>
                  </a:solidFill>
                  <a:effectLst/>
                  <a:uLnTx/>
                  <a:uFillTx/>
                  <a:latin typeface="Calibri"/>
                  <a:ea typeface="Calibri"/>
                  <a:cs typeface="Times New Roman"/>
                </a:endParaRPr>
              </a:p>
            </p:txBody>
          </p:sp>
          <p:sp>
            <p:nvSpPr>
              <p:cNvPr id="16" name="Oval 15"/>
              <p:cNvSpPr/>
              <p:nvPr/>
            </p:nvSpPr>
            <p:spPr>
              <a:xfrm>
                <a:off x="3031915" y="496727"/>
                <a:ext cx="770854" cy="211490"/>
              </a:xfrm>
              <a:prstGeom prst="ellipse">
                <a:avLst/>
              </a:prstGeom>
              <a:noFill/>
              <a:ln w="3175"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Times New Roman"/>
                  </a:rPr>
                  <a:t>co_name</a:t>
                </a:r>
                <a:endParaRPr kumimoji="0" lang="en-US" sz="2000" b="0" i="0" u="none" strike="noStrike" kern="0" cap="none" spc="0" normalizeH="0" baseline="0" noProof="0">
                  <a:ln>
                    <a:noFill/>
                  </a:ln>
                  <a:solidFill>
                    <a:sysClr val="window" lastClr="FFFFFF"/>
                  </a:solidFill>
                  <a:effectLst/>
                  <a:uLnTx/>
                  <a:uFillTx/>
                  <a:latin typeface="Calibri"/>
                  <a:ea typeface="Calibri"/>
                  <a:cs typeface="Times New Roman"/>
                </a:endParaRPr>
              </a:p>
            </p:txBody>
          </p:sp>
        </p:grpSp>
        <p:sp>
          <p:nvSpPr>
            <p:cNvPr id="10" name="Rectangle 9"/>
            <p:cNvSpPr/>
            <p:nvPr/>
          </p:nvSpPr>
          <p:spPr>
            <a:xfrm flipH="1">
              <a:off x="2514600" y="2209800"/>
              <a:ext cx="566181" cy="307777"/>
            </a:xfrm>
            <a:prstGeom prst="rect">
              <a:avLst/>
            </a:prstGeom>
          </p:spPr>
          <p:txBody>
            <a:bodyPr wrap="none">
              <a:spAutoFit/>
            </a:bodyPr>
            <a:lstStyle/>
            <a:p>
              <a:r>
                <a:rPr lang="en-US" sz="1400" b="1">
                  <a:ea typeface="Times New Roman"/>
                  <a:cs typeface="Times New Roman"/>
                </a:rPr>
                <a:t>(1, 1)</a:t>
              </a:r>
              <a:endParaRPr lang="en-US" sz="1400"/>
            </a:p>
          </p:txBody>
        </p:sp>
        <p:sp>
          <p:nvSpPr>
            <p:cNvPr id="11" name="Rectangle 10"/>
            <p:cNvSpPr/>
            <p:nvPr/>
          </p:nvSpPr>
          <p:spPr>
            <a:xfrm flipH="1">
              <a:off x="5181600" y="2209800"/>
              <a:ext cx="593432" cy="307777"/>
            </a:xfrm>
            <a:prstGeom prst="rect">
              <a:avLst/>
            </a:prstGeom>
          </p:spPr>
          <p:txBody>
            <a:bodyPr wrap="none">
              <a:spAutoFit/>
            </a:bodyPr>
            <a:lstStyle/>
            <a:p>
              <a:r>
                <a:rPr lang="en-US" sz="1400" b="1">
                  <a:ea typeface="Times New Roman"/>
                  <a:cs typeface="Times New Roman"/>
                </a:rPr>
                <a:t>(1, N)</a:t>
              </a:r>
              <a:endParaRPr lang="en-US" sz="1400"/>
            </a:p>
          </p:txBody>
        </p:sp>
      </p:grpSp>
    </p:spTree>
    <p:extLst>
      <p:ext uri="{BB962C8B-B14F-4D97-AF65-F5344CB8AC3E}">
        <p14:creationId xmlns:p14="http://schemas.microsoft.com/office/powerpoint/2010/main" val="3666000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up)">
                                      <p:cBhvr>
                                        <p:cTn id="16" dur="500"/>
                                        <p:tgtEl>
                                          <p:spTgt spid="3">
                                            <p:txEl>
                                              <p:pRg st="1" end="1"/>
                                            </p:txEl>
                                          </p:spTgt>
                                        </p:tgtEl>
                                      </p:cBhvr>
                                    </p:animEffect>
                                  </p:childTnLst>
                                </p:cTn>
                              </p:par>
                            </p:childTnLst>
                          </p:cTn>
                        </p:par>
                        <p:par>
                          <p:cTn id="17" fill="hold">
                            <p:stCondLst>
                              <p:cond delay="500"/>
                            </p:stCondLst>
                            <p:childTnLst>
                              <p:par>
                                <p:cTn id="18" presetID="10" presetClass="entr" presetSubtype="0" fill="hold"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childTnLst>
                          </p:cTn>
                        </p:par>
                        <p:par>
                          <p:cTn id="21" fill="hold">
                            <p:stCondLst>
                              <p:cond delay="1000"/>
                            </p:stCondLst>
                            <p:childTnLst>
                              <p:par>
                                <p:cTn id="22" presetID="22" presetClass="entr" presetSubtype="8" fill="hold" nodeType="after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wipe(left)">
                                      <p:cBhvr>
                                        <p:cTn id="24" dur="500"/>
                                        <p:tgtEl>
                                          <p:spTgt spid="3">
                                            <p:txEl>
                                              <p:pRg st="4" end="4"/>
                                            </p:txEl>
                                          </p:spTgt>
                                        </p:tgtEl>
                                      </p:cBhvr>
                                    </p:animEffect>
                                  </p:childTnLst>
                                </p:cTn>
                              </p:par>
                            </p:childTnLst>
                          </p:cTn>
                        </p:par>
                        <p:par>
                          <p:cTn id="25" fill="hold">
                            <p:stCondLst>
                              <p:cond delay="1500"/>
                            </p:stCondLst>
                            <p:childTnLst>
                              <p:par>
                                <p:cTn id="26" presetID="22" presetClass="entr" presetSubtype="8" fill="hold" nodeType="after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Transformasi Binary Relationship menjadi tabel (Relations)</a:t>
            </a:r>
            <a:endParaRPr lang="en-US"/>
          </a:p>
        </p:txBody>
      </p:sp>
      <p:sp>
        <p:nvSpPr>
          <p:cNvPr id="3" name="Content Placeholder 2"/>
          <p:cNvSpPr>
            <a:spLocks noGrp="1"/>
          </p:cNvSpPr>
          <p:nvPr>
            <p:ph idx="1"/>
          </p:nvPr>
        </p:nvSpPr>
        <p:spPr>
          <a:xfrm>
            <a:off x="457200" y="3962400"/>
            <a:ext cx="8229600" cy="2667000"/>
          </a:xfrm>
        </p:spPr>
        <p:txBody>
          <a:bodyPr>
            <a:normAutofit fontScale="40000" lnSpcReduction="20000"/>
          </a:bodyPr>
          <a:lstStyle/>
          <a:p>
            <a:r>
              <a:rPr lang="en-US" sz="3400" dirty="0"/>
              <a:t>Kolom </a:t>
            </a:r>
            <a:r>
              <a:rPr lang="en-US" sz="3400" dirty="0" err="1"/>
              <a:t>iid</a:t>
            </a:r>
            <a:r>
              <a:rPr lang="en-US" sz="3400" dirty="0"/>
              <a:t> pada </a:t>
            </a:r>
            <a:r>
              <a:rPr lang="en-US" sz="3400" dirty="0" err="1"/>
              <a:t>tabel</a:t>
            </a:r>
            <a:r>
              <a:rPr lang="en-US" sz="3400" dirty="0"/>
              <a:t> </a:t>
            </a:r>
            <a:r>
              <a:rPr lang="en-US" sz="3400" dirty="0" err="1"/>
              <a:t>course_section</a:t>
            </a:r>
            <a:r>
              <a:rPr lang="en-US" sz="3400" dirty="0"/>
              <a:t> adalah foreign key, yang me-</a:t>
            </a:r>
            <a:r>
              <a:rPr lang="en-US" sz="3400" dirty="0" err="1"/>
              <a:t>relasikan</a:t>
            </a:r>
            <a:r>
              <a:rPr lang="en-US" sz="3400" dirty="0"/>
              <a:t> </a:t>
            </a:r>
            <a:r>
              <a:rPr lang="en-US" sz="3400" dirty="0" err="1"/>
              <a:t>course_section</a:t>
            </a:r>
            <a:r>
              <a:rPr lang="en-US" sz="3400" dirty="0"/>
              <a:t> dengan instructor pada </a:t>
            </a:r>
            <a:r>
              <a:rPr lang="en-US" sz="3400" dirty="0" err="1"/>
              <a:t>tabel</a:t>
            </a:r>
            <a:r>
              <a:rPr lang="en-US" sz="3400" dirty="0"/>
              <a:t> instructor.</a:t>
            </a:r>
          </a:p>
          <a:p>
            <a:r>
              <a:rPr lang="en-US" sz="3400" dirty="0"/>
              <a:t>Jika user </a:t>
            </a:r>
            <a:r>
              <a:rPr lang="en-US" sz="3400" dirty="0" err="1"/>
              <a:t>melakukan</a:t>
            </a:r>
            <a:r>
              <a:rPr lang="en-US" sz="3400" dirty="0"/>
              <a:t> </a:t>
            </a:r>
            <a:r>
              <a:rPr lang="en-US" sz="3400" b="1" dirty="0"/>
              <a:t>update</a:t>
            </a:r>
            <a:r>
              <a:rPr lang="en-US" sz="3400" dirty="0"/>
              <a:t> data </a:t>
            </a:r>
            <a:r>
              <a:rPr lang="en-US" sz="3400" dirty="0" err="1"/>
              <a:t>kolom</a:t>
            </a:r>
            <a:r>
              <a:rPr lang="en-US" sz="3400" dirty="0"/>
              <a:t> </a:t>
            </a:r>
            <a:r>
              <a:rPr lang="en-US" sz="3400" u="sng" dirty="0" err="1"/>
              <a:t>iid</a:t>
            </a:r>
            <a:r>
              <a:rPr lang="en-US" sz="3400" dirty="0"/>
              <a:t> pada </a:t>
            </a:r>
            <a:r>
              <a:rPr lang="en-US" sz="3400" dirty="0" err="1"/>
              <a:t>tabel</a:t>
            </a:r>
            <a:r>
              <a:rPr lang="en-US" sz="3400" dirty="0"/>
              <a:t> instructor, </a:t>
            </a:r>
            <a:r>
              <a:rPr lang="en-US" sz="3400" dirty="0" err="1"/>
              <a:t>berarti</a:t>
            </a:r>
            <a:r>
              <a:rPr lang="en-US" sz="3400" dirty="0"/>
              <a:t> </a:t>
            </a:r>
            <a:r>
              <a:rPr lang="en-US" sz="3400" dirty="0" err="1"/>
              <a:t>terjadi</a:t>
            </a:r>
            <a:r>
              <a:rPr lang="en-US" sz="3400" dirty="0"/>
              <a:t> </a:t>
            </a:r>
            <a:r>
              <a:rPr lang="en-US" sz="3400" b="1" dirty="0" err="1"/>
              <a:t>perbedaan</a:t>
            </a:r>
            <a:r>
              <a:rPr lang="en-US" sz="3400" b="1" dirty="0"/>
              <a:t> nilai </a:t>
            </a:r>
            <a:r>
              <a:rPr lang="en-US" sz="3400" dirty="0" err="1"/>
              <a:t>antara</a:t>
            </a:r>
            <a:r>
              <a:rPr lang="en-US" sz="3400" dirty="0"/>
              <a:t> </a:t>
            </a:r>
            <a:r>
              <a:rPr lang="en-US" sz="3400" dirty="0" err="1"/>
              <a:t>kolom</a:t>
            </a:r>
            <a:r>
              <a:rPr lang="en-US" sz="3400" dirty="0"/>
              <a:t> </a:t>
            </a:r>
            <a:r>
              <a:rPr lang="en-US" sz="3400" b="1" u="sng" dirty="0" err="1"/>
              <a:t>iid</a:t>
            </a:r>
            <a:r>
              <a:rPr lang="en-US" sz="3400" b="1" dirty="0"/>
              <a:t> pada </a:t>
            </a:r>
            <a:r>
              <a:rPr lang="en-US" sz="3400" b="1" dirty="0" err="1"/>
              <a:t>tabel</a:t>
            </a:r>
            <a:r>
              <a:rPr lang="en-US" sz="3400" b="1" dirty="0"/>
              <a:t> instructor</a:t>
            </a:r>
            <a:r>
              <a:rPr lang="en-US" sz="3400" dirty="0"/>
              <a:t> dengan </a:t>
            </a:r>
            <a:r>
              <a:rPr lang="en-US" sz="3400" b="1" dirty="0" err="1"/>
              <a:t>iid</a:t>
            </a:r>
            <a:r>
              <a:rPr lang="en-US" sz="3400" b="1" dirty="0"/>
              <a:t> pada </a:t>
            </a:r>
            <a:r>
              <a:rPr lang="en-US" sz="3400" b="1" dirty="0" err="1"/>
              <a:t>tabel</a:t>
            </a:r>
            <a:r>
              <a:rPr lang="en-US" sz="3400" b="1" dirty="0"/>
              <a:t> </a:t>
            </a:r>
            <a:r>
              <a:rPr lang="en-US" sz="3400" b="1" dirty="0" err="1"/>
              <a:t>course_section</a:t>
            </a:r>
            <a:r>
              <a:rPr lang="en-US" sz="3400" dirty="0"/>
              <a:t>, </a:t>
            </a:r>
            <a:r>
              <a:rPr lang="en-US" sz="3400" dirty="0" err="1"/>
              <a:t>hal</a:t>
            </a:r>
            <a:r>
              <a:rPr lang="en-US" sz="3400" dirty="0"/>
              <a:t> ini </a:t>
            </a:r>
            <a:r>
              <a:rPr lang="en-US" sz="3400" dirty="0" err="1"/>
              <a:t>menjadi</a:t>
            </a:r>
            <a:r>
              <a:rPr lang="en-US" sz="3400" dirty="0"/>
              <a:t> </a:t>
            </a:r>
            <a:r>
              <a:rPr lang="en-US" sz="3400" b="1" dirty="0"/>
              <a:t>constraint</a:t>
            </a:r>
            <a:r>
              <a:rPr lang="en-US" sz="3400" dirty="0"/>
              <a:t> (</a:t>
            </a:r>
            <a:r>
              <a:rPr lang="en-US" sz="3400" dirty="0" err="1"/>
              <a:t>kendala</a:t>
            </a:r>
            <a:r>
              <a:rPr lang="en-US" sz="3400" dirty="0"/>
              <a:t>) pada </a:t>
            </a:r>
            <a:r>
              <a:rPr lang="en-US" sz="3400" dirty="0" err="1"/>
              <a:t>integritas</a:t>
            </a:r>
            <a:r>
              <a:rPr lang="en-US" sz="3400" dirty="0"/>
              <a:t> relationship.</a:t>
            </a:r>
          </a:p>
          <a:p>
            <a:r>
              <a:rPr lang="en-US" sz="3400" dirty="0"/>
              <a:t>Untuk </a:t>
            </a:r>
            <a:r>
              <a:rPr lang="en-US" sz="3400" dirty="0" err="1"/>
              <a:t>menerapkan</a:t>
            </a:r>
            <a:r>
              <a:rPr lang="en-US" sz="3400" dirty="0"/>
              <a:t> constraint ini </a:t>
            </a:r>
            <a:r>
              <a:rPr lang="en-US" sz="3400" dirty="0" err="1"/>
              <a:t>bisa</a:t>
            </a:r>
            <a:r>
              <a:rPr lang="en-US" sz="3400" dirty="0"/>
              <a:t> </a:t>
            </a:r>
            <a:r>
              <a:rPr lang="en-US" sz="3400" dirty="0" err="1"/>
              <a:t>digunakan</a:t>
            </a:r>
            <a:r>
              <a:rPr lang="en-US" sz="3400" dirty="0"/>
              <a:t> </a:t>
            </a:r>
            <a:r>
              <a:rPr lang="en-US" sz="3400" b="1" dirty="0"/>
              <a:t>constraint</a:t>
            </a:r>
            <a:r>
              <a:rPr lang="en-US" sz="3400" dirty="0"/>
              <a:t> pada SQL. Constraint </a:t>
            </a:r>
            <a:r>
              <a:rPr lang="en-US" sz="3400" dirty="0" err="1"/>
              <a:t>bisa</a:t>
            </a:r>
            <a:r>
              <a:rPr lang="en-US" sz="3400" dirty="0"/>
              <a:t> </a:t>
            </a:r>
            <a:r>
              <a:rPr lang="en-US" sz="3400" dirty="0" err="1"/>
              <a:t>digunakan</a:t>
            </a:r>
            <a:r>
              <a:rPr lang="en-US" sz="3400" dirty="0"/>
              <a:t> untuk </a:t>
            </a:r>
            <a:r>
              <a:rPr lang="en-US" sz="3400" dirty="0" err="1"/>
              <a:t>memberlakukan</a:t>
            </a:r>
            <a:r>
              <a:rPr lang="en-US" sz="3400" dirty="0"/>
              <a:t> </a:t>
            </a:r>
            <a:r>
              <a:rPr lang="en-US" sz="3400" dirty="0" err="1"/>
              <a:t>bahwa</a:t>
            </a:r>
            <a:r>
              <a:rPr lang="en-US" sz="3400" dirty="0"/>
              <a:t> nilai </a:t>
            </a:r>
            <a:r>
              <a:rPr lang="en-US" sz="3400" dirty="0" err="1"/>
              <a:t>kolom</a:t>
            </a:r>
            <a:r>
              <a:rPr lang="en-US" sz="3400" dirty="0"/>
              <a:t> </a:t>
            </a:r>
            <a:r>
              <a:rPr lang="en-US" sz="3400" dirty="0" err="1"/>
              <a:t>iid</a:t>
            </a:r>
            <a:r>
              <a:rPr lang="en-US" sz="3400" dirty="0"/>
              <a:t> (foreign key) pada </a:t>
            </a:r>
            <a:r>
              <a:rPr lang="en-US" sz="3400" dirty="0" err="1"/>
              <a:t>tabel</a:t>
            </a:r>
            <a:r>
              <a:rPr lang="en-US" sz="3400" dirty="0"/>
              <a:t> </a:t>
            </a:r>
            <a:r>
              <a:rPr lang="en-US" sz="3400" dirty="0" err="1"/>
              <a:t>course_section</a:t>
            </a:r>
            <a:r>
              <a:rPr lang="en-US" sz="3400" dirty="0"/>
              <a:t> (</a:t>
            </a:r>
            <a:r>
              <a:rPr lang="en-US" sz="3400" b="1" dirty="0" err="1"/>
              <a:t>tabel</a:t>
            </a:r>
            <a:r>
              <a:rPr lang="en-US" sz="3400" b="1" dirty="0"/>
              <a:t> </a:t>
            </a:r>
            <a:r>
              <a:rPr lang="en-US" sz="3400" b="1" dirty="0" err="1"/>
              <a:t>anak</a:t>
            </a:r>
            <a:r>
              <a:rPr lang="en-US" sz="3400" dirty="0"/>
              <a:t>/</a:t>
            </a:r>
            <a:r>
              <a:rPr lang="en-US" sz="3400" dirty="0" err="1"/>
              <a:t>sisi</a:t>
            </a:r>
            <a:r>
              <a:rPr lang="en-US" sz="3400" dirty="0"/>
              <a:t> “many”) </a:t>
            </a:r>
            <a:r>
              <a:rPr lang="en-US" sz="3400" dirty="0" err="1"/>
              <a:t>benar-benar</a:t>
            </a:r>
            <a:r>
              <a:rPr lang="en-US" sz="3400" dirty="0"/>
              <a:t> </a:t>
            </a:r>
            <a:r>
              <a:rPr lang="en-US" sz="3400" dirty="0" err="1"/>
              <a:t>ada</a:t>
            </a:r>
            <a:r>
              <a:rPr lang="en-US" sz="3400" dirty="0"/>
              <a:t> </a:t>
            </a:r>
            <a:r>
              <a:rPr lang="en-US" sz="3400" dirty="0" err="1"/>
              <a:t>sebagai</a:t>
            </a:r>
            <a:r>
              <a:rPr lang="en-US" sz="3400" dirty="0"/>
              <a:t> nilai dalam </a:t>
            </a:r>
            <a:r>
              <a:rPr lang="en-US" sz="3400" dirty="0" err="1"/>
              <a:t>kolom</a:t>
            </a:r>
            <a:r>
              <a:rPr lang="en-US" sz="3400" dirty="0"/>
              <a:t> </a:t>
            </a:r>
            <a:r>
              <a:rPr lang="en-US" sz="3400" u="sng" dirty="0" err="1"/>
              <a:t>iid</a:t>
            </a:r>
            <a:r>
              <a:rPr lang="en-US" sz="3400" dirty="0"/>
              <a:t> (primary key) pada </a:t>
            </a:r>
            <a:r>
              <a:rPr lang="en-US" sz="3400" dirty="0" err="1"/>
              <a:t>tabel</a:t>
            </a:r>
            <a:r>
              <a:rPr lang="en-US" sz="3400" dirty="0"/>
              <a:t> instructor (</a:t>
            </a:r>
            <a:r>
              <a:rPr lang="en-US" sz="3400" b="1" dirty="0" err="1"/>
              <a:t>tabel</a:t>
            </a:r>
            <a:r>
              <a:rPr lang="en-US" sz="3400" b="1" dirty="0"/>
              <a:t> </a:t>
            </a:r>
            <a:r>
              <a:rPr lang="en-US" sz="3400" b="1" dirty="0" err="1"/>
              <a:t>induk</a:t>
            </a:r>
            <a:r>
              <a:rPr lang="en-US" sz="3400" dirty="0"/>
              <a:t>/</a:t>
            </a:r>
            <a:r>
              <a:rPr lang="en-US" sz="3400" dirty="0" err="1"/>
              <a:t>sisi</a:t>
            </a:r>
            <a:r>
              <a:rPr lang="en-US" sz="3400" dirty="0"/>
              <a:t> “one”).</a:t>
            </a:r>
          </a:p>
          <a:p>
            <a:pPr marL="344488" indent="0" algn="ctr">
              <a:buNone/>
            </a:pPr>
            <a:r>
              <a:rPr lang="en-US" sz="3400" b="1" dirty="0">
                <a:solidFill>
                  <a:schemeClr val="accent1"/>
                </a:solidFill>
              </a:rPr>
              <a:t>CREATE TABLE </a:t>
            </a:r>
            <a:r>
              <a:rPr lang="en-US" sz="3400" dirty="0" err="1">
                <a:solidFill>
                  <a:schemeClr val="accent1"/>
                </a:solidFill>
              </a:rPr>
              <a:t>course_section</a:t>
            </a:r>
            <a:r>
              <a:rPr lang="en-US" sz="3400" dirty="0">
                <a:solidFill>
                  <a:schemeClr val="accent1"/>
                </a:solidFill>
              </a:rPr>
              <a:t>(</a:t>
            </a:r>
            <a:r>
              <a:rPr lang="en-US" sz="3400" dirty="0" err="1">
                <a:solidFill>
                  <a:schemeClr val="accent1"/>
                </a:solidFill>
              </a:rPr>
              <a:t>cid</a:t>
            </a:r>
            <a:r>
              <a:rPr lang="en-US" sz="3400" dirty="0">
                <a:solidFill>
                  <a:schemeClr val="accent1"/>
                </a:solidFill>
              </a:rPr>
              <a:t> char(3) </a:t>
            </a:r>
            <a:r>
              <a:rPr lang="en-US" sz="3400" b="1" dirty="0">
                <a:solidFill>
                  <a:schemeClr val="accent1"/>
                </a:solidFill>
              </a:rPr>
              <a:t>NOT NULL</a:t>
            </a:r>
            <a:r>
              <a:rPr lang="en-US" sz="3400" dirty="0">
                <a:solidFill>
                  <a:schemeClr val="accent1"/>
                </a:solidFill>
              </a:rPr>
              <a:t>, </a:t>
            </a:r>
            <a:r>
              <a:rPr lang="en-US" sz="3400" dirty="0" err="1">
                <a:solidFill>
                  <a:schemeClr val="accent1"/>
                </a:solidFill>
              </a:rPr>
              <a:t>co_name</a:t>
            </a:r>
            <a:r>
              <a:rPr lang="en-US" sz="3400" dirty="0">
                <a:solidFill>
                  <a:schemeClr val="accent1"/>
                </a:solidFill>
              </a:rPr>
              <a:t> varchar(50), </a:t>
            </a:r>
            <a:r>
              <a:rPr lang="en-US" sz="3400" dirty="0" err="1">
                <a:solidFill>
                  <a:schemeClr val="accent1"/>
                </a:solidFill>
              </a:rPr>
              <a:t>iid</a:t>
            </a:r>
            <a:r>
              <a:rPr lang="en-US" sz="3400" dirty="0">
                <a:solidFill>
                  <a:schemeClr val="accent1"/>
                </a:solidFill>
              </a:rPr>
              <a:t> char(3) </a:t>
            </a:r>
            <a:r>
              <a:rPr lang="en-US" sz="3400" b="1" dirty="0">
                <a:solidFill>
                  <a:schemeClr val="accent1"/>
                </a:solidFill>
              </a:rPr>
              <a:t>NOT NULL</a:t>
            </a:r>
            <a:r>
              <a:rPr lang="en-US" sz="3400" dirty="0">
                <a:solidFill>
                  <a:schemeClr val="accent1"/>
                </a:solidFill>
              </a:rPr>
              <a:t>, PRIMARY KEY (</a:t>
            </a:r>
            <a:r>
              <a:rPr lang="en-US" sz="3400" dirty="0" err="1">
                <a:solidFill>
                  <a:schemeClr val="accent1"/>
                </a:solidFill>
              </a:rPr>
              <a:t>cid</a:t>
            </a:r>
            <a:r>
              <a:rPr lang="en-US" sz="3400" dirty="0">
                <a:solidFill>
                  <a:schemeClr val="accent1"/>
                </a:solidFill>
              </a:rPr>
              <a:t>), </a:t>
            </a:r>
            <a:r>
              <a:rPr lang="en-US" sz="3400" b="1" dirty="0">
                <a:solidFill>
                  <a:srgbClr val="FF0000"/>
                </a:solidFill>
              </a:rPr>
              <a:t>constraint foreign key (</a:t>
            </a:r>
            <a:r>
              <a:rPr lang="en-US" sz="3400" b="1" dirty="0" err="1">
                <a:solidFill>
                  <a:srgbClr val="FF0000"/>
                </a:solidFill>
              </a:rPr>
              <a:t>iid</a:t>
            </a:r>
            <a:r>
              <a:rPr lang="en-US" sz="3400" b="1" dirty="0">
                <a:solidFill>
                  <a:srgbClr val="FF0000"/>
                </a:solidFill>
              </a:rPr>
              <a:t>) references instructor(</a:t>
            </a:r>
            <a:r>
              <a:rPr lang="en-US" sz="3400" b="1" dirty="0" err="1">
                <a:solidFill>
                  <a:srgbClr val="FF0000"/>
                </a:solidFill>
              </a:rPr>
              <a:t>iid</a:t>
            </a:r>
            <a:r>
              <a:rPr lang="en-US" sz="3400" b="1" dirty="0">
                <a:solidFill>
                  <a:srgbClr val="FF0000"/>
                </a:solidFill>
              </a:rPr>
              <a:t>)</a:t>
            </a:r>
            <a:r>
              <a:rPr lang="en-US" sz="3400" dirty="0">
                <a:solidFill>
                  <a:schemeClr val="accent1"/>
                </a:solidFill>
              </a:rPr>
              <a:t> );</a:t>
            </a:r>
            <a:endParaRPr lang="en-US" dirty="0">
              <a:solidFill>
                <a:schemeClr val="accent1"/>
              </a:solidFill>
            </a:endParaRP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13</a:t>
            </a:fld>
            <a:endParaRPr lang="en-US" dirty="0"/>
          </a:p>
        </p:txBody>
      </p:sp>
      <p:sp>
        <p:nvSpPr>
          <p:cNvPr id="7" name="Rectangle 6"/>
          <p:cNvSpPr/>
          <p:nvPr/>
        </p:nvSpPr>
        <p:spPr>
          <a:xfrm>
            <a:off x="457200" y="1447800"/>
            <a:ext cx="4876800" cy="457200"/>
          </a:xfrm>
          <a:prstGeom prst="rect">
            <a:avLst/>
          </a:prstGeom>
        </p:spPr>
        <p:txBody>
          <a:bodyPr wrap="square">
            <a:normAutofit fontScale="70000" lnSpcReduction="20000"/>
          </a:bodyPr>
          <a:lstStyle/>
          <a:p>
            <a:pPr lvl="0">
              <a:spcBef>
                <a:spcPct val="20000"/>
              </a:spcBef>
            </a:pPr>
            <a:r>
              <a:rPr lang="en-US" sz="3200" b="1">
                <a:solidFill>
                  <a:srgbClr val="FF0000"/>
                </a:solidFill>
              </a:rPr>
              <a:t>Kasus Transformation Rule 4</a:t>
            </a:r>
            <a:r>
              <a:rPr lang="en-US" sz="3200" b="1">
                <a:solidFill>
                  <a:prstClr val="black"/>
                </a:solidFill>
              </a:rPr>
              <a:t> </a:t>
            </a:r>
          </a:p>
        </p:txBody>
      </p:sp>
      <p:graphicFrame>
        <p:nvGraphicFramePr>
          <p:cNvPr id="8" name="Content Placeholder 9"/>
          <p:cNvGraphicFramePr>
            <a:graphicFrameLocks/>
          </p:cNvGraphicFramePr>
          <p:nvPr>
            <p:extLst>
              <p:ext uri="{D42A27DB-BD31-4B8C-83A1-F6EECF244321}">
                <p14:modId xmlns:p14="http://schemas.microsoft.com/office/powerpoint/2010/main" val="615318504"/>
              </p:ext>
            </p:extLst>
          </p:nvPr>
        </p:nvGraphicFramePr>
        <p:xfrm>
          <a:off x="1526158" y="2133600"/>
          <a:ext cx="1295400" cy="163068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370840">
                <a:tc>
                  <a:txBody>
                    <a:bodyPr/>
                    <a:lstStyle/>
                    <a:p>
                      <a:r>
                        <a:rPr lang="en-US" sz="1400" u="sng"/>
                        <a:t>iid</a:t>
                      </a:r>
                    </a:p>
                  </a:txBody>
                  <a:tcPr/>
                </a:tc>
                <a:tc>
                  <a:txBody>
                    <a:bodyPr/>
                    <a:lstStyle/>
                    <a:p>
                      <a:r>
                        <a:rPr lang="en-US" sz="1400"/>
                        <a:t>i_name</a:t>
                      </a:r>
                    </a:p>
                  </a:txBody>
                  <a:tcPr/>
                </a:tc>
                <a:extLst>
                  <a:ext uri="{0D108BD9-81ED-4DB2-BD59-A6C34878D82A}">
                    <a16:rowId xmlns:a16="http://schemas.microsoft.com/office/drawing/2014/main" val="10000"/>
                  </a:ext>
                </a:extLst>
              </a:tr>
              <a:tr h="370840">
                <a:tc>
                  <a:txBody>
                    <a:bodyPr/>
                    <a:lstStyle/>
                    <a:p>
                      <a:r>
                        <a:rPr lang="en-US" sz="1400">
                          <a:solidFill>
                            <a:srgbClr val="FF0000"/>
                          </a:solidFill>
                        </a:rPr>
                        <a:t>001</a:t>
                      </a:r>
                    </a:p>
                  </a:txBody>
                  <a:tcPr/>
                </a:tc>
                <a:tc>
                  <a:txBody>
                    <a:bodyPr/>
                    <a:lstStyle/>
                    <a:p>
                      <a:r>
                        <a:rPr lang="en-US" sz="1400"/>
                        <a:t>Budi</a:t>
                      </a:r>
                    </a:p>
                  </a:txBody>
                  <a:tcPr/>
                </a:tc>
                <a:extLst>
                  <a:ext uri="{0D108BD9-81ED-4DB2-BD59-A6C34878D82A}">
                    <a16:rowId xmlns:a16="http://schemas.microsoft.com/office/drawing/2014/main" val="10001"/>
                  </a:ext>
                </a:extLst>
              </a:tr>
              <a:tr h="370840">
                <a:tc>
                  <a:txBody>
                    <a:bodyPr/>
                    <a:lstStyle/>
                    <a:p>
                      <a:r>
                        <a:rPr lang="en-US" sz="1400">
                          <a:solidFill>
                            <a:srgbClr val="FF0000"/>
                          </a:solidFill>
                        </a:rPr>
                        <a:t>002</a:t>
                      </a:r>
                    </a:p>
                  </a:txBody>
                  <a:tcPr/>
                </a:tc>
                <a:tc>
                  <a:txBody>
                    <a:bodyPr/>
                    <a:lstStyle/>
                    <a:p>
                      <a:r>
                        <a:rPr lang="en-US" sz="1400"/>
                        <a:t>Ani</a:t>
                      </a:r>
                    </a:p>
                  </a:txBody>
                  <a:tcPr/>
                </a:tc>
                <a:extLst>
                  <a:ext uri="{0D108BD9-81ED-4DB2-BD59-A6C34878D82A}">
                    <a16:rowId xmlns:a16="http://schemas.microsoft.com/office/drawing/2014/main" val="10002"/>
                  </a:ext>
                </a:extLst>
              </a:tr>
              <a:tr h="370840">
                <a:tc>
                  <a:txBody>
                    <a:bodyPr/>
                    <a:lstStyle/>
                    <a:p>
                      <a:r>
                        <a:rPr lang="en-US" sz="1400">
                          <a:solidFill>
                            <a:srgbClr val="FF0000"/>
                          </a:solidFill>
                        </a:rPr>
                        <a:t>003</a:t>
                      </a:r>
                    </a:p>
                  </a:txBody>
                  <a:tcPr/>
                </a:tc>
                <a:tc>
                  <a:txBody>
                    <a:bodyPr/>
                    <a:lstStyle/>
                    <a:p>
                      <a:r>
                        <a:rPr lang="en-US" sz="1400"/>
                        <a:t>Dedi</a:t>
                      </a:r>
                    </a:p>
                  </a:txBody>
                  <a:tcPr/>
                </a:tc>
                <a:extLst>
                  <a:ext uri="{0D108BD9-81ED-4DB2-BD59-A6C34878D82A}">
                    <a16:rowId xmlns:a16="http://schemas.microsoft.com/office/drawing/2014/main" val="10003"/>
                  </a:ext>
                </a:extLst>
              </a:tr>
            </a:tbl>
          </a:graphicData>
        </a:graphic>
      </p:graphicFrame>
      <p:graphicFrame>
        <p:nvGraphicFramePr>
          <p:cNvPr id="9" name="Content Placeholder 9"/>
          <p:cNvGraphicFramePr>
            <a:graphicFrameLocks/>
          </p:cNvGraphicFramePr>
          <p:nvPr>
            <p:extLst>
              <p:ext uri="{D42A27DB-BD31-4B8C-83A1-F6EECF244321}">
                <p14:modId xmlns:p14="http://schemas.microsoft.com/office/powerpoint/2010/main" val="1464922471"/>
              </p:ext>
            </p:extLst>
          </p:nvPr>
        </p:nvGraphicFramePr>
        <p:xfrm>
          <a:off x="4876800" y="2133600"/>
          <a:ext cx="2133600" cy="148336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gridCol w="533400">
                  <a:extLst>
                    <a:ext uri="{9D8B030D-6E8A-4147-A177-3AD203B41FA5}">
                      <a16:colId xmlns:a16="http://schemas.microsoft.com/office/drawing/2014/main" val="20002"/>
                    </a:ext>
                  </a:extLst>
                </a:gridCol>
              </a:tblGrid>
              <a:tr h="370840">
                <a:tc>
                  <a:txBody>
                    <a:bodyPr/>
                    <a:lstStyle/>
                    <a:p>
                      <a:r>
                        <a:rPr lang="en-US" sz="1400" u="sng"/>
                        <a:t>cid</a:t>
                      </a:r>
                    </a:p>
                  </a:txBody>
                  <a:tcPr/>
                </a:tc>
                <a:tc>
                  <a:txBody>
                    <a:bodyPr/>
                    <a:lstStyle/>
                    <a:p>
                      <a:r>
                        <a:rPr lang="en-US" sz="1400"/>
                        <a:t>co_name</a:t>
                      </a:r>
                    </a:p>
                  </a:txBody>
                  <a:tcPr/>
                </a:tc>
                <a:tc>
                  <a:txBody>
                    <a:bodyPr/>
                    <a:lstStyle/>
                    <a:p>
                      <a:r>
                        <a:rPr lang="en-US" sz="1400"/>
                        <a:t>iid</a:t>
                      </a:r>
                    </a:p>
                  </a:txBody>
                  <a:tcPr/>
                </a:tc>
                <a:extLst>
                  <a:ext uri="{0D108BD9-81ED-4DB2-BD59-A6C34878D82A}">
                    <a16:rowId xmlns:a16="http://schemas.microsoft.com/office/drawing/2014/main" val="10000"/>
                  </a:ext>
                </a:extLst>
              </a:tr>
              <a:tr h="370840">
                <a:tc>
                  <a:txBody>
                    <a:bodyPr/>
                    <a:lstStyle/>
                    <a:p>
                      <a:r>
                        <a:rPr lang="en-US" sz="1400"/>
                        <a:t>C01</a:t>
                      </a:r>
                    </a:p>
                  </a:txBody>
                  <a:tcPr/>
                </a:tc>
                <a:tc>
                  <a:txBody>
                    <a:bodyPr/>
                    <a:lstStyle/>
                    <a:p>
                      <a:r>
                        <a:rPr lang="en-US" sz="1400"/>
                        <a:t>Database 1</a:t>
                      </a:r>
                    </a:p>
                  </a:txBody>
                  <a:tcPr/>
                </a:tc>
                <a:tc>
                  <a:txBody>
                    <a:bodyPr/>
                    <a:lstStyle/>
                    <a:p>
                      <a:r>
                        <a:rPr lang="en-US" sz="1400">
                          <a:solidFill>
                            <a:srgbClr val="FF0000"/>
                          </a:solidFill>
                        </a:rPr>
                        <a:t>001</a:t>
                      </a:r>
                    </a:p>
                  </a:txBody>
                  <a:tcPr/>
                </a:tc>
                <a:extLst>
                  <a:ext uri="{0D108BD9-81ED-4DB2-BD59-A6C34878D82A}">
                    <a16:rowId xmlns:a16="http://schemas.microsoft.com/office/drawing/2014/main" val="10001"/>
                  </a:ext>
                </a:extLst>
              </a:tr>
              <a:tr h="370840">
                <a:tc>
                  <a:txBody>
                    <a:bodyPr/>
                    <a:lstStyle/>
                    <a:p>
                      <a:r>
                        <a:rPr lang="en-US" sz="1400"/>
                        <a:t>C02</a:t>
                      </a:r>
                    </a:p>
                  </a:txBody>
                  <a:tcPr/>
                </a:tc>
                <a:tc>
                  <a:txBody>
                    <a:bodyPr/>
                    <a:lstStyle/>
                    <a:p>
                      <a:r>
                        <a:rPr lang="en-US" sz="1400"/>
                        <a:t>Database</a:t>
                      </a:r>
                      <a:r>
                        <a:rPr lang="en-US" sz="1400" baseline="0"/>
                        <a:t> 2</a:t>
                      </a:r>
                      <a:endParaRPr lang="en-US" sz="1400"/>
                    </a:p>
                  </a:txBody>
                  <a:tcPr/>
                </a:tc>
                <a:tc>
                  <a:txBody>
                    <a:bodyPr/>
                    <a:lstStyle/>
                    <a:p>
                      <a:r>
                        <a:rPr lang="en-US" sz="1400">
                          <a:solidFill>
                            <a:srgbClr val="FF0000"/>
                          </a:solidFill>
                        </a:rPr>
                        <a:t>001</a:t>
                      </a:r>
                    </a:p>
                  </a:txBody>
                  <a:tcPr/>
                </a:tc>
                <a:extLst>
                  <a:ext uri="{0D108BD9-81ED-4DB2-BD59-A6C34878D82A}">
                    <a16:rowId xmlns:a16="http://schemas.microsoft.com/office/drawing/2014/main" val="10002"/>
                  </a:ext>
                </a:extLst>
              </a:tr>
              <a:tr h="370840">
                <a:tc>
                  <a:txBody>
                    <a:bodyPr/>
                    <a:lstStyle/>
                    <a:p>
                      <a:r>
                        <a:rPr lang="en-US" sz="1400"/>
                        <a:t>C03</a:t>
                      </a:r>
                    </a:p>
                  </a:txBody>
                  <a:tcPr/>
                </a:tc>
                <a:tc>
                  <a:txBody>
                    <a:bodyPr/>
                    <a:lstStyle/>
                    <a:p>
                      <a:r>
                        <a:rPr lang="en-US" sz="1400"/>
                        <a:t>Analysis</a:t>
                      </a:r>
                    </a:p>
                  </a:txBody>
                  <a:tcPr/>
                </a:tc>
                <a:tc>
                  <a:txBody>
                    <a:bodyPr/>
                    <a:lstStyle/>
                    <a:p>
                      <a:r>
                        <a:rPr lang="en-US" sz="1400">
                          <a:solidFill>
                            <a:srgbClr val="FF0000"/>
                          </a:solidFill>
                        </a:rPr>
                        <a:t>002</a:t>
                      </a:r>
                    </a:p>
                  </a:txBody>
                  <a:tcPr/>
                </a:tc>
                <a:extLst>
                  <a:ext uri="{0D108BD9-81ED-4DB2-BD59-A6C34878D82A}">
                    <a16:rowId xmlns:a16="http://schemas.microsoft.com/office/drawing/2014/main" val="10003"/>
                  </a:ext>
                </a:extLst>
              </a:tr>
            </a:tbl>
          </a:graphicData>
        </a:graphic>
      </p:graphicFrame>
      <p:sp>
        <p:nvSpPr>
          <p:cNvPr id="10" name="Rectangle 9"/>
          <p:cNvSpPr/>
          <p:nvPr/>
        </p:nvSpPr>
        <p:spPr>
          <a:xfrm>
            <a:off x="1447800" y="1840468"/>
            <a:ext cx="915122" cy="307777"/>
          </a:xfrm>
          <a:prstGeom prst="rect">
            <a:avLst/>
          </a:prstGeom>
        </p:spPr>
        <p:txBody>
          <a:bodyPr wrap="none">
            <a:spAutoFit/>
          </a:bodyPr>
          <a:lstStyle/>
          <a:p>
            <a:r>
              <a:rPr lang="en-US" sz="1400" b="1">
                <a:solidFill>
                  <a:srgbClr val="000000"/>
                </a:solidFill>
                <a:ea typeface="Times New Roman"/>
                <a:cs typeface="Times New Roman"/>
              </a:rPr>
              <a:t>instructor</a:t>
            </a:r>
            <a:endParaRPr lang="en-US" sz="1400"/>
          </a:p>
        </p:txBody>
      </p:sp>
      <p:sp>
        <p:nvSpPr>
          <p:cNvPr id="11" name="Rectangle 10"/>
          <p:cNvSpPr/>
          <p:nvPr/>
        </p:nvSpPr>
        <p:spPr>
          <a:xfrm>
            <a:off x="4800600" y="1840468"/>
            <a:ext cx="1302088" cy="307777"/>
          </a:xfrm>
          <a:prstGeom prst="rect">
            <a:avLst/>
          </a:prstGeom>
        </p:spPr>
        <p:txBody>
          <a:bodyPr wrap="none">
            <a:spAutoFit/>
          </a:bodyPr>
          <a:lstStyle/>
          <a:p>
            <a:r>
              <a:rPr lang="en-US" sz="1400" b="1">
                <a:solidFill>
                  <a:srgbClr val="000000"/>
                </a:solidFill>
                <a:ea typeface="Times New Roman"/>
                <a:cs typeface="Times New Roman"/>
              </a:rPr>
              <a:t>course_section</a:t>
            </a:r>
            <a:endParaRPr lang="en-US" sz="1400"/>
          </a:p>
        </p:txBody>
      </p:sp>
    </p:spTree>
    <p:extLst>
      <p:ext uri="{BB962C8B-B14F-4D97-AF65-F5344CB8AC3E}">
        <p14:creationId xmlns:p14="http://schemas.microsoft.com/office/powerpoint/2010/main" val="501874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500"/>
                                        <p:tgtEl>
                                          <p:spTgt spid="10"/>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up)">
                                      <p:cBhvr>
                                        <p:cTn id="11" dur="500"/>
                                        <p:tgtEl>
                                          <p:spTgt spid="8"/>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up)">
                                      <p:cBhvr>
                                        <p:cTn id="15" dur="500"/>
                                        <p:tgtEl>
                                          <p:spTgt spid="11"/>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up)">
                                      <p:cBhvr>
                                        <p:cTn id="19" dur="500"/>
                                        <p:tgtEl>
                                          <p:spTgt spid="9"/>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500"/>
                                        <p:tgtEl>
                                          <p:spTgt spid="3">
                                            <p:txEl>
                                              <p:pRg st="0" end="0"/>
                                            </p:txEl>
                                          </p:spTgt>
                                        </p:tgtEl>
                                      </p:cBhvr>
                                    </p:animEffect>
                                  </p:childTnLst>
                                </p:cTn>
                              </p:par>
                            </p:childTnLst>
                          </p:cTn>
                        </p:par>
                        <p:par>
                          <p:cTn id="23" fill="hold">
                            <p:stCondLst>
                              <p:cond delay="2000"/>
                            </p:stCondLst>
                            <p:childTnLst>
                              <p:par>
                                <p:cTn id="24" presetID="10" presetClass="entr" presetSubtype="0" fill="hold" nodeType="after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5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500"/>
                                        <p:tgtEl>
                                          <p:spTgt spid="3">
                                            <p:txEl>
                                              <p:pRg st="2" end="2"/>
                                            </p:txEl>
                                          </p:spTgt>
                                        </p:tgtEl>
                                      </p:cBhvr>
                                    </p:animEffect>
                                  </p:childTnLst>
                                </p:cTn>
                              </p:par>
                            </p:childTnLst>
                          </p:cTn>
                        </p:par>
                        <p:par>
                          <p:cTn id="32" fill="hold">
                            <p:stCondLst>
                              <p:cond delay="500"/>
                            </p:stCondLst>
                            <p:childTnLst>
                              <p:par>
                                <p:cTn id="33" presetID="10" presetClass="entr" presetSubtype="0" fill="hold" nodeType="after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Transformasi Binary Relationship menjadi tabel (Relations)</a:t>
            </a:r>
            <a:endParaRPr lang="en-US"/>
          </a:p>
        </p:txBody>
      </p:sp>
      <p:sp>
        <p:nvSpPr>
          <p:cNvPr id="3" name="Content Placeholder 2"/>
          <p:cNvSpPr>
            <a:spLocks noGrp="1"/>
          </p:cNvSpPr>
          <p:nvPr>
            <p:ph idx="1"/>
          </p:nvPr>
        </p:nvSpPr>
        <p:spPr/>
        <p:txBody>
          <a:bodyPr>
            <a:normAutofit/>
          </a:bodyPr>
          <a:lstStyle/>
          <a:p>
            <a:pPr marL="0" indent="0">
              <a:buNone/>
            </a:pPr>
            <a:r>
              <a:rPr lang="en-US" b="1">
                <a:solidFill>
                  <a:srgbClr val="FF0000"/>
                </a:solidFill>
              </a:rPr>
              <a:t>Transformation Rule 5</a:t>
            </a:r>
            <a:r>
              <a:rPr lang="en-US" b="1"/>
              <a:t>: </a:t>
            </a:r>
          </a:p>
          <a:p>
            <a:pPr marL="0" indent="0">
              <a:buNone/>
            </a:pPr>
            <a:r>
              <a:rPr lang="en-US" b="1"/>
              <a:t>1-1 Relationships, Optional Participation </a:t>
            </a:r>
            <a:r>
              <a:rPr lang="en-US"/>
              <a:t>(one-to-one):</a:t>
            </a:r>
          </a:p>
          <a:p>
            <a:r>
              <a:rPr lang="en-US"/>
              <a:t>Ketika dua entitas E dan F memiliki relasi binary one-to-one pada Relationship R, </a:t>
            </a:r>
            <a:r>
              <a:rPr lang="en-US" b="1"/>
              <a:t>relationship R tidak akan dipetakan menjadi tabel </a:t>
            </a:r>
            <a:r>
              <a:rPr lang="en-US"/>
              <a:t>dalam disain relational database.</a:t>
            </a:r>
          </a:p>
          <a:p>
            <a:r>
              <a:rPr lang="en-US"/>
              <a:t>Jika salah satu entitas (E) memiliki partisipasi optional (min-card(E, R)=0), transformasi mengacu pada </a:t>
            </a:r>
            <a:r>
              <a:rPr lang="en-US" b="1" u="sng"/>
              <a:t>transformation rule 1</a:t>
            </a:r>
            <a:r>
              <a:rPr lang="en-US"/>
              <a:t>, dan pada </a:t>
            </a:r>
            <a:r>
              <a:rPr lang="en-US" b="1"/>
              <a:t>tabel E </a:t>
            </a:r>
            <a:r>
              <a:rPr lang="en-US"/>
              <a:t>(yang memiliki min-card(E, R)=0) harus ditambahkan kolom yang berisi atribut primary key tabel F </a:t>
            </a:r>
            <a:r>
              <a:rPr lang="en-US" b="1"/>
              <a:t> </a:t>
            </a:r>
            <a:r>
              <a:rPr lang="en-US"/>
              <a:t>(yang memiliki min-card(F, R)=1).</a:t>
            </a:r>
          </a:p>
          <a:p>
            <a:r>
              <a:rPr lang="en-US"/>
              <a:t>Kolom pada tabel E tersebut disebut </a:t>
            </a:r>
            <a:r>
              <a:rPr lang="en-US" b="1"/>
              <a:t>foreign key</a:t>
            </a:r>
            <a:r>
              <a:rPr lang="en-US"/>
              <a:t>, dan </a:t>
            </a:r>
            <a:r>
              <a:rPr lang="en-US" b="1"/>
              <a:t>sebagai penghubung yang merujuk kepada kolom primary key pada tabel F </a:t>
            </a:r>
            <a:r>
              <a:rPr lang="en-US"/>
              <a:t>(tabel rujukan).</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14</a:t>
            </a:fld>
            <a:endParaRPr lang="en-US" dirty="0"/>
          </a:p>
        </p:txBody>
      </p:sp>
      <p:grpSp>
        <p:nvGrpSpPr>
          <p:cNvPr id="7" name="Group 6"/>
          <p:cNvGrpSpPr/>
          <p:nvPr/>
        </p:nvGrpSpPr>
        <p:grpSpPr>
          <a:xfrm>
            <a:off x="6324600" y="1524000"/>
            <a:ext cx="2271664" cy="483791"/>
            <a:chOff x="533400" y="4724400"/>
            <a:chExt cx="2271664" cy="483791"/>
          </a:xfrm>
        </p:grpSpPr>
        <p:sp>
          <p:nvSpPr>
            <p:cNvPr id="8" name="Rectangle 7"/>
            <p:cNvSpPr/>
            <p:nvPr/>
          </p:nvSpPr>
          <p:spPr>
            <a:xfrm>
              <a:off x="533400" y="4876800"/>
              <a:ext cx="366946" cy="281781"/>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t>E</a:t>
              </a:r>
            </a:p>
          </p:txBody>
        </p:sp>
        <p:sp>
          <p:nvSpPr>
            <p:cNvPr id="9" name="Flowchart: Decision 8"/>
            <p:cNvSpPr/>
            <p:nvPr/>
          </p:nvSpPr>
          <p:spPr>
            <a:xfrm>
              <a:off x="1333500" y="4827191"/>
              <a:ext cx="647700" cy="381000"/>
            </a:xfrm>
            <a:prstGeom prst="flowChartDecision">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t>R</a:t>
              </a:r>
            </a:p>
          </p:txBody>
        </p:sp>
        <p:sp>
          <p:nvSpPr>
            <p:cNvPr id="10" name="Rectangle 9"/>
            <p:cNvSpPr/>
            <p:nvPr/>
          </p:nvSpPr>
          <p:spPr>
            <a:xfrm>
              <a:off x="2438400" y="4876800"/>
              <a:ext cx="366664" cy="281781"/>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t>F</a:t>
              </a:r>
            </a:p>
          </p:txBody>
        </p:sp>
        <p:cxnSp>
          <p:nvCxnSpPr>
            <p:cNvPr id="11" name="Straight Connector 10"/>
            <p:cNvCxnSpPr>
              <a:stCxn id="8" idx="3"/>
              <a:endCxn id="9" idx="1"/>
            </p:cNvCxnSpPr>
            <p:nvPr/>
          </p:nvCxnSpPr>
          <p:spPr>
            <a:xfrm>
              <a:off x="900346" y="5017691"/>
              <a:ext cx="4331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9" idx="3"/>
              <a:endCxn id="10" idx="1"/>
            </p:cNvCxnSpPr>
            <p:nvPr/>
          </p:nvCxnSpPr>
          <p:spPr>
            <a:xfrm>
              <a:off x="1981200" y="5017691"/>
              <a:ext cx="45720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838200" y="4724400"/>
              <a:ext cx="561372" cy="307777"/>
            </a:xfrm>
            <a:prstGeom prst="rect">
              <a:avLst/>
            </a:prstGeom>
            <a:noFill/>
          </p:spPr>
          <p:txBody>
            <a:bodyPr wrap="none" rtlCol="0">
              <a:spAutoFit/>
            </a:bodyPr>
            <a:lstStyle/>
            <a:p>
              <a:r>
                <a:rPr lang="en-US" sz="1400">
                  <a:solidFill>
                    <a:srgbClr val="FF0000"/>
                  </a:solidFill>
                </a:rPr>
                <a:t>(0, 1)</a:t>
              </a:r>
            </a:p>
          </p:txBody>
        </p:sp>
        <p:sp>
          <p:nvSpPr>
            <p:cNvPr id="14" name="TextBox 13"/>
            <p:cNvSpPr txBox="1"/>
            <p:nvPr/>
          </p:nvSpPr>
          <p:spPr>
            <a:xfrm>
              <a:off x="1953228" y="4724400"/>
              <a:ext cx="561372" cy="307777"/>
            </a:xfrm>
            <a:prstGeom prst="rect">
              <a:avLst/>
            </a:prstGeom>
            <a:noFill/>
          </p:spPr>
          <p:txBody>
            <a:bodyPr wrap="none" rtlCol="0">
              <a:spAutoFit/>
            </a:bodyPr>
            <a:lstStyle/>
            <a:p>
              <a:r>
                <a:rPr lang="en-US" sz="1400">
                  <a:solidFill>
                    <a:srgbClr val="FF0000"/>
                  </a:solidFill>
                </a:rPr>
                <a:t>(1, 1)</a:t>
              </a:r>
            </a:p>
          </p:txBody>
        </p:sp>
      </p:grpSp>
    </p:spTree>
    <p:extLst>
      <p:ext uri="{BB962C8B-B14F-4D97-AF65-F5344CB8AC3E}">
        <p14:creationId xmlns:p14="http://schemas.microsoft.com/office/powerpoint/2010/main" val="2796661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500"/>
                                        <p:tgtEl>
                                          <p:spTgt spid="3">
                                            <p:txEl>
                                              <p:pRg st="1" end="1"/>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500"/>
                                        <p:tgtEl>
                                          <p:spTgt spid="3">
                                            <p:txEl>
                                              <p:pRg st="2" end="2"/>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up)">
                                      <p:cBhvr>
                                        <p:cTn id="19" dur="500"/>
                                        <p:tgtEl>
                                          <p:spTgt spid="3">
                                            <p:txEl>
                                              <p:pRg st="3" end="3"/>
                                            </p:txEl>
                                          </p:spTgt>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Transformasi Binary Relationship menjadi tabel (Relations)</a:t>
            </a:r>
            <a:endParaRPr lang="en-US"/>
          </a:p>
        </p:txBody>
      </p:sp>
      <p:sp>
        <p:nvSpPr>
          <p:cNvPr id="3" name="Content Placeholder 2"/>
          <p:cNvSpPr>
            <a:spLocks noGrp="1"/>
          </p:cNvSpPr>
          <p:nvPr>
            <p:ph idx="1"/>
          </p:nvPr>
        </p:nvSpPr>
        <p:spPr/>
        <p:txBody>
          <a:bodyPr>
            <a:normAutofit/>
          </a:bodyPr>
          <a:lstStyle/>
          <a:p>
            <a:pPr marL="0" indent="0">
              <a:buNone/>
            </a:pPr>
            <a:r>
              <a:rPr lang="en-US" b="1">
                <a:solidFill>
                  <a:srgbClr val="FF0000"/>
                </a:solidFill>
              </a:rPr>
              <a:t>Transformation Rule 6</a:t>
            </a:r>
            <a:r>
              <a:rPr lang="en-US" b="1"/>
              <a:t>: </a:t>
            </a:r>
          </a:p>
          <a:p>
            <a:pPr marL="0" indent="0">
              <a:buNone/>
            </a:pPr>
            <a:r>
              <a:rPr lang="en-US" b="1"/>
              <a:t>1-1 Relationships, Mandatory Participation pada kedua entitas </a:t>
            </a:r>
            <a:r>
              <a:rPr lang="en-US"/>
              <a:t>(one-to-one):</a:t>
            </a:r>
          </a:p>
          <a:p>
            <a:r>
              <a:rPr lang="en-US"/>
              <a:t>Dalam kasus relationship one-to-one dengan partisipasi mandatory (wajib) pada kedua entitas, </a:t>
            </a:r>
          </a:p>
          <a:p>
            <a:r>
              <a:rPr lang="en-US"/>
              <a:t>Cara yang paling tepat untuk kasus ini adalah dengan </a:t>
            </a:r>
            <a:r>
              <a:rPr lang="en-US" b="1"/>
              <a:t>mengkombinasikan tabel dari dua entitas tersebut dan menggabungkannya menjadi satu tabel</a:t>
            </a:r>
            <a:r>
              <a:rPr lang="en-US"/>
              <a:t>, </a:t>
            </a:r>
          </a:p>
          <a:p>
            <a:r>
              <a:rPr lang="en-US"/>
              <a:t>Cara ini mengantisipasi masalah penentuan tabel mana yang akan ditambahkan foreign key.</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15</a:t>
            </a:fld>
            <a:endParaRPr lang="en-US" dirty="0"/>
          </a:p>
        </p:txBody>
      </p:sp>
      <p:grpSp>
        <p:nvGrpSpPr>
          <p:cNvPr id="7" name="Group 6"/>
          <p:cNvGrpSpPr/>
          <p:nvPr/>
        </p:nvGrpSpPr>
        <p:grpSpPr>
          <a:xfrm>
            <a:off x="6324600" y="1524000"/>
            <a:ext cx="2271664" cy="483791"/>
            <a:chOff x="533400" y="4724400"/>
            <a:chExt cx="2271664" cy="483791"/>
          </a:xfrm>
        </p:grpSpPr>
        <p:sp>
          <p:nvSpPr>
            <p:cNvPr id="8" name="Rectangle 7"/>
            <p:cNvSpPr/>
            <p:nvPr/>
          </p:nvSpPr>
          <p:spPr>
            <a:xfrm>
              <a:off x="533400" y="4876800"/>
              <a:ext cx="366946" cy="281781"/>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t>E</a:t>
              </a:r>
            </a:p>
          </p:txBody>
        </p:sp>
        <p:sp>
          <p:nvSpPr>
            <p:cNvPr id="9" name="Flowchart: Decision 8"/>
            <p:cNvSpPr/>
            <p:nvPr/>
          </p:nvSpPr>
          <p:spPr>
            <a:xfrm>
              <a:off x="1333500" y="4827191"/>
              <a:ext cx="647700" cy="381000"/>
            </a:xfrm>
            <a:prstGeom prst="flowChartDecision">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t>R</a:t>
              </a:r>
            </a:p>
          </p:txBody>
        </p:sp>
        <p:sp>
          <p:nvSpPr>
            <p:cNvPr id="10" name="Rectangle 9"/>
            <p:cNvSpPr/>
            <p:nvPr/>
          </p:nvSpPr>
          <p:spPr>
            <a:xfrm>
              <a:off x="2438400" y="4876800"/>
              <a:ext cx="366664" cy="281781"/>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t>F</a:t>
              </a:r>
            </a:p>
          </p:txBody>
        </p:sp>
        <p:cxnSp>
          <p:nvCxnSpPr>
            <p:cNvPr id="11" name="Straight Connector 10"/>
            <p:cNvCxnSpPr>
              <a:stCxn id="8" idx="3"/>
              <a:endCxn id="9" idx="1"/>
            </p:cNvCxnSpPr>
            <p:nvPr/>
          </p:nvCxnSpPr>
          <p:spPr>
            <a:xfrm>
              <a:off x="900346" y="5017691"/>
              <a:ext cx="4331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9" idx="3"/>
              <a:endCxn id="10" idx="1"/>
            </p:cNvCxnSpPr>
            <p:nvPr/>
          </p:nvCxnSpPr>
          <p:spPr>
            <a:xfrm>
              <a:off x="1981200" y="5017691"/>
              <a:ext cx="45720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838200" y="4724400"/>
              <a:ext cx="561372" cy="307777"/>
            </a:xfrm>
            <a:prstGeom prst="rect">
              <a:avLst/>
            </a:prstGeom>
            <a:noFill/>
          </p:spPr>
          <p:txBody>
            <a:bodyPr wrap="none" rtlCol="0">
              <a:spAutoFit/>
            </a:bodyPr>
            <a:lstStyle/>
            <a:p>
              <a:r>
                <a:rPr lang="en-US" sz="1400">
                  <a:solidFill>
                    <a:srgbClr val="FF0000"/>
                  </a:solidFill>
                </a:rPr>
                <a:t>(1, 1)</a:t>
              </a:r>
            </a:p>
          </p:txBody>
        </p:sp>
        <p:sp>
          <p:nvSpPr>
            <p:cNvPr id="14" name="TextBox 13"/>
            <p:cNvSpPr txBox="1"/>
            <p:nvPr/>
          </p:nvSpPr>
          <p:spPr>
            <a:xfrm>
              <a:off x="1953228" y="4724400"/>
              <a:ext cx="561372" cy="307777"/>
            </a:xfrm>
            <a:prstGeom prst="rect">
              <a:avLst/>
            </a:prstGeom>
            <a:noFill/>
          </p:spPr>
          <p:txBody>
            <a:bodyPr wrap="none" rtlCol="0">
              <a:spAutoFit/>
            </a:bodyPr>
            <a:lstStyle/>
            <a:p>
              <a:r>
                <a:rPr lang="en-US" sz="1400">
                  <a:solidFill>
                    <a:srgbClr val="FF0000"/>
                  </a:solidFill>
                </a:rPr>
                <a:t>(1, 1)</a:t>
              </a:r>
            </a:p>
          </p:txBody>
        </p:sp>
      </p:grpSp>
    </p:spTree>
    <p:extLst>
      <p:ext uri="{BB962C8B-B14F-4D97-AF65-F5344CB8AC3E}">
        <p14:creationId xmlns:p14="http://schemas.microsoft.com/office/powerpoint/2010/main" val="4096529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500"/>
                                        <p:tgtEl>
                                          <p:spTgt spid="3">
                                            <p:txEl>
                                              <p:pRg st="1" end="1"/>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Transformasi n-ary Relationship menjadi tabel (Relations)</a:t>
            </a:r>
            <a:endParaRPr lang="en-US"/>
          </a:p>
        </p:txBody>
      </p:sp>
      <p:sp>
        <p:nvSpPr>
          <p:cNvPr id="3" name="Content Placeholder 2"/>
          <p:cNvSpPr>
            <a:spLocks noGrp="1"/>
          </p:cNvSpPr>
          <p:nvPr>
            <p:ph idx="1"/>
          </p:nvPr>
        </p:nvSpPr>
        <p:spPr>
          <a:xfrm>
            <a:off x="457200" y="2362201"/>
            <a:ext cx="8229600" cy="3200399"/>
          </a:xfrm>
        </p:spPr>
        <p:txBody>
          <a:bodyPr>
            <a:normAutofit/>
          </a:bodyPr>
          <a:lstStyle/>
          <a:p>
            <a:r>
              <a:rPr lang="en-US"/>
              <a:t>Sejauh ini belum ada transformation rules untuk relationship n-ary dimana n&gt;2. </a:t>
            </a:r>
          </a:p>
          <a:p>
            <a:r>
              <a:rPr lang="en-US"/>
              <a:t>Tetapi, jika </a:t>
            </a:r>
            <a:r>
              <a:rPr lang="en-US" b="1"/>
              <a:t>satu entitas memiliki max-card=N</a:t>
            </a:r>
            <a:r>
              <a:rPr lang="en-US"/>
              <a:t> dan </a:t>
            </a:r>
            <a:r>
              <a:rPr lang="en-US" b="1"/>
              <a:t>entitas lainnya memiliki max-card=1</a:t>
            </a:r>
            <a:r>
              <a:rPr lang="en-US"/>
              <a:t>, maka; relationship dapat direpresentasikan dengan n-1 foreign key merujuk ke satu table yang memiliki max-card=N</a:t>
            </a:r>
          </a:p>
          <a:p>
            <a:endParaRPr lang="en-US"/>
          </a:p>
          <a:p>
            <a:endParaRPr lang="en-US"/>
          </a:p>
          <a:p>
            <a:endParaRPr lang="en-US" sz="1900">
              <a:solidFill>
                <a:srgbClr val="FF0000"/>
              </a:solidFill>
            </a:endParaRP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16</a:t>
            </a:fld>
            <a:endParaRPr lang="en-US" dirty="0"/>
          </a:p>
        </p:txBody>
      </p:sp>
      <p:grpSp>
        <p:nvGrpSpPr>
          <p:cNvPr id="7" name="Group 6"/>
          <p:cNvGrpSpPr/>
          <p:nvPr/>
        </p:nvGrpSpPr>
        <p:grpSpPr>
          <a:xfrm>
            <a:off x="6324600" y="1447800"/>
            <a:ext cx="2271664" cy="864791"/>
            <a:chOff x="533400" y="4343400"/>
            <a:chExt cx="2271664" cy="864791"/>
          </a:xfrm>
        </p:grpSpPr>
        <p:sp>
          <p:nvSpPr>
            <p:cNvPr id="8" name="Rectangle 7"/>
            <p:cNvSpPr/>
            <p:nvPr/>
          </p:nvSpPr>
          <p:spPr>
            <a:xfrm>
              <a:off x="533400" y="4876800"/>
              <a:ext cx="366946" cy="281781"/>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t>E</a:t>
              </a:r>
            </a:p>
          </p:txBody>
        </p:sp>
        <p:sp>
          <p:nvSpPr>
            <p:cNvPr id="9" name="Flowchart: Decision 8"/>
            <p:cNvSpPr/>
            <p:nvPr/>
          </p:nvSpPr>
          <p:spPr>
            <a:xfrm>
              <a:off x="1333500" y="4827191"/>
              <a:ext cx="647700" cy="381000"/>
            </a:xfrm>
            <a:prstGeom prst="flowChartDecision">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t>R</a:t>
              </a:r>
            </a:p>
          </p:txBody>
        </p:sp>
        <p:sp>
          <p:nvSpPr>
            <p:cNvPr id="10" name="Rectangle 9"/>
            <p:cNvSpPr/>
            <p:nvPr/>
          </p:nvSpPr>
          <p:spPr>
            <a:xfrm>
              <a:off x="2438400" y="4876800"/>
              <a:ext cx="366664" cy="281781"/>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t>F</a:t>
              </a:r>
            </a:p>
          </p:txBody>
        </p:sp>
        <p:cxnSp>
          <p:nvCxnSpPr>
            <p:cNvPr id="11" name="Straight Connector 10"/>
            <p:cNvCxnSpPr>
              <a:stCxn id="8" idx="3"/>
              <a:endCxn id="9" idx="1"/>
            </p:cNvCxnSpPr>
            <p:nvPr/>
          </p:nvCxnSpPr>
          <p:spPr>
            <a:xfrm>
              <a:off x="900346" y="5017691"/>
              <a:ext cx="4331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9" idx="3"/>
              <a:endCxn id="10" idx="1"/>
            </p:cNvCxnSpPr>
            <p:nvPr/>
          </p:nvCxnSpPr>
          <p:spPr>
            <a:xfrm>
              <a:off x="1981200" y="5017691"/>
              <a:ext cx="457200"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1474018" y="4343400"/>
              <a:ext cx="366664" cy="281781"/>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t>G</a:t>
              </a:r>
            </a:p>
          </p:txBody>
        </p:sp>
        <p:cxnSp>
          <p:nvCxnSpPr>
            <p:cNvPr id="17" name="Straight Connector 16"/>
            <p:cNvCxnSpPr>
              <a:stCxn id="9" idx="0"/>
              <a:endCxn id="16" idx="2"/>
            </p:cNvCxnSpPr>
            <p:nvPr/>
          </p:nvCxnSpPr>
          <p:spPr>
            <a:xfrm flipV="1">
              <a:off x="1657350" y="4625181"/>
              <a:ext cx="0" cy="20201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9" name="Group 28"/>
          <p:cNvGrpSpPr/>
          <p:nvPr/>
        </p:nvGrpSpPr>
        <p:grpSpPr>
          <a:xfrm>
            <a:off x="2819400" y="5257800"/>
            <a:ext cx="2590800" cy="990600"/>
            <a:chOff x="2819400" y="4038600"/>
            <a:chExt cx="2590800" cy="990600"/>
          </a:xfrm>
        </p:grpSpPr>
        <p:grpSp>
          <p:nvGrpSpPr>
            <p:cNvPr id="20" name="Group 19"/>
            <p:cNvGrpSpPr/>
            <p:nvPr/>
          </p:nvGrpSpPr>
          <p:grpSpPr>
            <a:xfrm>
              <a:off x="2819400" y="4038600"/>
              <a:ext cx="2590800" cy="990600"/>
              <a:chOff x="381000" y="4217591"/>
              <a:chExt cx="2590800" cy="990600"/>
            </a:xfrm>
          </p:grpSpPr>
          <p:sp>
            <p:nvSpPr>
              <p:cNvPr id="21" name="Rectangle 20"/>
              <p:cNvSpPr/>
              <p:nvPr/>
            </p:nvSpPr>
            <p:spPr>
              <a:xfrm>
                <a:off x="381000" y="4876800"/>
                <a:ext cx="366946" cy="281781"/>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t>E</a:t>
                </a:r>
              </a:p>
            </p:txBody>
          </p:sp>
          <p:sp>
            <p:nvSpPr>
              <p:cNvPr id="22" name="Flowchart: Decision 21"/>
              <p:cNvSpPr/>
              <p:nvPr/>
            </p:nvSpPr>
            <p:spPr>
              <a:xfrm>
                <a:off x="1333500" y="4827191"/>
                <a:ext cx="647700" cy="381000"/>
              </a:xfrm>
              <a:prstGeom prst="flowChartDecision">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t>R</a:t>
                </a:r>
              </a:p>
            </p:txBody>
          </p:sp>
          <p:sp>
            <p:nvSpPr>
              <p:cNvPr id="23" name="Rectangle 22"/>
              <p:cNvSpPr/>
              <p:nvPr/>
            </p:nvSpPr>
            <p:spPr>
              <a:xfrm>
                <a:off x="2605136" y="4876800"/>
                <a:ext cx="366664" cy="281781"/>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t>F</a:t>
                </a:r>
              </a:p>
            </p:txBody>
          </p:sp>
          <p:cxnSp>
            <p:nvCxnSpPr>
              <p:cNvPr id="24" name="Straight Connector 23"/>
              <p:cNvCxnSpPr>
                <a:stCxn id="21" idx="3"/>
                <a:endCxn id="22" idx="1"/>
              </p:cNvCxnSpPr>
              <p:nvPr/>
            </p:nvCxnSpPr>
            <p:spPr>
              <a:xfrm>
                <a:off x="747946" y="5017691"/>
                <a:ext cx="5855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22" idx="3"/>
                <a:endCxn id="23" idx="1"/>
              </p:cNvCxnSpPr>
              <p:nvPr/>
            </p:nvCxnSpPr>
            <p:spPr>
              <a:xfrm>
                <a:off x="1981200" y="5017691"/>
                <a:ext cx="623936" cy="0"/>
              </a:xfrm>
              <a:prstGeom prst="line">
                <a:avLst/>
              </a:prstGeom>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1474018" y="4217591"/>
                <a:ext cx="366664" cy="281781"/>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t>G</a:t>
                </a:r>
              </a:p>
            </p:txBody>
          </p:sp>
          <p:cxnSp>
            <p:nvCxnSpPr>
              <p:cNvPr id="27" name="Straight Connector 26"/>
              <p:cNvCxnSpPr>
                <a:stCxn id="22" idx="0"/>
                <a:endCxn id="26" idx="2"/>
              </p:cNvCxnSpPr>
              <p:nvPr/>
            </p:nvCxnSpPr>
            <p:spPr>
              <a:xfrm flipV="1">
                <a:off x="1657350" y="4499372"/>
                <a:ext cx="0" cy="327819"/>
              </a:xfrm>
              <a:prstGeom prst="line">
                <a:avLst/>
              </a:prstGeom>
            </p:spPr>
            <p:style>
              <a:lnRef idx="1">
                <a:schemeClr val="accent1"/>
              </a:lnRef>
              <a:fillRef idx="0">
                <a:schemeClr val="accent1"/>
              </a:fillRef>
              <a:effectRef idx="0">
                <a:schemeClr val="accent1"/>
              </a:effectRef>
              <a:fontRef idx="minor">
                <a:schemeClr val="tx1"/>
              </a:fontRef>
            </p:style>
          </p:cxnSp>
        </p:grpSp>
        <p:sp>
          <p:nvSpPr>
            <p:cNvPr id="28" name="TextBox 27"/>
            <p:cNvSpPr txBox="1"/>
            <p:nvPr/>
          </p:nvSpPr>
          <p:spPr>
            <a:xfrm>
              <a:off x="3124200" y="4569023"/>
              <a:ext cx="585417" cy="307777"/>
            </a:xfrm>
            <a:prstGeom prst="rect">
              <a:avLst/>
            </a:prstGeom>
            <a:noFill/>
          </p:spPr>
          <p:txBody>
            <a:bodyPr wrap="none" rtlCol="0">
              <a:spAutoFit/>
            </a:bodyPr>
            <a:lstStyle/>
            <a:p>
              <a:r>
                <a:rPr lang="en-US" sz="1400">
                  <a:solidFill>
                    <a:srgbClr val="FF0000"/>
                  </a:solidFill>
                </a:rPr>
                <a:t>(1, N)</a:t>
              </a:r>
            </a:p>
          </p:txBody>
        </p:sp>
        <p:sp>
          <p:nvSpPr>
            <p:cNvPr id="30" name="TextBox 29"/>
            <p:cNvSpPr txBox="1"/>
            <p:nvPr/>
          </p:nvSpPr>
          <p:spPr>
            <a:xfrm>
              <a:off x="4038600" y="4267200"/>
              <a:ext cx="561372" cy="307777"/>
            </a:xfrm>
            <a:prstGeom prst="rect">
              <a:avLst/>
            </a:prstGeom>
            <a:noFill/>
          </p:spPr>
          <p:txBody>
            <a:bodyPr wrap="none" rtlCol="0">
              <a:spAutoFit/>
            </a:bodyPr>
            <a:lstStyle/>
            <a:p>
              <a:r>
                <a:rPr lang="en-US" sz="1400">
                  <a:solidFill>
                    <a:srgbClr val="FF0000"/>
                  </a:solidFill>
                </a:rPr>
                <a:t>(1, 1)</a:t>
              </a:r>
            </a:p>
          </p:txBody>
        </p:sp>
        <p:sp>
          <p:nvSpPr>
            <p:cNvPr id="31" name="TextBox 30"/>
            <p:cNvSpPr txBox="1"/>
            <p:nvPr/>
          </p:nvSpPr>
          <p:spPr>
            <a:xfrm>
              <a:off x="4544028" y="4572000"/>
              <a:ext cx="561372" cy="307777"/>
            </a:xfrm>
            <a:prstGeom prst="rect">
              <a:avLst/>
            </a:prstGeom>
            <a:noFill/>
          </p:spPr>
          <p:txBody>
            <a:bodyPr wrap="none" rtlCol="0">
              <a:spAutoFit/>
            </a:bodyPr>
            <a:lstStyle/>
            <a:p>
              <a:r>
                <a:rPr lang="en-US" sz="1400">
                  <a:solidFill>
                    <a:srgbClr val="FF0000"/>
                  </a:solidFill>
                </a:rPr>
                <a:t>(1, 1)</a:t>
              </a:r>
            </a:p>
          </p:txBody>
        </p:sp>
      </p:grpSp>
    </p:spTree>
    <p:extLst>
      <p:ext uri="{BB962C8B-B14F-4D97-AF65-F5344CB8AC3E}">
        <p14:creationId xmlns:p14="http://schemas.microsoft.com/office/powerpoint/2010/main" val="3282302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ER Concept Tambahan</a:t>
            </a:r>
            <a:br>
              <a:rPr lang="en-US">
                <a:effectLst>
                  <a:outerShdw blurRad="38100" dist="38100" dir="2700000" algn="tl">
                    <a:srgbClr val="000000">
                      <a:alpha val="43137"/>
                    </a:srgbClr>
                  </a:outerShdw>
                </a:effectLst>
              </a:rPr>
            </a:br>
            <a:r>
              <a:rPr lang="en-US">
                <a:effectLst>
                  <a:outerShdw blurRad="38100" dist="38100" dir="2700000" algn="tl">
                    <a:srgbClr val="000000">
                      <a:alpha val="43137"/>
                    </a:srgbClr>
                  </a:outerShdw>
                </a:effectLst>
              </a:rPr>
              <a:t>Attribute Cardinality</a:t>
            </a:r>
          </a:p>
        </p:txBody>
      </p:sp>
      <p:sp>
        <p:nvSpPr>
          <p:cNvPr id="3" name="Content Placeholder 2"/>
          <p:cNvSpPr>
            <a:spLocks noGrp="1"/>
          </p:cNvSpPr>
          <p:nvPr>
            <p:ph idx="1"/>
          </p:nvPr>
        </p:nvSpPr>
        <p:spPr>
          <a:xfrm>
            <a:off x="457200" y="1600201"/>
            <a:ext cx="8229600" cy="3809999"/>
          </a:xfrm>
        </p:spPr>
        <p:txBody>
          <a:bodyPr>
            <a:normAutofit/>
          </a:bodyPr>
          <a:lstStyle/>
          <a:p>
            <a:r>
              <a:rPr lang="en-US"/>
              <a:t>Misal, Suatu entitas E dengan atribut A, maka;</a:t>
            </a:r>
          </a:p>
          <a:p>
            <a:pPr lvl="1"/>
            <a:r>
              <a:rPr lang="en-US" b="1"/>
              <a:t>min-card(A, E) = 0</a:t>
            </a:r>
            <a:r>
              <a:rPr lang="en-US"/>
              <a:t> </a:t>
            </a:r>
            <a:r>
              <a:rPr lang="en-US">
                <a:sym typeface="Wingdings" panose="05000000000000000000" pitchFamily="2" charset="2"/>
              </a:rPr>
              <a:t> mengindikasikan </a:t>
            </a:r>
            <a:r>
              <a:rPr lang="en-US"/>
              <a:t>A adalah </a:t>
            </a:r>
            <a:r>
              <a:rPr lang="en-US" b="1"/>
              <a:t>optional</a:t>
            </a:r>
            <a:r>
              <a:rPr lang="en-US"/>
              <a:t>, dan </a:t>
            </a:r>
          </a:p>
          <a:p>
            <a:pPr lvl="1"/>
            <a:r>
              <a:rPr lang="en-US" b="1"/>
              <a:t>min-card(A, E) = 1</a:t>
            </a:r>
            <a:r>
              <a:rPr lang="en-US"/>
              <a:t> </a:t>
            </a:r>
            <a:r>
              <a:rPr lang="en-US">
                <a:sym typeface="Wingdings" panose="05000000000000000000" pitchFamily="2" charset="2"/>
              </a:rPr>
              <a:t> mengindikasikan </a:t>
            </a:r>
            <a:r>
              <a:rPr lang="en-US"/>
              <a:t>A adalah </a:t>
            </a:r>
            <a:r>
              <a:rPr lang="en-US" b="1"/>
              <a:t>mandatory</a:t>
            </a:r>
            <a:r>
              <a:rPr lang="en-US"/>
              <a:t>, maka kolom A adalah </a:t>
            </a:r>
            <a:r>
              <a:rPr lang="en-US" b="1"/>
              <a:t>NOT NULL</a:t>
            </a:r>
          </a:p>
          <a:p>
            <a:pPr lvl="1"/>
            <a:r>
              <a:rPr lang="en-US" b="1"/>
              <a:t>max-card(A, E) = 1</a:t>
            </a:r>
            <a:r>
              <a:rPr lang="en-US"/>
              <a:t> </a:t>
            </a:r>
            <a:r>
              <a:rPr lang="en-US">
                <a:sym typeface="Wingdings" panose="05000000000000000000" pitchFamily="2" charset="2"/>
              </a:rPr>
              <a:t> mengindikasikan atribut A adalah </a:t>
            </a:r>
            <a:r>
              <a:rPr lang="en-US" b="1">
                <a:sym typeface="Wingdings" panose="05000000000000000000" pitchFamily="2" charset="2"/>
              </a:rPr>
              <a:t>single valued</a:t>
            </a:r>
            <a:r>
              <a:rPr lang="en-US">
                <a:sym typeface="Wingdings" panose="05000000000000000000" pitchFamily="2" charset="2"/>
              </a:rPr>
              <a:t>, dan </a:t>
            </a:r>
          </a:p>
          <a:p>
            <a:pPr lvl="1"/>
            <a:r>
              <a:rPr lang="en-US" b="1"/>
              <a:t>maxcard(A, E) = N</a:t>
            </a:r>
            <a:r>
              <a:rPr lang="en-US"/>
              <a:t> </a:t>
            </a:r>
            <a:r>
              <a:rPr lang="en-US">
                <a:sym typeface="Wingdings" panose="05000000000000000000" pitchFamily="2" charset="2"/>
              </a:rPr>
              <a:t> mengindikasikan atribut A adalah </a:t>
            </a:r>
            <a:r>
              <a:rPr lang="en-US" b="1"/>
              <a:t>multivalued</a:t>
            </a:r>
            <a:r>
              <a:rPr lang="en-US"/>
              <a:t>.</a:t>
            </a:r>
          </a:p>
          <a:p>
            <a:pPr lvl="1"/>
            <a:r>
              <a:rPr lang="en-US"/>
              <a:t>Card(A, E) = (0, N) </a:t>
            </a:r>
            <a:r>
              <a:rPr lang="en-US">
                <a:sym typeface="Wingdings" panose="05000000000000000000" pitchFamily="2" charset="2"/>
              </a:rPr>
              <a:t> min-card(A, E)=0, max-card(A, E) =N</a:t>
            </a:r>
            <a:endParaRPr lang="en-US"/>
          </a:p>
          <a:p>
            <a:endParaRPr lang="en-US"/>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17</a:t>
            </a:fld>
            <a:endParaRPr lang="en-US" dirty="0"/>
          </a:p>
        </p:txBody>
      </p:sp>
      <p:grpSp>
        <p:nvGrpSpPr>
          <p:cNvPr id="13" name="Group 12"/>
          <p:cNvGrpSpPr/>
          <p:nvPr/>
        </p:nvGrpSpPr>
        <p:grpSpPr>
          <a:xfrm>
            <a:off x="7391400" y="975504"/>
            <a:ext cx="1676400" cy="963203"/>
            <a:chOff x="6642474" y="371815"/>
            <a:chExt cx="1676400" cy="963203"/>
          </a:xfrm>
        </p:grpSpPr>
        <p:sp>
          <p:nvSpPr>
            <p:cNvPr id="7" name="Flowchart: Process 6"/>
            <p:cNvSpPr/>
            <p:nvPr/>
          </p:nvSpPr>
          <p:spPr>
            <a:xfrm>
              <a:off x="6642474" y="877818"/>
              <a:ext cx="826827" cy="457200"/>
            </a:xfrm>
            <a:prstGeom prst="flowChartProcess">
              <a:avLst/>
            </a:prstGeom>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b="1">
                  <a:solidFill>
                    <a:prstClr val="black"/>
                  </a:solidFill>
                </a:rPr>
                <a:t>E</a:t>
              </a:r>
              <a:endParaRPr lang="en-US">
                <a:solidFill>
                  <a:prstClr val="black"/>
                </a:solidFill>
              </a:endParaRPr>
            </a:p>
          </p:txBody>
        </p:sp>
        <p:cxnSp>
          <p:nvCxnSpPr>
            <p:cNvPr id="8" name="Straight Connector 7"/>
            <p:cNvCxnSpPr>
              <a:stCxn id="9" idx="3"/>
              <a:endCxn id="7" idx="0"/>
            </p:cNvCxnSpPr>
            <p:nvPr/>
          </p:nvCxnSpPr>
          <p:spPr>
            <a:xfrm flipH="1">
              <a:off x="7055888" y="585319"/>
              <a:ext cx="742660" cy="29249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7709274" y="371815"/>
              <a:ext cx="609600" cy="250135"/>
            </a:xfrm>
            <a:prstGeom prst="ellipse">
              <a:avLst/>
            </a:prstGeom>
            <a:ln w="3175">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t>A</a:t>
              </a:r>
            </a:p>
          </p:txBody>
        </p:sp>
      </p:grpSp>
      <p:grpSp>
        <p:nvGrpSpPr>
          <p:cNvPr id="19" name="Group 18"/>
          <p:cNvGrpSpPr/>
          <p:nvPr/>
        </p:nvGrpSpPr>
        <p:grpSpPr>
          <a:xfrm>
            <a:off x="1371600" y="5361397"/>
            <a:ext cx="1676400" cy="963203"/>
            <a:chOff x="3657600" y="5410200"/>
            <a:chExt cx="1676400" cy="963203"/>
          </a:xfrm>
        </p:grpSpPr>
        <p:grpSp>
          <p:nvGrpSpPr>
            <p:cNvPr id="14" name="Group 13"/>
            <p:cNvGrpSpPr/>
            <p:nvPr/>
          </p:nvGrpSpPr>
          <p:grpSpPr>
            <a:xfrm>
              <a:off x="3657600" y="5410200"/>
              <a:ext cx="1676400" cy="963203"/>
              <a:chOff x="6642474" y="371815"/>
              <a:chExt cx="1676400" cy="963203"/>
            </a:xfrm>
          </p:grpSpPr>
          <p:sp>
            <p:nvSpPr>
              <p:cNvPr id="15" name="Flowchart: Process 14"/>
              <p:cNvSpPr/>
              <p:nvPr/>
            </p:nvSpPr>
            <p:spPr>
              <a:xfrm>
                <a:off x="6642474" y="877818"/>
                <a:ext cx="826827" cy="457200"/>
              </a:xfrm>
              <a:prstGeom prst="flowChartProcess">
                <a:avLst/>
              </a:prstGeom>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b="1">
                    <a:solidFill>
                      <a:prstClr val="black"/>
                    </a:solidFill>
                  </a:rPr>
                  <a:t>E</a:t>
                </a:r>
                <a:endParaRPr lang="en-US">
                  <a:solidFill>
                    <a:prstClr val="black"/>
                  </a:solidFill>
                </a:endParaRPr>
              </a:p>
            </p:txBody>
          </p:sp>
          <p:cxnSp>
            <p:nvCxnSpPr>
              <p:cNvPr id="16" name="Straight Connector 15"/>
              <p:cNvCxnSpPr>
                <a:stCxn id="17" idx="3"/>
                <a:endCxn id="15" idx="0"/>
              </p:cNvCxnSpPr>
              <p:nvPr/>
            </p:nvCxnSpPr>
            <p:spPr>
              <a:xfrm flipH="1">
                <a:off x="7055888" y="585319"/>
                <a:ext cx="742660" cy="292499"/>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7709274" y="371815"/>
                <a:ext cx="609600" cy="250135"/>
              </a:xfrm>
              <a:prstGeom prst="ellipse">
                <a:avLst/>
              </a:prstGeom>
              <a:ln w="3175">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t>A</a:t>
                </a:r>
              </a:p>
            </p:txBody>
          </p:sp>
        </p:grpSp>
        <p:sp>
          <p:nvSpPr>
            <p:cNvPr id="18" name="TextBox 17"/>
            <p:cNvSpPr txBox="1"/>
            <p:nvPr/>
          </p:nvSpPr>
          <p:spPr>
            <a:xfrm>
              <a:off x="4138983" y="5472774"/>
              <a:ext cx="585417" cy="307777"/>
            </a:xfrm>
            <a:prstGeom prst="rect">
              <a:avLst/>
            </a:prstGeom>
            <a:noFill/>
          </p:spPr>
          <p:txBody>
            <a:bodyPr wrap="none" rtlCol="0">
              <a:spAutoFit/>
            </a:bodyPr>
            <a:lstStyle/>
            <a:p>
              <a:r>
                <a:rPr lang="en-US" sz="1400">
                  <a:solidFill>
                    <a:srgbClr val="FF0000"/>
                  </a:solidFill>
                </a:rPr>
                <a:t>(0, N)</a:t>
              </a:r>
            </a:p>
          </p:txBody>
        </p:sp>
      </p:grpSp>
    </p:spTree>
    <p:extLst>
      <p:ext uri="{BB962C8B-B14F-4D97-AF65-F5344CB8AC3E}">
        <p14:creationId xmlns:p14="http://schemas.microsoft.com/office/powerpoint/2010/main" val="1349126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ER Concept Tambahan</a:t>
            </a:r>
            <a:br>
              <a:rPr lang="en-US">
                <a:effectLst>
                  <a:outerShdw blurRad="38100" dist="38100" dir="2700000" algn="tl">
                    <a:srgbClr val="000000">
                      <a:alpha val="43137"/>
                    </a:srgbClr>
                  </a:outerShdw>
                </a:effectLst>
              </a:rPr>
            </a:br>
            <a:r>
              <a:rPr lang="en-US">
                <a:solidFill>
                  <a:srgbClr val="FF0000"/>
                </a:solidFill>
                <a:effectLst>
                  <a:outerShdw blurRad="38100" dist="38100" dir="2700000" algn="tl">
                    <a:srgbClr val="000000">
                      <a:alpha val="43137"/>
                    </a:srgbClr>
                  </a:outerShdw>
                </a:effectLst>
              </a:rPr>
              <a:t>Attribute Cardinality</a:t>
            </a:r>
          </a:p>
        </p:txBody>
      </p:sp>
      <p:sp>
        <p:nvSpPr>
          <p:cNvPr id="3" name="Content Placeholder 2"/>
          <p:cNvSpPr>
            <a:spLocks noGrp="1"/>
          </p:cNvSpPr>
          <p:nvPr>
            <p:ph idx="1"/>
          </p:nvPr>
        </p:nvSpPr>
        <p:spPr>
          <a:xfrm>
            <a:off x="457200" y="3581401"/>
            <a:ext cx="8382000" cy="1752599"/>
          </a:xfrm>
        </p:spPr>
        <p:txBody>
          <a:bodyPr>
            <a:normAutofit/>
          </a:bodyPr>
          <a:lstStyle/>
          <a:p>
            <a:r>
              <a:rPr lang="en-US"/>
              <a:t>Jika suatu konektor atribut tidak memiliki label cardinality, maka;</a:t>
            </a:r>
          </a:p>
          <a:p>
            <a:pPr lvl="1"/>
            <a:r>
              <a:rPr lang="en-US"/>
              <a:t>Jika atribut tersebut adalah </a:t>
            </a:r>
            <a:r>
              <a:rPr lang="en-US" b="1"/>
              <a:t>identifier </a:t>
            </a:r>
            <a:r>
              <a:rPr lang="en-US" b="1">
                <a:sym typeface="Wingdings" panose="05000000000000000000" pitchFamily="2" charset="2"/>
              </a:rPr>
              <a:t> cardinality= (1, 1)</a:t>
            </a:r>
            <a:r>
              <a:rPr lang="en-US"/>
              <a:t> </a:t>
            </a:r>
          </a:p>
          <a:p>
            <a:pPr lvl="1"/>
            <a:r>
              <a:rPr lang="en-US"/>
              <a:t>Jika atribut tersebut adalah </a:t>
            </a:r>
            <a:r>
              <a:rPr lang="en-US" b="1"/>
              <a:t>descriptor </a:t>
            </a:r>
            <a:r>
              <a:rPr lang="en-US" b="1">
                <a:sym typeface="Wingdings" panose="05000000000000000000" pitchFamily="2" charset="2"/>
              </a:rPr>
              <a:t> cardinality= (0, 1)</a:t>
            </a:r>
            <a:endParaRPr lang="en-US" b="1"/>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18</a:t>
            </a:fld>
            <a:endParaRPr lang="en-US" dirty="0"/>
          </a:p>
        </p:txBody>
      </p:sp>
      <p:grpSp>
        <p:nvGrpSpPr>
          <p:cNvPr id="13" name="Group 12"/>
          <p:cNvGrpSpPr/>
          <p:nvPr/>
        </p:nvGrpSpPr>
        <p:grpSpPr>
          <a:xfrm>
            <a:off x="661348" y="1996193"/>
            <a:ext cx="2462852" cy="963203"/>
            <a:chOff x="5856022" y="371815"/>
            <a:chExt cx="2462852" cy="963203"/>
          </a:xfrm>
        </p:grpSpPr>
        <p:sp>
          <p:nvSpPr>
            <p:cNvPr id="7" name="Flowchart: Process 6"/>
            <p:cNvSpPr/>
            <p:nvPr/>
          </p:nvSpPr>
          <p:spPr>
            <a:xfrm>
              <a:off x="6642474" y="877818"/>
              <a:ext cx="826827" cy="457200"/>
            </a:xfrm>
            <a:prstGeom prst="flowChartProcess">
              <a:avLst/>
            </a:prstGeom>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b="1">
                  <a:solidFill>
                    <a:prstClr val="black"/>
                  </a:solidFill>
                </a:rPr>
                <a:t>E</a:t>
              </a:r>
              <a:endParaRPr lang="en-US">
                <a:solidFill>
                  <a:prstClr val="black"/>
                </a:solidFill>
              </a:endParaRPr>
            </a:p>
          </p:txBody>
        </p:sp>
        <p:cxnSp>
          <p:nvCxnSpPr>
            <p:cNvPr id="8" name="Straight Connector 7"/>
            <p:cNvCxnSpPr>
              <a:stCxn id="9" idx="3"/>
              <a:endCxn id="7" idx="0"/>
            </p:cNvCxnSpPr>
            <p:nvPr/>
          </p:nvCxnSpPr>
          <p:spPr>
            <a:xfrm flipH="1">
              <a:off x="7055888" y="633914"/>
              <a:ext cx="742660" cy="243904"/>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7709274" y="371815"/>
              <a:ext cx="609600" cy="307068"/>
            </a:xfrm>
            <a:prstGeom prst="ellipse">
              <a:avLst/>
            </a:prstGeom>
            <a:ln w="3175">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t>B</a:t>
              </a:r>
            </a:p>
          </p:txBody>
        </p:sp>
        <p:sp>
          <p:nvSpPr>
            <p:cNvPr id="20" name="Oval 19"/>
            <p:cNvSpPr/>
            <p:nvPr/>
          </p:nvSpPr>
          <p:spPr>
            <a:xfrm>
              <a:off x="5856022" y="371815"/>
              <a:ext cx="609600" cy="359753"/>
            </a:xfrm>
            <a:prstGeom prst="ellipse">
              <a:avLst/>
            </a:prstGeom>
            <a:ln w="3175">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b="1" u="sng"/>
                <a:t>A</a:t>
              </a:r>
            </a:p>
          </p:txBody>
        </p:sp>
        <p:cxnSp>
          <p:nvCxnSpPr>
            <p:cNvPr id="21" name="Straight Connector 20"/>
            <p:cNvCxnSpPr>
              <a:stCxn id="20" idx="5"/>
              <a:endCxn id="7" idx="0"/>
            </p:cNvCxnSpPr>
            <p:nvPr/>
          </p:nvCxnSpPr>
          <p:spPr>
            <a:xfrm>
              <a:off x="6376348" y="678883"/>
              <a:ext cx="679540" cy="19893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9" name="Group 18"/>
          <p:cNvGrpSpPr/>
          <p:nvPr/>
        </p:nvGrpSpPr>
        <p:grpSpPr>
          <a:xfrm>
            <a:off x="5562600" y="1905001"/>
            <a:ext cx="2405560" cy="1066799"/>
            <a:chOff x="2928440" y="5306604"/>
            <a:chExt cx="2405560" cy="1066799"/>
          </a:xfrm>
        </p:grpSpPr>
        <p:grpSp>
          <p:nvGrpSpPr>
            <p:cNvPr id="14" name="Group 13"/>
            <p:cNvGrpSpPr/>
            <p:nvPr/>
          </p:nvGrpSpPr>
          <p:grpSpPr>
            <a:xfrm>
              <a:off x="2928440" y="5306604"/>
              <a:ext cx="2405560" cy="1066799"/>
              <a:chOff x="5913314" y="268219"/>
              <a:chExt cx="2405560" cy="1066799"/>
            </a:xfrm>
          </p:grpSpPr>
          <p:sp>
            <p:nvSpPr>
              <p:cNvPr id="15" name="Flowchart: Process 14"/>
              <p:cNvSpPr/>
              <p:nvPr/>
            </p:nvSpPr>
            <p:spPr>
              <a:xfrm>
                <a:off x="6642474" y="877818"/>
                <a:ext cx="826827" cy="457200"/>
              </a:xfrm>
              <a:prstGeom prst="flowChartProcess">
                <a:avLst/>
              </a:prstGeom>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b="1">
                    <a:solidFill>
                      <a:prstClr val="black"/>
                    </a:solidFill>
                  </a:rPr>
                  <a:t>E</a:t>
                </a:r>
                <a:endParaRPr lang="en-US">
                  <a:solidFill>
                    <a:prstClr val="black"/>
                  </a:solidFill>
                </a:endParaRPr>
              </a:p>
            </p:txBody>
          </p:sp>
          <p:cxnSp>
            <p:nvCxnSpPr>
              <p:cNvPr id="16" name="Straight Connector 15"/>
              <p:cNvCxnSpPr>
                <a:stCxn id="17" idx="3"/>
                <a:endCxn id="15" idx="0"/>
              </p:cNvCxnSpPr>
              <p:nvPr/>
            </p:nvCxnSpPr>
            <p:spPr>
              <a:xfrm flipH="1">
                <a:off x="7055888" y="570147"/>
                <a:ext cx="742660" cy="307671"/>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7709274" y="268219"/>
                <a:ext cx="609600" cy="353731"/>
              </a:xfrm>
              <a:prstGeom prst="ellipse">
                <a:avLst/>
              </a:prstGeom>
              <a:ln w="3175">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t>B</a:t>
                </a:r>
              </a:p>
            </p:txBody>
          </p:sp>
          <p:sp>
            <p:nvSpPr>
              <p:cNvPr id="23" name="Oval 22"/>
              <p:cNvSpPr/>
              <p:nvPr/>
            </p:nvSpPr>
            <p:spPr>
              <a:xfrm>
                <a:off x="5913314" y="268219"/>
                <a:ext cx="609600" cy="353732"/>
              </a:xfrm>
              <a:prstGeom prst="ellipse">
                <a:avLst/>
              </a:prstGeom>
              <a:ln w="3175">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b="1" u="sng"/>
                  <a:t>A</a:t>
                </a:r>
              </a:p>
            </p:txBody>
          </p:sp>
          <p:cxnSp>
            <p:nvCxnSpPr>
              <p:cNvPr id="24" name="Straight Connector 23"/>
              <p:cNvCxnSpPr>
                <a:stCxn id="23" idx="5"/>
                <a:endCxn id="15" idx="0"/>
              </p:cNvCxnSpPr>
              <p:nvPr/>
            </p:nvCxnSpPr>
            <p:spPr>
              <a:xfrm>
                <a:off x="6433640" y="570148"/>
                <a:ext cx="622248" cy="30767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8" name="TextBox 17"/>
            <p:cNvSpPr txBox="1"/>
            <p:nvPr/>
          </p:nvSpPr>
          <p:spPr>
            <a:xfrm>
              <a:off x="4500668" y="5611403"/>
              <a:ext cx="561372" cy="307777"/>
            </a:xfrm>
            <a:prstGeom prst="rect">
              <a:avLst/>
            </a:prstGeom>
            <a:noFill/>
          </p:spPr>
          <p:txBody>
            <a:bodyPr wrap="none" rtlCol="0">
              <a:spAutoFit/>
            </a:bodyPr>
            <a:lstStyle/>
            <a:p>
              <a:r>
                <a:rPr lang="en-US" sz="1400">
                  <a:solidFill>
                    <a:srgbClr val="FF0000"/>
                  </a:solidFill>
                </a:rPr>
                <a:t>(0, 1)</a:t>
              </a:r>
            </a:p>
          </p:txBody>
        </p:sp>
        <p:sp>
          <p:nvSpPr>
            <p:cNvPr id="25" name="TextBox 24"/>
            <p:cNvSpPr txBox="1"/>
            <p:nvPr/>
          </p:nvSpPr>
          <p:spPr>
            <a:xfrm>
              <a:off x="3157040" y="5611403"/>
              <a:ext cx="561372" cy="307777"/>
            </a:xfrm>
            <a:prstGeom prst="rect">
              <a:avLst/>
            </a:prstGeom>
            <a:noFill/>
          </p:spPr>
          <p:txBody>
            <a:bodyPr wrap="none" rtlCol="0">
              <a:spAutoFit/>
            </a:bodyPr>
            <a:lstStyle/>
            <a:p>
              <a:r>
                <a:rPr lang="en-US" sz="1400">
                  <a:solidFill>
                    <a:srgbClr val="FF0000"/>
                  </a:solidFill>
                </a:rPr>
                <a:t>(1, 1)</a:t>
              </a:r>
            </a:p>
          </p:txBody>
        </p:sp>
      </p:grpSp>
      <p:sp>
        <p:nvSpPr>
          <p:cNvPr id="32" name="Equal 31"/>
          <p:cNvSpPr/>
          <p:nvPr/>
        </p:nvSpPr>
        <p:spPr>
          <a:xfrm>
            <a:off x="3810000" y="2133600"/>
            <a:ext cx="1066800" cy="701104"/>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252964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up)">
                                      <p:cBhvr>
                                        <p:cTn id="11" dur="500"/>
                                        <p:tgtEl>
                                          <p:spTgt spid="3">
                                            <p:txEl>
                                              <p:pRg st="0" end="0"/>
                                            </p:txEl>
                                          </p:spTgt>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up)">
                                      <p:cBhvr>
                                        <p:cTn id="15" dur="500"/>
                                        <p:tgtEl>
                                          <p:spTgt spid="3">
                                            <p:txEl>
                                              <p:pRg st="1" end="1"/>
                                            </p:txEl>
                                          </p:spTgt>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ipe(up)">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2"/>
                                        </p:tgtEl>
                                        <p:attrNameLst>
                                          <p:attrName>style.visibility</p:attrName>
                                        </p:attrNameLst>
                                      </p:cBhvr>
                                      <p:to>
                                        <p:strVal val="visible"/>
                                      </p:to>
                                    </p:set>
                                    <p:animEffect transition="in" filter="fade">
                                      <p:cBhvr>
                                        <p:cTn id="24" dur="500"/>
                                        <p:tgtEl>
                                          <p:spTgt spid="32"/>
                                        </p:tgtEl>
                                      </p:cBhvr>
                                    </p:animEffect>
                                  </p:childTnLst>
                                </p:cTn>
                              </p:par>
                            </p:childTnLst>
                          </p:cTn>
                        </p:par>
                        <p:par>
                          <p:cTn id="25" fill="hold">
                            <p:stCondLst>
                              <p:cond delay="500"/>
                            </p:stCondLst>
                            <p:childTnLst>
                              <p:par>
                                <p:cTn id="26" presetID="10" presetClass="entr" presetSubtype="0" fill="hold" nodeType="after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fade">
                                      <p:cBhvr>
                                        <p:cTn id="2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ER Concept Tambahan</a:t>
            </a:r>
            <a:br>
              <a:rPr lang="en-US">
                <a:effectLst>
                  <a:outerShdw blurRad="38100" dist="38100" dir="2700000" algn="tl">
                    <a:srgbClr val="000000">
                      <a:alpha val="43137"/>
                    </a:srgbClr>
                  </a:outerShdw>
                </a:effectLst>
              </a:rPr>
            </a:br>
            <a:r>
              <a:rPr lang="en-US">
                <a:effectLst>
                  <a:outerShdw blurRad="38100" dist="38100" dir="2700000" algn="tl">
                    <a:srgbClr val="000000">
                      <a:alpha val="43137"/>
                    </a:srgbClr>
                  </a:outerShdw>
                </a:effectLst>
              </a:rPr>
              <a:t>QUIZ (</a:t>
            </a:r>
            <a:r>
              <a:rPr lang="en-US">
                <a:solidFill>
                  <a:srgbClr val="FF0000"/>
                </a:solidFill>
                <a:effectLst>
                  <a:outerShdw blurRad="38100" dist="38100" dir="2700000" algn="tl">
                    <a:srgbClr val="000000">
                      <a:alpha val="43137"/>
                    </a:srgbClr>
                  </a:outerShdw>
                </a:effectLst>
              </a:rPr>
              <a:t>Attribute Cardinality</a:t>
            </a:r>
            <a:r>
              <a:rPr lang="en-US">
                <a:effectLst>
                  <a:outerShdw blurRad="38100" dist="38100" dir="2700000" algn="tl">
                    <a:srgbClr val="000000">
                      <a:alpha val="43137"/>
                    </a:srgbClr>
                  </a:outerShdw>
                </a:effectLst>
              </a:rPr>
              <a:t>)</a:t>
            </a:r>
          </a:p>
        </p:txBody>
      </p:sp>
      <p:sp>
        <p:nvSpPr>
          <p:cNvPr id="3" name="Content Placeholder 2"/>
          <p:cNvSpPr>
            <a:spLocks noGrp="1"/>
          </p:cNvSpPr>
          <p:nvPr>
            <p:ph idx="1"/>
          </p:nvPr>
        </p:nvSpPr>
        <p:spPr/>
        <p:txBody>
          <a:bodyPr/>
          <a:lstStyle/>
          <a:p>
            <a:r>
              <a:rPr lang="en-US"/>
              <a:t>Buatkan attribute Cardinality untuk diagram ER Berikut:</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19</a:t>
            </a:fld>
            <a:endParaRPr lang="en-US" dirty="0"/>
          </a:p>
        </p:txBody>
      </p:sp>
      <p:grpSp>
        <p:nvGrpSpPr>
          <p:cNvPr id="7" name="Group 6"/>
          <p:cNvGrpSpPr/>
          <p:nvPr/>
        </p:nvGrpSpPr>
        <p:grpSpPr>
          <a:xfrm>
            <a:off x="1074761" y="2895600"/>
            <a:ext cx="6850039" cy="1315987"/>
            <a:chOff x="998561" y="4780013"/>
            <a:chExt cx="6850039" cy="1315987"/>
          </a:xfrm>
        </p:grpSpPr>
        <p:sp>
          <p:nvSpPr>
            <p:cNvPr id="8" name="Flowchart: Process 7"/>
            <p:cNvSpPr/>
            <p:nvPr/>
          </p:nvSpPr>
          <p:spPr>
            <a:xfrm>
              <a:off x="2928582" y="4959928"/>
              <a:ext cx="1219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t>Student</a:t>
              </a:r>
            </a:p>
          </p:txBody>
        </p:sp>
        <p:sp>
          <p:nvSpPr>
            <p:cNvPr id="9" name="Oval 8"/>
            <p:cNvSpPr/>
            <p:nvPr/>
          </p:nvSpPr>
          <p:spPr>
            <a:xfrm>
              <a:off x="1143000" y="4780013"/>
              <a:ext cx="1066800" cy="339436"/>
            </a:xfrm>
            <a:prstGeom prst="ellipse">
              <a:avLst/>
            </a:prstGeom>
            <a:ln w="31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u="sng" dirty="0" err="1"/>
                <a:t>sid</a:t>
              </a:r>
              <a:endParaRPr lang="en-US" sz="1200" u="sng" dirty="0"/>
            </a:p>
          </p:txBody>
        </p:sp>
        <p:cxnSp>
          <p:nvCxnSpPr>
            <p:cNvPr id="10" name="Straight Connector 9"/>
            <p:cNvCxnSpPr>
              <a:stCxn id="8" idx="1"/>
              <a:endCxn id="9" idx="6"/>
            </p:cNvCxnSpPr>
            <p:nvPr/>
          </p:nvCxnSpPr>
          <p:spPr>
            <a:xfrm flipH="1" flipV="1">
              <a:off x="2209800" y="4949731"/>
              <a:ext cx="718782" cy="238797"/>
            </a:xfrm>
            <a:prstGeom prst="line">
              <a:avLst/>
            </a:prstGeom>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4953000" y="4937311"/>
              <a:ext cx="1828800" cy="339436"/>
            </a:xfrm>
            <a:prstGeom prst="ellipse">
              <a:avLst/>
            </a:prstGeom>
            <a:ln w="31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err="1"/>
                <a:t>student_name</a:t>
              </a:r>
              <a:endParaRPr lang="en-US" sz="1200" dirty="0"/>
            </a:p>
          </p:txBody>
        </p:sp>
        <p:cxnSp>
          <p:nvCxnSpPr>
            <p:cNvPr id="12" name="Straight Connector 11"/>
            <p:cNvCxnSpPr>
              <a:stCxn id="8" idx="3"/>
              <a:endCxn id="11" idx="2"/>
            </p:cNvCxnSpPr>
            <p:nvPr/>
          </p:nvCxnSpPr>
          <p:spPr>
            <a:xfrm flipV="1">
              <a:off x="4147782" y="5107029"/>
              <a:ext cx="805218" cy="81499"/>
            </a:xfrm>
            <a:prstGeom prst="line">
              <a:avLst/>
            </a:prstGeom>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4395716" y="5756564"/>
              <a:ext cx="938284" cy="339436"/>
            </a:xfrm>
            <a:prstGeom prst="ellipse">
              <a:avLst/>
            </a:prstGeom>
            <a:ln w="31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err="1"/>
                <a:t>lname</a:t>
              </a:r>
              <a:endParaRPr lang="en-US" sz="1200" dirty="0"/>
            </a:p>
          </p:txBody>
        </p:sp>
        <p:cxnSp>
          <p:nvCxnSpPr>
            <p:cNvPr id="14" name="Straight Connector 13"/>
            <p:cNvCxnSpPr>
              <a:stCxn id="13" idx="0"/>
              <a:endCxn id="11" idx="4"/>
            </p:cNvCxnSpPr>
            <p:nvPr/>
          </p:nvCxnSpPr>
          <p:spPr>
            <a:xfrm flipV="1">
              <a:off x="4864858" y="5276747"/>
              <a:ext cx="1002542" cy="479817"/>
            </a:xfrm>
            <a:prstGeom prst="line">
              <a:avLst/>
            </a:prstGeom>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5462516" y="5756564"/>
              <a:ext cx="938284" cy="339436"/>
            </a:xfrm>
            <a:prstGeom prst="ellipse">
              <a:avLst/>
            </a:prstGeom>
            <a:ln w="31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err="1"/>
                <a:t>fname</a:t>
              </a:r>
              <a:endParaRPr lang="en-US" sz="1200" dirty="0"/>
            </a:p>
          </p:txBody>
        </p:sp>
        <p:cxnSp>
          <p:nvCxnSpPr>
            <p:cNvPr id="16" name="Straight Connector 15"/>
            <p:cNvCxnSpPr>
              <a:stCxn id="15" idx="0"/>
              <a:endCxn id="11" idx="4"/>
            </p:cNvCxnSpPr>
            <p:nvPr/>
          </p:nvCxnSpPr>
          <p:spPr>
            <a:xfrm flipH="1" flipV="1">
              <a:off x="5867400" y="5276747"/>
              <a:ext cx="64258" cy="479817"/>
            </a:xfrm>
            <a:prstGeom prst="line">
              <a:avLst/>
            </a:prstGeom>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6477000" y="5756564"/>
              <a:ext cx="1371600" cy="339436"/>
            </a:xfrm>
            <a:prstGeom prst="ellipse">
              <a:avLst/>
            </a:prstGeom>
            <a:ln w="31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err="1"/>
                <a:t>midinitial</a:t>
              </a:r>
              <a:endParaRPr lang="en-US" sz="1200" dirty="0"/>
            </a:p>
          </p:txBody>
        </p:sp>
        <p:cxnSp>
          <p:nvCxnSpPr>
            <p:cNvPr id="18" name="Straight Connector 17"/>
            <p:cNvCxnSpPr>
              <a:stCxn id="17" idx="0"/>
              <a:endCxn id="11" idx="4"/>
            </p:cNvCxnSpPr>
            <p:nvPr/>
          </p:nvCxnSpPr>
          <p:spPr>
            <a:xfrm flipH="1" flipV="1">
              <a:off x="5867400" y="5276747"/>
              <a:ext cx="1295400" cy="47981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8" idx="1"/>
              <a:endCxn id="20" idx="6"/>
            </p:cNvCxnSpPr>
            <p:nvPr/>
          </p:nvCxnSpPr>
          <p:spPr>
            <a:xfrm flipH="1">
              <a:off x="2217761" y="5188528"/>
              <a:ext cx="710821" cy="457731"/>
            </a:xfrm>
            <a:prstGeom prst="line">
              <a:avLst/>
            </a:prstGeom>
            <a:ln w="114300" cmpd="dbl">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998561" y="5476541"/>
              <a:ext cx="1219200" cy="339436"/>
            </a:xfrm>
            <a:prstGeom prst="ellipse">
              <a:avLst/>
            </a:prstGeom>
            <a:ln w="31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hobbies</a:t>
              </a:r>
            </a:p>
          </p:txBody>
        </p:sp>
      </p:grpSp>
    </p:spTree>
    <p:extLst>
      <p:ext uri="{BB962C8B-B14F-4D97-AF65-F5344CB8AC3E}">
        <p14:creationId xmlns:p14="http://schemas.microsoft.com/office/powerpoint/2010/main" val="1951843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err="1">
                <a:effectLst>
                  <a:outerShdw blurRad="38100" dist="38100" dir="2700000" algn="tl">
                    <a:srgbClr val="000000">
                      <a:alpha val="43137"/>
                    </a:srgbClr>
                  </a:outerShdw>
                </a:effectLst>
              </a:rPr>
              <a:t>Tujuan</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Pertemuan</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lvl="0"/>
            <a:r>
              <a:rPr lang="en-US"/>
              <a:t>Mahasiswa akan mampu menganalisis aturan dan melakukan transformasi aturan menjadi cardinality pada diagram ER.</a:t>
            </a:r>
          </a:p>
          <a:p>
            <a:pPr lvl="0"/>
            <a:r>
              <a:rPr lang="en-US"/>
              <a:t>Mahasiswa akan mampu menentukan jenis suatu binary relationship berdasarkan cardinality tiap entity.</a:t>
            </a:r>
          </a:p>
          <a:p>
            <a:pPr lvl="0"/>
            <a:r>
              <a:rPr lang="en-US"/>
              <a:t>Mahasiswa akan mampu menganalisis ER dan melakukan transformasi ER menjadi tabel, dengan memperhatikan cardinality entitas dan mengikuti aturan-aturan transformasi.</a:t>
            </a:r>
          </a:p>
          <a:p>
            <a:r>
              <a:rPr lang="en-US"/>
              <a:t>Mahasiswa akan mampu menetapkan cardinality atribut.</a:t>
            </a:r>
            <a:endParaRPr lang="en-US">
              <a:solidFill>
                <a:srgbClr val="FF0000"/>
              </a:solidFill>
            </a:endParaRPr>
          </a:p>
          <a:p>
            <a:endParaRPr lang="en-US"/>
          </a:p>
        </p:txBody>
      </p:sp>
      <p:sp>
        <p:nvSpPr>
          <p:cNvPr id="7" name="Date Placeholder 6"/>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8" name="Slide Number Placeholder 7"/>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t>2</a:t>
            </a:fld>
            <a:endParaRPr lang="en-US" dirty="0"/>
          </a:p>
        </p:txBody>
      </p:sp>
      <p:sp>
        <p:nvSpPr>
          <p:cNvPr id="9" name="Footer Placeholder 8"/>
          <p:cNvSpPr>
            <a:spLocks noGrp="1"/>
          </p:cNvSpPr>
          <p:nvPr>
            <p:ph type="ftr" sz="quarter" idx="4294967295"/>
          </p:nvPr>
        </p:nvSpPr>
        <p:spPr>
          <a:xfrm>
            <a:off x="5791200" y="6356350"/>
            <a:ext cx="3352800" cy="365125"/>
          </a:xfrm>
          <a:prstGeom prst="rect">
            <a:avLst/>
          </a:prstGeom>
        </p:spPr>
        <p:txBody>
          <a:bodyPr/>
          <a:lstStyle/>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ER Concept Tambahan</a:t>
            </a:r>
            <a:br>
              <a:rPr lang="en-US">
                <a:effectLst>
                  <a:outerShdw blurRad="38100" dist="38100" dir="2700000" algn="tl">
                    <a:srgbClr val="000000">
                      <a:alpha val="43137"/>
                    </a:srgbClr>
                  </a:outerShdw>
                </a:effectLst>
              </a:rPr>
            </a:br>
            <a:r>
              <a:rPr lang="en-US">
                <a:solidFill>
                  <a:srgbClr val="FF0000"/>
                </a:solidFill>
                <a:effectLst>
                  <a:outerShdw blurRad="38100" dist="38100" dir="2700000" algn="tl">
                    <a:srgbClr val="000000">
                      <a:alpha val="43137"/>
                    </a:srgbClr>
                  </a:outerShdw>
                </a:effectLst>
              </a:rPr>
              <a:t>Weak Entity</a:t>
            </a:r>
            <a:endParaRPr lang="en-US">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buNone/>
            </a:pPr>
            <a:r>
              <a:rPr lang="en-US" b="1"/>
              <a:t>Definition</a:t>
            </a:r>
            <a:r>
              <a:rPr lang="en-US"/>
              <a:t>: </a:t>
            </a:r>
          </a:p>
          <a:p>
            <a:r>
              <a:rPr lang="en-US"/>
              <a:t>Weak Entity: </a:t>
            </a:r>
          </a:p>
          <a:p>
            <a:pPr marL="341313" indent="0">
              <a:buNone/>
            </a:pPr>
            <a:r>
              <a:rPr lang="en-US"/>
              <a:t>Entitas yang kejadiannya tergantung pada keberadaannya melalui suatu relationship R, pada kejadian entitas (strong) lainnya.</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20</a:t>
            </a:fld>
            <a:endParaRPr lang="en-US" dirty="0"/>
          </a:p>
        </p:txBody>
      </p:sp>
    </p:spTree>
    <p:extLst>
      <p:ext uri="{BB962C8B-B14F-4D97-AF65-F5344CB8AC3E}">
        <p14:creationId xmlns:p14="http://schemas.microsoft.com/office/powerpoint/2010/main" val="35579126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ER Concept Tambahan</a:t>
            </a:r>
            <a:br>
              <a:rPr lang="en-US">
                <a:effectLst>
                  <a:outerShdw blurRad="38100" dist="38100" dir="2700000" algn="tl">
                    <a:srgbClr val="000000">
                      <a:alpha val="43137"/>
                    </a:srgbClr>
                  </a:outerShdw>
                </a:effectLst>
              </a:rPr>
            </a:br>
            <a:r>
              <a:rPr lang="en-US">
                <a:solidFill>
                  <a:srgbClr val="FF0000"/>
                </a:solidFill>
                <a:effectLst>
                  <a:outerShdw blurRad="38100" dist="38100" dir="2700000" algn="tl">
                    <a:srgbClr val="000000">
                      <a:alpha val="43137"/>
                    </a:srgbClr>
                  </a:outerShdw>
                </a:effectLst>
              </a:rPr>
              <a:t>Weak Entity</a:t>
            </a:r>
            <a:endParaRPr lang="en-US">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3475037"/>
            <a:ext cx="8229600" cy="2925763"/>
          </a:xfrm>
        </p:spPr>
        <p:txBody>
          <a:bodyPr>
            <a:normAutofit lnSpcReduction="10000"/>
          </a:bodyPr>
          <a:lstStyle/>
          <a:p>
            <a:pPr marL="0" indent="0">
              <a:buNone/>
            </a:pPr>
            <a:r>
              <a:rPr lang="en-US" b="1"/>
              <a:t>Contoh Weak Entity</a:t>
            </a:r>
          </a:p>
          <a:p>
            <a:r>
              <a:rPr lang="en-US"/>
              <a:t>entitas Order adalah </a:t>
            </a:r>
            <a:r>
              <a:rPr lang="en-US" b="1"/>
              <a:t>optional</a:t>
            </a:r>
            <a:r>
              <a:rPr lang="en-US"/>
              <a:t> pada relationshipnya ke Line_item, karena order tetap bisa mulai walau tanpa line item sekalipun.</a:t>
            </a:r>
          </a:p>
          <a:p>
            <a:r>
              <a:rPr lang="en-US"/>
              <a:t>Entitas Line_item adalah </a:t>
            </a:r>
            <a:r>
              <a:rPr lang="en-US" b="1"/>
              <a:t>mandatory</a:t>
            </a:r>
            <a:r>
              <a:rPr lang="en-US"/>
              <a:t> pada relationshipnya ke Order, karena line-item order (daftar pesanan) untuk suatu product tidak mungkin ada jika pada master order tidak dimasukkan product tersebut sebagai product yang dipesan customer pada pesanan. Dengan demikian maka </a:t>
            </a:r>
            <a:r>
              <a:rPr lang="en-US" b="1"/>
              <a:t>entitas Line_item </a:t>
            </a:r>
            <a:r>
              <a:rPr lang="en-US"/>
              <a:t>adalah </a:t>
            </a:r>
            <a:r>
              <a:rPr lang="en-US" b="1"/>
              <a:t>weak entity</a:t>
            </a:r>
            <a:r>
              <a:rPr lang="en-US"/>
              <a:t>.</a:t>
            </a:r>
          </a:p>
          <a:p>
            <a:r>
              <a:rPr lang="en-US"/>
              <a:t>Jika pesanan terhadap product tersebut di cancel oleh customer, maka semua kejadian pada Line_item (weak entity) tersebut juga akan hilang.</a:t>
            </a:r>
          </a:p>
          <a:p>
            <a:endParaRPr lang="en-US" b="1"/>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21</a:t>
            </a:fld>
            <a:endParaRPr lang="en-US" dirty="0"/>
          </a:p>
        </p:txBody>
      </p:sp>
      <p:grpSp>
        <p:nvGrpSpPr>
          <p:cNvPr id="7" name="Group 6"/>
          <p:cNvGrpSpPr/>
          <p:nvPr/>
        </p:nvGrpSpPr>
        <p:grpSpPr>
          <a:xfrm>
            <a:off x="152399" y="1447800"/>
            <a:ext cx="8763001" cy="2157116"/>
            <a:chOff x="-1164834" y="1785187"/>
            <a:chExt cx="8763001" cy="2157116"/>
          </a:xfrm>
        </p:grpSpPr>
        <p:grpSp>
          <p:nvGrpSpPr>
            <p:cNvPr id="8" name="Group 7"/>
            <p:cNvGrpSpPr/>
            <p:nvPr/>
          </p:nvGrpSpPr>
          <p:grpSpPr>
            <a:xfrm>
              <a:off x="-1164834" y="1785187"/>
              <a:ext cx="8763001" cy="2157116"/>
              <a:chOff x="-1546643" y="-208088"/>
              <a:chExt cx="5430322" cy="1336576"/>
            </a:xfrm>
          </p:grpSpPr>
          <p:sp>
            <p:nvSpPr>
              <p:cNvPr id="11" name="Oval 10"/>
              <p:cNvSpPr/>
              <p:nvPr/>
            </p:nvSpPr>
            <p:spPr>
              <a:xfrm>
                <a:off x="323806" y="-208088"/>
                <a:ext cx="585001" cy="224943"/>
              </a:xfrm>
              <a:prstGeom prst="ellipse">
                <a:avLst/>
              </a:prstGeom>
              <a:noFill/>
              <a:ln w="3175"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lang="en-US" sz="1400" u="sng" kern="0">
                    <a:solidFill>
                      <a:srgbClr val="000000"/>
                    </a:solidFill>
                    <a:latin typeface="Calibri"/>
                    <a:ea typeface="Calibri"/>
                    <a:cs typeface="Times New Roman"/>
                  </a:rPr>
                  <a:t>o</a:t>
                </a:r>
                <a:r>
                  <a:rPr kumimoji="0" lang="en-US" sz="1400" b="0" i="0" u="sng" strike="noStrike" kern="0" cap="none" spc="0" normalizeH="0" baseline="0" noProof="0">
                    <a:ln>
                      <a:noFill/>
                    </a:ln>
                    <a:solidFill>
                      <a:srgbClr val="000000"/>
                    </a:solidFill>
                    <a:effectLst/>
                    <a:uLnTx/>
                    <a:uFillTx/>
                    <a:latin typeface="Calibri"/>
                    <a:ea typeface="Calibri"/>
                    <a:cs typeface="Times New Roman"/>
                  </a:rPr>
                  <a:t>rdno</a:t>
                </a:r>
                <a:endParaRPr kumimoji="0" lang="en-US" sz="2000" b="0" i="0" u="none" strike="noStrike" kern="0" cap="none" spc="0" normalizeH="0" baseline="0" noProof="0">
                  <a:ln>
                    <a:noFill/>
                  </a:ln>
                  <a:solidFill>
                    <a:sysClr val="window" lastClr="FFFFFF"/>
                  </a:solidFill>
                  <a:effectLst/>
                  <a:uLnTx/>
                  <a:uFillTx/>
                  <a:latin typeface="Calibri"/>
                  <a:ea typeface="Calibri"/>
                  <a:cs typeface="Times New Roman"/>
                </a:endParaRPr>
              </a:p>
            </p:txBody>
          </p:sp>
          <p:grpSp>
            <p:nvGrpSpPr>
              <p:cNvPr id="12" name="Group 11"/>
              <p:cNvGrpSpPr/>
              <p:nvPr/>
            </p:nvGrpSpPr>
            <p:grpSpPr>
              <a:xfrm>
                <a:off x="-1546643" y="3402"/>
                <a:ext cx="5430322" cy="1125086"/>
                <a:chOff x="-1514902" y="98819"/>
                <a:chExt cx="5430539" cy="1125691"/>
              </a:xfrm>
            </p:grpSpPr>
            <p:sp>
              <p:nvSpPr>
                <p:cNvPr id="16" name="Flowchart: Decision 15"/>
                <p:cNvSpPr/>
                <p:nvPr/>
              </p:nvSpPr>
              <p:spPr>
                <a:xfrm>
                  <a:off x="1507307" y="102464"/>
                  <a:ext cx="1114973" cy="461257"/>
                </a:xfrm>
                <a:prstGeom prst="flowChartDecision">
                  <a:avLst/>
                </a:prstGeom>
                <a:solidFill>
                  <a:sysClr val="window" lastClr="FFFFFF"/>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Calibri"/>
                      <a:ea typeface="Times New Roman"/>
                      <a:cs typeface="Times New Roman"/>
                    </a:rPr>
                    <a:t>has_item</a:t>
                  </a:r>
                  <a:endParaRPr kumimoji="0" lang="en-US" sz="2000" b="0" i="0" u="none" strike="noStrike" kern="0" cap="none" spc="0" normalizeH="0" baseline="0" noProof="0">
                    <a:ln>
                      <a:noFill/>
                    </a:ln>
                    <a:solidFill>
                      <a:sysClr val="windowText" lastClr="000000"/>
                    </a:solidFill>
                    <a:effectLst/>
                    <a:uLnTx/>
                    <a:uFillTx/>
                    <a:latin typeface="Times New Roman"/>
                    <a:ea typeface="Times New Roman"/>
                  </a:endParaRPr>
                </a:p>
              </p:txBody>
            </p:sp>
            <p:sp>
              <p:nvSpPr>
                <p:cNvPr id="17" name="Flowchart: Process 16"/>
                <p:cNvSpPr/>
                <p:nvPr/>
              </p:nvSpPr>
              <p:spPr>
                <a:xfrm>
                  <a:off x="497286" y="202576"/>
                  <a:ext cx="708331" cy="257780"/>
                </a:xfrm>
                <a:prstGeom prst="flowChartProcess">
                  <a:avLst/>
                </a:prstGeom>
                <a:solidFill>
                  <a:sysClr val="window" lastClr="FFFFFF"/>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00000"/>
                      </a:solidFill>
                      <a:effectLst/>
                      <a:uLnTx/>
                      <a:uFillTx/>
                      <a:latin typeface="Calibri"/>
                      <a:ea typeface="Times New Roman"/>
                      <a:cs typeface="Times New Roman"/>
                    </a:rPr>
                    <a:t>Order</a:t>
                  </a:r>
                  <a:endParaRPr kumimoji="0" lang="en-US" sz="2400" b="1" i="0" u="none" strike="noStrike" kern="0" cap="none" spc="0" normalizeH="0" baseline="0" noProof="0">
                    <a:ln>
                      <a:noFill/>
                    </a:ln>
                    <a:solidFill>
                      <a:sysClr val="windowText" lastClr="000000"/>
                    </a:solidFill>
                    <a:effectLst/>
                    <a:uLnTx/>
                    <a:uFillTx/>
                    <a:latin typeface="Times New Roman"/>
                    <a:ea typeface="Times New Roman"/>
                  </a:endParaRPr>
                </a:p>
              </p:txBody>
            </p:sp>
            <p:sp>
              <p:nvSpPr>
                <p:cNvPr id="18" name="Flowchart: Process 17"/>
                <p:cNvSpPr/>
                <p:nvPr/>
              </p:nvSpPr>
              <p:spPr>
                <a:xfrm>
                  <a:off x="2866248" y="194306"/>
                  <a:ext cx="1041528" cy="274320"/>
                </a:xfrm>
                <a:prstGeom prst="flowChartProcess">
                  <a:avLst/>
                </a:prstGeom>
                <a:solidFill>
                  <a:sysClr val="window" lastClr="FFFFFF"/>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00000"/>
                      </a:solidFill>
                      <a:effectLst/>
                      <a:uLnTx/>
                      <a:uFillTx/>
                      <a:latin typeface="Calibri"/>
                      <a:ea typeface="Times New Roman"/>
                      <a:cs typeface="Times New Roman"/>
                    </a:rPr>
                    <a:t>Line_item</a:t>
                  </a:r>
                  <a:endParaRPr kumimoji="0" lang="en-US" sz="2400" b="1" i="0" u="none" strike="noStrike" kern="0" cap="none" spc="0" normalizeH="0" baseline="0" noProof="0">
                    <a:ln>
                      <a:noFill/>
                    </a:ln>
                    <a:solidFill>
                      <a:sysClr val="windowText" lastClr="000000"/>
                    </a:solidFill>
                    <a:effectLst/>
                    <a:uLnTx/>
                    <a:uFillTx/>
                    <a:latin typeface="Times New Roman"/>
                    <a:ea typeface="Times New Roman"/>
                  </a:endParaRPr>
                </a:p>
              </p:txBody>
            </p:sp>
            <p:cxnSp>
              <p:nvCxnSpPr>
                <p:cNvPr id="19" name="Straight Connector 18"/>
                <p:cNvCxnSpPr>
                  <a:stCxn id="17" idx="3"/>
                  <a:endCxn id="16" idx="1"/>
                </p:cNvCxnSpPr>
                <p:nvPr/>
              </p:nvCxnSpPr>
              <p:spPr>
                <a:xfrm>
                  <a:off x="1205617" y="331466"/>
                  <a:ext cx="301690" cy="1626"/>
                </a:xfrm>
                <a:prstGeom prst="line">
                  <a:avLst/>
                </a:prstGeom>
                <a:noFill/>
                <a:ln w="9525" cap="flat" cmpd="sng" algn="ctr">
                  <a:solidFill>
                    <a:srgbClr val="4F81BD">
                      <a:shade val="95000"/>
                      <a:satMod val="105000"/>
                    </a:srgbClr>
                  </a:solidFill>
                  <a:prstDash val="solid"/>
                </a:ln>
                <a:effectLst/>
              </p:spPr>
            </p:cxnSp>
            <p:cxnSp>
              <p:nvCxnSpPr>
                <p:cNvPr id="20" name="Straight Connector 19"/>
                <p:cNvCxnSpPr>
                  <a:stCxn id="16" idx="3"/>
                  <a:endCxn id="18" idx="1"/>
                </p:cNvCxnSpPr>
                <p:nvPr/>
              </p:nvCxnSpPr>
              <p:spPr>
                <a:xfrm flipV="1">
                  <a:off x="2622279" y="331466"/>
                  <a:ext cx="243969" cy="1626"/>
                </a:xfrm>
                <a:prstGeom prst="line">
                  <a:avLst/>
                </a:prstGeom>
                <a:noFill/>
                <a:ln w="9525" cap="flat" cmpd="sng" algn="ctr">
                  <a:solidFill>
                    <a:srgbClr val="4F81BD">
                      <a:shade val="95000"/>
                      <a:satMod val="105000"/>
                    </a:srgbClr>
                  </a:solidFill>
                  <a:prstDash val="solid"/>
                </a:ln>
                <a:effectLst/>
              </p:spPr>
            </p:cxnSp>
            <p:cxnSp>
              <p:nvCxnSpPr>
                <p:cNvPr id="21" name="Straight Connector 20"/>
                <p:cNvCxnSpPr>
                  <a:stCxn id="11" idx="4"/>
                  <a:endCxn id="17" idx="0"/>
                </p:cNvCxnSpPr>
                <p:nvPr/>
              </p:nvCxnSpPr>
              <p:spPr>
                <a:xfrm>
                  <a:off x="648134" y="112279"/>
                  <a:ext cx="203318" cy="90297"/>
                </a:xfrm>
                <a:prstGeom prst="line">
                  <a:avLst/>
                </a:prstGeom>
                <a:noFill/>
                <a:ln w="9525" cap="flat" cmpd="sng" algn="ctr">
                  <a:solidFill>
                    <a:srgbClr val="4F81BD">
                      <a:shade val="95000"/>
                      <a:satMod val="105000"/>
                    </a:srgbClr>
                  </a:solidFill>
                  <a:prstDash val="solid"/>
                </a:ln>
                <a:effectLst/>
              </p:spPr>
            </p:cxnSp>
            <p:cxnSp>
              <p:nvCxnSpPr>
                <p:cNvPr id="24" name="Straight Connector 23"/>
                <p:cNvCxnSpPr>
                  <a:stCxn id="15" idx="4"/>
                  <a:endCxn id="18" idx="0"/>
                </p:cNvCxnSpPr>
                <p:nvPr/>
              </p:nvCxnSpPr>
              <p:spPr>
                <a:xfrm>
                  <a:off x="3003430" y="98819"/>
                  <a:ext cx="383581" cy="95487"/>
                </a:xfrm>
                <a:prstGeom prst="line">
                  <a:avLst/>
                </a:prstGeom>
                <a:noFill/>
                <a:ln w="9525" cap="flat" cmpd="sng" algn="ctr">
                  <a:solidFill>
                    <a:srgbClr val="4F81BD">
                      <a:shade val="95000"/>
                      <a:satMod val="105000"/>
                    </a:srgbClr>
                  </a:solidFill>
                  <a:prstDash val="solid"/>
                </a:ln>
                <a:effectLst/>
              </p:spPr>
            </p:cxnSp>
            <p:sp>
              <p:nvSpPr>
                <p:cNvPr id="38" name="Flowchart: Decision 37"/>
                <p:cNvSpPr/>
                <p:nvPr/>
              </p:nvSpPr>
              <p:spPr>
                <a:xfrm>
                  <a:off x="2858390" y="557741"/>
                  <a:ext cx="1057247" cy="299194"/>
                </a:xfrm>
                <a:prstGeom prst="flowChartDecision">
                  <a:avLst/>
                </a:prstGeom>
                <a:solidFill>
                  <a:sysClr val="window" lastClr="FFFFFF"/>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a:solidFill>
                        <a:srgbClr val="000000"/>
                      </a:solidFill>
                      <a:latin typeface="Calibri"/>
                      <a:ea typeface="Times New Roman"/>
                      <a:cs typeface="Times New Roman"/>
                    </a:rPr>
                    <a:t>f</a:t>
                  </a:r>
                  <a:r>
                    <a:rPr kumimoji="0" lang="en-US" sz="1400" b="0" i="0" u="none" strike="noStrike" kern="1200" cap="none" spc="0" normalizeH="0" baseline="0" noProof="0">
                      <a:ln>
                        <a:noFill/>
                      </a:ln>
                      <a:solidFill>
                        <a:srgbClr val="000000"/>
                      </a:solidFill>
                      <a:effectLst/>
                      <a:uLnTx/>
                      <a:uFillTx/>
                      <a:latin typeface="Calibri"/>
                      <a:ea typeface="Times New Roman"/>
                      <a:cs typeface="Times New Roman"/>
                    </a:rPr>
                    <a:t>or_prod</a:t>
                  </a:r>
                  <a:endParaRPr kumimoji="0" lang="en-US" sz="2000" b="0" i="0" u="none" strike="noStrike" kern="0" cap="none" spc="0" normalizeH="0" baseline="0" noProof="0">
                    <a:ln>
                      <a:noFill/>
                    </a:ln>
                    <a:solidFill>
                      <a:sysClr val="windowText" lastClr="000000"/>
                    </a:solidFill>
                    <a:effectLst/>
                    <a:uLnTx/>
                    <a:uFillTx/>
                    <a:latin typeface="Times New Roman"/>
                    <a:ea typeface="Times New Roman"/>
                  </a:endParaRPr>
                </a:p>
              </p:txBody>
            </p:sp>
            <p:cxnSp>
              <p:nvCxnSpPr>
                <p:cNvPr id="39" name="Straight Connector 38"/>
                <p:cNvCxnSpPr>
                  <a:stCxn id="18" idx="2"/>
                  <a:endCxn id="38" idx="0"/>
                </p:cNvCxnSpPr>
                <p:nvPr/>
              </p:nvCxnSpPr>
              <p:spPr>
                <a:xfrm>
                  <a:off x="3387012" y="468626"/>
                  <a:ext cx="1" cy="89115"/>
                </a:xfrm>
                <a:prstGeom prst="line">
                  <a:avLst/>
                </a:prstGeom>
                <a:noFill/>
                <a:ln w="9525" cap="flat" cmpd="sng" algn="ctr">
                  <a:solidFill>
                    <a:srgbClr val="4F81BD">
                      <a:shade val="95000"/>
                      <a:satMod val="105000"/>
                    </a:srgbClr>
                  </a:solidFill>
                  <a:prstDash val="solid"/>
                </a:ln>
                <a:effectLst/>
              </p:spPr>
            </p:cxnSp>
            <p:sp>
              <p:nvSpPr>
                <p:cNvPr id="44" name="Flowchart: Process 43"/>
                <p:cNvSpPr/>
                <p:nvPr/>
              </p:nvSpPr>
              <p:spPr>
                <a:xfrm>
                  <a:off x="3032846" y="966730"/>
                  <a:ext cx="708331" cy="257780"/>
                </a:xfrm>
                <a:prstGeom prst="flowChartProcess">
                  <a:avLst/>
                </a:prstGeom>
                <a:solidFill>
                  <a:sysClr val="window" lastClr="FFFFFF"/>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00000"/>
                      </a:solidFill>
                      <a:effectLst/>
                      <a:uLnTx/>
                      <a:uFillTx/>
                      <a:latin typeface="Calibri"/>
                      <a:ea typeface="Times New Roman"/>
                      <a:cs typeface="Times New Roman"/>
                    </a:rPr>
                    <a:t>Product</a:t>
                  </a:r>
                  <a:endParaRPr kumimoji="0" lang="en-US" sz="2400" b="1" i="0" u="none" strike="noStrike" kern="0" cap="none" spc="0" normalizeH="0" baseline="0" noProof="0">
                    <a:ln>
                      <a:noFill/>
                    </a:ln>
                    <a:solidFill>
                      <a:sysClr val="windowText" lastClr="000000"/>
                    </a:solidFill>
                    <a:effectLst/>
                    <a:uLnTx/>
                    <a:uFillTx/>
                    <a:latin typeface="Times New Roman"/>
                    <a:ea typeface="Times New Roman"/>
                  </a:endParaRPr>
                </a:p>
              </p:txBody>
            </p:sp>
            <p:cxnSp>
              <p:nvCxnSpPr>
                <p:cNvPr id="45" name="Straight Connector 44"/>
                <p:cNvCxnSpPr>
                  <a:stCxn id="38" idx="2"/>
                  <a:endCxn id="44" idx="0"/>
                </p:cNvCxnSpPr>
                <p:nvPr/>
              </p:nvCxnSpPr>
              <p:spPr>
                <a:xfrm flipH="1">
                  <a:off x="3387011" y="856934"/>
                  <a:ext cx="2" cy="109795"/>
                </a:xfrm>
                <a:prstGeom prst="line">
                  <a:avLst/>
                </a:prstGeom>
                <a:noFill/>
                <a:ln w="9525" cap="flat" cmpd="sng" algn="ctr">
                  <a:solidFill>
                    <a:srgbClr val="4F81BD">
                      <a:shade val="95000"/>
                      <a:satMod val="105000"/>
                    </a:srgbClr>
                  </a:solidFill>
                  <a:prstDash val="solid"/>
                </a:ln>
                <a:effectLst/>
              </p:spPr>
            </p:cxnSp>
            <p:sp>
              <p:nvSpPr>
                <p:cNvPr id="46" name="Flowchart: Decision 45"/>
                <p:cNvSpPr/>
                <p:nvPr/>
              </p:nvSpPr>
              <p:spPr>
                <a:xfrm>
                  <a:off x="-683264" y="181189"/>
                  <a:ext cx="1057247" cy="299194"/>
                </a:xfrm>
                <a:prstGeom prst="flowChartDecision">
                  <a:avLst/>
                </a:prstGeom>
                <a:solidFill>
                  <a:sysClr val="window" lastClr="FFFFFF"/>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Calibri"/>
                      <a:ea typeface="Times New Roman"/>
                      <a:cs typeface="Times New Roman"/>
                    </a:rPr>
                    <a:t>request</a:t>
                  </a:r>
                  <a:endParaRPr kumimoji="0" lang="en-US" sz="2000" b="0" i="0" u="none" strike="noStrike" kern="0" cap="none" spc="0" normalizeH="0" baseline="0" noProof="0">
                    <a:ln>
                      <a:noFill/>
                    </a:ln>
                    <a:solidFill>
                      <a:sysClr val="windowText" lastClr="000000"/>
                    </a:solidFill>
                    <a:effectLst/>
                    <a:uLnTx/>
                    <a:uFillTx/>
                    <a:latin typeface="Times New Roman"/>
                    <a:ea typeface="Times New Roman"/>
                  </a:endParaRPr>
                </a:p>
              </p:txBody>
            </p:sp>
            <p:sp>
              <p:nvSpPr>
                <p:cNvPr id="48" name="Flowchart: Process 47"/>
                <p:cNvSpPr/>
                <p:nvPr/>
              </p:nvSpPr>
              <p:spPr>
                <a:xfrm>
                  <a:off x="-1514902" y="201895"/>
                  <a:ext cx="708331" cy="257780"/>
                </a:xfrm>
                <a:prstGeom prst="flowChartProcess">
                  <a:avLst/>
                </a:prstGeom>
                <a:solidFill>
                  <a:sysClr val="window" lastClr="FFFFFF"/>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00000"/>
                      </a:solidFill>
                      <a:effectLst/>
                      <a:uLnTx/>
                      <a:uFillTx/>
                      <a:latin typeface="Calibri"/>
                      <a:ea typeface="Times New Roman"/>
                      <a:cs typeface="Times New Roman"/>
                    </a:rPr>
                    <a:t>Customer</a:t>
                  </a:r>
                  <a:endParaRPr kumimoji="0" lang="en-US" sz="2400" b="1" i="0" u="none" strike="noStrike" kern="0" cap="none" spc="0" normalizeH="0" baseline="0" noProof="0">
                    <a:ln>
                      <a:noFill/>
                    </a:ln>
                    <a:solidFill>
                      <a:sysClr val="windowText" lastClr="000000"/>
                    </a:solidFill>
                    <a:effectLst/>
                    <a:uLnTx/>
                    <a:uFillTx/>
                    <a:latin typeface="Times New Roman"/>
                    <a:ea typeface="Times New Roman"/>
                  </a:endParaRPr>
                </a:p>
              </p:txBody>
            </p:sp>
            <p:cxnSp>
              <p:nvCxnSpPr>
                <p:cNvPr id="60" name="Straight Connector 59"/>
                <p:cNvCxnSpPr>
                  <a:stCxn id="46" idx="3"/>
                  <a:endCxn id="17" idx="1"/>
                </p:cNvCxnSpPr>
                <p:nvPr/>
              </p:nvCxnSpPr>
              <p:spPr>
                <a:xfrm>
                  <a:off x="373983" y="330786"/>
                  <a:ext cx="123304" cy="681"/>
                </a:xfrm>
                <a:prstGeom prst="line">
                  <a:avLst/>
                </a:prstGeom>
                <a:noFill/>
                <a:ln w="9525" cap="flat" cmpd="sng" algn="ctr">
                  <a:solidFill>
                    <a:srgbClr val="4F81BD">
                      <a:shade val="95000"/>
                      <a:satMod val="105000"/>
                    </a:srgbClr>
                  </a:solidFill>
                  <a:prstDash val="solid"/>
                </a:ln>
                <a:effectLst/>
              </p:spPr>
            </p:cxnSp>
            <p:cxnSp>
              <p:nvCxnSpPr>
                <p:cNvPr id="61" name="Straight Connector 60"/>
                <p:cNvCxnSpPr>
                  <a:stCxn id="48" idx="3"/>
                  <a:endCxn id="46" idx="1"/>
                </p:cNvCxnSpPr>
                <p:nvPr/>
              </p:nvCxnSpPr>
              <p:spPr>
                <a:xfrm>
                  <a:off x="-806571" y="330785"/>
                  <a:ext cx="123307" cy="1"/>
                </a:xfrm>
                <a:prstGeom prst="line">
                  <a:avLst/>
                </a:prstGeom>
                <a:noFill/>
                <a:ln w="9525" cap="flat" cmpd="sng" algn="ctr">
                  <a:solidFill>
                    <a:srgbClr val="4F81BD">
                      <a:shade val="95000"/>
                      <a:satMod val="105000"/>
                    </a:srgbClr>
                  </a:solidFill>
                  <a:prstDash val="solid"/>
                </a:ln>
                <a:effectLst/>
              </p:spPr>
            </p:cxnSp>
            <p:sp>
              <p:nvSpPr>
                <p:cNvPr id="67" name="Flowchart: Process 66"/>
                <p:cNvSpPr/>
                <p:nvPr/>
              </p:nvSpPr>
              <p:spPr>
                <a:xfrm>
                  <a:off x="497287" y="966730"/>
                  <a:ext cx="708331" cy="257780"/>
                </a:xfrm>
                <a:prstGeom prst="flowChartProcess">
                  <a:avLst/>
                </a:prstGeom>
                <a:solidFill>
                  <a:sysClr val="window" lastClr="FFFFFF"/>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00000"/>
                      </a:solidFill>
                      <a:effectLst/>
                      <a:uLnTx/>
                      <a:uFillTx/>
                      <a:latin typeface="Calibri"/>
                      <a:ea typeface="Times New Roman"/>
                      <a:cs typeface="Times New Roman"/>
                    </a:rPr>
                    <a:t>Agent</a:t>
                  </a:r>
                  <a:endParaRPr kumimoji="0" lang="en-US" sz="2400" b="1" i="0" u="none" strike="noStrike" kern="0" cap="none" spc="0" normalizeH="0" baseline="0" noProof="0">
                    <a:ln>
                      <a:noFill/>
                    </a:ln>
                    <a:solidFill>
                      <a:sysClr val="windowText" lastClr="000000"/>
                    </a:solidFill>
                    <a:effectLst/>
                    <a:uLnTx/>
                    <a:uFillTx/>
                    <a:latin typeface="Times New Roman"/>
                    <a:ea typeface="Times New Roman"/>
                  </a:endParaRPr>
                </a:p>
              </p:txBody>
            </p:sp>
            <p:sp>
              <p:nvSpPr>
                <p:cNvPr id="70" name="Flowchart: Decision 69"/>
                <p:cNvSpPr/>
                <p:nvPr/>
              </p:nvSpPr>
              <p:spPr>
                <a:xfrm>
                  <a:off x="322829" y="548573"/>
                  <a:ext cx="1057247" cy="299194"/>
                </a:xfrm>
                <a:prstGeom prst="flowChartDecision">
                  <a:avLst/>
                </a:prstGeom>
                <a:solidFill>
                  <a:sysClr val="window" lastClr="FFFFFF"/>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Calibri"/>
                      <a:ea typeface="Times New Roman"/>
                      <a:cs typeface="Times New Roman"/>
                    </a:rPr>
                    <a:t>places</a:t>
                  </a:r>
                  <a:endParaRPr kumimoji="0" lang="en-US" sz="2000" b="0" i="0" u="none" strike="noStrike" kern="0" cap="none" spc="0" normalizeH="0" baseline="0" noProof="0">
                    <a:ln>
                      <a:noFill/>
                    </a:ln>
                    <a:solidFill>
                      <a:sysClr val="windowText" lastClr="000000"/>
                    </a:solidFill>
                    <a:effectLst/>
                    <a:uLnTx/>
                    <a:uFillTx/>
                    <a:latin typeface="Times New Roman"/>
                    <a:ea typeface="Times New Roman"/>
                  </a:endParaRPr>
                </a:p>
              </p:txBody>
            </p:sp>
            <p:cxnSp>
              <p:nvCxnSpPr>
                <p:cNvPr id="71" name="Straight Connector 70"/>
                <p:cNvCxnSpPr>
                  <a:stCxn id="70" idx="2"/>
                  <a:endCxn id="67" idx="0"/>
                </p:cNvCxnSpPr>
                <p:nvPr/>
              </p:nvCxnSpPr>
              <p:spPr>
                <a:xfrm flipH="1">
                  <a:off x="851452" y="847767"/>
                  <a:ext cx="1" cy="118963"/>
                </a:xfrm>
                <a:prstGeom prst="line">
                  <a:avLst/>
                </a:prstGeom>
                <a:noFill/>
                <a:ln w="9525" cap="flat" cmpd="sng" algn="ctr">
                  <a:solidFill>
                    <a:srgbClr val="4F81BD">
                      <a:shade val="95000"/>
                      <a:satMod val="105000"/>
                    </a:srgbClr>
                  </a:solidFill>
                  <a:prstDash val="solid"/>
                </a:ln>
                <a:effectLst/>
              </p:spPr>
            </p:cxnSp>
            <p:cxnSp>
              <p:nvCxnSpPr>
                <p:cNvPr id="74" name="Straight Connector 73"/>
                <p:cNvCxnSpPr>
                  <a:stCxn id="17" idx="2"/>
                  <a:endCxn id="70" idx="0"/>
                </p:cNvCxnSpPr>
                <p:nvPr/>
              </p:nvCxnSpPr>
              <p:spPr>
                <a:xfrm>
                  <a:off x="851452" y="460356"/>
                  <a:ext cx="1" cy="88216"/>
                </a:xfrm>
                <a:prstGeom prst="line">
                  <a:avLst/>
                </a:prstGeom>
                <a:noFill/>
                <a:ln w="9525" cap="flat" cmpd="sng" algn="ctr">
                  <a:solidFill>
                    <a:srgbClr val="4F81BD">
                      <a:shade val="95000"/>
                      <a:satMod val="105000"/>
                    </a:srgbClr>
                  </a:solidFill>
                  <a:prstDash val="solid"/>
                </a:ln>
                <a:effectLst/>
              </p:spPr>
            </p:cxnSp>
            <p:cxnSp>
              <p:nvCxnSpPr>
                <p:cNvPr id="90" name="Straight Connector 89"/>
                <p:cNvCxnSpPr>
                  <a:stCxn id="89" idx="4"/>
                  <a:endCxn id="18" idx="0"/>
                </p:cNvCxnSpPr>
                <p:nvPr/>
              </p:nvCxnSpPr>
              <p:spPr>
                <a:xfrm flipH="1">
                  <a:off x="3387012" y="98819"/>
                  <a:ext cx="235595" cy="95486"/>
                </a:xfrm>
                <a:prstGeom prst="line">
                  <a:avLst/>
                </a:prstGeom>
                <a:noFill/>
                <a:ln w="9525" cap="flat" cmpd="sng" algn="ctr">
                  <a:solidFill>
                    <a:srgbClr val="4F81BD">
                      <a:shade val="95000"/>
                      <a:satMod val="105000"/>
                    </a:srgbClr>
                  </a:solidFill>
                  <a:prstDash val="solid"/>
                </a:ln>
                <a:effectLst/>
              </p:spPr>
            </p:cxnSp>
          </p:grpSp>
          <p:sp>
            <p:nvSpPr>
              <p:cNvPr id="15" name="Oval 14"/>
              <p:cNvSpPr/>
              <p:nvPr/>
            </p:nvSpPr>
            <p:spPr>
              <a:xfrm>
                <a:off x="2673201" y="-208088"/>
                <a:ext cx="596615" cy="211490"/>
              </a:xfrm>
              <a:prstGeom prst="ellipse">
                <a:avLst/>
              </a:prstGeom>
              <a:solidFill>
                <a:schemeClr val="bg1"/>
              </a:solidFill>
              <a:ln w="3175"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lvl="0" algn="ctr">
                  <a:lnSpc>
                    <a:spcPct val="115000"/>
                  </a:lnSpc>
                  <a:spcAft>
                    <a:spcPts val="1000"/>
                  </a:spcAft>
                  <a:defRPr/>
                </a:pPr>
                <a:r>
                  <a:rPr lang="en-US" sz="1400" u="sng" kern="0">
                    <a:solidFill>
                      <a:srgbClr val="000000"/>
                    </a:solidFill>
                    <a:ea typeface="Calibri"/>
                    <a:cs typeface="Times New Roman"/>
                  </a:rPr>
                  <a:t>lineno</a:t>
                </a:r>
                <a:endParaRPr kumimoji="0" lang="en-US" sz="2000" b="0" i="0" u="none" strike="noStrike" kern="0" cap="none" spc="0" normalizeH="0" baseline="0" noProof="0">
                  <a:ln>
                    <a:noFill/>
                  </a:ln>
                  <a:solidFill>
                    <a:sysClr val="window" lastClr="FFFFFF"/>
                  </a:solidFill>
                  <a:effectLst/>
                  <a:uLnTx/>
                  <a:uFillTx/>
                  <a:latin typeface="Calibri"/>
                  <a:ea typeface="Calibri"/>
                  <a:cs typeface="Times New Roman"/>
                </a:endParaRPr>
              </a:p>
            </p:txBody>
          </p:sp>
          <p:sp>
            <p:nvSpPr>
              <p:cNvPr id="89" name="Oval 88"/>
              <p:cNvSpPr/>
              <p:nvPr/>
            </p:nvSpPr>
            <p:spPr>
              <a:xfrm>
                <a:off x="3297641" y="-208088"/>
                <a:ext cx="586038" cy="211490"/>
              </a:xfrm>
              <a:prstGeom prst="ellipse">
                <a:avLst/>
              </a:prstGeom>
              <a:solidFill>
                <a:schemeClr val="bg1"/>
              </a:solidFill>
              <a:ln w="3175"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lvl="0" algn="ctr">
                  <a:lnSpc>
                    <a:spcPct val="115000"/>
                  </a:lnSpc>
                  <a:spcAft>
                    <a:spcPts val="1000"/>
                  </a:spcAft>
                  <a:defRPr/>
                </a:pPr>
                <a:r>
                  <a:rPr lang="en-US" sz="1400" kern="0">
                    <a:solidFill>
                      <a:srgbClr val="000000"/>
                    </a:solidFill>
                    <a:ea typeface="Calibri"/>
                    <a:cs typeface="Times New Roman"/>
                  </a:rPr>
                  <a:t>Prodid</a:t>
                </a:r>
                <a:endParaRPr kumimoji="0" lang="en-US" sz="2000" b="0" i="0" strike="noStrike" kern="0" cap="none" spc="0" normalizeH="0" baseline="0" noProof="0">
                  <a:ln>
                    <a:noFill/>
                  </a:ln>
                  <a:solidFill>
                    <a:sysClr val="window" lastClr="FFFFFF"/>
                  </a:solidFill>
                  <a:effectLst/>
                  <a:uLnTx/>
                  <a:uFillTx/>
                  <a:latin typeface="Calibri"/>
                  <a:ea typeface="Calibri"/>
                  <a:cs typeface="Times New Roman"/>
                </a:endParaRPr>
              </a:p>
            </p:txBody>
          </p:sp>
        </p:grpSp>
        <p:sp>
          <p:nvSpPr>
            <p:cNvPr id="9" name="Rectangle 8"/>
            <p:cNvSpPr/>
            <p:nvPr/>
          </p:nvSpPr>
          <p:spPr>
            <a:xfrm flipH="1">
              <a:off x="3176235" y="2236393"/>
              <a:ext cx="535724" cy="276999"/>
            </a:xfrm>
            <a:prstGeom prst="rect">
              <a:avLst/>
            </a:prstGeom>
          </p:spPr>
          <p:txBody>
            <a:bodyPr wrap="none">
              <a:spAutoFit/>
            </a:bodyPr>
            <a:lstStyle/>
            <a:p>
              <a:r>
                <a:rPr lang="en-US" sz="1200" b="1">
                  <a:ea typeface="Times New Roman"/>
                  <a:cs typeface="Times New Roman"/>
                </a:rPr>
                <a:t>(0, N)</a:t>
              </a:r>
              <a:endParaRPr lang="en-US" sz="1200"/>
            </a:p>
          </p:txBody>
        </p:sp>
        <p:sp>
          <p:nvSpPr>
            <p:cNvPr id="10" name="Rectangle 9"/>
            <p:cNvSpPr/>
            <p:nvPr/>
          </p:nvSpPr>
          <p:spPr>
            <a:xfrm flipH="1">
              <a:off x="5455057" y="2236393"/>
              <a:ext cx="513282" cy="276999"/>
            </a:xfrm>
            <a:prstGeom prst="rect">
              <a:avLst/>
            </a:prstGeom>
          </p:spPr>
          <p:txBody>
            <a:bodyPr wrap="none">
              <a:spAutoFit/>
            </a:bodyPr>
            <a:lstStyle/>
            <a:p>
              <a:r>
                <a:rPr lang="en-US" sz="1200" b="1">
                  <a:ea typeface="Times New Roman"/>
                  <a:cs typeface="Times New Roman"/>
                </a:rPr>
                <a:t>(1, 1)</a:t>
              </a:r>
              <a:endParaRPr lang="en-US" sz="1200"/>
            </a:p>
          </p:txBody>
        </p:sp>
      </p:grpSp>
    </p:spTree>
    <p:extLst>
      <p:ext uri="{BB962C8B-B14F-4D97-AF65-F5344CB8AC3E}">
        <p14:creationId xmlns:p14="http://schemas.microsoft.com/office/powerpoint/2010/main" val="2465968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ER Concept Tambahan</a:t>
            </a:r>
            <a:br>
              <a:rPr lang="en-US">
                <a:effectLst>
                  <a:outerShdw blurRad="38100" dist="38100" dir="2700000" algn="tl">
                    <a:srgbClr val="000000">
                      <a:alpha val="43137"/>
                    </a:srgbClr>
                  </a:outerShdw>
                </a:effectLst>
              </a:rPr>
            </a:br>
            <a:r>
              <a:rPr lang="en-US">
                <a:solidFill>
                  <a:srgbClr val="FF0000"/>
                </a:solidFill>
                <a:effectLst>
                  <a:outerShdw blurRad="38100" dist="38100" dir="2700000" algn="tl">
                    <a:srgbClr val="000000">
                      <a:alpha val="43137"/>
                    </a:srgbClr>
                  </a:outerShdw>
                </a:effectLst>
              </a:rPr>
              <a:t>Weak Entity</a:t>
            </a:r>
            <a:endParaRPr lang="en-US">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2057399"/>
          </a:xfrm>
        </p:spPr>
        <p:txBody>
          <a:bodyPr>
            <a:normAutofit/>
          </a:bodyPr>
          <a:lstStyle/>
          <a:p>
            <a:r>
              <a:rPr lang="en-US" sz="2400" b="1" dirty="0" err="1"/>
              <a:t>Transformasi</a:t>
            </a:r>
            <a:r>
              <a:rPr lang="en-US" sz="2400" b="1" dirty="0"/>
              <a:t> Weak Entity ke </a:t>
            </a:r>
            <a:r>
              <a:rPr lang="en-US" sz="2400" b="1" dirty="0" err="1"/>
              <a:t>Tabel</a:t>
            </a:r>
            <a:r>
              <a:rPr lang="en-US" sz="2400" dirty="0"/>
              <a:t>: </a:t>
            </a:r>
          </a:p>
          <a:p>
            <a:pPr marL="341313" indent="0">
              <a:buNone/>
            </a:pPr>
            <a:r>
              <a:rPr lang="en-US" sz="2000" dirty="0"/>
              <a:t>Ketika </a:t>
            </a:r>
            <a:r>
              <a:rPr lang="en-US" sz="2000" dirty="0" err="1"/>
              <a:t>Line_item</a:t>
            </a:r>
            <a:r>
              <a:rPr lang="en-US" sz="2000" dirty="0"/>
              <a:t> (weak entity) </a:t>
            </a:r>
            <a:r>
              <a:rPr lang="en-US" sz="2000" dirty="0" err="1"/>
              <a:t>dipetakan</a:t>
            </a:r>
            <a:r>
              <a:rPr lang="en-US" sz="2000" dirty="0"/>
              <a:t> ke </a:t>
            </a:r>
            <a:r>
              <a:rPr lang="en-US" sz="2000" dirty="0" err="1"/>
              <a:t>tabel</a:t>
            </a:r>
            <a:r>
              <a:rPr lang="en-US" sz="2000" dirty="0"/>
              <a:t> </a:t>
            </a:r>
            <a:r>
              <a:rPr lang="en-US" sz="2000" dirty="0" err="1"/>
              <a:t>line_item</a:t>
            </a:r>
            <a:r>
              <a:rPr lang="en-US" sz="2000" dirty="0"/>
              <a:t>, maka </a:t>
            </a:r>
            <a:r>
              <a:rPr lang="en-US" sz="2000" b="1" dirty="0" err="1"/>
              <a:t>kolom</a:t>
            </a:r>
            <a:r>
              <a:rPr lang="en-US" sz="2000" b="1" dirty="0"/>
              <a:t> </a:t>
            </a:r>
            <a:r>
              <a:rPr lang="en-US" sz="2000" b="1" u="sng" dirty="0" err="1"/>
              <a:t>ordno</a:t>
            </a:r>
            <a:r>
              <a:rPr lang="en-US" sz="2000" b="1" dirty="0"/>
              <a:t> </a:t>
            </a:r>
            <a:r>
              <a:rPr lang="en-US" sz="2000" b="1" dirty="0" err="1"/>
              <a:t>ditambahkan</a:t>
            </a:r>
            <a:r>
              <a:rPr lang="en-US" sz="2000" b="1" dirty="0"/>
              <a:t> ke </a:t>
            </a:r>
            <a:r>
              <a:rPr lang="en-US" sz="2000" b="1" dirty="0" err="1"/>
              <a:t>tabel</a:t>
            </a:r>
            <a:r>
              <a:rPr lang="en-US" sz="2000" b="1" dirty="0"/>
              <a:t> </a:t>
            </a:r>
            <a:r>
              <a:rPr lang="en-US" sz="2000" b="1" dirty="0" err="1"/>
              <a:t>line_item</a:t>
            </a:r>
            <a:r>
              <a:rPr lang="en-US" sz="2000" dirty="0"/>
              <a:t> (</a:t>
            </a:r>
            <a:r>
              <a:rPr lang="en-US" sz="2000" dirty="0" err="1"/>
              <a:t>mengikuti</a:t>
            </a:r>
            <a:r>
              <a:rPr lang="en-US" sz="2000" dirty="0"/>
              <a:t> </a:t>
            </a:r>
            <a:r>
              <a:rPr lang="en-US" sz="2000" b="1" dirty="0"/>
              <a:t>transformation rule 4</a:t>
            </a:r>
            <a:r>
              <a:rPr lang="en-US" sz="2000" dirty="0"/>
              <a:t>) untuk </a:t>
            </a:r>
            <a:r>
              <a:rPr lang="en-US" sz="2000" dirty="0" err="1"/>
              <a:t>merepresentasikan</a:t>
            </a:r>
            <a:r>
              <a:rPr lang="en-US" sz="2000" dirty="0"/>
              <a:t> </a:t>
            </a:r>
            <a:r>
              <a:rPr lang="en-US" sz="2000" dirty="0" err="1"/>
              <a:t>relasi</a:t>
            </a:r>
            <a:r>
              <a:rPr lang="en-US" sz="2000" dirty="0"/>
              <a:t> item, dan </a:t>
            </a:r>
            <a:r>
              <a:rPr lang="en-US" sz="2000" b="1" dirty="0"/>
              <a:t>primary key </a:t>
            </a:r>
            <a:r>
              <a:rPr lang="en-US" sz="2000" b="1" dirty="0" err="1"/>
              <a:t>tabel</a:t>
            </a:r>
            <a:r>
              <a:rPr lang="en-US" sz="2000" b="1" dirty="0"/>
              <a:t> </a:t>
            </a:r>
            <a:r>
              <a:rPr lang="en-US" sz="2000" b="1" dirty="0" err="1"/>
              <a:t>line_item</a:t>
            </a:r>
            <a:r>
              <a:rPr lang="en-US" sz="2000" dirty="0"/>
              <a:t> adalah </a:t>
            </a:r>
            <a:r>
              <a:rPr lang="en-US" sz="2000" b="1" dirty="0" err="1"/>
              <a:t>kombinasi</a:t>
            </a:r>
            <a:r>
              <a:rPr lang="en-US" sz="2000" dirty="0"/>
              <a:t> </a:t>
            </a:r>
            <a:r>
              <a:rPr lang="en-US" sz="2000" dirty="0" err="1"/>
              <a:t>dari</a:t>
            </a:r>
            <a:r>
              <a:rPr lang="en-US" sz="2000" dirty="0"/>
              <a:t> </a:t>
            </a:r>
            <a:r>
              <a:rPr lang="en-US" sz="2000" b="1" u="sng" dirty="0" err="1"/>
              <a:t>ordno</a:t>
            </a:r>
            <a:r>
              <a:rPr lang="en-US" sz="2000" dirty="0"/>
              <a:t> dan </a:t>
            </a:r>
            <a:r>
              <a:rPr lang="en-US" sz="2000" b="1" u="sng" dirty="0" err="1"/>
              <a:t>lineno</a:t>
            </a:r>
            <a:r>
              <a:rPr lang="en-US" sz="2000" dirty="0"/>
              <a:t>.</a:t>
            </a:r>
            <a:endParaRPr lang="en-US" sz="2000" b="1" dirty="0"/>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22</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673191184"/>
              </p:ext>
            </p:extLst>
          </p:nvPr>
        </p:nvGraphicFramePr>
        <p:xfrm>
          <a:off x="5257800" y="3794759"/>
          <a:ext cx="2895600" cy="303276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tblGrid>
              <a:tr h="370840">
                <a:tc>
                  <a:txBody>
                    <a:bodyPr/>
                    <a:lstStyle/>
                    <a:p>
                      <a:pPr algn="ctr"/>
                      <a:r>
                        <a:rPr lang="en-US" u="sng"/>
                        <a:t>lineno</a:t>
                      </a:r>
                    </a:p>
                  </a:txBody>
                  <a:tcPr anchor="ctr"/>
                </a:tc>
                <a:tc>
                  <a:txBody>
                    <a:bodyPr/>
                    <a:lstStyle/>
                    <a:p>
                      <a:pPr algn="ctr"/>
                      <a:r>
                        <a:rPr lang="en-US" u="sng"/>
                        <a:t>ordno</a:t>
                      </a:r>
                    </a:p>
                  </a:txBody>
                  <a:tcPr anchor="ctr"/>
                </a:tc>
                <a:tc>
                  <a:txBody>
                    <a:bodyPr/>
                    <a:lstStyle/>
                    <a:p>
                      <a:pPr algn="ctr"/>
                      <a:r>
                        <a:rPr lang="en-US"/>
                        <a:t>prodid</a:t>
                      </a:r>
                    </a:p>
                  </a:txBody>
                  <a:tcPr anchor="ctr"/>
                </a:tc>
                <a:extLst>
                  <a:ext uri="{0D108BD9-81ED-4DB2-BD59-A6C34878D82A}">
                    <a16:rowId xmlns:a16="http://schemas.microsoft.com/office/drawing/2014/main" val="10000"/>
                  </a:ext>
                </a:extLst>
              </a:tr>
              <a:tr h="370840">
                <a:tc>
                  <a:txBody>
                    <a:bodyPr/>
                    <a:lstStyle/>
                    <a:p>
                      <a:r>
                        <a:rPr lang="en-US"/>
                        <a:t>001</a:t>
                      </a:r>
                    </a:p>
                  </a:txBody>
                  <a:tcPr/>
                </a:tc>
                <a:tc>
                  <a:txBody>
                    <a:bodyPr/>
                    <a:lstStyle/>
                    <a:p>
                      <a:r>
                        <a:rPr lang="en-US">
                          <a:solidFill>
                            <a:srgbClr val="FF0000"/>
                          </a:solidFill>
                        </a:rPr>
                        <a:t>ord001</a:t>
                      </a:r>
                    </a:p>
                  </a:txBody>
                  <a:tcPr/>
                </a:tc>
                <a:tc>
                  <a:txBody>
                    <a:bodyPr/>
                    <a:lstStyle/>
                    <a:p>
                      <a:r>
                        <a:rPr lang="en-US"/>
                        <a:t>prd001</a:t>
                      </a:r>
                    </a:p>
                  </a:txBody>
                  <a:tcPr/>
                </a:tc>
                <a:extLst>
                  <a:ext uri="{0D108BD9-81ED-4DB2-BD59-A6C34878D82A}">
                    <a16:rowId xmlns:a16="http://schemas.microsoft.com/office/drawing/2014/main" val="10001"/>
                  </a:ext>
                </a:extLst>
              </a:tr>
              <a:tr h="370840">
                <a:tc>
                  <a:txBody>
                    <a:bodyPr/>
                    <a:lstStyle/>
                    <a:p>
                      <a:r>
                        <a:rPr lang="en-US"/>
                        <a:t>002</a:t>
                      </a:r>
                    </a:p>
                  </a:txBody>
                  <a:tcPr/>
                </a:tc>
                <a:tc>
                  <a:txBody>
                    <a:bodyPr/>
                    <a:lstStyle/>
                    <a:p>
                      <a:r>
                        <a:rPr lang="en-US">
                          <a:solidFill>
                            <a:srgbClr val="FF0000"/>
                          </a:solidFill>
                        </a:rPr>
                        <a:t>ord001</a:t>
                      </a:r>
                    </a:p>
                  </a:txBody>
                  <a:tcPr/>
                </a:tc>
                <a:tc>
                  <a:txBody>
                    <a:bodyPr/>
                    <a:lstStyle/>
                    <a:p>
                      <a:r>
                        <a:rPr lang="en-US"/>
                        <a:t>prd002</a:t>
                      </a:r>
                    </a:p>
                  </a:txBody>
                  <a:tcPr/>
                </a:tc>
                <a:extLst>
                  <a:ext uri="{0D108BD9-81ED-4DB2-BD59-A6C34878D82A}">
                    <a16:rowId xmlns:a16="http://schemas.microsoft.com/office/drawing/2014/main" val="10002"/>
                  </a:ext>
                </a:extLst>
              </a:tr>
              <a:tr h="370840">
                <a:tc>
                  <a:txBody>
                    <a:bodyPr/>
                    <a:lstStyle/>
                    <a:p>
                      <a:r>
                        <a:rPr lang="en-US"/>
                        <a:t>001</a:t>
                      </a:r>
                    </a:p>
                  </a:txBody>
                  <a:tcPr/>
                </a:tc>
                <a:tc>
                  <a:txBody>
                    <a:bodyPr/>
                    <a:lstStyle/>
                    <a:p>
                      <a:r>
                        <a:rPr lang="en-US">
                          <a:solidFill>
                            <a:srgbClr val="FF0000"/>
                          </a:solidFill>
                        </a:rPr>
                        <a:t>ord002</a:t>
                      </a:r>
                    </a:p>
                  </a:txBody>
                  <a:tcPr/>
                </a:tc>
                <a:tc>
                  <a:txBody>
                    <a:bodyPr/>
                    <a:lstStyle/>
                    <a:p>
                      <a:r>
                        <a:rPr lang="en-US"/>
                        <a:t>prd002</a:t>
                      </a:r>
                    </a:p>
                  </a:txBody>
                  <a:tcPr/>
                </a:tc>
                <a:extLst>
                  <a:ext uri="{0D108BD9-81ED-4DB2-BD59-A6C34878D82A}">
                    <a16:rowId xmlns:a16="http://schemas.microsoft.com/office/drawing/2014/main" val="10003"/>
                  </a:ext>
                </a:extLst>
              </a:tr>
              <a:tr h="370840">
                <a:tc>
                  <a:txBody>
                    <a:bodyPr/>
                    <a:lstStyle/>
                    <a:p>
                      <a:r>
                        <a:rPr lang="en-US"/>
                        <a:t>002</a:t>
                      </a:r>
                    </a:p>
                  </a:txBody>
                  <a:tcPr/>
                </a:tc>
                <a:tc>
                  <a:txBody>
                    <a:bodyPr/>
                    <a:lstStyle/>
                    <a:p>
                      <a:r>
                        <a:rPr lang="en-US">
                          <a:solidFill>
                            <a:srgbClr val="FF0000"/>
                          </a:solidFill>
                        </a:rPr>
                        <a:t>ord002</a:t>
                      </a:r>
                    </a:p>
                  </a:txBody>
                  <a:tcPr/>
                </a:tc>
                <a:tc>
                  <a:txBody>
                    <a:bodyPr/>
                    <a:lstStyle/>
                    <a:p>
                      <a:r>
                        <a:rPr lang="en-US"/>
                        <a:t>prd004</a:t>
                      </a:r>
                    </a:p>
                  </a:txBody>
                  <a:tcPr/>
                </a:tc>
                <a:extLst>
                  <a:ext uri="{0D108BD9-81ED-4DB2-BD59-A6C34878D82A}">
                    <a16:rowId xmlns:a16="http://schemas.microsoft.com/office/drawing/2014/main" val="10004"/>
                  </a:ext>
                </a:extLst>
              </a:tr>
              <a:tr h="370840">
                <a:tc>
                  <a:txBody>
                    <a:bodyPr/>
                    <a:lstStyle/>
                    <a:p>
                      <a:r>
                        <a:rPr lang="en-US"/>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 </a:t>
                      </a:r>
                    </a:p>
                  </a:txBody>
                  <a:tcPr/>
                </a:tc>
                <a:extLst>
                  <a:ext uri="{0D108BD9-81ED-4DB2-BD59-A6C34878D82A}">
                    <a16:rowId xmlns:a16="http://schemas.microsoft.com/office/drawing/2014/main" val="10005"/>
                  </a:ext>
                </a:extLst>
              </a:tr>
            </a:tbl>
          </a:graphicData>
        </a:graphic>
      </p:graphicFrame>
      <p:sp>
        <p:nvSpPr>
          <p:cNvPr id="8" name="Rectangle 7"/>
          <p:cNvSpPr/>
          <p:nvPr/>
        </p:nvSpPr>
        <p:spPr>
          <a:xfrm>
            <a:off x="5181600" y="3440667"/>
            <a:ext cx="1087542" cy="369332"/>
          </a:xfrm>
          <a:prstGeom prst="rect">
            <a:avLst/>
          </a:prstGeom>
        </p:spPr>
        <p:txBody>
          <a:bodyPr wrap="none">
            <a:spAutoFit/>
          </a:bodyPr>
          <a:lstStyle/>
          <a:p>
            <a:r>
              <a:rPr lang="en-US" b="1"/>
              <a:t>line_item</a:t>
            </a:r>
            <a:endParaRPr lang="en-US"/>
          </a:p>
        </p:txBody>
      </p:sp>
      <p:graphicFrame>
        <p:nvGraphicFramePr>
          <p:cNvPr id="9" name="Table 8"/>
          <p:cNvGraphicFramePr>
            <a:graphicFrameLocks noGrp="1"/>
          </p:cNvGraphicFramePr>
          <p:nvPr>
            <p:extLst>
              <p:ext uri="{D42A27DB-BD31-4B8C-83A1-F6EECF244321}">
                <p14:modId xmlns:p14="http://schemas.microsoft.com/office/powerpoint/2010/main" val="1626715678"/>
              </p:ext>
            </p:extLst>
          </p:nvPr>
        </p:nvGraphicFramePr>
        <p:xfrm>
          <a:off x="1905000" y="3794759"/>
          <a:ext cx="1828800" cy="303276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tblGrid>
              <a:tr h="370840">
                <a:tc>
                  <a:txBody>
                    <a:bodyPr/>
                    <a:lstStyle/>
                    <a:p>
                      <a:pPr algn="ctr"/>
                      <a:r>
                        <a:rPr lang="en-US" u="sng"/>
                        <a:t>ordno</a:t>
                      </a:r>
                    </a:p>
                  </a:txBody>
                  <a:tcPr anchor="ctr"/>
                </a:tc>
                <a:tc>
                  <a:txBody>
                    <a:bodyPr/>
                    <a:lstStyle/>
                    <a:p>
                      <a:pPr algn="ctr"/>
                      <a:r>
                        <a:rPr lang="en-US" u="none"/>
                        <a:t>custid</a:t>
                      </a:r>
                    </a:p>
                  </a:txBody>
                  <a:tcPr anchor="ctr"/>
                </a:tc>
                <a:extLst>
                  <a:ext uri="{0D108BD9-81ED-4DB2-BD59-A6C34878D82A}">
                    <a16:rowId xmlns:a16="http://schemas.microsoft.com/office/drawing/2014/main" val="10000"/>
                  </a:ext>
                </a:extLst>
              </a:tr>
              <a:tr h="370840">
                <a:tc>
                  <a:txBody>
                    <a:bodyPr/>
                    <a:lstStyle/>
                    <a:p>
                      <a:r>
                        <a:rPr lang="en-US">
                          <a:solidFill>
                            <a:srgbClr val="FF0000"/>
                          </a:solidFill>
                        </a:rPr>
                        <a:t>ord001</a:t>
                      </a:r>
                    </a:p>
                  </a:txBody>
                  <a:tcPr/>
                </a:tc>
                <a:tc>
                  <a:txBody>
                    <a:bodyPr/>
                    <a:lstStyle/>
                    <a:p>
                      <a:r>
                        <a:rPr lang="en-US"/>
                        <a:t>cst001</a:t>
                      </a:r>
                    </a:p>
                  </a:txBody>
                  <a:tcPr/>
                </a:tc>
                <a:extLst>
                  <a:ext uri="{0D108BD9-81ED-4DB2-BD59-A6C34878D82A}">
                    <a16:rowId xmlns:a16="http://schemas.microsoft.com/office/drawing/2014/main" val="10001"/>
                  </a:ext>
                </a:extLst>
              </a:tr>
              <a:tr h="370840">
                <a:tc>
                  <a:txBody>
                    <a:bodyPr/>
                    <a:lstStyle/>
                    <a:p>
                      <a:r>
                        <a:rPr lang="en-US">
                          <a:solidFill>
                            <a:srgbClr val="FF0000"/>
                          </a:solidFill>
                        </a:rPr>
                        <a:t>ord002</a:t>
                      </a:r>
                    </a:p>
                  </a:txBody>
                  <a:tcPr/>
                </a:tc>
                <a:tc>
                  <a:txBody>
                    <a:bodyPr/>
                    <a:lstStyle/>
                    <a:p>
                      <a:r>
                        <a:rPr lang="en-US"/>
                        <a:t>cst002</a:t>
                      </a:r>
                    </a:p>
                  </a:txBody>
                  <a:tcPr/>
                </a:tc>
                <a:extLst>
                  <a:ext uri="{0D108BD9-81ED-4DB2-BD59-A6C34878D82A}">
                    <a16:rowId xmlns:a16="http://schemas.microsoft.com/office/drawing/2014/main" val="10002"/>
                  </a:ext>
                </a:extLst>
              </a:tr>
              <a:tr h="370840">
                <a:tc>
                  <a:txBody>
                    <a:bodyPr/>
                    <a:lstStyle/>
                    <a:p>
                      <a:r>
                        <a:rPr lang="en-US">
                          <a:solidFill>
                            <a:srgbClr val="FF0000"/>
                          </a:solidFill>
                        </a:rPr>
                        <a:t>ord003</a:t>
                      </a:r>
                    </a:p>
                  </a:txBody>
                  <a:tcPr/>
                </a:tc>
                <a:tc>
                  <a:txBody>
                    <a:bodyPr/>
                    <a:lstStyle/>
                    <a:p>
                      <a:r>
                        <a:rPr lang="en-US"/>
                        <a:t>cst001</a:t>
                      </a:r>
                    </a:p>
                  </a:txBody>
                  <a:tcPr/>
                </a:tc>
                <a:extLst>
                  <a:ext uri="{0D108BD9-81ED-4DB2-BD59-A6C34878D82A}">
                    <a16:rowId xmlns:a16="http://schemas.microsoft.com/office/drawing/2014/main" val="10003"/>
                  </a:ext>
                </a:extLst>
              </a:tr>
              <a:tr h="370840">
                <a:tc>
                  <a:txBody>
                    <a:bodyPr/>
                    <a:lstStyle/>
                    <a:p>
                      <a:r>
                        <a:rPr lang="en-US">
                          <a:solidFill>
                            <a:srgbClr val="FF0000"/>
                          </a:solidFill>
                        </a:rPr>
                        <a:t>ord004</a:t>
                      </a:r>
                    </a:p>
                  </a:txBody>
                  <a:tcPr/>
                </a:tc>
                <a:tc>
                  <a:txBody>
                    <a:bodyPr/>
                    <a:lstStyle/>
                    <a:p>
                      <a:r>
                        <a:rPr lang="en-US"/>
                        <a:t>cst003</a:t>
                      </a:r>
                    </a:p>
                  </a:txBody>
                  <a:tcPr/>
                </a:tc>
                <a:extLst>
                  <a:ext uri="{0D108BD9-81ED-4DB2-BD59-A6C34878D82A}">
                    <a16:rowId xmlns:a16="http://schemas.microsoft.com/office/drawing/2014/main"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 </a:t>
                      </a:r>
                    </a:p>
                  </a:txBody>
                  <a:tcPr/>
                </a:tc>
                <a:extLst>
                  <a:ext uri="{0D108BD9-81ED-4DB2-BD59-A6C34878D82A}">
                    <a16:rowId xmlns:a16="http://schemas.microsoft.com/office/drawing/2014/main" val="10005"/>
                  </a:ext>
                </a:extLst>
              </a:tr>
            </a:tbl>
          </a:graphicData>
        </a:graphic>
      </p:graphicFrame>
      <p:sp>
        <p:nvSpPr>
          <p:cNvPr id="10" name="Rectangle 9"/>
          <p:cNvSpPr/>
          <p:nvPr/>
        </p:nvSpPr>
        <p:spPr>
          <a:xfrm>
            <a:off x="1828800" y="3440667"/>
            <a:ext cx="707630" cy="369332"/>
          </a:xfrm>
          <a:prstGeom prst="rect">
            <a:avLst/>
          </a:prstGeom>
        </p:spPr>
        <p:txBody>
          <a:bodyPr wrap="none">
            <a:spAutoFit/>
          </a:bodyPr>
          <a:lstStyle/>
          <a:p>
            <a:r>
              <a:rPr lang="en-US" b="1" dirty="0"/>
              <a:t>order</a:t>
            </a:r>
            <a:endParaRPr lang="en-US" dirty="0"/>
          </a:p>
        </p:txBody>
      </p:sp>
    </p:spTree>
    <p:extLst>
      <p:ext uri="{BB962C8B-B14F-4D97-AF65-F5344CB8AC3E}">
        <p14:creationId xmlns:p14="http://schemas.microsoft.com/office/powerpoint/2010/main" val="31840755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ER Concept Tambahan</a:t>
            </a:r>
            <a:br>
              <a:rPr lang="en-US">
                <a:effectLst>
                  <a:outerShdw blurRad="38100" dist="38100" dir="2700000" algn="tl">
                    <a:srgbClr val="000000">
                      <a:alpha val="43137"/>
                    </a:srgbClr>
                  </a:outerShdw>
                </a:effectLst>
              </a:rPr>
            </a:br>
            <a:r>
              <a:rPr lang="en-US">
                <a:solidFill>
                  <a:srgbClr val="FF0000"/>
                </a:solidFill>
                <a:effectLst>
                  <a:outerShdw blurRad="38100" dist="38100" dir="2700000" algn="tl">
                    <a:srgbClr val="000000">
                      <a:alpha val="43137"/>
                    </a:srgbClr>
                  </a:outerShdw>
                </a:effectLst>
              </a:rPr>
              <a:t>Generalization Hierarchies</a:t>
            </a:r>
            <a:endParaRPr lang="en-US">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447800"/>
            <a:ext cx="8229600" cy="2153993"/>
          </a:xfrm>
        </p:spPr>
        <p:txBody>
          <a:bodyPr>
            <a:normAutofit fontScale="70000" lnSpcReduction="20000"/>
          </a:bodyPr>
          <a:lstStyle/>
          <a:p>
            <a:r>
              <a:rPr lang="en-US" b="1"/>
              <a:t>Konsep generalization hierarchy or generalization relationship</a:t>
            </a:r>
            <a:r>
              <a:rPr lang="en-US"/>
              <a:t> </a:t>
            </a:r>
          </a:p>
          <a:p>
            <a:pPr lvl="1"/>
            <a:r>
              <a:rPr lang="en-US" sz="2600"/>
              <a:t>Ide dari generalization relationship adalah; beberapa entitas yang memiliki atibute yang sama (entitas general) dapat digeneralisasi menjadi entitas super (pada level yang lebih tinggi), </a:t>
            </a:r>
          </a:p>
          <a:p>
            <a:pPr lvl="1"/>
            <a:r>
              <a:rPr lang="en-US" sz="2600"/>
              <a:t>atau sebagai alternatif, entitas general dapat diuraikan (dekomposisi) menjadi entitas sub (pada level dibawahnya).</a:t>
            </a:r>
          </a:p>
          <a:p>
            <a:pPr lvl="1"/>
            <a:r>
              <a:rPr lang="en-US" sz="2600"/>
              <a:t>Tujuannya adalah untuk menempelkan atribut kepada level yang tepat, dengan demikian entitas terhindar dari memiliki atribut umum yang kemungkinan memiliki banyak nilai null</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23</a:t>
            </a:fld>
            <a:endParaRPr lang="en-US" dirty="0"/>
          </a:p>
        </p:txBody>
      </p:sp>
      <p:grpSp>
        <p:nvGrpSpPr>
          <p:cNvPr id="70" name="Group 69"/>
          <p:cNvGrpSpPr/>
          <p:nvPr/>
        </p:nvGrpSpPr>
        <p:grpSpPr>
          <a:xfrm>
            <a:off x="76200" y="3754194"/>
            <a:ext cx="7042246" cy="2570406"/>
            <a:chOff x="914400" y="3373194"/>
            <a:chExt cx="7042246" cy="2570406"/>
          </a:xfrm>
        </p:grpSpPr>
        <p:grpSp>
          <p:nvGrpSpPr>
            <p:cNvPr id="11" name="Group 10"/>
            <p:cNvGrpSpPr/>
            <p:nvPr/>
          </p:nvGrpSpPr>
          <p:grpSpPr>
            <a:xfrm>
              <a:off x="914400" y="3373194"/>
              <a:ext cx="7042246" cy="2570406"/>
              <a:chOff x="561265" y="4959928"/>
              <a:chExt cx="7042246" cy="2570406"/>
            </a:xfrm>
          </p:grpSpPr>
          <p:sp>
            <p:nvSpPr>
              <p:cNvPr id="12" name="Flowchart: Process 11"/>
              <p:cNvSpPr/>
              <p:nvPr/>
            </p:nvSpPr>
            <p:spPr>
              <a:xfrm>
                <a:off x="2928582" y="4959928"/>
                <a:ext cx="1219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a:t>Person</a:t>
                </a:r>
                <a:endParaRPr lang="en-US" sz="1600" dirty="0"/>
              </a:p>
            </p:txBody>
          </p:sp>
          <p:cxnSp>
            <p:nvCxnSpPr>
              <p:cNvPr id="16" name="Straight Connector 15"/>
              <p:cNvCxnSpPr>
                <a:stCxn id="12" idx="3"/>
                <a:endCxn id="19" idx="2"/>
              </p:cNvCxnSpPr>
              <p:nvPr/>
            </p:nvCxnSpPr>
            <p:spPr>
              <a:xfrm>
                <a:off x="4147782" y="5188528"/>
                <a:ext cx="880849" cy="0"/>
              </a:xfrm>
              <a:prstGeom prst="line">
                <a:avLst/>
              </a:prstGeom>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5028631" y="5018810"/>
                <a:ext cx="1171434" cy="339436"/>
              </a:xfrm>
              <a:prstGeom prst="ellipse">
                <a:avLst/>
              </a:prstGeom>
              <a:ln w="31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a:t>address</a:t>
                </a:r>
                <a:endParaRPr lang="en-US" sz="1200" dirty="0"/>
              </a:p>
            </p:txBody>
          </p:sp>
          <p:sp>
            <p:nvSpPr>
              <p:cNvPr id="26" name="Flowchart: Process 25"/>
              <p:cNvSpPr/>
              <p:nvPr/>
            </p:nvSpPr>
            <p:spPr>
              <a:xfrm>
                <a:off x="1932865" y="6016980"/>
                <a:ext cx="1219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a:t>Consultant</a:t>
                </a:r>
                <a:endParaRPr lang="en-US" sz="1600" dirty="0"/>
              </a:p>
            </p:txBody>
          </p:sp>
          <p:sp>
            <p:nvSpPr>
              <p:cNvPr id="28" name="Flowchart: Process 27"/>
              <p:cNvSpPr/>
              <p:nvPr/>
            </p:nvSpPr>
            <p:spPr>
              <a:xfrm>
                <a:off x="3761665" y="6016980"/>
                <a:ext cx="1219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a:t>Employee</a:t>
                </a:r>
                <a:endParaRPr lang="en-US" sz="1600" dirty="0"/>
              </a:p>
            </p:txBody>
          </p:sp>
          <p:sp>
            <p:nvSpPr>
              <p:cNvPr id="29" name="Flowchart: Process 28"/>
              <p:cNvSpPr/>
              <p:nvPr/>
            </p:nvSpPr>
            <p:spPr>
              <a:xfrm>
                <a:off x="2626055" y="7073134"/>
                <a:ext cx="1219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a:t>Manager</a:t>
                </a:r>
                <a:endParaRPr lang="en-US" sz="1600" dirty="0"/>
              </a:p>
            </p:txBody>
          </p:sp>
          <p:sp>
            <p:nvSpPr>
              <p:cNvPr id="30" name="Flowchart: Process 29"/>
              <p:cNvSpPr/>
              <p:nvPr/>
            </p:nvSpPr>
            <p:spPr>
              <a:xfrm>
                <a:off x="4447465" y="7073134"/>
                <a:ext cx="1652518"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a:t>Non_manager</a:t>
                </a:r>
                <a:endParaRPr lang="en-US" sz="1600" dirty="0"/>
              </a:p>
            </p:txBody>
          </p:sp>
          <p:cxnSp>
            <p:nvCxnSpPr>
              <p:cNvPr id="31" name="Straight Connector 30"/>
              <p:cNvCxnSpPr>
                <a:stCxn id="28" idx="3"/>
                <a:endCxn id="32" idx="2"/>
              </p:cNvCxnSpPr>
              <p:nvPr/>
            </p:nvCxnSpPr>
            <p:spPr>
              <a:xfrm>
                <a:off x="4980865" y="6245580"/>
                <a:ext cx="152400" cy="0"/>
              </a:xfrm>
              <a:prstGeom prst="line">
                <a:avLst/>
              </a:prstGeom>
            </p:spPr>
            <p:style>
              <a:lnRef idx="1">
                <a:schemeClr val="accent1"/>
              </a:lnRef>
              <a:fillRef idx="0">
                <a:schemeClr val="accent1"/>
              </a:fillRef>
              <a:effectRef idx="0">
                <a:schemeClr val="accent1"/>
              </a:effectRef>
              <a:fontRef idx="minor">
                <a:schemeClr val="tx1"/>
              </a:fontRef>
            </p:style>
          </p:cxnSp>
          <p:sp>
            <p:nvSpPr>
              <p:cNvPr id="32" name="Oval 31"/>
              <p:cNvSpPr/>
              <p:nvPr/>
            </p:nvSpPr>
            <p:spPr>
              <a:xfrm>
                <a:off x="5133265" y="6075862"/>
                <a:ext cx="1171434" cy="339436"/>
              </a:xfrm>
              <a:prstGeom prst="ellipse">
                <a:avLst/>
              </a:prstGeom>
              <a:ln w="31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a:t>empid</a:t>
                </a:r>
                <a:endParaRPr lang="en-US" sz="1200" dirty="0"/>
              </a:p>
            </p:txBody>
          </p:sp>
          <p:cxnSp>
            <p:nvCxnSpPr>
              <p:cNvPr id="34" name="Straight Connector 33"/>
              <p:cNvCxnSpPr>
                <a:stCxn id="35" idx="6"/>
                <a:endCxn id="26" idx="1"/>
              </p:cNvCxnSpPr>
              <p:nvPr/>
            </p:nvCxnSpPr>
            <p:spPr>
              <a:xfrm>
                <a:off x="1732699" y="6245580"/>
                <a:ext cx="200166" cy="0"/>
              </a:xfrm>
              <a:prstGeom prst="line">
                <a:avLst/>
              </a:prstGeom>
            </p:spPr>
            <p:style>
              <a:lnRef idx="1">
                <a:schemeClr val="accent1"/>
              </a:lnRef>
              <a:fillRef idx="0">
                <a:schemeClr val="accent1"/>
              </a:fillRef>
              <a:effectRef idx="0">
                <a:schemeClr val="accent1"/>
              </a:effectRef>
              <a:fontRef idx="minor">
                <a:schemeClr val="tx1"/>
              </a:fontRef>
            </p:style>
          </p:cxnSp>
          <p:sp>
            <p:nvSpPr>
              <p:cNvPr id="35" name="Oval 34"/>
              <p:cNvSpPr/>
              <p:nvPr/>
            </p:nvSpPr>
            <p:spPr>
              <a:xfrm>
                <a:off x="561265" y="6075862"/>
                <a:ext cx="1171434" cy="339436"/>
              </a:xfrm>
              <a:prstGeom prst="ellipse">
                <a:avLst/>
              </a:prstGeom>
              <a:ln w="31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a:t>empid</a:t>
                </a:r>
                <a:endParaRPr lang="en-US" sz="1200" dirty="0"/>
              </a:p>
            </p:txBody>
          </p:sp>
          <p:cxnSp>
            <p:nvCxnSpPr>
              <p:cNvPr id="42" name="Straight Connector 41"/>
              <p:cNvCxnSpPr>
                <a:stCxn id="43" idx="6"/>
                <a:endCxn id="29" idx="1"/>
              </p:cNvCxnSpPr>
              <p:nvPr/>
            </p:nvCxnSpPr>
            <p:spPr>
              <a:xfrm>
                <a:off x="2185348" y="7294700"/>
                <a:ext cx="440707" cy="7034"/>
              </a:xfrm>
              <a:prstGeom prst="line">
                <a:avLst/>
              </a:prstGeom>
            </p:spPr>
            <p:style>
              <a:lnRef idx="1">
                <a:schemeClr val="accent1"/>
              </a:lnRef>
              <a:fillRef idx="0">
                <a:schemeClr val="accent1"/>
              </a:fillRef>
              <a:effectRef idx="0">
                <a:schemeClr val="accent1"/>
              </a:effectRef>
              <a:fontRef idx="minor">
                <a:schemeClr val="tx1"/>
              </a:fontRef>
            </p:style>
          </p:cxnSp>
          <p:sp>
            <p:nvSpPr>
              <p:cNvPr id="43" name="Oval 42"/>
              <p:cNvSpPr/>
              <p:nvPr/>
            </p:nvSpPr>
            <p:spPr>
              <a:xfrm>
                <a:off x="789865" y="7124982"/>
                <a:ext cx="1395483" cy="339436"/>
              </a:xfrm>
              <a:prstGeom prst="ellipse">
                <a:avLst/>
              </a:prstGeom>
              <a:ln w="31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a:t>expenseno</a:t>
                </a:r>
                <a:endParaRPr lang="en-US" sz="1200" dirty="0"/>
              </a:p>
            </p:txBody>
          </p:sp>
          <p:cxnSp>
            <p:nvCxnSpPr>
              <p:cNvPr id="46" name="Straight Connector 45"/>
              <p:cNvCxnSpPr>
                <a:stCxn id="30" idx="3"/>
                <a:endCxn id="47" idx="2"/>
              </p:cNvCxnSpPr>
              <p:nvPr/>
            </p:nvCxnSpPr>
            <p:spPr>
              <a:xfrm>
                <a:off x="6099983" y="7301734"/>
                <a:ext cx="23201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Oval 46"/>
              <p:cNvSpPr/>
              <p:nvPr/>
            </p:nvSpPr>
            <p:spPr>
              <a:xfrm>
                <a:off x="6331993" y="7132016"/>
                <a:ext cx="1271518" cy="339436"/>
              </a:xfrm>
              <a:prstGeom prst="ellipse">
                <a:avLst/>
              </a:prstGeom>
              <a:ln w="31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a:t>Union_no</a:t>
                </a:r>
                <a:endParaRPr lang="en-US" sz="1200" dirty="0"/>
              </a:p>
            </p:txBody>
          </p:sp>
        </p:grpSp>
        <p:cxnSp>
          <p:nvCxnSpPr>
            <p:cNvPr id="55" name="Elbow Connector 54"/>
            <p:cNvCxnSpPr/>
            <p:nvPr/>
          </p:nvCxnSpPr>
          <p:spPr>
            <a:xfrm rot="5400000" flipH="1" flipV="1">
              <a:off x="2936015" y="3632462"/>
              <a:ext cx="599852" cy="995717"/>
            </a:xfrm>
            <a:prstGeom prst="bentConnector3">
              <a:avLst>
                <a:gd name="adj1" fmla="val 50000"/>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61" name="Elbow Connector 60"/>
            <p:cNvCxnSpPr>
              <a:stCxn id="28" idx="0"/>
              <a:endCxn id="12" idx="2"/>
            </p:cNvCxnSpPr>
            <p:nvPr/>
          </p:nvCxnSpPr>
          <p:spPr>
            <a:xfrm rot="16200000" flipV="1">
              <a:off x="4007933" y="3713778"/>
              <a:ext cx="599852" cy="833083"/>
            </a:xfrm>
            <a:prstGeom prst="bentConnector3">
              <a:avLst>
                <a:gd name="adj1" fmla="val 50000"/>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64" name="Elbow Connector 63"/>
            <p:cNvCxnSpPr/>
            <p:nvPr/>
          </p:nvCxnSpPr>
          <p:spPr>
            <a:xfrm rot="16200000" flipV="1">
              <a:off x="4861794" y="4673852"/>
              <a:ext cx="598954" cy="1026141"/>
            </a:xfrm>
            <a:prstGeom prst="bentConnector3">
              <a:avLst>
                <a:gd name="adj1" fmla="val 50000"/>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67" name="Elbow Connector 66"/>
            <p:cNvCxnSpPr/>
            <p:nvPr/>
          </p:nvCxnSpPr>
          <p:spPr>
            <a:xfrm rot="5400000" flipH="1" flipV="1">
              <a:off x="3698606" y="4689206"/>
              <a:ext cx="598954" cy="995434"/>
            </a:xfrm>
            <a:prstGeom prst="bentConnector3">
              <a:avLst>
                <a:gd name="adj1" fmla="val 50000"/>
              </a:avLst>
            </a:prstGeom>
            <a:ln>
              <a:tailEnd type="triangle" w="lg" len="lg"/>
            </a:ln>
          </p:spPr>
          <p:style>
            <a:lnRef idx="1">
              <a:schemeClr val="accent1"/>
            </a:lnRef>
            <a:fillRef idx="0">
              <a:schemeClr val="accent1"/>
            </a:fillRef>
            <a:effectRef idx="0">
              <a:schemeClr val="accent1"/>
            </a:effectRef>
            <a:fontRef idx="minor">
              <a:schemeClr val="tx1"/>
            </a:fontRef>
          </p:style>
        </p:cxnSp>
      </p:grpSp>
      <p:sp>
        <p:nvSpPr>
          <p:cNvPr id="72" name="Rectangle 71"/>
          <p:cNvSpPr/>
          <p:nvPr/>
        </p:nvSpPr>
        <p:spPr>
          <a:xfrm>
            <a:off x="6019800" y="3352800"/>
            <a:ext cx="2895600" cy="646331"/>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r>
              <a:rPr lang="en-US" sz="1200" dirty="0">
                <a:solidFill>
                  <a:srgbClr val="FFFF00"/>
                </a:solidFill>
              </a:rPr>
              <a:t>The arrow relationship </a:t>
            </a:r>
            <a:r>
              <a:rPr lang="en-US" sz="1200" dirty="0" err="1">
                <a:solidFill>
                  <a:srgbClr val="FFFF00"/>
                </a:solidFill>
              </a:rPr>
              <a:t>antara</a:t>
            </a:r>
            <a:r>
              <a:rPr lang="en-US" sz="1200" dirty="0">
                <a:solidFill>
                  <a:srgbClr val="FFFF00"/>
                </a:solidFill>
              </a:rPr>
              <a:t> </a:t>
            </a:r>
            <a:r>
              <a:rPr lang="en-US" sz="1200" dirty="0" err="1">
                <a:solidFill>
                  <a:srgbClr val="FFFF00"/>
                </a:solidFill>
              </a:rPr>
              <a:t>entitas</a:t>
            </a:r>
            <a:r>
              <a:rPr lang="en-US" sz="1200" dirty="0">
                <a:solidFill>
                  <a:srgbClr val="FFFF00"/>
                </a:solidFill>
              </a:rPr>
              <a:t> sub and </a:t>
            </a:r>
            <a:r>
              <a:rPr lang="en-US" sz="1200" dirty="0" err="1">
                <a:solidFill>
                  <a:srgbClr val="FFFF00"/>
                </a:solidFill>
              </a:rPr>
              <a:t>entitas</a:t>
            </a:r>
            <a:r>
              <a:rPr lang="en-US" sz="1200" dirty="0">
                <a:solidFill>
                  <a:srgbClr val="FFFF00"/>
                </a:solidFill>
              </a:rPr>
              <a:t> supertype </a:t>
            </a:r>
            <a:r>
              <a:rPr lang="en-US" sz="1200" dirty="0" err="1">
                <a:solidFill>
                  <a:srgbClr val="FFFF00"/>
                </a:solidFill>
              </a:rPr>
              <a:t>disebut</a:t>
            </a:r>
            <a:r>
              <a:rPr lang="en-US" sz="1200" dirty="0">
                <a:solidFill>
                  <a:srgbClr val="FFFF00"/>
                </a:solidFill>
              </a:rPr>
              <a:t>;  </a:t>
            </a:r>
          </a:p>
          <a:p>
            <a:r>
              <a:rPr lang="en-US" sz="1200" b="1" i="1" dirty="0">
                <a:solidFill>
                  <a:srgbClr val="FFFF00"/>
                </a:solidFill>
              </a:rPr>
              <a:t>is-a relationship</a:t>
            </a:r>
            <a:endParaRPr lang="en-US" sz="1200" b="1" dirty="0">
              <a:solidFill>
                <a:srgbClr val="FFFF00"/>
              </a:solidFill>
            </a:endParaRPr>
          </a:p>
        </p:txBody>
      </p:sp>
      <p:sp>
        <p:nvSpPr>
          <p:cNvPr id="73" name="Rectangle 72"/>
          <p:cNvSpPr/>
          <p:nvPr/>
        </p:nvSpPr>
        <p:spPr>
          <a:xfrm>
            <a:off x="6019800" y="4189978"/>
            <a:ext cx="2895600" cy="1200329"/>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r>
              <a:rPr lang="en-US" sz="1200">
                <a:solidFill>
                  <a:srgbClr val="FFFF00"/>
                </a:solidFill>
              </a:rPr>
              <a:t>Konsep ini pada Object-relational database diekspresikan menggunakan tipe </a:t>
            </a:r>
            <a:r>
              <a:rPr lang="en-US" sz="1200" b="1" i="1">
                <a:solidFill>
                  <a:srgbClr val="FFFF00"/>
                </a:solidFill>
              </a:rPr>
              <a:t>inheritance</a:t>
            </a:r>
            <a:r>
              <a:rPr lang="en-US" sz="1200">
                <a:solidFill>
                  <a:srgbClr val="FFFF00"/>
                </a:solidFill>
              </a:rPr>
              <a:t> , dimana object (rows) pada subtype </a:t>
            </a:r>
            <a:r>
              <a:rPr lang="en-US" sz="1200" b="1">
                <a:solidFill>
                  <a:srgbClr val="FFFF00"/>
                </a:solidFill>
              </a:rPr>
              <a:t>menurunkan (inherit) atribut supertype</a:t>
            </a:r>
            <a:r>
              <a:rPr lang="en-US" sz="1200">
                <a:solidFill>
                  <a:srgbClr val="FFFF00"/>
                </a:solidFill>
              </a:rPr>
              <a:t>-nya dan </a:t>
            </a:r>
            <a:r>
              <a:rPr lang="en-US" sz="1200" b="1">
                <a:solidFill>
                  <a:srgbClr val="FFFF00"/>
                </a:solidFill>
              </a:rPr>
              <a:t>memiliki atribut spesific object</a:t>
            </a:r>
            <a:r>
              <a:rPr lang="en-US" sz="1200">
                <a:solidFill>
                  <a:srgbClr val="FFFF00"/>
                </a:solidFill>
              </a:rPr>
              <a:t>.</a:t>
            </a:r>
          </a:p>
        </p:txBody>
      </p:sp>
    </p:spTree>
    <p:extLst>
      <p:ext uri="{BB962C8B-B14F-4D97-AF65-F5344CB8AC3E}">
        <p14:creationId xmlns:p14="http://schemas.microsoft.com/office/powerpoint/2010/main" val="24213600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See You Next Session</a:t>
            </a:r>
          </a:p>
        </p:txBody>
      </p:sp>
      <p:sp>
        <p:nvSpPr>
          <p:cNvPr id="3" name="Content Placeholder 2"/>
          <p:cNvSpPr>
            <a:spLocks noGrp="1"/>
          </p:cNvSpPr>
          <p:nvPr>
            <p:ph idx="1"/>
          </p:nvPr>
        </p:nvSpPr>
        <p:spPr/>
        <p:txBody>
          <a:bodyPr/>
          <a:lstStyle/>
          <a:p>
            <a:r>
              <a:rPr lang="en-US" b="1">
                <a:effectLst>
                  <a:outerShdw blurRad="38100" dist="38100" dir="2700000" algn="tl">
                    <a:srgbClr val="000000">
                      <a:alpha val="43137"/>
                    </a:srgbClr>
                  </a:outerShdw>
                </a:effectLst>
              </a:rPr>
              <a:t>Thank’s</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24</a:t>
            </a:fld>
            <a:endParaRPr lang="en-US" dirty="0"/>
          </a:p>
        </p:txBody>
      </p:sp>
    </p:spTree>
    <p:extLst>
      <p:ext uri="{BB962C8B-B14F-4D97-AF65-F5344CB8AC3E}">
        <p14:creationId xmlns:p14="http://schemas.microsoft.com/office/powerpoint/2010/main" val="1306266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Rangkuman Transformasi ERD ke Tabel</a:t>
            </a:r>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25</a:t>
            </a:fld>
            <a:endParaRPr lang="en-US" dirty="0"/>
          </a:p>
        </p:txBody>
      </p:sp>
    </p:spTree>
    <p:extLst>
      <p:ext uri="{BB962C8B-B14F-4D97-AF65-F5344CB8AC3E}">
        <p14:creationId xmlns:p14="http://schemas.microsoft.com/office/powerpoint/2010/main" val="16094099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outerShdw blurRad="38100" dist="38100" dir="2700000" algn="tl">
                    <a:srgbClr val="000000">
                      <a:alpha val="43137"/>
                    </a:srgbClr>
                  </a:outerShdw>
                </a:effectLst>
              </a:rPr>
              <a:t>Intro ER Concept</a:t>
            </a:r>
            <a:br>
              <a:rPr lang="en-US" dirty="0">
                <a:effectLst>
                  <a:outerShdw blurRad="38100" dist="38100" dir="2700000" algn="tl">
                    <a:srgbClr val="000000">
                      <a:alpha val="43137"/>
                    </a:srgbClr>
                  </a:outerShdw>
                </a:effectLst>
              </a:rPr>
            </a:br>
            <a:r>
              <a:rPr lang="en-US" dirty="0">
                <a:effectLst>
                  <a:outerShdw blurRad="38100" dist="38100" dir="2700000" algn="tl">
                    <a:srgbClr val="000000">
                      <a:alpha val="43137"/>
                    </a:srgbClr>
                  </a:outerShdw>
                </a:effectLst>
              </a:rPr>
              <a:t>-</a:t>
            </a:r>
            <a:r>
              <a:rPr lang="en-US" b="1" dirty="0" err="1">
                <a:solidFill>
                  <a:srgbClr val="FF0000"/>
                </a:solidFill>
                <a:effectLst>
                  <a:outerShdw blurRad="38100" dist="38100" dir="2700000" algn="tl">
                    <a:srgbClr val="000000">
                      <a:alpha val="43137"/>
                    </a:srgbClr>
                  </a:outerShdw>
                </a:effectLst>
              </a:rPr>
              <a:t>Transformasi</a:t>
            </a:r>
            <a:r>
              <a:rPr lang="en-US" b="1" dirty="0">
                <a:solidFill>
                  <a:srgbClr val="FF0000"/>
                </a:solidFill>
                <a:effectLst>
                  <a:outerShdw blurRad="38100" dist="38100" dir="2700000" algn="tl">
                    <a:srgbClr val="000000">
                      <a:alpha val="43137"/>
                    </a:srgbClr>
                  </a:outerShdw>
                </a:effectLst>
              </a:rPr>
              <a:t> ER </a:t>
            </a:r>
            <a:r>
              <a:rPr lang="en-US" b="1" dirty="0" err="1">
                <a:solidFill>
                  <a:srgbClr val="FF0000"/>
                </a:solidFill>
                <a:effectLst>
                  <a:outerShdw blurRad="38100" dist="38100" dir="2700000" algn="tl">
                    <a:srgbClr val="000000">
                      <a:alpha val="43137"/>
                    </a:srgbClr>
                  </a:outerShdw>
                </a:effectLst>
              </a:rPr>
              <a:t>Menjadi</a:t>
            </a:r>
            <a:r>
              <a:rPr lang="en-US" b="1" dirty="0">
                <a:solidFill>
                  <a:srgbClr val="FF0000"/>
                </a:solidFill>
                <a:effectLst>
                  <a:outerShdw blurRad="38100" dist="38100" dir="2700000" algn="tl">
                    <a:srgbClr val="000000">
                      <a:alpha val="43137"/>
                    </a:srgbClr>
                  </a:outerShdw>
                </a:effectLst>
              </a:rPr>
              <a:t> </a:t>
            </a:r>
            <a:r>
              <a:rPr lang="en-US" b="1" dirty="0" err="1">
                <a:solidFill>
                  <a:srgbClr val="FF0000"/>
                </a:solidFill>
                <a:effectLst>
                  <a:outerShdw blurRad="38100" dist="38100" dir="2700000" algn="tl">
                    <a:srgbClr val="000000">
                      <a:alpha val="43137"/>
                    </a:srgbClr>
                  </a:outerShdw>
                </a:effectLst>
              </a:rPr>
              <a:t>Tabel</a:t>
            </a:r>
            <a:endParaRPr lang="en-US" b="1"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dirty="0" err="1"/>
              <a:t>Transformasi</a:t>
            </a:r>
            <a:r>
              <a:rPr lang="en-US" dirty="0"/>
              <a:t> entity </a:t>
            </a:r>
            <a:r>
              <a:rPr lang="en-US" dirty="0" err="1"/>
              <a:t>atau</a:t>
            </a:r>
            <a:r>
              <a:rPr lang="en-US" dirty="0"/>
              <a:t> </a:t>
            </a:r>
            <a:r>
              <a:rPr lang="en-US" dirty="0" err="1"/>
              <a:t>relasi</a:t>
            </a:r>
            <a:r>
              <a:rPr lang="en-US" dirty="0"/>
              <a:t> </a:t>
            </a:r>
            <a:r>
              <a:rPr lang="en-US" dirty="0" err="1"/>
              <a:t>menjadi</a:t>
            </a:r>
            <a:r>
              <a:rPr lang="en-US" dirty="0"/>
              <a:t> </a:t>
            </a:r>
            <a:r>
              <a:rPr lang="en-US" dirty="0" err="1"/>
              <a:t>tabel</a:t>
            </a:r>
            <a:r>
              <a:rPr lang="en-US" dirty="0"/>
              <a:t> </a:t>
            </a:r>
            <a:r>
              <a:rPr lang="en-US" dirty="0" err="1"/>
              <a:t>relasi</a:t>
            </a:r>
            <a:r>
              <a:rPr lang="en-US" dirty="0"/>
              <a:t>.</a:t>
            </a:r>
          </a:p>
          <a:p>
            <a:pPr marL="0" indent="0">
              <a:buNone/>
            </a:pPr>
            <a:r>
              <a:rPr lang="en-US" dirty="0" err="1"/>
              <a:t>Terdapat</a:t>
            </a:r>
            <a:r>
              <a:rPr lang="en-US" dirty="0"/>
              <a:t> </a:t>
            </a:r>
            <a:r>
              <a:rPr lang="en-US" dirty="0" err="1"/>
              <a:t>dua</a:t>
            </a:r>
            <a:r>
              <a:rPr lang="en-US" dirty="0"/>
              <a:t> </a:t>
            </a:r>
            <a:r>
              <a:rPr lang="en-US" dirty="0" err="1"/>
              <a:t>aturan</a:t>
            </a:r>
            <a:r>
              <a:rPr lang="en-US" dirty="0"/>
              <a:t> (</a:t>
            </a:r>
            <a:r>
              <a:rPr lang="en-US" i="1" dirty="0"/>
              <a:t>rule</a:t>
            </a:r>
            <a:r>
              <a:rPr lang="en-US" dirty="0"/>
              <a:t>) </a:t>
            </a:r>
            <a:r>
              <a:rPr lang="en-US" dirty="0" err="1"/>
              <a:t>dalam</a:t>
            </a:r>
            <a:r>
              <a:rPr lang="en-US" dirty="0"/>
              <a:t> </a:t>
            </a:r>
            <a:r>
              <a:rPr lang="en-US" dirty="0" err="1"/>
              <a:t>melakukan</a:t>
            </a:r>
            <a:r>
              <a:rPr lang="en-US" dirty="0"/>
              <a:t> </a:t>
            </a:r>
            <a:r>
              <a:rPr lang="en-US" dirty="0" err="1"/>
              <a:t>transformasi</a:t>
            </a:r>
            <a:r>
              <a:rPr lang="en-US" dirty="0"/>
              <a:t> </a:t>
            </a:r>
            <a:r>
              <a:rPr lang="en-US" dirty="0" err="1"/>
              <a:t>ini</a:t>
            </a:r>
            <a:r>
              <a:rPr lang="en-US" dirty="0"/>
              <a:t>:</a:t>
            </a:r>
          </a:p>
          <a:p>
            <a:r>
              <a:rPr lang="en-US" sz="4000" b="1" dirty="0">
                <a:solidFill>
                  <a:srgbClr val="FF0000"/>
                </a:solidFill>
              </a:rPr>
              <a:t>Transformation Rule 1</a:t>
            </a:r>
            <a:r>
              <a:rPr lang="en-US" dirty="0"/>
              <a:t>:</a:t>
            </a:r>
          </a:p>
          <a:p>
            <a:pPr lvl="1"/>
            <a:r>
              <a:rPr lang="en-US" err="1"/>
              <a:t>Setiap</a:t>
            </a:r>
            <a:r>
              <a:rPr lang="en-US"/>
              <a:t> </a:t>
            </a:r>
            <a:r>
              <a:rPr lang="en-US" b="1">
                <a:solidFill>
                  <a:srgbClr val="C00000"/>
                </a:solidFill>
              </a:rPr>
              <a:t>entity/relasi</a:t>
            </a:r>
            <a:r>
              <a:rPr lang="en-US">
                <a:solidFill>
                  <a:srgbClr val="C00000"/>
                </a:solidFill>
              </a:rPr>
              <a:t> </a:t>
            </a:r>
            <a:r>
              <a:rPr lang="en-US" dirty="0" err="1">
                <a:solidFill>
                  <a:srgbClr val="C00000"/>
                </a:solidFill>
              </a:rPr>
              <a:t>dalam</a:t>
            </a:r>
            <a:r>
              <a:rPr lang="en-US" dirty="0">
                <a:solidFill>
                  <a:srgbClr val="C00000"/>
                </a:solidFill>
              </a:rPr>
              <a:t> ER </a:t>
            </a:r>
            <a:r>
              <a:rPr lang="en-US" err="1">
                <a:solidFill>
                  <a:srgbClr val="C00000"/>
                </a:solidFill>
              </a:rPr>
              <a:t>dipetakan</a:t>
            </a:r>
            <a:r>
              <a:rPr lang="en-US">
                <a:solidFill>
                  <a:srgbClr val="C00000"/>
                </a:solidFill>
              </a:rPr>
              <a:t> ke/menjadi </a:t>
            </a:r>
            <a:r>
              <a:rPr lang="en-US" b="1">
                <a:solidFill>
                  <a:srgbClr val="C00000"/>
                </a:solidFill>
              </a:rPr>
              <a:t>tabel</a:t>
            </a:r>
            <a:r>
              <a:rPr lang="en-US" dirty="0"/>
              <a:t>. </a:t>
            </a:r>
            <a:r>
              <a:rPr lang="en-US" err="1"/>
              <a:t>Satu</a:t>
            </a:r>
            <a:r>
              <a:rPr lang="en-US"/>
              <a:t> entity/relasi </a:t>
            </a:r>
            <a:r>
              <a:rPr lang="en-US" dirty="0" err="1"/>
              <a:t>adalah</a:t>
            </a:r>
            <a:r>
              <a:rPr lang="en-US" dirty="0"/>
              <a:t> </a:t>
            </a:r>
            <a:r>
              <a:rPr lang="en-US" dirty="0" err="1"/>
              <a:t>satu</a:t>
            </a:r>
            <a:r>
              <a:rPr lang="en-US" dirty="0"/>
              <a:t> </a:t>
            </a:r>
            <a:r>
              <a:rPr lang="en-US" dirty="0" err="1"/>
              <a:t>tabel</a:t>
            </a:r>
            <a:r>
              <a:rPr lang="en-US" dirty="0"/>
              <a:t> </a:t>
            </a:r>
            <a:r>
              <a:rPr lang="en-US" dirty="0" err="1"/>
              <a:t>relasi</a:t>
            </a:r>
            <a:r>
              <a:rPr lang="en-US" dirty="0"/>
              <a:t>, </a:t>
            </a:r>
            <a:r>
              <a:rPr lang="en-US" dirty="0" err="1"/>
              <a:t>dan</a:t>
            </a:r>
            <a:r>
              <a:rPr lang="en-US" dirty="0"/>
              <a:t> </a:t>
            </a:r>
            <a:r>
              <a:rPr lang="en-US" dirty="0" err="1"/>
              <a:t>beri</a:t>
            </a:r>
            <a:r>
              <a:rPr lang="en-US" dirty="0"/>
              <a:t> </a:t>
            </a:r>
            <a:r>
              <a:rPr lang="en-US" dirty="0" err="1"/>
              <a:t>nama</a:t>
            </a:r>
            <a:r>
              <a:rPr lang="en-US" dirty="0"/>
              <a:t> </a:t>
            </a:r>
            <a:r>
              <a:rPr lang="en-US" dirty="0" err="1"/>
              <a:t>tabel</a:t>
            </a:r>
            <a:r>
              <a:rPr lang="en-US" dirty="0"/>
              <a:t> </a:t>
            </a:r>
            <a:r>
              <a:rPr lang="en-US" dirty="0" err="1"/>
              <a:t>tersebut</a:t>
            </a:r>
            <a:r>
              <a:rPr lang="en-US" dirty="0"/>
              <a:t> </a:t>
            </a:r>
            <a:r>
              <a:rPr lang="en-US" dirty="0" err="1"/>
              <a:t>sesuai</a:t>
            </a:r>
            <a:r>
              <a:rPr lang="en-US" dirty="0"/>
              <a:t> </a:t>
            </a:r>
            <a:r>
              <a:rPr lang="en-US" dirty="0" err="1"/>
              <a:t>dengan</a:t>
            </a:r>
            <a:r>
              <a:rPr lang="en-US" dirty="0"/>
              <a:t> </a:t>
            </a:r>
            <a:r>
              <a:rPr lang="en-US" err="1"/>
              <a:t>nama</a:t>
            </a:r>
            <a:r>
              <a:rPr lang="en-US"/>
              <a:t> entity/relasi-nya</a:t>
            </a:r>
            <a:r>
              <a:rPr lang="en-US" dirty="0"/>
              <a:t>. </a:t>
            </a:r>
          </a:p>
          <a:p>
            <a:pPr lvl="1"/>
            <a:r>
              <a:rPr lang="en-US" b="1" dirty="0" err="1">
                <a:solidFill>
                  <a:srgbClr val="C00000"/>
                </a:solidFill>
              </a:rPr>
              <a:t>Kolom</a:t>
            </a:r>
            <a:r>
              <a:rPr lang="en-US" dirty="0">
                <a:solidFill>
                  <a:srgbClr val="C00000"/>
                </a:solidFill>
              </a:rPr>
              <a:t> </a:t>
            </a:r>
            <a:r>
              <a:rPr lang="en-US" dirty="0" err="1"/>
              <a:t>pada</a:t>
            </a:r>
            <a:r>
              <a:rPr lang="en-US" dirty="0"/>
              <a:t> </a:t>
            </a:r>
            <a:r>
              <a:rPr lang="en-US" dirty="0" err="1"/>
              <a:t>tabel</a:t>
            </a:r>
            <a:r>
              <a:rPr lang="en-US" dirty="0"/>
              <a:t> </a:t>
            </a:r>
            <a:r>
              <a:rPr lang="en-US" dirty="0" err="1"/>
              <a:t>merupakan</a:t>
            </a:r>
            <a:r>
              <a:rPr lang="en-US" dirty="0"/>
              <a:t> </a:t>
            </a:r>
            <a:r>
              <a:rPr lang="en-US" dirty="0" err="1">
                <a:solidFill>
                  <a:srgbClr val="C00000"/>
                </a:solidFill>
              </a:rPr>
              <a:t>representasi</a:t>
            </a:r>
            <a:r>
              <a:rPr lang="en-US" dirty="0">
                <a:solidFill>
                  <a:srgbClr val="C00000"/>
                </a:solidFill>
              </a:rPr>
              <a:t> </a:t>
            </a:r>
            <a:r>
              <a:rPr lang="en-US" dirty="0" err="1">
                <a:solidFill>
                  <a:srgbClr val="C00000"/>
                </a:solidFill>
              </a:rPr>
              <a:t>dari</a:t>
            </a:r>
            <a:r>
              <a:rPr lang="en-US" dirty="0">
                <a:solidFill>
                  <a:srgbClr val="C00000"/>
                </a:solidFill>
              </a:rPr>
              <a:t> </a:t>
            </a:r>
            <a:r>
              <a:rPr lang="en-US" b="1" dirty="0" err="1">
                <a:solidFill>
                  <a:srgbClr val="C00000"/>
                </a:solidFill>
              </a:rPr>
              <a:t>atribut</a:t>
            </a:r>
            <a:r>
              <a:rPr lang="en-US" b="1" dirty="0">
                <a:solidFill>
                  <a:srgbClr val="C00000"/>
                </a:solidFill>
              </a:rPr>
              <a:t> </a:t>
            </a:r>
            <a:r>
              <a:rPr lang="en-US" b="1" dirty="0"/>
              <a:t>yang </a:t>
            </a:r>
            <a:r>
              <a:rPr lang="en-US" b="1" dirty="0" err="1"/>
              <a:t>bukan</a:t>
            </a:r>
            <a:r>
              <a:rPr lang="en-US" b="1" dirty="0"/>
              <a:t> </a:t>
            </a:r>
            <a:r>
              <a:rPr lang="en-US" b="1" dirty="0" err="1"/>
              <a:t>multivalue</a:t>
            </a:r>
            <a:r>
              <a:rPr lang="en-US" dirty="0"/>
              <a:t>, </a:t>
            </a:r>
            <a:r>
              <a:rPr lang="en-US" dirty="0" err="1"/>
              <a:t>atribut</a:t>
            </a:r>
            <a:r>
              <a:rPr lang="en-US" dirty="0"/>
              <a:t> </a:t>
            </a:r>
            <a:r>
              <a:rPr lang="en-US" b="1" dirty="0"/>
              <a:t>subset </a:t>
            </a:r>
            <a:r>
              <a:rPr lang="en-US" b="1" dirty="0" err="1"/>
              <a:t>dari</a:t>
            </a:r>
            <a:r>
              <a:rPr lang="en-US" b="1" dirty="0"/>
              <a:t> </a:t>
            </a:r>
            <a:r>
              <a:rPr lang="en-US" b="1" dirty="0" err="1"/>
              <a:t>atribut</a:t>
            </a:r>
            <a:r>
              <a:rPr lang="en-US" b="1" dirty="0"/>
              <a:t> </a:t>
            </a:r>
            <a:r>
              <a:rPr lang="en-US" b="1" dirty="0" err="1"/>
              <a:t>komposit</a:t>
            </a:r>
            <a:r>
              <a:rPr lang="en-US" b="1" dirty="0"/>
              <a:t> </a:t>
            </a:r>
            <a:r>
              <a:rPr lang="en-US" dirty="0"/>
              <a:t>(</a:t>
            </a:r>
            <a:r>
              <a:rPr lang="en-US" dirty="0" err="1"/>
              <a:t>catatan</a:t>
            </a:r>
            <a:r>
              <a:rPr lang="en-US" dirty="0"/>
              <a:t>: </a:t>
            </a:r>
            <a:r>
              <a:rPr lang="en-US" dirty="0" err="1"/>
              <a:t>atribut</a:t>
            </a:r>
            <a:r>
              <a:rPr lang="en-US" dirty="0"/>
              <a:t> </a:t>
            </a:r>
            <a:r>
              <a:rPr lang="en-US" dirty="0" err="1"/>
              <a:t>komposit-nya</a:t>
            </a:r>
            <a:r>
              <a:rPr lang="en-US" dirty="0"/>
              <a:t> </a:t>
            </a:r>
            <a:r>
              <a:rPr lang="en-US" dirty="0" err="1"/>
              <a:t>sendiri</a:t>
            </a:r>
            <a:r>
              <a:rPr lang="en-US" dirty="0"/>
              <a:t> </a:t>
            </a:r>
            <a:r>
              <a:rPr lang="en-US" dirty="0" err="1"/>
              <a:t>tidak</a:t>
            </a:r>
            <a:r>
              <a:rPr lang="en-US" dirty="0"/>
              <a:t> </a:t>
            </a:r>
            <a:r>
              <a:rPr lang="en-US" dirty="0" err="1"/>
              <a:t>dibuatkan</a:t>
            </a:r>
            <a:r>
              <a:rPr lang="en-US" dirty="0"/>
              <a:t> </a:t>
            </a:r>
            <a:r>
              <a:rPr lang="en-US" dirty="0" err="1"/>
              <a:t>kolom</a:t>
            </a:r>
            <a:r>
              <a:rPr lang="en-US" dirty="0"/>
              <a:t>).</a:t>
            </a:r>
          </a:p>
          <a:p>
            <a:pPr lvl="1"/>
            <a:r>
              <a:rPr lang="en-US" dirty="0"/>
              <a:t>Identifier </a:t>
            </a:r>
            <a:r>
              <a:rPr lang="en-US" dirty="0" err="1"/>
              <a:t>suatu</a:t>
            </a:r>
            <a:r>
              <a:rPr lang="en-US" dirty="0"/>
              <a:t> Entity </a:t>
            </a:r>
            <a:r>
              <a:rPr lang="en-US" dirty="0" err="1"/>
              <a:t>dipetakan</a:t>
            </a:r>
            <a:r>
              <a:rPr lang="en-US" dirty="0"/>
              <a:t> </a:t>
            </a:r>
            <a:r>
              <a:rPr lang="en-US" dirty="0" err="1"/>
              <a:t>menjadi</a:t>
            </a:r>
            <a:r>
              <a:rPr lang="en-US" dirty="0"/>
              <a:t> candidate key </a:t>
            </a:r>
            <a:r>
              <a:rPr lang="en-US" dirty="0" err="1"/>
              <a:t>pada</a:t>
            </a:r>
            <a:r>
              <a:rPr lang="en-US" dirty="0"/>
              <a:t> </a:t>
            </a:r>
            <a:r>
              <a:rPr lang="en-US" dirty="0" err="1"/>
              <a:t>tabel</a:t>
            </a:r>
            <a:r>
              <a:rPr lang="en-US" dirty="0"/>
              <a:t>, </a:t>
            </a:r>
            <a:r>
              <a:rPr lang="en-US" dirty="0" err="1"/>
              <a:t>dan</a:t>
            </a:r>
            <a:r>
              <a:rPr lang="en-US" dirty="0"/>
              <a:t> </a:t>
            </a:r>
            <a:r>
              <a:rPr lang="en-US" b="1" dirty="0">
                <a:solidFill>
                  <a:srgbClr val="C00000"/>
                </a:solidFill>
              </a:rPr>
              <a:t>primary identifier</a:t>
            </a:r>
            <a:r>
              <a:rPr lang="en-US" dirty="0">
                <a:solidFill>
                  <a:srgbClr val="C00000"/>
                </a:solidFill>
              </a:rPr>
              <a:t> </a:t>
            </a:r>
            <a:r>
              <a:rPr lang="en-US" dirty="0" err="1"/>
              <a:t>dipetakan</a:t>
            </a:r>
            <a:r>
              <a:rPr lang="en-US" dirty="0"/>
              <a:t> </a:t>
            </a:r>
            <a:r>
              <a:rPr lang="en-US" dirty="0" err="1"/>
              <a:t>menjadi</a:t>
            </a:r>
            <a:r>
              <a:rPr lang="en-US" dirty="0"/>
              <a:t> </a:t>
            </a:r>
            <a:r>
              <a:rPr lang="en-US" b="1" dirty="0">
                <a:solidFill>
                  <a:srgbClr val="C00000"/>
                </a:solidFill>
              </a:rPr>
              <a:t>primary key</a:t>
            </a:r>
            <a:r>
              <a:rPr lang="en-US" dirty="0"/>
              <a:t>.</a:t>
            </a:r>
          </a:p>
          <a:p>
            <a:pPr marL="457200" lvl="1" indent="0">
              <a:buNone/>
            </a:pPr>
            <a:r>
              <a:rPr lang="en-US" sz="2600" u="sng" dirty="0" err="1"/>
              <a:t>Catatan</a:t>
            </a:r>
            <a:r>
              <a:rPr lang="en-US" sz="2600" dirty="0"/>
              <a:t>: </a:t>
            </a:r>
            <a:r>
              <a:rPr lang="en-US" sz="2600" i="1" dirty="0"/>
              <a:t>primary identifier </a:t>
            </a:r>
            <a:r>
              <a:rPr lang="en-US" sz="2600" i="1" dirty="0" err="1"/>
              <a:t>bisa</a:t>
            </a:r>
            <a:r>
              <a:rPr lang="en-US" sz="2600" i="1" dirty="0"/>
              <a:t> </a:t>
            </a:r>
            <a:r>
              <a:rPr lang="en-US" sz="2600" i="1" dirty="0" err="1"/>
              <a:t>saja</a:t>
            </a:r>
            <a:r>
              <a:rPr lang="en-US" sz="2600" i="1" dirty="0"/>
              <a:t> </a:t>
            </a:r>
            <a:r>
              <a:rPr lang="en-US" sz="2600" i="1" dirty="0" err="1"/>
              <a:t>berupa</a:t>
            </a:r>
            <a:r>
              <a:rPr lang="en-US" sz="2600" i="1" dirty="0"/>
              <a:t> </a:t>
            </a:r>
            <a:r>
              <a:rPr lang="en-US" sz="2600" i="1" dirty="0" err="1"/>
              <a:t>atribut</a:t>
            </a:r>
            <a:r>
              <a:rPr lang="en-US" sz="2600" i="1" dirty="0"/>
              <a:t> </a:t>
            </a:r>
            <a:r>
              <a:rPr lang="en-US" sz="2600" i="1" dirty="0" err="1"/>
              <a:t>komposit</a:t>
            </a:r>
            <a:r>
              <a:rPr lang="en-US" sz="2600" i="1" dirty="0"/>
              <a:t>, </a:t>
            </a:r>
            <a:r>
              <a:rPr lang="en-US" sz="2600" i="1" dirty="0" err="1"/>
              <a:t>jika</a:t>
            </a:r>
            <a:r>
              <a:rPr lang="en-US" sz="2600" i="1" dirty="0"/>
              <a:t> </a:t>
            </a:r>
            <a:r>
              <a:rPr lang="en-US" sz="2600" i="1" dirty="0" err="1"/>
              <a:t>hal</a:t>
            </a:r>
            <a:r>
              <a:rPr lang="en-US" sz="2600" i="1" dirty="0"/>
              <a:t> </a:t>
            </a:r>
            <a:r>
              <a:rPr lang="en-US" sz="2600" i="1" dirty="0" err="1"/>
              <a:t>tersebut</a:t>
            </a:r>
            <a:r>
              <a:rPr lang="en-US" sz="2600" i="1" dirty="0"/>
              <a:t> </a:t>
            </a:r>
            <a:r>
              <a:rPr lang="en-US" sz="2600" i="1" dirty="0" err="1"/>
              <a:t>terjadi</a:t>
            </a:r>
            <a:r>
              <a:rPr lang="en-US" sz="2600" i="1" dirty="0"/>
              <a:t>, </a:t>
            </a:r>
            <a:r>
              <a:rPr lang="en-US" sz="2600" i="1" dirty="0" err="1"/>
              <a:t>maka</a:t>
            </a:r>
            <a:r>
              <a:rPr lang="en-US" sz="2600" i="1" dirty="0"/>
              <a:t>; </a:t>
            </a:r>
            <a:r>
              <a:rPr lang="en-US" sz="2600" i="1" dirty="0" err="1"/>
              <a:t>semua</a:t>
            </a:r>
            <a:r>
              <a:rPr lang="en-US" sz="2600" i="1" dirty="0"/>
              <a:t> </a:t>
            </a:r>
            <a:r>
              <a:rPr lang="en-US" sz="2600" i="1" dirty="0" err="1"/>
              <a:t>atribut</a:t>
            </a:r>
            <a:r>
              <a:rPr lang="en-US" sz="2600" i="1" dirty="0"/>
              <a:t> subset </a:t>
            </a:r>
            <a:r>
              <a:rPr lang="en-US" sz="2600" i="1" dirty="0" err="1"/>
              <a:t>dari</a:t>
            </a:r>
            <a:r>
              <a:rPr lang="en-US" sz="2600" i="1" dirty="0"/>
              <a:t> </a:t>
            </a:r>
            <a:r>
              <a:rPr lang="en-US" sz="2600" i="1" dirty="0" err="1"/>
              <a:t>atribut</a:t>
            </a:r>
            <a:r>
              <a:rPr lang="en-US" sz="2600" i="1" dirty="0"/>
              <a:t> </a:t>
            </a:r>
            <a:r>
              <a:rPr lang="en-US" sz="2600" i="1" dirty="0" err="1"/>
              <a:t>komposit</a:t>
            </a:r>
            <a:r>
              <a:rPr lang="en-US" sz="2600" i="1" dirty="0"/>
              <a:t> </a:t>
            </a:r>
            <a:r>
              <a:rPr lang="en-US" sz="2600" i="1" dirty="0" err="1"/>
              <a:t>tersebut</a:t>
            </a:r>
            <a:r>
              <a:rPr lang="en-US" sz="2600" i="1" dirty="0"/>
              <a:t> </a:t>
            </a:r>
            <a:r>
              <a:rPr lang="en-US" sz="2600" i="1" dirty="0" err="1"/>
              <a:t>dipetakan</a:t>
            </a:r>
            <a:r>
              <a:rPr lang="en-US" sz="2600" i="1" dirty="0"/>
              <a:t> </a:t>
            </a:r>
            <a:r>
              <a:rPr lang="en-US" sz="2600" i="1" dirty="0" err="1"/>
              <a:t>menjadi</a:t>
            </a:r>
            <a:r>
              <a:rPr lang="en-US" sz="2600" i="1" dirty="0"/>
              <a:t> primary key</a:t>
            </a:r>
            <a:r>
              <a:rPr lang="en-US" sz="2600" dirty="0"/>
              <a:t>.  </a:t>
            </a:r>
          </a:p>
          <a:p>
            <a:pPr lvl="1"/>
            <a:r>
              <a:rPr lang="en-US" dirty="0"/>
              <a:t>Data </a:t>
            </a:r>
            <a:r>
              <a:rPr lang="en-US" dirty="0" err="1"/>
              <a:t>kejadian</a:t>
            </a:r>
            <a:r>
              <a:rPr lang="en-US" dirty="0"/>
              <a:t> </a:t>
            </a:r>
            <a:r>
              <a:rPr lang="en-US" dirty="0" err="1"/>
              <a:t>dari</a:t>
            </a:r>
            <a:r>
              <a:rPr lang="en-US" dirty="0"/>
              <a:t> entity </a:t>
            </a:r>
            <a:r>
              <a:rPr lang="en-US" dirty="0" err="1"/>
              <a:t>kemudian</a:t>
            </a:r>
            <a:r>
              <a:rPr lang="en-US" dirty="0"/>
              <a:t> </a:t>
            </a:r>
            <a:r>
              <a:rPr lang="en-US" dirty="0" err="1"/>
              <a:t>dipetakan</a:t>
            </a:r>
            <a:r>
              <a:rPr lang="en-US" dirty="0"/>
              <a:t> </a:t>
            </a:r>
            <a:r>
              <a:rPr lang="en-US" dirty="0" err="1"/>
              <a:t>ke</a:t>
            </a:r>
            <a:r>
              <a:rPr lang="en-US" dirty="0"/>
              <a:t> </a:t>
            </a:r>
            <a:r>
              <a:rPr lang="en-US" dirty="0" err="1"/>
              <a:t>dalam</a:t>
            </a:r>
            <a:r>
              <a:rPr lang="en-US" dirty="0"/>
              <a:t> </a:t>
            </a:r>
            <a:r>
              <a:rPr lang="en-US" dirty="0" err="1"/>
              <a:t>tabel</a:t>
            </a:r>
            <a:r>
              <a:rPr lang="en-US" dirty="0"/>
              <a:t> </a:t>
            </a:r>
            <a:r>
              <a:rPr lang="en-US" dirty="0" err="1"/>
              <a:t>berupa</a:t>
            </a:r>
            <a:r>
              <a:rPr lang="en-US" dirty="0"/>
              <a:t> </a:t>
            </a:r>
            <a:r>
              <a:rPr lang="en-US" dirty="0" err="1"/>
              <a:t>baris</a:t>
            </a:r>
            <a:r>
              <a:rPr lang="en-US" dirty="0"/>
              <a:t> (row</a:t>
            </a:r>
            <a:r>
              <a:rPr lang="en-US"/>
              <a:t>) pada tabel</a:t>
            </a:r>
            <a:r>
              <a:rPr lang="en-US" dirty="0"/>
              <a:t>.</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smtClean="0"/>
              <a:pPr/>
              <a:t>26</a:t>
            </a:fld>
            <a:endParaRPr dirty="0"/>
          </a:p>
        </p:txBody>
      </p:sp>
    </p:spTree>
    <p:extLst>
      <p:ext uri="{BB962C8B-B14F-4D97-AF65-F5344CB8AC3E}">
        <p14:creationId xmlns:p14="http://schemas.microsoft.com/office/powerpoint/2010/main" val="9110761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outerShdw blurRad="38100" dist="38100" dir="2700000" algn="tl">
                    <a:srgbClr val="000000">
                      <a:alpha val="43137"/>
                    </a:srgbClr>
                  </a:outerShdw>
                </a:effectLst>
              </a:rPr>
              <a:t>Intro ER Concept</a:t>
            </a:r>
            <a:br>
              <a:rPr lang="en-US">
                <a:effectLst>
                  <a:outerShdw blurRad="38100" dist="38100" dir="2700000" algn="tl">
                    <a:srgbClr val="000000">
                      <a:alpha val="43137"/>
                    </a:srgbClr>
                  </a:outerShdw>
                </a:effectLst>
              </a:rPr>
            </a:br>
            <a:r>
              <a:rPr lang="en-US">
                <a:effectLst>
                  <a:outerShdw blurRad="38100" dist="38100" dir="2700000" algn="tl">
                    <a:srgbClr val="000000">
                      <a:alpha val="43137"/>
                    </a:srgbClr>
                  </a:outerShdw>
                </a:effectLst>
              </a:rPr>
              <a:t>-</a:t>
            </a:r>
            <a:r>
              <a:rPr lang="en-US" b="1">
                <a:solidFill>
                  <a:srgbClr val="FF0000"/>
                </a:solidFill>
                <a:effectLst>
                  <a:outerShdw blurRad="38100" dist="38100" dir="2700000" algn="tl">
                    <a:srgbClr val="000000">
                      <a:alpha val="43137"/>
                    </a:srgbClr>
                  </a:outerShdw>
                </a:effectLst>
              </a:rPr>
              <a:t>Transformasi ER Menjadi Tabel</a:t>
            </a:r>
            <a:endParaRPr lang="en-US" dirty="0"/>
          </a:p>
        </p:txBody>
      </p:sp>
      <p:sp>
        <p:nvSpPr>
          <p:cNvPr id="3" name="Content Placeholder 2"/>
          <p:cNvSpPr>
            <a:spLocks noGrp="1"/>
          </p:cNvSpPr>
          <p:nvPr>
            <p:ph idx="1"/>
          </p:nvPr>
        </p:nvSpPr>
        <p:spPr/>
        <p:txBody>
          <a:bodyPr>
            <a:normAutofit/>
          </a:bodyPr>
          <a:lstStyle/>
          <a:p>
            <a:r>
              <a:rPr lang="en-US" b="1" dirty="0">
                <a:solidFill>
                  <a:srgbClr val="FF0000"/>
                </a:solidFill>
              </a:rPr>
              <a:t>Transformation Rule </a:t>
            </a:r>
            <a:r>
              <a:rPr lang="en-US" b="1">
                <a:solidFill>
                  <a:srgbClr val="FF0000"/>
                </a:solidFill>
              </a:rPr>
              <a:t>2</a:t>
            </a:r>
            <a:r>
              <a:rPr lang="en-US"/>
              <a:t>: (atribut multivalue menjadi entity)</a:t>
            </a:r>
            <a:endParaRPr lang="en-US" dirty="0"/>
          </a:p>
          <a:p>
            <a:pPr lvl="1"/>
            <a:r>
              <a:rPr lang="en-US" dirty="0" err="1"/>
              <a:t>Jika</a:t>
            </a:r>
            <a:r>
              <a:rPr lang="en-US" dirty="0"/>
              <a:t> </a:t>
            </a:r>
            <a:r>
              <a:rPr lang="en-US" dirty="0" err="1"/>
              <a:t>pada</a:t>
            </a:r>
            <a:r>
              <a:rPr lang="en-US" dirty="0"/>
              <a:t> entity </a:t>
            </a:r>
            <a:r>
              <a:rPr lang="en-US" dirty="0" err="1"/>
              <a:t>terdapat</a:t>
            </a:r>
            <a:r>
              <a:rPr lang="en-US" dirty="0"/>
              <a:t> </a:t>
            </a:r>
            <a:r>
              <a:rPr lang="en-US" dirty="0" err="1"/>
              <a:t>atribut</a:t>
            </a:r>
            <a:r>
              <a:rPr lang="en-US" dirty="0"/>
              <a:t> </a:t>
            </a:r>
            <a:r>
              <a:rPr lang="en-US" dirty="0" err="1"/>
              <a:t>multivalue</a:t>
            </a:r>
            <a:r>
              <a:rPr lang="en-US" dirty="0"/>
              <a:t>, </a:t>
            </a:r>
            <a:r>
              <a:rPr lang="en-US" dirty="0" err="1"/>
              <a:t>buatkan</a:t>
            </a:r>
            <a:r>
              <a:rPr lang="en-US" dirty="0"/>
              <a:t> entity </a:t>
            </a:r>
            <a:r>
              <a:rPr lang="en-US" dirty="0" err="1"/>
              <a:t>baru</a:t>
            </a:r>
            <a:r>
              <a:rPr lang="en-US" dirty="0"/>
              <a:t> </a:t>
            </a:r>
            <a:r>
              <a:rPr lang="en-US" dirty="0" err="1"/>
              <a:t>untuk</a:t>
            </a:r>
            <a:r>
              <a:rPr lang="en-US" dirty="0"/>
              <a:t> </a:t>
            </a:r>
            <a:r>
              <a:rPr lang="en-US" dirty="0" err="1"/>
              <a:t>menampung</a:t>
            </a:r>
            <a:r>
              <a:rPr lang="en-US" dirty="0"/>
              <a:t> </a:t>
            </a:r>
            <a:r>
              <a:rPr lang="en-US" b="1" dirty="0" err="1"/>
              <a:t>atribut</a:t>
            </a:r>
            <a:r>
              <a:rPr lang="en-US" b="1" dirty="0"/>
              <a:t> </a:t>
            </a:r>
            <a:r>
              <a:rPr lang="en-US" b="1" dirty="0" err="1"/>
              <a:t>multivalue</a:t>
            </a:r>
            <a:r>
              <a:rPr lang="en-US" dirty="0"/>
              <a:t> (</a:t>
            </a:r>
            <a:r>
              <a:rPr lang="en-US" b="1" dirty="0"/>
              <a:t>a</a:t>
            </a:r>
            <a:r>
              <a:rPr lang="en-US" dirty="0"/>
              <a:t>), </a:t>
            </a:r>
            <a:r>
              <a:rPr lang="en-US" dirty="0" err="1"/>
              <a:t>juga</a:t>
            </a:r>
            <a:r>
              <a:rPr lang="en-US" dirty="0"/>
              <a:t> </a:t>
            </a:r>
            <a:r>
              <a:rPr lang="en-US" dirty="0" err="1"/>
              <a:t>sertakan</a:t>
            </a:r>
            <a:r>
              <a:rPr lang="en-US" dirty="0"/>
              <a:t> </a:t>
            </a:r>
            <a:r>
              <a:rPr lang="en-US" dirty="0" err="1"/>
              <a:t>atribut</a:t>
            </a:r>
            <a:r>
              <a:rPr lang="en-US" dirty="0"/>
              <a:t> </a:t>
            </a:r>
            <a:r>
              <a:rPr lang="en-US" b="1" dirty="0"/>
              <a:t>primary identifier </a:t>
            </a:r>
            <a:r>
              <a:rPr lang="en-US" b="1" dirty="0" err="1"/>
              <a:t>dari</a:t>
            </a:r>
            <a:r>
              <a:rPr lang="en-US" b="1" dirty="0"/>
              <a:t> entity </a:t>
            </a:r>
            <a:r>
              <a:rPr lang="en-US" b="1" dirty="0" err="1"/>
              <a:t>asal</a:t>
            </a:r>
            <a:r>
              <a:rPr lang="en-US" dirty="0"/>
              <a:t> (</a:t>
            </a:r>
            <a:r>
              <a:rPr lang="en-US" b="1" dirty="0"/>
              <a:t>p</a:t>
            </a:r>
            <a:r>
              <a:rPr lang="en-US" dirty="0"/>
              <a:t>) </a:t>
            </a:r>
            <a:r>
              <a:rPr lang="en-US" dirty="0" err="1"/>
              <a:t>pada</a:t>
            </a:r>
            <a:r>
              <a:rPr lang="en-US" dirty="0"/>
              <a:t> entity </a:t>
            </a:r>
            <a:r>
              <a:rPr lang="en-US" dirty="0" err="1"/>
              <a:t>baru</a:t>
            </a:r>
            <a:r>
              <a:rPr lang="en-US" dirty="0"/>
              <a:t> </a:t>
            </a:r>
            <a:r>
              <a:rPr lang="en-US" dirty="0" err="1"/>
              <a:t>tersebut</a:t>
            </a:r>
            <a:r>
              <a:rPr lang="en-US" dirty="0"/>
              <a:t>.</a:t>
            </a:r>
          </a:p>
          <a:p>
            <a:pPr lvl="1"/>
            <a:r>
              <a:rPr lang="en-US" dirty="0"/>
              <a:t>Entity </a:t>
            </a:r>
            <a:r>
              <a:rPr lang="en-US" dirty="0" err="1"/>
              <a:t>baru</a:t>
            </a:r>
            <a:r>
              <a:rPr lang="en-US" dirty="0"/>
              <a:t> </a:t>
            </a:r>
            <a:r>
              <a:rPr lang="en-US" dirty="0" err="1"/>
              <a:t>tersebut</a:t>
            </a:r>
            <a:r>
              <a:rPr lang="en-US" dirty="0"/>
              <a:t> </a:t>
            </a:r>
            <a:r>
              <a:rPr lang="en-US" dirty="0" err="1"/>
              <a:t>diberi</a:t>
            </a:r>
            <a:r>
              <a:rPr lang="en-US" dirty="0"/>
              <a:t> </a:t>
            </a:r>
            <a:r>
              <a:rPr lang="en-US" b="1" dirty="0" err="1"/>
              <a:t>nama</a:t>
            </a:r>
            <a:r>
              <a:rPr lang="en-US" b="1" dirty="0"/>
              <a:t> yang </a:t>
            </a:r>
            <a:r>
              <a:rPr lang="en-US" b="1" dirty="0" err="1"/>
              <a:t>sama</a:t>
            </a:r>
            <a:r>
              <a:rPr lang="en-US" b="1" dirty="0"/>
              <a:t> </a:t>
            </a:r>
            <a:r>
              <a:rPr lang="en-US" b="1" dirty="0" err="1"/>
              <a:t>dengan</a:t>
            </a:r>
            <a:r>
              <a:rPr lang="en-US" b="1" dirty="0"/>
              <a:t> </a:t>
            </a:r>
            <a:r>
              <a:rPr lang="en-US" b="1" dirty="0" err="1"/>
              <a:t>nama</a:t>
            </a:r>
            <a:r>
              <a:rPr lang="en-US" b="1" dirty="0"/>
              <a:t> </a:t>
            </a:r>
            <a:r>
              <a:rPr lang="en-US" b="1" dirty="0" err="1"/>
              <a:t>atribut</a:t>
            </a:r>
            <a:r>
              <a:rPr lang="en-US" b="1" dirty="0"/>
              <a:t> </a:t>
            </a:r>
            <a:r>
              <a:rPr lang="en-US" b="1" dirty="0" err="1"/>
              <a:t>multivalue</a:t>
            </a:r>
            <a:r>
              <a:rPr lang="en-US" dirty="0"/>
              <a:t>.</a:t>
            </a:r>
          </a:p>
          <a:p>
            <a:pPr lvl="1"/>
            <a:r>
              <a:rPr lang="en-US" err="1"/>
              <a:t>Petakan</a:t>
            </a:r>
            <a:r>
              <a:rPr lang="en-US"/>
              <a:t> entity baru </a:t>
            </a:r>
            <a:r>
              <a:rPr lang="en-US" dirty="0" err="1"/>
              <a:t>tersebut</a:t>
            </a:r>
            <a:r>
              <a:rPr lang="en-US" dirty="0"/>
              <a:t> </a:t>
            </a:r>
            <a:r>
              <a:rPr lang="en-US" dirty="0" err="1"/>
              <a:t>menjadi</a:t>
            </a:r>
            <a:r>
              <a:rPr lang="en-US" dirty="0"/>
              <a:t> </a:t>
            </a:r>
            <a:r>
              <a:rPr lang="en-US" dirty="0" err="1"/>
              <a:t>tabel</a:t>
            </a:r>
            <a:r>
              <a:rPr lang="en-US" dirty="0"/>
              <a:t> </a:t>
            </a:r>
            <a:r>
              <a:rPr lang="en-US" dirty="0" err="1"/>
              <a:t>dengan</a:t>
            </a:r>
            <a:r>
              <a:rPr lang="en-US" dirty="0"/>
              <a:t> </a:t>
            </a:r>
            <a:r>
              <a:rPr lang="en-US" dirty="0" err="1"/>
              <a:t>nama</a:t>
            </a:r>
            <a:r>
              <a:rPr lang="en-US" dirty="0"/>
              <a:t> yang </a:t>
            </a:r>
            <a:r>
              <a:rPr lang="en-US" dirty="0" err="1"/>
              <a:t>sama</a:t>
            </a:r>
            <a:r>
              <a:rPr lang="en-US" dirty="0"/>
              <a:t> </a:t>
            </a:r>
            <a:r>
              <a:rPr lang="en-US" dirty="0" err="1"/>
              <a:t>dengan</a:t>
            </a:r>
            <a:r>
              <a:rPr lang="en-US" dirty="0"/>
              <a:t> </a:t>
            </a:r>
            <a:r>
              <a:rPr lang="en-US" dirty="0" err="1"/>
              <a:t>nama</a:t>
            </a:r>
            <a:r>
              <a:rPr lang="en-US" dirty="0"/>
              <a:t> entity-</a:t>
            </a:r>
            <a:r>
              <a:rPr lang="en-US" dirty="0" err="1"/>
              <a:t>nya</a:t>
            </a:r>
            <a:r>
              <a:rPr lang="en-US" dirty="0"/>
              <a:t>.</a:t>
            </a:r>
          </a:p>
          <a:p>
            <a:pPr lvl="1"/>
            <a:r>
              <a:rPr lang="en-US" b="1" dirty="0" err="1"/>
              <a:t>Kolom</a:t>
            </a:r>
            <a:r>
              <a:rPr lang="en-US" dirty="0"/>
              <a:t> </a:t>
            </a:r>
            <a:r>
              <a:rPr lang="en-US" dirty="0" err="1"/>
              <a:t>pada</a:t>
            </a:r>
            <a:r>
              <a:rPr lang="en-US" dirty="0"/>
              <a:t> </a:t>
            </a:r>
            <a:r>
              <a:rPr lang="en-US" dirty="0" err="1"/>
              <a:t>tabel</a:t>
            </a:r>
            <a:r>
              <a:rPr lang="en-US" dirty="0"/>
              <a:t> </a:t>
            </a:r>
            <a:r>
              <a:rPr lang="en-US" dirty="0" err="1"/>
              <a:t>merupakan</a:t>
            </a:r>
            <a:r>
              <a:rPr lang="en-US" dirty="0"/>
              <a:t> </a:t>
            </a:r>
            <a:r>
              <a:rPr lang="en-US" dirty="0" err="1"/>
              <a:t>representasi</a:t>
            </a:r>
            <a:r>
              <a:rPr lang="en-US" dirty="0"/>
              <a:t> </a:t>
            </a:r>
            <a:r>
              <a:rPr lang="en-US" dirty="0" err="1"/>
              <a:t>dari</a:t>
            </a:r>
            <a:r>
              <a:rPr lang="en-US" dirty="0"/>
              <a:t> </a:t>
            </a:r>
            <a:r>
              <a:rPr lang="en-US" b="1" dirty="0"/>
              <a:t>p</a:t>
            </a:r>
            <a:r>
              <a:rPr lang="en-US" dirty="0"/>
              <a:t> yang </a:t>
            </a:r>
            <a:r>
              <a:rPr lang="en-US" dirty="0" err="1"/>
              <a:t>diikuti</a:t>
            </a:r>
            <a:r>
              <a:rPr lang="en-US" dirty="0"/>
              <a:t> </a:t>
            </a:r>
            <a:r>
              <a:rPr lang="en-US" dirty="0" err="1"/>
              <a:t>dengan</a:t>
            </a:r>
            <a:r>
              <a:rPr lang="en-US" dirty="0"/>
              <a:t> a </a:t>
            </a:r>
            <a:r>
              <a:rPr lang="en-US" dirty="0" err="1"/>
              <a:t>secara</a:t>
            </a:r>
            <a:r>
              <a:rPr lang="en-US" dirty="0"/>
              <a:t> </a:t>
            </a:r>
            <a:r>
              <a:rPr lang="en-US" dirty="0" err="1"/>
              <a:t>berurutan</a:t>
            </a:r>
            <a:r>
              <a:rPr lang="en-US" dirty="0"/>
              <a:t>.</a:t>
            </a:r>
          </a:p>
          <a:p>
            <a:pPr lvl="1"/>
            <a:r>
              <a:rPr lang="en-US" b="1" dirty="0"/>
              <a:t>Primary key </a:t>
            </a:r>
            <a:r>
              <a:rPr lang="en-US" b="1" dirty="0" err="1"/>
              <a:t>dari</a:t>
            </a:r>
            <a:r>
              <a:rPr lang="en-US" b="1" dirty="0"/>
              <a:t> </a:t>
            </a:r>
            <a:r>
              <a:rPr lang="en-US" b="1" dirty="0" err="1"/>
              <a:t>tabel</a:t>
            </a:r>
            <a:r>
              <a:rPr lang="en-US" b="1" dirty="0"/>
              <a:t> </a:t>
            </a:r>
            <a:r>
              <a:rPr lang="en-US" dirty="0" err="1"/>
              <a:t>ini</a:t>
            </a:r>
            <a:r>
              <a:rPr lang="en-US" dirty="0"/>
              <a:t> </a:t>
            </a:r>
            <a:r>
              <a:rPr lang="en-US" dirty="0" err="1"/>
              <a:t>adalah</a:t>
            </a:r>
            <a:r>
              <a:rPr lang="en-US" dirty="0"/>
              <a:t> </a:t>
            </a:r>
            <a:r>
              <a:rPr lang="en-US" dirty="0" err="1"/>
              <a:t>kolom</a:t>
            </a:r>
            <a:r>
              <a:rPr lang="en-US" dirty="0"/>
              <a:t> </a:t>
            </a:r>
            <a:r>
              <a:rPr lang="en-US" b="1" dirty="0"/>
              <a:t>p</a:t>
            </a:r>
            <a:r>
              <a:rPr lang="en-US" dirty="0"/>
              <a:t> </a:t>
            </a:r>
            <a:r>
              <a:rPr lang="en-US" dirty="0" err="1"/>
              <a:t>dan</a:t>
            </a:r>
            <a:r>
              <a:rPr lang="en-US" dirty="0"/>
              <a:t> </a:t>
            </a:r>
            <a:r>
              <a:rPr lang="en-US" dirty="0" err="1"/>
              <a:t>kolom</a:t>
            </a:r>
            <a:r>
              <a:rPr lang="en-US" dirty="0"/>
              <a:t> </a:t>
            </a:r>
            <a:r>
              <a:rPr lang="en-US" b="1" dirty="0"/>
              <a:t>a</a:t>
            </a:r>
            <a:r>
              <a:rPr lang="en-US" dirty="0"/>
              <a:t>.</a:t>
            </a:r>
          </a:p>
          <a:p>
            <a:pPr lvl="1"/>
            <a:r>
              <a:rPr lang="en-US" dirty="0"/>
              <a:t>Data </a:t>
            </a:r>
            <a:r>
              <a:rPr lang="en-US" dirty="0" err="1"/>
              <a:t>kejadian</a:t>
            </a:r>
            <a:r>
              <a:rPr lang="en-US" dirty="0"/>
              <a:t> </a:t>
            </a:r>
            <a:r>
              <a:rPr lang="en-US" dirty="0" err="1"/>
              <a:t>dari</a:t>
            </a:r>
            <a:r>
              <a:rPr lang="en-US" dirty="0"/>
              <a:t> entity </a:t>
            </a:r>
            <a:r>
              <a:rPr lang="en-US" dirty="0" err="1"/>
              <a:t>kemudian</a:t>
            </a:r>
            <a:r>
              <a:rPr lang="en-US" dirty="0"/>
              <a:t> </a:t>
            </a:r>
            <a:r>
              <a:rPr lang="en-US" dirty="0" err="1"/>
              <a:t>dipetakan</a:t>
            </a:r>
            <a:r>
              <a:rPr lang="en-US" dirty="0"/>
              <a:t> </a:t>
            </a:r>
            <a:r>
              <a:rPr lang="en-US" dirty="0" err="1"/>
              <a:t>ke</a:t>
            </a:r>
            <a:r>
              <a:rPr lang="en-US" dirty="0"/>
              <a:t> </a:t>
            </a:r>
            <a:r>
              <a:rPr lang="en-US" dirty="0" err="1"/>
              <a:t>dalam</a:t>
            </a:r>
            <a:r>
              <a:rPr lang="en-US" dirty="0"/>
              <a:t> </a:t>
            </a:r>
            <a:r>
              <a:rPr lang="en-US" dirty="0" err="1"/>
              <a:t>tabel</a:t>
            </a:r>
            <a:r>
              <a:rPr lang="en-US" dirty="0"/>
              <a:t> </a:t>
            </a:r>
            <a:r>
              <a:rPr lang="en-US" dirty="0" err="1"/>
              <a:t>berupa</a:t>
            </a:r>
            <a:r>
              <a:rPr lang="en-US" dirty="0"/>
              <a:t> </a:t>
            </a:r>
            <a:r>
              <a:rPr lang="en-US" dirty="0" err="1"/>
              <a:t>baris</a:t>
            </a:r>
            <a:r>
              <a:rPr lang="en-US" dirty="0"/>
              <a:t> (row) </a:t>
            </a:r>
            <a:r>
              <a:rPr lang="en-US" dirty="0" err="1"/>
              <a:t>tabel</a:t>
            </a:r>
            <a:r>
              <a:rPr lang="en-US" dirty="0"/>
              <a:t> yang </a:t>
            </a:r>
            <a:r>
              <a:rPr lang="en-US" dirty="0" err="1"/>
              <a:t>sesuai</a:t>
            </a:r>
            <a:r>
              <a:rPr lang="en-US" dirty="0"/>
              <a:t> </a:t>
            </a:r>
            <a:r>
              <a:rPr lang="en-US" dirty="0" err="1"/>
              <a:t>pasangannya</a:t>
            </a:r>
            <a:r>
              <a:rPr lang="en-US" dirty="0"/>
              <a:t> (</a:t>
            </a:r>
            <a:r>
              <a:rPr lang="en-US" b="1" dirty="0" err="1"/>
              <a:t>p</a:t>
            </a:r>
            <a:r>
              <a:rPr lang="en-US" dirty="0" err="1"/>
              <a:t>,</a:t>
            </a:r>
            <a:r>
              <a:rPr lang="en-US" b="1" dirty="0" err="1"/>
              <a:t>a</a:t>
            </a:r>
            <a:r>
              <a:rPr lang="en-US" dirty="0"/>
              <a:t>).</a:t>
            </a:r>
            <a:endParaRPr lang="en-US" b="1" dirty="0"/>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smtClean="0"/>
              <a:pPr/>
              <a:t>27</a:t>
            </a:fld>
            <a:endParaRPr dirty="0"/>
          </a:p>
        </p:txBody>
      </p:sp>
    </p:spTree>
    <p:extLst>
      <p:ext uri="{BB962C8B-B14F-4D97-AF65-F5344CB8AC3E}">
        <p14:creationId xmlns:p14="http://schemas.microsoft.com/office/powerpoint/2010/main" val="25655649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Transformasi Binary Relationship menjadi tabel (Relations)</a:t>
            </a:r>
            <a:endParaRPr lang="en-US"/>
          </a:p>
        </p:txBody>
      </p:sp>
      <p:sp>
        <p:nvSpPr>
          <p:cNvPr id="3" name="Content Placeholder 2"/>
          <p:cNvSpPr>
            <a:spLocks noGrp="1"/>
          </p:cNvSpPr>
          <p:nvPr>
            <p:ph idx="1"/>
          </p:nvPr>
        </p:nvSpPr>
        <p:spPr/>
        <p:txBody>
          <a:bodyPr>
            <a:normAutofit/>
          </a:bodyPr>
          <a:lstStyle/>
          <a:p>
            <a:pPr marL="0" indent="0">
              <a:buNone/>
            </a:pPr>
            <a:r>
              <a:rPr lang="en-US" sz="4000" b="1">
                <a:solidFill>
                  <a:srgbClr val="FF0000"/>
                </a:solidFill>
              </a:rPr>
              <a:t>Transformation Rule 3</a:t>
            </a:r>
            <a:r>
              <a:rPr lang="en-US" b="1"/>
              <a:t>: </a:t>
            </a:r>
          </a:p>
          <a:p>
            <a:pPr marL="0" indent="0">
              <a:buNone/>
            </a:pPr>
            <a:r>
              <a:rPr lang="en-US" b="1"/>
              <a:t>N – N Relationships </a:t>
            </a:r>
            <a:r>
              <a:rPr lang="en-US"/>
              <a:t>(many-to-many):</a:t>
            </a:r>
          </a:p>
          <a:p>
            <a:pPr marL="0" indent="0">
              <a:buNone/>
            </a:pPr>
            <a:r>
              <a:rPr lang="en-US"/>
              <a:t>Ketika dua entitas E dan F memiliki relasi binary many-to-many pada Relationship R, </a:t>
            </a:r>
            <a:r>
              <a:rPr lang="en-US" b="1"/>
              <a:t>Relationship R harus dipetakan menjadi tabel R </a:t>
            </a:r>
            <a:r>
              <a:rPr lang="en-US"/>
              <a:t>dalam disain relational database.</a:t>
            </a:r>
          </a:p>
          <a:p>
            <a:pPr marL="0" indent="0">
              <a:buNone/>
            </a:pPr>
            <a:r>
              <a:rPr lang="en-US"/>
              <a:t>Tabel R tersebut memiliki kolom yang menampung </a:t>
            </a:r>
            <a:r>
              <a:rPr lang="en-US" b="1"/>
              <a:t>semua atribut primary key </a:t>
            </a:r>
            <a:r>
              <a:rPr lang="en-US"/>
              <a:t>(kunci utama)</a:t>
            </a:r>
            <a:r>
              <a:rPr lang="en-US" b="1"/>
              <a:t> dari dua tabel yang terelasi </a:t>
            </a:r>
            <a:r>
              <a:rPr lang="en-US"/>
              <a:t>(tabel E dan F) dan </a:t>
            </a:r>
            <a:r>
              <a:rPr lang="en-US" b="1"/>
              <a:t>kombinasi kolom ini membentuk primary key</a:t>
            </a:r>
            <a:r>
              <a:rPr lang="en-US"/>
              <a:t> (kunci utama) untuk tabel R.</a:t>
            </a:r>
          </a:p>
          <a:p>
            <a:pPr marL="0" indent="0">
              <a:buNone/>
            </a:pPr>
            <a:r>
              <a:rPr lang="en-US"/>
              <a:t>Tabel R juga berisi kolom untuk semua atribut yang dimilikinya (atribut pada relationship).</a:t>
            </a:r>
          </a:p>
          <a:p>
            <a:pPr marL="0" indent="0">
              <a:buNone/>
            </a:pPr>
            <a:r>
              <a:rPr lang="en-US"/>
              <a:t>Data kejadian/fakta relationship yang diwakili oleh deretan baris pada tabel, disertai dengan instance (atribut primary key dari entitas) diidentifikasi melalui kunci utama mereka sebagai baris.</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smtClean="0"/>
              <a:pPr/>
              <a:t>28</a:t>
            </a:fld>
            <a:endParaRPr dirty="0"/>
          </a:p>
        </p:txBody>
      </p:sp>
      <p:grpSp>
        <p:nvGrpSpPr>
          <p:cNvPr id="7" name="Group 6"/>
          <p:cNvGrpSpPr/>
          <p:nvPr/>
        </p:nvGrpSpPr>
        <p:grpSpPr>
          <a:xfrm>
            <a:off x="6262736" y="1600200"/>
            <a:ext cx="2271664" cy="483791"/>
            <a:chOff x="533400" y="4724400"/>
            <a:chExt cx="2271664" cy="483791"/>
          </a:xfrm>
        </p:grpSpPr>
        <p:sp>
          <p:nvSpPr>
            <p:cNvPr id="8" name="Rectangle 7"/>
            <p:cNvSpPr/>
            <p:nvPr/>
          </p:nvSpPr>
          <p:spPr>
            <a:xfrm>
              <a:off x="533400" y="4876800"/>
              <a:ext cx="366946" cy="281781"/>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solidFill>
                    <a:prstClr val="black"/>
                  </a:solidFill>
                </a:rPr>
                <a:t>E</a:t>
              </a:r>
            </a:p>
          </p:txBody>
        </p:sp>
        <p:sp>
          <p:nvSpPr>
            <p:cNvPr id="9" name="Flowchart: Decision 8"/>
            <p:cNvSpPr/>
            <p:nvPr/>
          </p:nvSpPr>
          <p:spPr>
            <a:xfrm>
              <a:off x="1333500" y="4827191"/>
              <a:ext cx="647700" cy="381000"/>
            </a:xfrm>
            <a:prstGeom prst="flowChartDecision">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solidFill>
                    <a:prstClr val="black"/>
                  </a:solidFill>
                </a:rPr>
                <a:t>R</a:t>
              </a:r>
            </a:p>
          </p:txBody>
        </p:sp>
        <p:sp>
          <p:nvSpPr>
            <p:cNvPr id="10" name="Rectangle 9"/>
            <p:cNvSpPr/>
            <p:nvPr/>
          </p:nvSpPr>
          <p:spPr>
            <a:xfrm>
              <a:off x="2438400" y="4876800"/>
              <a:ext cx="366664" cy="281781"/>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solidFill>
                    <a:prstClr val="black"/>
                  </a:solidFill>
                </a:rPr>
                <a:t>F</a:t>
              </a:r>
            </a:p>
          </p:txBody>
        </p:sp>
        <p:cxnSp>
          <p:nvCxnSpPr>
            <p:cNvPr id="11" name="Straight Connector 10"/>
            <p:cNvCxnSpPr>
              <a:stCxn id="8" idx="3"/>
              <a:endCxn id="9" idx="1"/>
            </p:cNvCxnSpPr>
            <p:nvPr/>
          </p:nvCxnSpPr>
          <p:spPr>
            <a:xfrm>
              <a:off x="900346" y="5017691"/>
              <a:ext cx="4331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9" idx="3"/>
              <a:endCxn id="10" idx="1"/>
            </p:cNvCxnSpPr>
            <p:nvPr/>
          </p:nvCxnSpPr>
          <p:spPr>
            <a:xfrm>
              <a:off x="1981200" y="5017691"/>
              <a:ext cx="45720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838200" y="4724400"/>
              <a:ext cx="585417" cy="307777"/>
            </a:xfrm>
            <a:prstGeom prst="rect">
              <a:avLst/>
            </a:prstGeom>
            <a:noFill/>
          </p:spPr>
          <p:txBody>
            <a:bodyPr wrap="none" rtlCol="0">
              <a:spAutoFit/>
            </a:bodyPr>
            <a:lstStyle/>
            <a:p>
              <a:r>
                <a:rPr lang="en-US" sz="1400">
                  <a:solidFill>
                    <a:srgbClr val="FF0000"/>
                  </a:solidFill>
                </a:rPr>
                <a:t>(0, N)</a:t>
              </a:r>
            </a:p>
          </p:txBody>
        </p:sp>
        <p:sp>
          <p:nvSpPr>
            <p:cNvPr id="14" name="TextBox 13"/>
            <p:cNvSpPr txBox="1"/>
            <p:nvPr/>
          </p:nvSpPr>
          <p:spPr>
            <a:xfrm>
              <a:off x="1953228" y="4724400"/>
              <a:ext cx="585417" cy="307777"/>
            </a:xfrm>
            <a:prstGeom prst="rect">
              <a:avLst/>
            </a:prstGeom>
            <a:noFill/>
          </p:spPr>
          <p:txBody>
            <a:bodyPr wrap="none" rtlCol="0">
              <a:spAutoFit/>
            </a:bodyPr>
            <a:lstStyle/>
            <a:p>
              <a:r>
                <a:rPr lang="en-US" sz="1400">
                  <a:solidFill>
                    <a:srgbClr val="FF0000"/>
                  </a:solidFill>
                </a:rPr>
                <a:t>(0, N)</a:t>
              </a:r>
            </a:p>
          </p:txBody>
        </p:sp>
      </p:grpSp>
    </p:spTree>
    <p:extLst>
      <p:ext uri="{BB962C8B-B14F-4D97-AF65-F5344CB8AC3E}">
        <p14:creationId xmlns:p14="http://schemas.microsoft.com/office/powerpoint/2010/main" val="993499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500"/>
                                        <p:tgtEl>
                                          <p:spTgt spid="3">
                                            <p:txEl>
                                              <p:pRg st="1" end="1"/>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par>
                          <p:cTn id="21" fill="hold">
                            <p:stCondLst>
                              <p:cond delay="500"/>
                            </p:stCondLst>
                            <p:childTnLst>
                              <p:par>
                                <p:cTn id="22" presetID="10" presetClass="entr" presetSubtype="0" fill="hold" nodeType="after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500"/>
                                        <p:tgtEl>
                                          <p:spTgt spid="3">
                                            <p:txEl>
                                              <p:pRg st="4" end="4"/>
                                            </p:txEl>
                                          </p:spTgt>
                                        </p:tgtEl>
                                      </p:cBhvr>
                                    </p:animEffect>
                                  </p:childTnLst>
                                </p:cTn>
                              </p:par>
                            </p:childTnLst>
                          </p:cTn>
                        </p:par>
                        <p:par>
                          <p:cTn id="25" fill="hold">
                            <p:stCondLst>
                              <p:cond delay="1000"/>
                            </p:stCondLst>
                            <p:childTnLst>
                              <p:par>
                                <p:cTn id="26" presetID="10" presetClass="entr" presetSubtype="0" fill="hold" nodeType="after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Transformasi Binary Relationship menjadi tabel (Relations)</a:t>
            </a:r>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sz="4500" b="1">
                <a:solidFill>
                  <a:srgbClr val="FF0000"/>
                </a:solidFill>
              </a:rPr>
              <a:t>Transformation Rule 4</a:t>
            </a:r>
            <a:r>
              <a:rPr lang="en-US" b="1"/>
              <a:t>: </a:t>
            </a:r>
          </a:p>
          <a:p>
            <a:pPr marL="0" indent="0">
              <a:buNone/>
            </a:pPr>
            <a:r>
              <a:rPr lang="en-US" b="1"/>
              <a:t>N – 1 Relationships </a:t>
            </a:r>
            <a:r>
              <a:rPr lang="en-US"/>
              <a:t>(many-to-one):</a:t>
            </a:r>
          </a:p>
          <a:p>
            <a:r>
              <a:rPr lang="en-US"/>
              <a:t>Ketika dua entitas E dan F memiliki relasi binary many-to-one pada Relationship R, </a:t>
            </a:r>
            <a:r>
              <a:rPr lang="en-US" b="1"/>
              <a:t>relationship tidak akan dipetakan menjadi tabel </a:t>
            </a:r>
            <a:r>
              <a:rPr lang="en-US"/>
              <a:t>dalam disain relational database.</a:t>
            </a:r>
          </a:p>
          <a:p>
            <a:r>
              <a:rPr lang="en-US"/>
              <a:t>Jika diasumsikan entitas F memiliki </a:t>
            </a:r>
            <a:r>
              <a:rPr lang="en-US" b="1"/>
              <a:t>max-card(F, R) = 1</a:t>
            </a:r>
            <a:r>
              <a:rPr lang="en-US"/>
              <a:t> (F sebagai entitas “many”) tabel F (hasil transformasi entitas F) </a:t>
            </a:r>
            <a:r>
              <a:rPr lang="en-US" b="1"/>
              <a:t>harus menyertakan primary key (kunci utama)</a:t>
            </a:r>
            <a:r>
              <a:rPr lang="en-US"/>
              <a:t> tabel E (hasil transformasi entitas E), yang selanjutnya disebut </a:t>
            </a:r>
            <a:r>
              <a:rPr lang="en-US" b="1"/>
              <a:t>foreign key</a:t>
            </a:r>
            <a:r>
              <a:rPr lang="en-US"/>
              <a:t> pada tabel F.</a:t>
            </a:r>
          </a:p>
          <a:p>
            <a:r>
              <a:rPr lang="en-US"/>
              <a:t>Karena max-card(F, R)=1, maka tiap row pada tabel F ter-relasi melalui nilai foreign key dengan (maksimum satu) nilai primary key pada tabel E.</a:t>
            </a:r>
          </a:p>
          <a:p>
            <a:pPr lvl="1"/>
            <a:r>
              <a:rPr lang="en-US"/>
              <a:t>Jika F memiliki partisipasi </a:t>
            </a:r>
            <a:r>
              <a:rPr lang="en-US" b="1"/>
              <a:t>mandatory</a:t>
            </a:r>
            <a:r>
              <a:rPr lang="en-US"/>
              <a:t> (</a:t>
            </a:r>
            <a:r>
              <a:rPr lang="en-US" b="1"/>
              <a:t>min-card(F, R)=1</a:t>
            </a:r>
            <a:r>
              <a:rPr lang="en-US"/>
              <a:t>), maka nilai foreign key  pada tiap row tabel F harus terelasi  secara tepat pada satu nilai primary key pada tabel E, artinya  bahwa foreign key pada tabel F </a:t>
            </a:r>
            <a:r>
              <a:rPr lang="en-US" b="1"/>
              <a:t>tidak boleh bernilai null</a:t>
            </a:r>
            <a:r>
              <a:rPr lang="en-US"/>
              <a:t>.</a:t>
            </a:r>
          </a:p>
          <a:p>
            <a:pPr lvl="1"/>
            <a:r>
              <a:rPr lang="en-US"/>
              <a:t>Jika F memiliki partisipasi </a:t>
            </a:r>
            <a:r>
              <a:rPr lang="en-US" b="1"/>
              <a:t>optional </a:t>
            </a:r>
            <a:r>
              <a:rPr lang="en-US"/>
              <a:t>(</a:t>
            </a:r>
            <a:r>
              <a:rPr lang="en-US" b="1"/>
              <a:t>min-card(F, R)=0</a:t>
            </a:r>
            <a:r>
              <a:rPr lang="en-US"/>
              <a:t>), maka nilai foreign key  pada tiap row tabel F </a:t>
            </a:r>
            <a:r>
              <a:rPr lang="en-US" b="1"/>
              <a:t>boleh bernilai null.</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smtClean="0"/>
              <a:pPr/>
              <a:t>29</a:t>
            </a:fld>
            <a:endParaRPr dirty="0"/>
          </a:p>
        </p:txBody>
      </p:sp>
      <p:grpSp>
        <p:nvGrpSpPr>
          <p:cNvPr id="7" name="Group 6"/>
          <p:cNvGrpSpPr/>
          <p:nvPr/>
        </p:nvGrpSpPr>
        <p:grpSpPr>
          <a:xfrm>
            <a:off x="6324600" y="1524000"/>
            <a:ext cx="2271664" cy="483791"/>
            <a:chOff x="533400" y="4724400"/>
            <a:chExt cx="2271664" cy="483791"/>
          </a:xfrm>
        </p:grpSpPr>
        <p:sp>
          <p:nvSpPr>
            <p:cNvPr id="8" name="Rectangle 7"/>
            <p:cNvSpPr/>
            <p:nvPr/>
          </p:nvSpPr>
          <p:spPr>
            <a:xfrm>
              <a:off x="533400" y="4876800"/>
              <a:ext cx="366946" cy="281781"/>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solidFill>
                    <a:prstClr val="black"/>
                  </a:solidFill>
                </a:rPr>
                <a:t>E</a:t>
              </a:r>
            </a:p>
          </p:txBody>
        </p:sp>
        <p:sp>
          <p:nvSpPr>
            <p:cNvPr id="9" name="Flowchart: Decision 8"/>
            <p:cNvSpPr/>
            <p:nvPr/>
          </p:nvSpPr>
          <p:spPr>
            <a:xfrm>
              <a:off x="1333500" y="4827191"/>
              <a:ext cx="647700" cy="381000"/>
            </a:xfrm>
            <a:prstGeom prst="flowChartDecision">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solidFill>
                    <a:prstClr val="black"/>
                  </a:solidFill>
                </a:rPr>
                <a:t>R</a:t>
              </a:r>
            </a:p>
          </p:txBody>
        </p:sp>
        <p:sp>
          <p:nvSpPr>
            <p:cNvPr id="10" name="Rectangle 9"/>
            <p:cNvSpPr/>
            <p:nvPr/>
          </p:nvSpPr>
          <p:spPr>
            <a:xfrm>
              <a:off x="2438400" y="4876800"/>
              <a:ext cx="366664" cy="281781"/>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solidFill>
                    <a:prstClr val="black"/>
                  </a:solidFill>
                </a:rPr>
                <a:t>F</a:t>
              </a:r>
            </a:p>
          </p:txBody>
        </p:sp>
        <p:cxnSp>
          <p:nvCxnSpPr>
            <p:cNvPr id="11" name="Straight Connector 10"/>
            <p:cNvCxnSpPr>
              <a:stCxn id="8" idx="3"/>
              <a:endCxn id="9" idx="1"/>
            </p:cNvCxnSpPr>
            <p:nvPr/>
          </p:nvCxnSpPr>
          <p:spPr>
            <a:xfrm>
              <a:off x="900346" y="5017691"/>
              <a:ext cx="4331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9" idx="3"/>
              <a:endCxn id="10" idx="1"/>
            </p:cNvCxnSpPr>
            <p:nvPr/>
          </p:nvCxnSpPr>
          <p:spPr>
            <a:xfrm>
              <a:off x="1981200" y="5017691"/>
              <a:ext cx="45720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838200" y="4724400"/>
              <a:ext cx="585417" cy="307777"/>
            </a:xfrm>
            <a:prstGeom prst="rect">
              <a:avLst/>
            </a:prstGeom>
            <a:noFill/>
          </p:spPr>
          <p:txBody>
            <a:bodyPr wrap="none" rtlCol="0">
              <a:spAutoFit/>
            </a:bodyPr>
            <a:lstStyle/>
            <a:p>
              <a:r>
                <a:rPr lang="en-US" sz="1400">
                  <a:solidFill>
                    <a:srgbClr val="FF0000"/>
                  </a:solidFill>
                </a:rPr>
                <a:t>(0, N)</a:t>
              </a:r>
            </a:p>
          </p:txBody>
        </p:sp>
        <p:sp>
          <p:nvSpPr>
            <p:cNvPr id="14" name="TextBox 13"/>
            <p:cNvSpPr txBox="1"/>
            <p:nvPr/>
          </p:nvSpPr>
          <p:spPr>
            <a:xfrm>
              <a:off x="1953228" y="4724400"/>
              <a:ext cx="561372" cy="307777"/>
            </a:xfrm>
            <a:prstGeom prst="rect">
              <a:avLst/>
            </a:prstGeom>
            <a:noFill/>
          </p:spPr>
          <p:txBody>
            <a:bodyPr wrap="none" rtlCol="0">
              <a:spAutoFit/>
            </a:bodyPr>
            <a:lstStyle/>
            <a:p>
              <a:r>
                <a:rPr lang="en-US" sz="1400">
                  <a:solidFill>
                    <a:srgbClr val="FF0000"/>
                  </a:solidFill>
                </a:rPr>
                <a:t>(1, 1)</a:t>
              </a:r>
            </a:p>
          </p:txBody>
        </p:sp>
      </p:grpSp>
      <p:grpSp>
        <p:nvGrpSpPr>
          <p:cNvPr id="15" name="Group 14"/>
          <p:cNvGrpSpPr/>
          <p:nvPr/>
        </p:nvGrpSpPr>
        <p:grpSpPr>
          <a:xfrm>
            <a:off x="6324600" y="5638800"/>
            <a:ext cx="2271664" cy="483791"/>
            <a:chOff x="533400" y="4724400"/>
            <a:chExt cx="2271664" cy="483791"/>
          </a:xfrm>
        </p:grpSpPr>
        <p:sp>
          <p:nvSpPr>
            <p:cNvPr id="16" name="Rectangle 15"/>
            <p:cNvSpPr/>
            <p:nvPr/>
          </p:nvSpPr>
          <p:spPr>
            <a:xfrm>
              <a:off x="533400" y="4876800"/>
              <a:ext cx="366946" cy="281781"/>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solidFill>
                    <a:prstClr val="black"/>
                  </a:solidFill>
                </a:rPr>
                <a:t>E</a:t>
              </a:r>
            </a:p>
          </p:txBody>
        </p:sp>
        <p:sp>
          <p:nvSpPr>
            <p:cNvPr id="17" name="Flowchart: Decision 16"/>
            <p:cNvSpPr/>
            <p:nvPr/>
          </p:nvSpPr>
          <p:spPr>
            <a:xfrm>
              <a:off x="1333500" y="4827191"/>
              <a:ext cx="647700" cy="381000"/>
            </a:xfrm>
            <a:prstGeom prst="flowChartDecision">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solidFill>
                    <a:prstClr val="black"/>
                  </a:solidFill>
                </a:rPr>
                <a:t>R</a:t>
              </a:r>
            </a:p>
          </p:txBody>
        </p:sp>
        <p:sp>
          <p:nvSpPr>
            <p:cNvPr id="18" name="Rectangle 17"/>
            <p:cNvSpPr/>
            <p:nvPr/>
          </p:nvSpPr>
          <p:spPr>
            <a:xfrm>
              <a:off x="2438400" y="4876800"/>
              <a:ext cx="366664" cy="281781"/>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solidFill>
                    <a:prstClr val="black"/>
                  </a:solidFill>
                </a:rPr>
                <a:t>F</a:t>
              </a:r>
            </a:p>
          </p:txBody>
        </p:sp>
        <p:cxnSp>
          <p:nvCxnSpPr>
            <p:cNvPr id="19" name="Straight Connector 18"/>
            <p:cNvCxnSpPr>
              <a:stCxn id="16" idx="3"/>
              <a:endCxn id="17" idx="1"/>
            </p:cNvCxnSpPr>
            <p:nvPr/>
          </p:nvCxnSpPr>
          <p:spPr>
            <a:xfrm>
              <a:off x="900346" y="5017691"/>
              <a:ext cx="4331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17" idx="3"/>
              <a:endCxn id="18" idx="1"/>
            </p:cNvCxnSpPr>
            <p:nvPr/>
          </p:nvCxnSpPr>
          <p:spPr>
            <a:xfrm>
              <a:off x="1981200" y="5017691"/>
              <a:ext cx="457200" cy="0"/>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838200" y="4724400"/>
              <a:ext cx="585417" cy="307777"/>
            </a:xfrm>
            <a:prstGeom prst="rect">
              <a:avLst/>
            </a:prstGeom>
            <a:noFill/>
          </p:spPr>
          <p:txBody>
            <a:bodyPr wrap="none" rtlCol="0">
              <a:spAutoFit/>
            </a:bodyPr>
            <a:lstStyle/>
            <a:p>
              <a:r>
                <a:rPr lang="en-US" sz="1400">
                  <a:solidFill>
                    <a:srgbClr val="FF0000"/>
                  </a:solidFill>
                </a:rPr>
                <a:t>(0, N)</a:t>
              </a:r>
            </a:p>
          </p:txBody>
        </p:sp>
        <p:sp>
          <p:nvSpPr>
            <p:cNvPr id="22" name="TextBox 21"/>
            <p:cNvSpPr txBox="1"/>
            <p:nvPr/>
          </p:nvSpPr>
          <p:spPr>
            <a:xfrm>
              <a:off x="1953228" y="4724400"/>
              <a:ext cx="561372" cy="307777"/>
            </a:xfrm>
            <a:prstGeom prst="rect">
              <a:avLst/>
            </a:prstGeom>
            <a:noFill/>
          </p:spPr>
          <p:txBody>
            <a:bodyPr wrap="none" rtlCol="0">
              <a:spAutoFit/>
            </a:bodyPr>
            <a:lstStyle/>
            <a:p>
              <a:r>
                <a:rPr lang="en-US" sz="1400">
                  <a:solidFill>
                    <a:srgbClr val="FF0000"/>
                  </a:solidFill>
                </a:rPr>
                <a:t>(0, 1)</a:t>
              </a:r>
            </a:p>
          </p:txBody>
        </p:sp>
      </p:grpSp>
    </p:spTree>
    <p:extLst>
      <p:ext uri="{BB962C8B-B14F-4D97-AF65-F5344CB8AC3E}">
        <p14:creationId xmlns:p14="http://schemas.microsoft.com/office/powerpoint/2010/main" val="600433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500"/>
                                        <p:tgtEl>
                                          <p:spTgt spid="3">
                                            <p:txEl>
                                              <p:pRg st="1" end="1"/>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par>
                          <p:cTn id="34" fill="hold">
                            <p:stCondLst>
                              <p:cond delay="500"/>
                            </p:stCondLst>
                            <p:childTnLst>
                              <p:par>
                                <p:cTn id="35" presetID="10" presetClass="entr" presetSubtype="0" fill="hold" nodeType="after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Cardinality Diagram ER</a:t>
            </a:r>
            <a:br>
              <a:rPr lang="en-US">
                <a:effectLst>
                  <a:outerShdw blurRad="38100" dist="38100" dir="2700000" algn="tl">
                    <a:srgbClr val="000000">
                      <a:alpha val="43137"/>
                    </a:srgbClr>
                  </a:outerShdw>
                </a:effectLst>
              </a:rPr>
            </a:br>
            <a:r>
              <a:rPr lang="en-US">
                <a:effectLst>
                  <a:outerShdw blurRad="38100" dist="38100" dir="2700000" algn="tl">
                    <a:srgbClr val="000000">
                      <a:alpha val="43137"/>
                    </a:srgbClr>
                  </a:outerShdw>
                </a:effectLst>
              </a:rPr>
              <a:t>(Transformasi Rule ke Cardinality ERD)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1"/>
            <a:ext cx="8229600" cy="2895600"/>
          </a:xfrm>
        </p:spPr>
        <p:txBody>
          <a:bodyPr>
            <a:normAutofit/>
          </a:bodyPr>
          <a:lstStyle/>
          <a:p>
            <a:pPr marL="0" indent="0">
              <a:buNone/>
            </a:pPr>
            <a:r>
              <a:rPr lang="en-US" b="1"/>
              <a:t>Rule</a:t>
            </a:r>
            <a:r>
              <a:rPr lang="en-US"/>
              <a:t>:</a:t>
            </a:r>
          </a:p>
          <a:p>
            <a:r>
              <a:rPr lang="en-US"/>
              <a:t>Setiap employee harus bekerja (work on) pada minimal satu project dan mungkin bekerja pada beberapa project;</a:t>
            </a:r>
          </a:p>
          <a:p>
            <a:pPr marL="341313" indent="0">
              <a:buNone/>
            </a:pPr>
            <a:r>
              <a:rPr lang="en-US" b="1"/>
              <a:t>Card(Employee, works_on) = (1, N)</a:t>
            </a:r>
          </a:p>
          <a:p>
            <a:r>
              <a:rPr lang="en-US"/>
              <a:t>Suatu project mungkin tidak memiliki employee untuk periode tertentu (menuggu penugasan employee), dan beberapa project akan memiliki beberapa employee yang bekerja pada project tersebut;</a:t>
            </a:r>
          </a:p>
          <a:p>
            <a:pPr marL="341313" indent="0">
              <a:buNone/>
            </a:pPr>
            <a:r>
              <a:rPr lang="en-US" b="1"/>
              <a:t>Card(Project, works_on) = (0, N)</a:t>
            </a:r>
          </a:p>
          <a:p>
            <a:endParaRPr lang="en-US" dirty="0"/>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3</a:t>
            </a:fld>
            <a:endParaRPr lang="en-US" dirty="0"/>
          </a:p>
        </p:txBody>
      </p:sp>
      <p:grpSp>
        <p:nvGrpSpPr>
          <p:cNvPr id="19" name="Group 18"/>
          <p:cNvGrpSpPr/>
          <p:nvPr/>
        </p:nvGrpSpPr>
        <p:grpSpPr>
          <a:xfrm>
            <a:off x="990600" y="4724400"/>
            <a:ext cx="7315200" cy="914400"/>
            <a:chOff x="990600" y="4724400"/>
            <a:chExt cx="7315200" cy="914400"/>
          </a:xfrm>
        </p:grpSpPr>
        <p:sp>
          <p:nvSpPr>
            <p:cNvPr id="7" name="Flowchart: Process 6"/>
            <p:cNvSpPr/>
            <p:nvPr/>
          </p:nvSpPr>
          <p:spPr>
            <a:xfrm>
              <a:off x="990600" y="4914900"/>
              <a:ext cx="1447800" cy="533400"/>
            </a:xfrm>
            <a:prstGeom prst="flowChartProcess">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Employee</a:t>
              </a:r>
            </a:p>
          </p:txBody>
        </p:sp>
        <p:sp>
          <p:nvSpPr>
            <p:cNvPr id="8" name="Flowchart: Process 7"/>
            <p:cNvSpPr/>
            <p:nvPr/>
          </p:nvSpPr>
          <p:spPr>
            <a:xfrm>
              <a:off x="6858000" y="4934234"/>
              <a:ext cx="1447800" cy="533400"/>
            </a:xfrm>
            <a:prstGeom prst="flowChartProcess">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Project</a:t>
              </a:r>
            </a:p>
          </p:txBody>
        </p:sp>
        <p:sp>
          <p:nvSpPr>
            <p:cNvPr id="9" name="Flowchart: Decision 8"/>
            <p:cNvSpPr/>
            <p:nvPr/>
          </p:nvSpPr>
          <p:spPr>
            <a:xfrm>
              <a:off x="3505200" y="4724400"/>
              <a:ext cx="2362200" cy="914400"/>
            </a:xfrm>
            <a:prstGeom prst="flowChartDecision">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a:t>Works_on</a:t>
              </a:r>
            </a:p>
          </p:txBody>
        </p:sp>
        <p:cxnSp>
          <p:nvCxnSpPr>
            <p:cNvPr id="11" name="Straight Connector 10"/>
            <p:cNvCxnSpPr>
              <a:stCxn id="7" idx="3"/>
              <a:endCxn id="9" idx="1"/>
            </p:cNvCxnSpPr>
            <p:nvPr/>
          </p:nvCxnSpPr>
          <p:spPr>
            <a:xfrm>
              <a:off x="2438400" y="5181600"/>
              <a:ext cx="1066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9" idx="3"/>
              <a:endCxn id="8" idx="1"/>
            </p:cNvCxnSpPr>
            <p:nvPr/>
          </p:nvCxnSpPr>
          <p:spPr>
            <a:xfrm>
              <a:off x="5867400" y="5181600"/>
              <a:ext cx="990600" cy="19334"/>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438400" y="4888468"/>
              <a:ext cx="702436" cy="369332"/>
            </a:xfrm>
            <a:prstGeom prst="rect">
              <a:avLst/>
            </a:prstGeom>
            <a:noFill/>
          </p:spPr>
          <p:txBody>
            <a:bodyPr wrap="none" rtlCol="0">
              <a:spAutoFit/>
            </a:bodyPr>
            <a:lstStyle/>
            <a:p>
              <a:r>
                <a:rPr lang="en-US"/>
                <a:t>(1, N)</a:t>
              </a:r>
            </a:p>
          </p:txBody>
        </p:sp>
        <p:sp>
          <p:nvSpPr>
            <p:cNvPr id="18" name="TextBox 17"/>
            <p:cNvSpPr txBox="1"/>
            <p:nvPr/>
          </p:nvSpPr>
          <p:spPr>
            <a:xfrm>
              <a:off x="6155564" y="4888468"/>
              <a:ext cx="702436" cy="369332"/>
            </a:xfrm>
            <a:prstGeom prst="rect">
              <a:avLst/>
            </a:prstGeom>
            <a:noFill/>
          </p:spPr>
          <p:txBody>
            <a:bodyPr wrap="none" rtlCol="0">
              <a:spAutoFit/>
            </a:bodyPr>
            <a:lstStyle/>
            <a:p>
              <a:r>
                <a:rPr lang="en-US"/>
                <a:t>(0, N)</a:t>
              </a:r>
            </a:p>
          </p:txBody>
        </p:sp>
      </p:grpSp>
    </p:spTree>
    <p:extLst>
      <p:ext uri="{BB962C8B-B14F-4D97-AF65-F5344CB8AC3E}">
        <p14:creationId xmlns:p14="http://schemas.microsoft.com/office/powerpoint/2010/main" val="202705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ipe(up)">
                                      <p:cBhvr>
                                        <p:cTn id="1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Transformasi Binary Relationship menjadi tabel (Relations)</a:t>
            </a:r>
            <a:endParaRPr lang="en-US"/>
          </a:p>
        </p:txBody>
      </p:sp>
      <p:sp>
        <p:nvSpPr>
          <p:cNvPr id="3" name="Content Placeholder 2"/>
          <p:cNvSpPr>
            <a:spLocks noGrp="1"/>
          </p:cNvSpPr>
          <p:nvPr>
            <p:ph idx="1"/>
          </p:nvPr>
        </p:nvSpPr>
        <p:spPr/>
        <p:txBody>
          <a:bodyPr>
            <a:normAutofit/>
          </a:bodyPr>
          <a:lstStyle/>
          <a:p>
            <a:pPr marL="0" indent="0">
              <a:buNone/>
            </a:pPr>
            <a:r>
              <a:rPr lang="en-US" sz="3600" b="1">
                <a:solidFill>
                  <a:srgbClr val="FF0000"/>
                </a:solidFill>
              </a:rPr>
              <a:t>Transformation Rule 5</a:t>
            </a:r>
            <a:r>
              <a:rPr lang="en-US" b="1"/>
              <a:t>: </a:t>
            </a:r>
          </a:p>
          <a:p>
            <a:pPr marL="0" indent="0">
              <a:buNone/>
            </a:pPr>
            <a:r>
              <a:rPr lang="en-US" b="1"/>
              <a:t>1-1 Relationships, Optional Participation </a:t>
            </a:r>
            <a:r>
              <a:rPr lang="en-US"/>
              <a:t>(one-to-one):</a:t>
            </a:r>
          </a:p>
          <a:p>
            <a:r>
              <a:rPr lang="en-US"/>
              <a:t>Ketika dua entitas E dan F memiliki relasi binary one-to-one pada Relationship R, </a:t>
            </a:r>
            <a:r>
              <a:rPr lang="en-US" b="1"/>
              <a:t>relationship R tidak akan dipetakan menjadi tabel </a:t>
            </a:r>
            <a:r>
              <a:rPr lang="en-US"/>
              <a:t>dalam disain relational database.</a:t>
            </a:r>
          </a:p>
          <a:p>
            <a:r>
              <a:rPr lang="en-US"/>
              <a:t>Jika salah satu entitas (E) memiliki partisipasi optional (min-card(E, R)=0), transformasi mengacu pada </a:t>
            </a:r>
            <a:r>
              <a:rPr lang="en-US" b="1" u="sng"/>
              <a:t>transformation rule 1</a:t>
            </a:r>
            <a:r>
              <a:rPr lang="en-US"/>
              <a:t>, dan pada </a:t>
            </a:r>
            <a:r>
              <a:rPr lang="en-US" b="1"/>
              <a:t>tabel E </a:t>
            </a:r>
            <a:r>
              <a:rPr lang="en-US"/>
              <a:t>(yang memiliki min-card(E, R)=0) harus ditambahkan kolom yang berisi atribut primary key tabel F </a:t>
            </a:r>
            <a:r>
              <a:rPr lang="en-US" b="1"/>
              <a:t> </a:t>
            </a:r>
            <a:r>
              <a:rPr lang="en-US"/>
              <a:t>(yang memiliki min-card(F, R)=1).</a:t>
            </a:r>
          </a:p>
          <a:p>
            <a:r>
              <a:rPr lang="en-US"/>
              <a:t>Kolom pada tabel E tersebut disebut </a:t>
            </a:r>
            <a:r>
              <a:rPr lang="en-US" b="1"/>
              <a:t>foreign key</a:t>
            </a:r>
            <a:r>
              <a:rPr lang="en-US"/>
              <a:t>, dan </a:t>
            </a:r>
            <a:r>
              <a:rPr lang="en-US" b="1"/>
              <a:t>sebagai penghubung yang merujuk kepada kolom primary key pada tabel F </a:t>
            </a:r>
            <a:r>
              <a:rPr lang="en-US"/>
              <a:t>(tabel rujukan).</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smtClean="0"/>
              <a:pPr/>
              <a:t>30</a:t>
            </a:fld>
            <a:endParaRPr dirty="0"/>
          </a:p>
        </p:txBody>
      </p:sp>
      <p:grpSp>
        <p:nvGrpSpPr>
          <p:cNvPr id="7" name="Group 6"/>
          <p:cNvGrpSpPr/>
          <p:nvPr/>
        </p:nvGrpSpPr>
        <p:grpSpPr>
          <a:xfrm>
            <a:off x="6324600" y="1524000"/>
            <a:ext cx="2271664" cy="483791"/>
            <a:chOff x="533400" y="4724400"/>
            <a:chExt cx="2271664" cy="483791"/>
          </a:xfrm>
        </p:grpSpPr>
        <p:sp>
          <p:nvSpPr>
            <p:cNvPr id="8" name="Rectangle 7"/>
            <p:cNvSpPr/>
            <p:nvPr/>
          </p:nvSpPr>
          <p:spPr>
            <a:xfrm>
              <a:off x="533400" y="4876800"/>
              <a:ext cx="366946" cy="281781"/>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solidFill>
                    <a:prstClr val="black"/>
                  </a:solidFill>
                </a:rPr>
                <a:t>E</a:t>
              </a:r>
            </a:p>
          </p:txBody>
        </p:sp>
        <p:sp>
          <p:nvSpPr>
            <p:cNvPr id="9" name="Flowchart: Decision 8"/>
            <p:cNvSpPr/>
            <p:nvPr/>
          </p:nvSpPr>
          <p:spPr>
            <a:xfrm>
              <a:off x="1333500" y="4827191"/>
              <a:ext cx="647700" cy="381000"/>
            </a:xfrm>
            <a:prstGeom prst="flowChartDecision">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solidFill>
                    <a:prstClr val="black"/>
                  </a:solidFill>
                </a:rPr>
                <a:t>R</a:t>
              </a:r>
            </a:p>
          </p:txBody>
        </p:sp>
        <p:sp>
          <p:nvSpPr>
            <p:cNvPr id="10" name="Rectangle 9"/>
            <p:cNvSpPr/>
            <p:nvPr/>
          </p:nvSpPr>
          <p:spPr>
            <a:xfrm>
              <a:off x="2438400" y="4876800"/>
              <a:ext cx="366664" cy="281781"/>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solidFill>
                    <a:prstClr val="black"/>
                  </a:solidFill>
                </a:rPr>
                <a:t>F</a:t>
              </a:r>
            </a:p>
          </p:txBody>
        </p:sp>
        <p:cxnSp>
          <p:nvCxnSpPr>
            <p:cNvPr id="11" name="Straight Connector 10"/>
            <p:cNvCxnSpPr>
              <a:stCxn id="8" idx="3"/>
              <a:endCxn id="9" idx="1"/>
            </p:cNvCxnSpPr>
            <p:nvPr/>
          </p:nvCxnSpPr>
          <p:spPr>
            <a:xfrm>
              <a:off x="900346" y="5017691"/>
              <a:ext cx="4331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9" idx="3"/>
              <a:endCxn id="10" idx="1"/>
            </p:cNvCxnSpPr>
            <p:nvPr/>
          </p:nvCxnSpPr>
          <p:spPr>
            <a:xfrm>
              <a:off x="1981200" y="5017691"/>
              <a:ext cx="45720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838200" y="4724400"/>
              <a:ext cx="561372" cy="307777"/>
            </a:xfrm>
            <a:prstGeom prst="rect">
              <a:avLst/>
            </a:prstGeom>
            <a:noFill/>
          </p:spPr>
          <p:txBody>
            <a:bodyPr wrap="none" rtlCol="0">
              <a:spAutoFit/>
            </a:bodyPr>
            <a:lstStyle/>
            <a:p>
              <a:r>
                <a:rPr lang="en-US" sz="1400">
                  <a:solidFill>
                    <a:srgbClr val="FF0000"/>
                  </a:solidFill>
                </a:rPr>
                <a:t>(0, 1)</a:t>
              </a:r>
            </a:p>
          </p:txBody>
        </p:sp>
        <p:sp>
          <p:nvSpPr>
            <p:cNvPr id="14" name="TextBox 13"/>
            <p:cNvSpPr txBox="1"/>
            <p:nvPr/>
          </p:nvSpPr>
          <p:spPr>
            <a:xfrm>
              <a:off x="1953228" y="4724400"/>
              <a:ext cx="561372" cy="307777"/>
            </a:xfrm>
            <a:prstGeom prst="rect">
              <a:avLst/>
            </a:prstGeom>
            <a:noFill/>
          </p:spPr>
          <p:txBody>
            <a:bodyPr wrap="none" rtlCol="0">
              <a:spAutoFit/>
            </a:bodyPr>
            <a:lstStyle/>
            <a:p>
              <a:r>
                <a:rPr lang="en-US" sz="1400">
                  <a:solidFill>
                    <a:srgbClr val="FF0000"/>
                  </a:solidFill>
                </a:rPr>
                <a:t>(1, 1)</a:t>
              </a:r>
            </a:p>
          </p:txBody>
        </p:sp>
      </p:grpSp>
    </p:spTree>
    <p:extLst>
      <p:ext uri="{BB962C8B-B14F-4D97-AF65-F5344CB8AC3E}">
        <p14:creationId xmlns:p14="http://schemas.microsoft.com/office/powerpoint/2010/main" val="194662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500"/>
                                        <p:tgtEl>
                                          <p:spTgt spid="3">
                                            <p:txEl>
                                              <p:pRg st="1" end="1"/>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500"/>
                                        <p:tgtEl>
                                          <p:spTgt spid="3">
                                            <p:txEl>
                                              <p:pRg st="2" end="2"/>
                                            </p:txEl>
                                          </p:spTgt>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up)">
                                      <p:cBhvr>
                                        <p:cTn id="19" dur="500"/>
                                        <p:tgtEl>
                                          <p:spTgt spid="3">
                                            <p:txEl>
                                              <p:pRg st="3" end="3"/>
                                            </p:txEl>
                                          </p:spTgt>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Transformasi Binary Relationship menjadi tabel (Relations)</a:t>
            </a:r>
            <a:endParaRPr lang="en-US"/>
          </a:p>
        </p:txBody>
      </p:sp>
      <p:sp>
        <p:nvSpPr>
          <p:cNvPr id="3" name="Content Placeholder 2"/>
          <p:cNvSpPr>
            <a:spLocks noGrp="1"/>
          </p:cNvSpPr>
          <p:nvPr>
            <p:ph idx="1"/>
          </p:nvPr>
        </p:nvSpPr>
        <p:spPr/>
        <p:txBody>
          <a:bodyPr>
            <a:normAutofit/>
          </a:bodyPr>
          <a:lstStyle/>
          <a:p>
            <a:pPr marL="0" indent="0">
              <a:buNone/>
            </a:pPr>
            <a:r>
              <a:rPr lang="en-US" b="1">
                <a:solidFill>
                  <a:srgbClr val="FF0000"/>
                </a:solidFill>
              </a:rPr>
              <a:t>Transformation Rule 6</a:t>
            </a:r>
            <a:r>
              <a:rPr lang="en-US" b="1"/>
              <a:t>: </a:t>
            </a:r>
          </a:p>
          <a:p>
            <a:pPr marL="0" indent="0">
              <a:buNone/>
            </a:pPr>
            <a:r>
              <a:rPr lang="en-US" b="1"/>
              <a:t>1-1 Relationships, Mandatory Participation pada kedua entitas </a:t>
            </a:r>
            <a:r>
              <a:rPr lang="en-US"/>
              <a:t>(one-to-one):</a:t>
            </a:r>
          </a:p>
          <a:p>
            <a:r>
              <a:rPr lang="en-US"/>
              <a:t>Dalam kasus relationship one-to-one dengan partisipasi mandatory (wajib) pada kedua entitas, </a:t>
            </a:r>
          </a:p>
          <a:p>
            <a:r>
              <a:rPr lang="en-US"/>
              <a:t>Cara yang paling tepat untuk kasus ini adalah dengan </a:t>
            </a:r>
            <a:r>
              <a:rPr lang="en-US" b="1"/>
              <a:t>mengkombinasikan tabel dari dua entitas tersebut dan menggabungkannya menjadi satu tabel</a:t>
            </a:r>
            <a:r>
              <a:rPr lang="en-US"/>
              <a:t>, </a:t>
            </a:r>
          </a:p>
          <a:p>
            <a:r>
              <a:rPr lang="en-US"/>
              <a:t>Cara ini mengantisipasi masalah penentuan tabel mana yang akan ditambahkan foreign key.</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smtClean="0"/>
              <a:pPr/>
              <a:t>31</a:t>
            </a:fld>
            <a:endParaRPr dirty="0"/>
          </a:p>
        </p:txBody>
      </p:sp>
      <p:grpSp>
        <p:nvGrpSpPr>
          <p:cNvPr id="7" name="Group 6"/>
          <p:cNvGrpSpPr/>
          <p:nvPr/>
        </p:nvGrpSpPr>
        <p:grpSpPr>
          <a:xfrm>
            <a:off x="6324600" y="1524000"/>
            <a:ext cx="2271664" cy="483791"/>
            <a:chOff x="533400" y="4724400"/>
            <a:chExt cx="2271664" cy="483791"/>
          </a:xfrm>
        </p:grpSpPr>
        <p:sp>
          <p:nvSpPr>
            <p:cNvPr id="8" name="Rectangle 7"/>
            <p:cNvSpPr/>
            <p:nvPr/>
          </p:nvSpPr>
          <p:spPr>
            <a:xfrm>
              <a:off x="533400" y="4876800"/>
              <a:ext cx="366946" cy="281781"/>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solidFill>
                    <a:prstClr val="black"/>
                  </a:solidFill>
                </a:rPr>
                <a:t>E</a:t>
              </a:r>
            </a:p>
          </p:txBody>
        </p:sp>
        <p:sp>
          <p:nvSpPr>
            <p:cNvPr id="9" name="Flowchart: Decision 8"/>
            <p:cNvSpPr/>
            <p:nvPr/>
          </p:nvSpPr>
          <p:spPr>
            <a:xfrm>
              <a:off x="1333500" y="4827191"/>
              <a:ext cx="647700" cy="381000"/>
            </a:xfrm>
            <a:prstGeom prst="flowChartDecision">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solidFill>
                    <a:prstClr val="black"/>
                  </a:solidFill>
                </a:rPr>
                <a:t>R</a:t>
              </a:r>
            </a:p>
          </p:txBody>
        </p:sp>
        <p:sp>
          <p:nvSpPr>
            <p:cNvPr id="10" name="Rectangle 9"/>
            <p:cNvSpPr/>
            <p:nvPr/>
          </p:nvSpPr>
          <p:spPr>
            <a:xfrm>
              <a:off x="2438400" y="4876800"/>
              <a:ext cx="366664" cy="281781"/>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solidFill>
                    <a:prstClr val="black"/>
                  </a:solidFill>
                </a:rPr>
                <a:t>F</a:t>
              </a:r>
            </a:p>
          </p:txBody>
        </p:sp>
        <p:cxnSp>
          <p:nvCxnSpPr>
            <p:cNvPr id="11" name="Straight Connector 10"/>
            <p:cNvCxnSpPr>
              <a:stCxn id="8" idx="3"/>
              <a:endCxn id="9" idx="1"/>
            </p:cNvCxnSpPr>
            <p:nvPr/>
          </p:nvCxnSpPr>
          <p:spPr>
            <a:xfrm>
              <a:off x="900346" y="5017691"/>
              <a:ext cx="4331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9" idx="3"/>
              <a:endCxn id="10" idx="1"/>
            </p:cNvCxnSpPr>
            <p:nvPr/>
          </p:nvCxnSpPr>
          <p:spPr>
            <a:xfrm>
              <a:off x="1981200" y="5017691"/>
              <a:ext cx="45720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838200" y="4724400"/>
              <a:ext cx="561372" cy="307777"/>
            </a:xfrm>
            <a:prstGeom prst="rect">
              <a:avLst/>
            </a:prstGeom>
            <a:noFill/>
          </p:spPr>
          <p:txBody>
            <a:bodyPr wrap="none" rtlCol="0">
              <a:spAutoFit/>
            </a:bodyPr>
            <a:lstStyle/>
            <a:p>
              <a:r>
                <a:rPr lang="en-US" sz="1400">
                  <a:solidFill>
                    <a:srgbClr val="FF0000"/>
                  </a:solidFill>
                </a:rPr>
                <a:t>(1, 1)</a:t>
              </a:r>
            </a:p>
          </p:txBody>
        </p:sp>
        <p:sp>
          <p:nvSpPr>
            <p:cNvPr id="14" name="TextBox 13"/>
            <p:cNvSpPr txBox="1"/>
            <p:nvPr/>
          </p:nvSpPr>
          <p:spPr>
            <a:xfrm>
              <a:off x="1953228" y="4724400"/>
              <a:ext cx="561372" cy="307777"/>
            </a:xfrm>
            <a:prstGeom prst="rect">
              <a:avLst/>
            </a:prstGeom>
            <a:noFill/>
          </p:spPr>
          <p:txBody>
            <a:bodyPr wrap="none" rtlCol="0">
              <a:spAutoFit/>
            </a:bodyPr>
            <a:lstStyle/>
            <a:p>
              <a:r>
                <a:rPr lang="en-US" sz="1400">
                  <a:solidFill>
                    <a:srgbClr val="FF0000"/>
                  </a:solidFill>
                </a:rPr>
                <a:t>(1, 1)</a:t>
              </a:r>
            </a:p>
          </p:txBody>
        </p:sp>
      </p:grpSp>
    </p:spTree>
    <p:extLst>
      <p:ext uri="{BB962C8B-B14F-4D97-AF65-F5344CB8AC3E}">
        <p14:creationId xmlns:p14="http://schemas.microsoft.com/office/powerpoint/2010/main" val="3614390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500"/>
                                        <p:tgtEl>
                                          <p:spTgt spid="3">
                                            <p:txEl>
                                              <p:pRg st="1" end="1"/>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Done</a:t>
            </a:r>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32</a:t>
            </a:fld>
            <a:endParaRPr lang="en-US" dirty="0"/>
          </a:p>
        </p:txBody>
      </p:sp>
    </p:spTree>
    <p:extLst>
      <p:ext uri="{BB962C8B-B14F-4D97-AF65-F5344CB8AC3E}">
        <p14:creationId xmlns:p14="http://schemas.microsoft.com/office/powerpoint/2010/main" val="2249981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Cardinality Diagram ER</a:t>
            </a:r>
            <a:br>
              <a:rPr lang="en-US">
                <a:effectLst>
                  <a:outerShdw blurRad="38100" dist="38100" dir="2700000" algn="tl">
                    <a:srgbClr val="000000">
                      <a:alpha val="43137"/>
                    </a:srgbClr>
                  </a:outerShdw>
                </a:effectLst>
              </a:rPr>
            </a:br>
            <a:r>
              <a:rPr lang="en-US">
                <a:effectLst>
                  <a:outerShdw blurRad="38100" dist="38100" dir="2700000" algn="tl">
                    <a:srgbClr val="000000">
                      <a:alpha val="43137"/>
                    </a:srgbClr>
                  </a:outerShdw>
                </a:effectLst>
              </a:rPr>
              <a:t>(Transformasi Rule ke Cardinality ERD)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1"/>
            <a:ext cx="8229600" cy="2895600"/>
          </a:xfrm>
        </p:spPr>
        <p:txBody>
          <a:bodyPr>
            <a:normAutofit lnSpcReduction="10000"/>
          </a:bodyPr>
          <a:lstStyle/>
          <a:p>
            <a:pPr marL="0" indent="0">
              <a:buNone/>
            </a:pPr>
            <a:r>
              <a:rPr lang="en-US" b="1"/>
              <a:t>Rule:</a:t>
            </a:r>
          </a:p>
          <a:p>
            <a:r>
              <a:rPr lang="en-US"/>
              <a:t>Employee yang menjadi manager (manager_of) mungkin tidak memiliki anak buah untuk waktu tertentu dan tetap disebut manager;</a:t>
            </a:r>
          </a:p>
          <a:p>
            <a:pPr marL="341313" indent="0">
              <a:buNone/>
            </a:pPr>
            <a:r>
              <a:rPr lang="en-US" b="1"/>
              <a:t>Card(Employee(manager_of), manages) = (0, N)</a:t>
            </a:r>
          </a:p>
          <a:p>
            <a:r>
              <a:rPr lang="en-US"/>
              <a:t>Seorang employee membuat laporan ke (reports_to) hanya pada satu manager, tetapi dimungkinkan juga seorang employee tidak membuat laporan kepada siapapun (hal ini karena pasti ada employee yang memiliki tingkatan tertinggi dalam hirarki yang tidak memiliki manager/top level managemenr/big boss).</a:t>
            </a:r>
          </a:p>
          <a:p>
            <a:pPr marL="341313" indent="0">
              <a:buNone/>
            </a:pPr>
            <a:r>
              <a:rPr lang="en-US" b="1"/>
              <a:t>Card(Employee(reports_to), manages) = (0, 1)</a:t>
            </a:r>
          </a:p>
          <a:p>
            <a:endParaRPr lang="en-US" dirty="0"/>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4</a:t>
            </a:fld>
            <a:endParaRPr lang="en-US" dirty="0"/>
          </a:p>
        </p:txBody>
      </p:sp>
      <p:grpSp>
        <p:nvGrpSpPr>
          <p:cNvPr id="10" name="Group 9"/>
          <p:cNvGrpSpPr/>
          <p:nvPr/>
        </p:nvGrpSpPr>
        <p:grpSpPr>
          <a:xfrm>
            <a:off x="2590800" y="4714754"/>
            <a:ext cx="4636827" cy="1305046"/>
            <a:chOff x="2590800" y="4714754"/>
            <a:chExt cx="4636827" cy="1305046"/>
          </a:xfrm>
        </p:grpSpPr>
        <p:sp>
          <p:nvSpPr>
            <p:cNvPr id="16" name="Flowchart: Process 15"/>
            <p:cNvSpPr/>
            <p:nvPr/>
          </p:nvSpPr>
          <p:spPr>
            <a:xfrm>
              <a:off x="2590800" y="5152324"/>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a:t>Employee</a:t>
              </a:r>
              <a:endParaRPr lang="en-US"/>
            </a:p>
          </p:txBody>
        </p:sp>
        <p:sp>
          <p:nvSpPr>
            <p:cNvPr id="20" name="Flowchart: Decision 19"/>
            <p:cNvSpPr/>
            <p:nvPr/>
          </p:nvSpPr>
          <p:spPr>
            <a:xfrm>
              <a:off x="5017827" y="4999924"/>
              <a:ext cx="2209800" cy="7620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a:t>manages</a:t>
              </a:r>
              <a:endParaRPr lang="en-US" sz="1600" b="1"/>
            </a:p>
          </p:txBody>
        </p:sp>
        <p:cxnSp>
          <p:nvCxnSpPr>
            <p:cNvPr id="21" name="Elbow Connector 20"/>
            <p:cNvCxnSpPr>
              <a:stCxn id="16" idx="2"/>
              <a:endCxn id="20" idx="2"/>
            </p:cNvCxnSpPr>
            <p:nvPr/>
          </p:nvCxnSpPr>
          <p:spPr>
            <a:xfrm rot="16200000" flipH="1">
              <a:off x="4775863" y="4415060"/>
              <a:ext cx="152400" cy="2541327"/>
            </a:xfrm>
            <a:prstGeom prst="bentConnector3">
              <a:avLst>
                <a:gd name="adj1" fmla="val 250000"/>
              </a:avLst>
            </a:prstGeom>
          </p:spPr>
          <p:style>
            <a:lnRef idx="1">
              <a:schemeClr val="accent1"/>
            </a:lnRef>
            <a:fillRef idx="0">
              <a:schemeClr val="accent1"/>
            </a:fillRef>
            <a:effectRef idx="0">
              <a:schemeClr val="accent1"/>
            </a:effectRef>
            <a:fontRef idx="minor">
              <a:schemeClr val="tx1"/>
            </a:fontRef>
          </p:style>
        </p:cxnSp>
        <p:cxnSp>
          <p:nvCxnSpPr>
            <p:cNvPr id="22" name="Elbow Connector 21"/>
            <p:cNvCxnSpPr>
              <a:stCxn id="16" idx="0"/>
              <a:endCxn id="20" idx="0"/>
            </p:cNvCxnSpPr>
            <p:nvPr/>
          </p:nvCxnSpPr>
          <p:spPr>
            <a:xfrm rot="5400000" flipH="1" flipV="1">
              <a:off x="4775863" y="3805461"/>
              <a:ext cx="152400" cy="2541327"/>
            </a:xfrm>
            <a:prstGeom prst="bentConnector3">
              <a:avLst>
                <a:gd name="adj1" fmla="val 250000"/>
              </a:avLst>
            </a:prstGeom>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4262222" y="5650468"/>
              <a:ext cx="1179682" cy="369332"/>
            </a:xfrm>
            <a:prstGeom prst="rect">
              <a:avLst/>
            </a:prstGeom>
            <a:noFill/>
          </p:spPr>
          <p:txBody>
            <a:bodyPr wrap="none" rtlCol="0">
              <a:spAutoFit/>
            </a:bodyPr>
            <a:lstStyle/>
            <a:p>
              <a:r>
                <a:rPr lang="en-US"/>
                <a:t>reports_to</a:t>
              </a:r>
            </a:p>
          </p:txBody>
        </p:sp>
        <p:sp>
          <p:nvSpPr>
            <p:cNvPr id="24" name="TextBox 23"/>
            <p:cNvSpPr txBox="1"/>
            <p:nvPr/>
          </p:nvSpPr>
          <p:spPr>
            <a:xfrm>
              <a:off x="4262222" y="4714754"/>
              <a:ext cx="1322478" cy="369332"/>
            </a:xfrm>
            <a:prstGeom prst="rect">
              <a:avLst/>
            </a:prstGeom>
            <a:noFill/>
          </p:spPr>
          <p:txBody>
            <a:bodyPr wrap="none" rtlCol="0">
              <a:spAutoFit/>
            </a:bodyPr>
            <a:lstStyle/>
            <a:p>
              <a:r>
                <a:rPr lang="en-US"/>
                <a:t>manager_of</a:t>
              </a:r>
            </a:p>
          </p:txBody>
        </p:sp>
        <p:sp>
          <p:nvSpPr>
            <p:cNvPr id="25" name="TextBox 24"/>
            <p:cNvSpPr txBox="1"/>
            <p:nvPr/>
          </p:nvSpPr>
          <p:spPr>
            <a:xfrm>
              <a:off x="2878963" y="4782866"/>
              <a:ext cx="702436" cy="369332"/>
            </a:xfrm>
            <a:prstGeom prst="rect">
              <a:avLst/>
            </a:prstGeom>
            <a:noFill/>
          </p:spPr>
          <p:txBody>
            <a:bodyPr wrap="none" rtlCol="0">
              <a:spAutoFit/>
            </a:bodyPr>
            <a:lstStyle/>
            <a:p>
              <a:r>
                <a:rPr lang="en-US"/>
                <a:t>(0, N)</a:t>
              </a:r>
            </a:p>
          </p:txBody>
        </p:sp>
        <p:sp>
          <p:nvSpPr>
            <p:cNvPr id="26" name="TextBox 25"/>
            <p:cNvSpPr txBox="1"/>
            <p:nvPr/>
          </p:nvSpPr>
          <p:spPr>
            <a:xfrm>
              <a:off x="2878963" y="5562600"/>
              <a:ext cx="670376" cy="369332"/>
            </a:xfrm>
            <a:prstGeom prst="rect">
              <a:avLst/>
            </a:prstGeom>
            <a:noFill/>
          </p:spPr>
          <p:txBody>
            <a:bodyPr wrap="none" rtlCol="0">
              <a:spAutoFit/>
            </a:bodyPr>
            <a:lstStyle/>
            <a:p>
              <a:r>
                <a:rPr lang="en-US"/>
                <a:t>(0, 1)</a:t>
              </a:r>
            </a:p>
          </p:txBody>
        </p:sp>
      </p:grpSp>
    </p:spTree>
    <p:extLst>
      <p:ext uri="{BB962C8B-B14F-4D97-AF65-F5344CB8AC3E}">
        <p14:creationId xmlns:p14="http://schemas.microsoft.com/office/powerpoint/2010/main" val="1926558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Cardinality Diagram ER</a:t>
            </a:r>
            <a:br>
              <a:rPr lang="en-US">
                <a:effectLst>
                  <a:outerShdw blurRad="38100" dist="38100" dir="2700000" algn="tl">
                    <a:srgbClr val="000000">
                      <a:alpha val="43137"/>
                    </a:srgbClr>
                  </a:outerShdw>
                </a:effectLst>
              </a:rPr>
            </a:br>
            <a:r>
              <a:rPr lang="en-US">
                <a:effectLst>
                  <a:outerShdw blurRad="38100" dist="38100" dir="2700000" algn="tl">
                    <a:srgbClr val="000000">
                      <a:alpha val="43137"/>
                    </a:srgbClr>
                  </a:outerShdw>
                </a:effectLst>
              </a:rPr>
              <a:t>(Transformasi Rule ke Cardinality ERD)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4648200"/>
          </a:xfrm>
        </p:spPr>
        <p:txBody>
          <a:bodyPr>
            <a:normAutofit/>
          </a:bodyPr>
          <a:lstStyle/>
          <a:p>
            <a:pPr marL="0" indent="0">
              <a:buNone/>
            </a:pPr>
            <a:r>
              <a:rPr lang="en-US" b="1"/>
              <a:t>Definition</a:t>
            </a:r>
            <a:r>
              <a:rPr lang="en-US"/>
              <a:t>. </a:t>
            </a:r>
          </a:p>
          <a:p>
            <a:pPr marL="514350" indent="-514350" algn="just">
              <a:buFont typeface="+mj-lt"/>
              <a:buAutoNum type="arabicPeriod"/>
            </a:pPr>
            <a:r>
              <a:rPr lang="en-US"/>
              <a:t>Suatu entitas </a:t>
            </a:r>
            <a:r>
              <a:rPr lang="en-US" b="1"/>
              <a:t>E</a:t>
            </a:r>
            <a:r>
              <a:rPr lang="en-US"/>
              <a:t> terhubung pada relationship </a:t>
            </a:r>
            <a:r>
              <a:rPr lang="en-US" b="1"/>
              <a:t>R</a:t>
            </a:r>
            <a:r>
              <a:rPr lang="en-US"/>
              <a:t> dengan </a:t>
            </a:r>
            <a:r>
              <a:rPr lang="en-US" b="1"/>
              <a:t>max-card(E, R) = 1</a:t>
            </a:r>
            <a:r>
              <a:rPr lang="en-US"/>
              <a:t>, maka E dikatakan memiliki partisipasi </a:t>
            </a:r>
            <a:r>
              <a:rPr lang="en-US" b="1">
                <a:solidFill>
                  <a:srgbClr val="FF0000"/>
                </a:solidFill>
              </a:rPr>
              <a:t>singel valued</a:t>
            </a:r>
            <a:r>
              <a:rPr lang="en-US" b="1"/>
              <a:t> </a:t>
            </a:r>
            <a:r>
              <a:rPr lang="en-US"/>
              <a:t>dalam relationship R. Jika </a:t>
            </a:r>
            <a:r>
              <a:rPr lang="en-US" b="1"/>
              <a:t>max-card(E, R) = N</a:t>
            </a:r>
            <a:r>
              <a:rPr lang="en-US"/>
              <a:t>, maka E dikatakan memiliki partisipasi </a:t>
            </a:r>
            <a:r>
              <a:rPr lang="en-US" b="1">
                <a:solidFill>
                  <a:srgbClr val="FF0000"/>
                </a:solidFill>
              </a:rPr>
              <a:t>multivalued</a:t>
            </a:r>
            <a:r>
              <a:rPr lang="en-US">
                <a:solidFill>
                  <a:srgbClr val="FF0000"/>
                </a:solidFill>
              </a:rPr>
              <a:t> </a:t>
            </a:r>
            <a:r>
              <a:rPr lang="en-US"/>
              <a:t>dalam relationship R. </a:t>
            </a:r>
          </a:p>
          <a:p>
            <a:pPr marL="514350" indent="-514350" algn="just">
              <a:buFont typeface="+mj-lt"/>
              <a:buAutoNum type="arabicPeriod"/>
            </a:pPr>
            <a:endParaRPr lang="en-US"/>
          </a:p>
          <a:p>
            <a:pPr marL="514350" indent="-514350" algn="just">
              <a:buFont typeface="+mj-lt"/>
              <a:buAutoNum type="arabicPeriod"/>
            </a:pPr>
            <a:r>
              <a:rPr lang="en-US"/>
              <a:t>Suatu binary relationship R antara entitas E dan F dikatakan:</a:t>
            </a:r>
          </a:p>
          <a:p>
            <a:pPr lvl="1"/>
            <a:r>
              <a:rPr lang="en-US" b="1">
                <a:solidFill>
                  <a:srgbClr val="FF0000"/>
                </a:solidFill>
              </a:rPr>
              <a:t>many-to-many</a:t>
            </a:r>
            <a:r>
              <a:rPr lang="en-US"/>
              <a:t>, or N-N,  jika</a:t>
            </a:r>
          </a:p>
          <a:p>
            <a:pPr marL="741363" lvl="1" indent="0">
              <a:buNone/>
            </a:pPr>
            <a:r>
              <a:rPr lang="en-US"/>
              <a:t>Kedua entitas E and F adalah </a:t>
            </a:r>
            <a:r>
              <a:rPr lang="en-US" b="1"/>
              <a:t>multi-valued</a:t>
            </a:r>
            <a:r>
              <a:rPr lang="en-US"/>
              <a:t> dalam relationship. </a:t>
            </a:r>
          </a:p>
          <a:p>
            <a:pPr lvl="1"/>
            <a:r>
              <a:rPr lang="en-US" b="1">
                <a:solidFill>
                  <a:srgbClr val="FF0000"/>
                </a:solidFill>
              </a:rPr>
              <a:t>one-to-one</a:t>
            </a:r>
            <a:r>
              <a:rPr lang="en-US"/>
              <a:t>, or 1-1, jika</a:t>
            </a:r>
          </a:p>
          <a:p>
            <a:pPr marL="741363" lvl="1" indent="0">
              <a:buNone/>
            </a:pPr>
            <a:r>
              <a:rPr lang="en-US"/>
              <a:t>Kedua entitas E dan F adalah </a:t>
            </a:r>
            <a:r>
              <a:rPr lang="en-US" b="1"/>
              <a:t>single-valued</a:t>
            </a:r>
            <a:r>
              <a:rPr lang="en-US"/>
              <a:t> dalam relationship.</a:t>
            </a:r>
          </a:p>
          <a:p>
            <a:pPr lvl="1"/>
            <a:r>
              <a:rPr lang="en-US" b="1">
                <a:solidFill>
                  <a:srgbClr val="FF0000"/>
                </a:solidFill>
              </a:rPr>
              <a:t>many-to-one</a:t>
            </a:r>
            <a:r>
              <a:rPr lang="en-US"/>
              <a:t>, or N-1. (1-N relationship sama N-1 relationship.), jika</a:t>
            </a:r>
          </a:p>
          <a:p>
            <a:pPr marL="741363" lvl="1" indent="0">
              <a:buNone/>
            </a:pPr>
            <a:r>
              <a:rPr lang="en-US" b="1"/>
              <a:t>E</a:t>
            </a:r>
            <a:r>
              <a:rPr lang="en-US"/>
              <a:t> adalah </a:t>
            </a:r>
            <a:r>
              <a:rPr lang="en-US" b="1"/>
              <a:t>single-valued</a:t>
            </a:r>
            <a:r>
              <a:rPr lang="en-US"/>
              <a:t> dan </a:t>
            </a:r>
            <a:r>
              <a:rPr lang="en-US" b="1"/>
              <a:t>F</a:t>
            </a:r>
            <a:r>
              <a:rPr lang="en-US"/>
              <a:t>adalah </a:t>
            </a:r>
            <a:r>
              <a:rPr lang="en-US" b="1"/>
              <a:t>multivalued</a:t>
            </a:r>
            <a:r>
              <a:rPr lang="en-US"/>
              <a:t>, atau sebaliknya.</a:t>
            </a:r>
            <a:endParaRPr lang="en-US" dirty="0"/>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5</a:t>
            </a:fld>
            <a:endParaRPr lang="en-US" dirty="0"/>
          </a:p>
        </p:txBody>
      </p:sp>
    </p:spTree>
    <p:extLst>
      <p:ext uri="{BB962C8B-B14F-4D97-AF65-F5344CB8AC3E}">
        <p14:creationId xmlns:p14="http://schemas.microsoft.com/office/powerpoint/2010/main" val="1121158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One-to-One, Many-to-Many, and Many-to-One Relationships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199"/>
            <a:ext cx="8229600" cy="1872663"/>
          </a:xfrm>
        </p:spPr>
        <p:txBody>
          <a:bodyPr>
            <a:normAutofit/>
          </a:bodyPr>
          <a:lstStyle/>
          <a:p>
            <a:r>
              <a:rPr lang="en-US"/>
              <a:t>Pada binary </a:t>
            </a:r>
            <a:r>
              <a:rPr lang="en-US" b="1"/>
              <a:t>relationship</a:t>
            </a:r>
            <a:r>
              <a:rPr lang="en-US"/>
              <a:t> </a:t>
            </a:r>
            <a:r>
              <a:rPr lang="en-US" b="1"/>
              <a:t>many-to-one</a:t>
            </a:r>
            <a:r>
              <a:rPr lang="en-US"/>
              <a:t> sisi “</a:t>
            </a:r>
            <a:r>
              <a:rPr lang="en-US" b="1"/>
              <a:t>many</a:t>
            </a:r>
            <a:r>
              <a:rPr lang="en-US"/>
              <a:t>” berada pada sisi yang memiliki partisipasi </a:t>
            </a:r>
            <a:r>
              <a:rPr lang="en-US" b="1"/>
              <a:t>single-valued</a:t>
            </a:r>
            <a:r>
              <a:rPr lang="en-US"/>
              <a:t>.</a:t>
            </a:r>
          </a:p>
          <a:p>
            <a:pPr marL="341313" indent="0">
              <a:buNone/>
            </a:pPr>
            <a:r>
              <a:rPr lang="en-US"/>
              <a:t>Contoh:</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6</a:t>
            </a:fld>
            <a:endParaRPr lang="en-US" dirty="0"/>
          </a:p>
        </p:txBody>
      </p:sp>
      <p:graphicFrame>
        <p:nvGraphicFramePr>
          <p:cNvPr id="23" name="Content Placeholder 9"/>
          <p:cNvGraphicFramePr>
            <a:graphicFrameLocks/>
          </p:cNvGraphicFramePr>
          <p:nvPr>
            <p:extLst>
              <p:ext uri="{D42A27DB-BD31-4B8C-83A1-F6EECF244321}">
                <p14:modId xmlns:p14="http://schemas.microsoft.com/office/powerpoint/2010/main" val="1298079339"/>
              </p:ext>
            </p:extLst>
          </p:nvPr>
        </p:nvGraphicFramePr>
        <p:xfrm>
          <a:off x="7650267" y="4648200"/>
          <a:ext cx="1295400" cy="163068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142240">
                <a:tc>
                  <a:txBody>
                    <a:bodyPr/>
                    <a:lstStyle/>
                    <a:p>
                      <a:r>
                        <a:rPr lang="en-US" sz="1400" u="sng"/>
                        <a:t>iid</a:t>
                      </a:r>
                    </a:p>
                  </a:txBody>
                  <a:tcPr/>
                </a:tc>
                <a:tc>
                  <a:txBody>
                    <a:bodyPr/>
                    <a:lstStyle/>
                    <a:p>
                      <a:r>
                        <a:rPr lang="en-US" sz="1400"/>
                        <a:t>i_name</a:t>
                      </a:r>
                    </a:p>
                  </a:txBody>
                  <a:tcPr/>
                </a:tc>
                <a:extLst>
                  <a:ext uri="{0D108BD9-81ED-4DB2-BD59-A6C34878D82A}">
                    <a16:rowId xmlns:a16="http://schemas.microsoft.com/office/drawing/2014/main" val="10000"/>
                  </a:ext>
                </a:extLst>
              </a:tr>
              <a:tr h="370840">
                <a:tc>
                  <a:txBody>
                    <a:bodyPr/>
                    <a:lstStyle/>
                    <a:p>
                      <a:r>
                        <a:rPr lang="en-US" sz="1400"/>
                        <a:t>001</a:t>
                      </a:r>
                    </a:p>
                  </a:txBody>
                  <a:tcPr/>
                </a:tc>
                <a:tc>
                  <a:txBody>
                    <a:bodyPr/>
                    <a:lstStyle/>
                    <a:p>
                      <a:r>
                        <a:rPr lang="en-US" sz="1400"/>
                        <a:t>Budi</a:t>
                      </a:r>
                    </a:p>
                  </a:txBody>
                  <a:tcPr/>
                </a:tc>
                <a:extLst>
                  <a:ext uri="{0D108BD9-81ED-4DB2-BD59-A6C34878D82A}">
                    <a16:rowId xmlns:a16="http://schemas.microsoft.com/office/drawing/2014/main" val="10001"/>
                  </a:ext>
                </a:extLst>
              </a:tr>
              <a:tr h="370840">
                <a:tc>
                  <a:txBody>
                    <a:bodyPr/>
                    <a:lstStyle/>
                    <a:p>
                      <a:r>
                        <a:rPr lang="en-US" sz="1400"/>
                        <a:t>002</a:t>
                      </a:r>
                    </a:p>
                  </a:txBody>
                  <a:tcPr/>
                </a:tc>
                <a:tc>
                  <a:txBody>
                    <a:bodyPr/>
                    <a:lstStyle/>
                    <a:p>
                      <a:r>
                        <a:rPr lang="en-US" sz="1400"/>
                        <a:t>Ani</a:t>
                      </a:r>
                    </a:p>
                  </a:txBody>
                  <a:tcPr/>
                </a:tc>
                <a:extLst>
                  <a:ext uri="{0D108BD9-81ED-4DB2-BD59-A6C34878D82A}">
                    <a16:rowId xmlns:a16="http://schemas.microsoft.com/office/drawing/2014/main" val="10002"/>
                  </a:ext>
                </a:extLst>
              </a:tr>
              <a:tr h="370840">
                <a:tc>
                  <a:txBody>
                    <a:bodyPr/>
                    <a:lstStyle/>
                    <a:p>
                      <a:r>
                        <a:rPr lang="en-US" sz="1400"/>
                        <a:t>003</a:t>
                      </a:r>
                    </a:p>
                  </a:txBody>
                  <a:tcPr/>
                </a:tc>
                <a:tc>
                  <a:txBody>
                    <a:bodyPr/>
                    <a:lstStyle/>
                    <a:p>
                      <a:r>
                        <a:rPr lang="en-US" sz="1400"/>
                        <a:t>Dedi</a:t>
                      </a:r>
                    </a:p>
                  </a:txBody>
                  <a:tcPr/>
                </a:tc>
                <a:extLst>
                  <a:ext uri="{0D108BD9-81ED-4DB2-BD59-A6C34878D82A}">
                    <a16:rowId xmlns:a16="http://schemas.microsoft.com/office/drawing/2014/main" val="10003"/>
                  </a:ext>
                </a:extLst>
              </a:tr>
            </a:tbl>
          </a:graphicData>
        </a:graphic>
      </p:graphicFrame>
      <p:graphicFrame>
        <p:nvGraphicFramePr>
          <p:cNvPr id="24" name="Content Placeholder 9"/>
          <p:cNvGraphicFramePr>
            <a:graphicFrameLocks/>
          </p:cNvGraphicFramePr>
          <p:nvPr>
            <p:extLst>
              <p:ext uri="{D42A27DB-BD31-4B8C-83A1-F6EECF244321}">
                <p14:modId xmlns:p14="http://schemas.microsoft.com/office/powerpoint/2010/main" val="2605856043"/>
              </p:ext>
            </p:extLst>
          </p:nvPr>
        </p:nvGraphicFramePr>
        <p:xfrm>
          <a:off x="3657600" y="4648200"/>
          <a:ext cx="2133600" cy="148336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gridCol w="533400">
                  <a:extLst>
                    <a:ext uri="{9D8B030D-6E8A-4147-A177-3AD203B41FA5}">
                      <a16:colId xmlns:a16="http://schemas.microsoft.com/office/drawing/2014/main" val="20002"/>
                    </a:ext>
                  </a:extLst>
                </a:gridCol>
              </a:tblGrid>
              <a:tr h="370840">
                <a:tc>
                  <a:txBody>
                    <a:bodyPr/>
                    <a:lstStyle/>
                    <a:p>
                      <a:r>
                        <a:rPr lang="en-US" sz="1400" u="sng"/>
                        <a:t>cid</a:t>
                      </a:r>
                    </a:p>
                  </a:txBody>
                  <a:tcPr/>
                </a:tc>
                <a:tc>
                  <a:txBody>
                    <a:bodyPr/>
                    <a:lstStyle/>
                    <a:p>
                      <a:r>
                        <a:rPr lang="en-US" sz="1400"/>
                        <a:t>co_name</a:t>
                      </a:r>
                    </a:p>
                  </a:txBody>
                  <a:tcPr/>
                </a:tc>
                <a:tc>
                  <a:txBody>
                    <a:bodyPr/>
                    <a:lstStyle/>
                    <a:p>
                      <a:r>
                        <a:rPr lang="en-US" sz="1400"/>
                        <a:t>iid</a:t>
                      </a:r>
                    </a:p>
                  </a:txBody>
                  <a:tcPr/>
                </a:tc>
                <a:extLst>
                  <a:ext uri="{0D108BD9-81ED-4DB2-BD59-A6C34878D82A}">
                    <a16:rowId xmlns:a16="http://schemas.microsoft.com/office/drawing/2014/main" val="10000"/>
                  </a:ext>
                </a:extLst>
              </a:tr>
              <a:tr h="370840">
                <a:tc>
                  <a:txBody>
                    <a:bodyPr/>
                    <a:lstStyle/>
                    <a:p>
                      <a:r>
                        <a:rPr lang="en-US" sz="1400"/>
                        <a:t>C01</a:t>
                      </a:r>
                    </a:p>
                  </a:txBody>
                  <a:tcPr/>
                </a:tc>
                <a:tc>
                  <a:txBody>
                    <a:bodyPr/>
                    <a:lstStyle/>
                    <a:p>
                      <a:r>
                        <a:rPr lang="en-US" sz="1400"/>
                        <a:t>Database 1</a:t>
                      </a:r>
                    </a:p>
                  </a:txBody>
                  <a:tcPr/>
                </a:tc>
                <a:tc>
                  <a:txBody>
                    <a:bodyPr/>
                    <a:lstStyle/>
                    <a:p>
                      <a:r>
                        <a:rPr lang="en-US" sz="1400"/>
                        <a:t>001</a:t>
                      </a:r>
                    </a:p>
                  </a:txBody>
                  <a:tcPr/>
                </a:tc>
                <a:extLst>
                  <a:ext uri="{0D108BD9-81ED-4DB2-BD59-A6C34878D82A}">
                    <a16:rowId xmlns:a16="http://schemas.microsoft.com/office/drawing/2014/main" val="10001"/>
                  </a:ext>
                </a:extLst>
              </a:tr>
              <a:tr h="370840">
                <a:tc>
                  <a:txBody>
                    <a:bodyPr/>
                    <a:lstStyle/>
                    <a:p>
                      <a:r>
                        <a:rPr lang="en-US" sz="1400"/>
                        <a:t>C02</a:t>
                      </a:r>
                    </a:p>
                  </a:txBody>
                  <a:tcPr/>
                </a:tc>
                <a:tc>
                  <a:txBody>
                    <a:bodyPr/>
                    <a:lstStyle/>
                    <a:p>
                      <a:r>
                        <a:rPr lang="en-US" sz="1400"/>
                        <a:t>Database</a:t>
                      </a:r>
                      <a:r>
                        <a:rPr lang="en-US" sz="1400" baseline="0"/>
                        <a:t> 2</a:t>
                      </a:r>
                      <a:endParaRPr lang="en-US" sz="1400"/>
                    </a:p>
                  </a:txBody>
                  <a:tcPr/>
                </a:tc>
                <a:tc>
                  <a:txBody>
                    <a:bodyPr/>
                    <a:lstStyle/>
                    <a:p>
                      <a:r>
                        <a:rPr lang="en-US" sz="1400"/>
                        <a:t>001</a:t>
                      </a:r>
                    </a:p>
                  </a:txBody>
                  <a:tcPr/>
                </a:tc>
                <a:extLst>
                  <a:ext uri="{0D108BD9-81ED-4DB2-BD59-A6C34878D82A}">
                    <a16:rowId xmlns:a16="http://schemas.microsoft.com/office/drawing/2014/main" val="10002"/>
                  </a:ext>
                </a:extLst>
              </a:tr>
              <a:tr h="370840">
                <a:tc>
                  <a:txBody>
                    <a:bodyPr/>
                    <a:lstStyle/>
                    <a:p>
                      <a:r>
                        <a:rPr lang="en-US" sz="1400"/>
                        <a:t>C03</a:t>
                      </a:r>
                    </a:p>
                  </a:txBody>
                  <a:tcPr/>
                </a:tc>
                <a:tc>
                  <a:txBody>
                    <a:bodyPr/>
                    <a:lstStyle/>
                    <a:p>
                      <a:r>
                        <a:rPr lang="en-US" sz="1400"/>
                        <a:t>Analysis</a:t>
                      </a:r>
                    </a:p>
                  </a:txBody>
                  <a:tcPr/>
                </a:tc>
                <a:tc>
                  <a:txBody>
                    <a:bodyPr/>
                    <a:lstStyle/>
                    <a:p>
                      <a:r>
                        <a:rPr lang="en-US" sz="1400"/>
                        <a:t>002</a:t>
                      </a:r>
                    </a:p>
                  </a:txBody>
                  <a:tcPr/>
                </a:tc>
                <a:extLst>
                  <a:ext uri="{0D108BD9-81ED-4DB2-BD59-A6C34878D82A}">
                    <a16:rowId xmlns:a16="http://schemas.microsoft.com/office/drawing/2014/main" val="10003"/>
                  </a:ext>
                </a:extLst>
              </a:tr>
            </a:tbl>
          </a:graphicData>
        </a:graphic>
      </p:graphicFrame>
      <p:cxnSp>
        <p:nvCxnSpPr>
          <p:cNvPr id="26" name="Straight Connector 25"/>
          <p:cNvCxnSpPr/>
          <p:nvPr/>
        </p:nvCxnSpPr>
        <p:spPr>
          <a:xfrm flipH="1">
            <a:off x="5654092" y="5105400"/>
            <a:ext cx="2060859"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5634227" y="5105400"/>
            <a:ext cx="2080724" cy="381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a:off x="5654092" y="5500616"/>
            <a:ext cx="2080724" cy="381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34" name="Group 33"/>
          <p:cNvGrpSpPr/>
          <p:nvPr/>
        </p:nvGrpSpPr>
        <p:grpSpPr>
          <a:xfrm>
            <a:off x="3962400" y="3472863"/>
            <a:ext cx="4648200" cy="744029"/>
            <a:chOff x="3962400" y="3472863"/>
            <a:chExt cx="4648200" cy="744029"/>
          </a:xfrm>
        </p:grpSpPr>
        <p:grpSp>
          <p:nvGrpSpPr>
            <p:cNvPr id="7" name="Group 6"/>
            <p:cNvGrpSpPr/>
            <p:nvPr/>
          </p:nvGrpSpPr>
          <p:grpSpPr>
            <a:xfrm flipH="1">
              <a:off x="3962400" y="3472863"/>
              <a:ext cx="4648200" cy="744029"/>
              <a:chOff x="152400" y="5428171"/>
              <a:chExt cx="4648200" cy="744029"/>
            </a:xfrm>
          </p:grpSpPr>
          <p:sp>
            <p:nvSpPr>
              <p:cNvPr id="8" name="Flowchart: Decision 7"/>
              <p:cNvSpPr/>
              <p:nvPr/>
            </p:nvSpPr>
            <p:spPr>
              <a:xfrm>
                <a:off x="1613940" y="5428171"/>
                <a:ext cx="1327277" cy="744029"/>
              </a:xfrm>
              <a:prstGeom prst="flowChartDecision">
                <a:avLst/>
              </a:prstGeom>
              <a:solidFill>
                <a:sysClr val="window" lastClr="FFFFFF"/>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a:ea typeface="Times New Roman"/>
                    <a:cs typeface="Times New Roman"/>
                  </a:rPr>
                  <a:t>teaches</a:t>
                </a:r>
                <a:endParaRPr kumimoji="0" lang="en-US" b="0" i="0" u="none" strike="noStrike" kern="0" cap="none" spc="0" normalizeH="0" baseline="0" noProof="0">
                  <a:ln>
                    <a:noFill/>
                  </a:ln>
                  <a:solidFill>
                    <a:sysClr val="windowText" lastClr="000000"/>
                  </a:solidFill>
                  <a:effectLst/>
                  <a:uLnTx/>
                  <a:uFillTx/>
                  <a:latin typeface="Times New Roman"/>
                  <a:ea typeface="Times New Roman"/>
                </a:endParaRPr>
              </a:p>
            </p:txBody>
          </p:sp>
          <p:sp>
            <p:nvSpPr>
              <p:cNvPr id="9" name="Flowchart: Process 8"/>
              <p:cNvSpPr/>
              <p:nvPr/>
            </p:nvSpPr>
            <p:spPr>
              <a:xfrm>
                <a:off x="152400" y="5589656"/>
                <a:ext cx="817596" cy="415811"/>
              </a:xfrm>
              <a:prstGeom prst="flowChartProcess">
                <a:avLst/>
              </a:prstGeom>
              <a:solidFill>
                <a:sysClr val="window" lastClr="FFFFFF"/>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alibri"/>
                    <a:ea typeface="Times New Roman"/>
                    <a:cs typeface="Times New Roman"/>
                  </a:rPr>
                  <a:t>Instructor</a:t>
                </a:r>
                <a:endParaRPr kumimoji="0" lang="en-US" b="1" i="0" u="none" strike="noStrike" kern="0" cap="none" spc="0" normalizeH="0" baseline="0" noProof="0">
                  <a:ln>
                    <a:noFill/>
                  </a:ln>
                  <a:solidFill>
                    <a:sysClr val="windowText" lastClr="000000"/>
                  </a:solidFill>
                  <a:effectLst/>
                  <a:uLnTx/>
                  <a:uFillTx/>
                  <a:latin typeface="Times New Roman"/>
                  <a:ea typeface="Times New Roman"/>
                </a:endParaRPr>
              </a:p>
            </p:txBody>
          </p:sp>
          <p:sp>
            <p:nvSpPr>
              <p:cNvPr id="10" name="Flowchart: Process 9"/>
              <p:cNvSpPr/>
              <p:nvPr/>
            </p:nvSpPr>
            <p:spPr>
              <a:xfrm>
                <a:off x="3635069" y="5576316"/>
                <a:ext cx="1165531" cy="442491"/>
              </a:xfrm>
              <a:prstGeom prst="flowChartProcess">
                <a:avLst/>
              </a:prstGeom>
              <a:solidFill>
                <a:sysClr val="window" lastClr="FFFFFF"/>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alibri"/>
                    <a:ea typeface="Times New Roman"/>
                    <a:cs typeface="Times New Roman"/>
                  </a:rPr>
                  <a:t>Course_section</a:t>
                </a:r>
                <a:endParaRPr kumimoji="0" lang="en-US" b="1" i="0" u="none" strike="noStrike" kern="0" cap="none" spc="0" normalizeH="0" baseline="0" noProof="0">
                  <a:ln>
                    <a:noFill/>
                  </a:ln>
                  <a:solidFill>
                    <a:sysClr val="windowText" lastClr="000000"/>
                  </a:solidFill>
                  <a:effectLst/>
                  <a:uLnTx/>
                  <a:uFillTx/>
                  <a:latin typeface="Times New Roman"/>
                  <a:ea typeface="Times New Roman"/>
                </a:endParaRPr>
              </a:p>
            </p:txBody>
          </p:sp>
          <p:cxnSp>
            <p:nvCxnSpPr>
              <p:cNvPr id="11" name="Straight Connector 10"/>
              <p:cNvCxnSpPr>
                <a:stCxn id="9" idx="3"/>
                <a:endCxn id="8" idx="1"/>
              </p:cNvCxnSpPr>
              <p:nvPr/>
            </p:nvCxnSpPr>
            <p:spPr>
              <a:xfrm>
                <a:off x="969996" y="5797562"/>
                <a:ext cx="643944" cy="2624"/>
              </a:xfrm>
              <a:prstGeom prst="line">
                <a:avLst/>
              </a:prstGeom>
              <a:noFill/>
              <a:ln w="9525" cap="flat" cmpd="sng" algn="ctr">
                <a:solidFill>
                  <a:srgbClr val="4F81BD">
                    <a:shade val="95000"/>
                    <a:satMod val="105000"/>
                  </a:srgbClr>
                </a:solidFill>
                <a:prstDash val="solid"/>
              </a:ln>
              <a:effectLst/>
            </p:spPr>
          </p:cxnSp>
          <p:cxnSp>
            <p:nvCxnSpPr>
              <p:cNvPr id="12" name="Straight Connector 11"/>
              <p:cNvCxnSpPr>
                <a:stCxn id="8" idx="3"/>
                <a:endCxn id="10" idx="1"/>
              </p:cNvCxnSpPr>
              <p:nvPr/>
            </p:nvCxnSpPr>
            <p:spPr>
              <a:xfrm flipV="1">
                <a:off x="2941217" y="5797562"/>
                <a:ext cx="693852" cy="2624"/>
              </a:xfrm>
              <a:prstGeom prst="line">
                <a:avLst/>
              </a:prstGeom>
              <a:noFill/>
              <a:ln w="9525" cap="flat" cmpd="sng" algn="ctr">
                <a:solidFill>
                  <a:srgbClr val="4F81BD">
                    <a:shade val="95000"/>
                    <a:satMod val="105000"/>
                  </a:srgbClr>
                </a:solidFill>
                <a:prstDash val="solid"/>
              </a:ln>
              <a:effectLst/>
            </p:spPr>
          </p:cxnSp>
          <p:sp>
            <p:nvSpPr>
              <p:cNvPr id="13" name="Rectangle 12"/>
              <p:cNvSpPr/>
              <p:nvPr/>
            </p:nvSpPr>
            <p:spPr>
              <a:xfrm>
                <a:off x="930568" y="5476220"/>
                <a:ext cx="593432" cy="307777"/>
              </a:xfrm>
              <a:prstGeom prst="rect">
                <a:avLst/>
              </a:prstGeom>
            </p:spPr>
            <p:txBody>
              <a:bodyPr wrap="none">
                <a:spAutoFit/>
              </a:bodyPr>
              <a:lstStyle/>
              <a:p>
                <a:r>
                  <a:rPr lang="en-US" sz="1400" b="1">
                    <a:ea typeface="Times New Roman"/>
                    <a:cs typeface="Times New Roman"/>
                  </a:rPr>
                  <a:t>(1, N)</a:t>
                </a:r>
                <a:endParaRPr lang="en-US" sz="1400"/>
              </a:p>
            </p:txBody>
          </p:sp>
          <p:sp>
            <p:nvSpPr>
              <p:cNvPr id="14" name="Rectangle 13"/>
              <p:cNvSpPr/>
              <p:nvPr/>
            </p:nvSpPr>
            <p:spPr>
              <a:xfrm>
                <a:off x="3037007" y="5476220"/>
                <a:ext cx="566181" cy="307777"/>
              </a:xfrm>
              <a:prstGeom prst="rect">
                <a:avLst/>
              </a:prstGeom>
            </p:spPr>
            <p:txBody>
              <a:bodyPr wrap="none">
                <a:spAutoFit/>
              </a:bodyPr>
              <a:lstStyle/>
              <a:p>
                <a:r>
                  <a:rPr lang="en-US" sz="1400" b="1">
                    <a:ea typeface="Times New Roman"/>
                    <a:cs typeface="Times New Roman"/>
                  </a:rPr>
                  <a:t>(1, 1)</a:t>
                </a:r>
                <a:endParaRPr lang="en-US" sz="1400"/>
              </a:p>
            </p:txBody>
          </p:sp>
        </p:grpSp>
        <p:sp>
          <p:nvSpPr>
            <p:cNvPr id="30" name="Oval 29"/>
            <p:cNvSpPr/>
            <p:nvPr/>
          </p:nvSpPr>
          <p:spPr>
            <a:xfrm>
              <a:off x="5416201" y="3472863"/>
              <a:ext cx="271001" cy="372015"/>
            </a:xfrm>
            <a:prstGeom prst="ellipse">
              <a:avLst/>
            </a:prstGeom>
            <a:noFill/>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US">
                <a:solidFill>
                  <a:schemeClr val="tx1"/>
                </a:solidFill>
              </a:endParaRPr>
            </a:p>
          </p:txBody>
        </p:sp>
      </p:grpSp>
      <p:sp>
        <p:nvSpPr>
          <p:cNvPr id="31" name="Line Callout 1 (No Border) 30"/>
          <p:cNvSpPr/>
          <p:nvPr/>
        </p:nvSpPr>
        <p:spPr>
          <a:xfrm>
            <a:off x="6439521" y="2856931"/>
            <a:ext cx="1688030" cy="419669"/>
          </a:xfrm>
          <a:prstGeom prst="callout1">
            <a:avLst>
              <a:gd name="adj1" fmla="val 18750"/>
              <a:gd name="adj2" fmla="val -8333"/>
              <a:gd name="adj3" fmla="val 161281"/>
              <a:gd name="adj4" fmla="val -480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Single-valued</a:t>
            </a:r>
          </a:p>
        </p:txBody>
      </p:sp>
      <p:sp>
        <p:nvSpPr>
          <p:cNvPr id="33" name="Line Callout 1 (No Border) 32"/>
          <p:cNvSpPr/>
          <p:nvPr/>
        </p:nvSpPr>
        <p:spPr>
          <a:xfrm flipH="1">
            <a:off x="2667000" y="2996577"/>
            <a:ext cx="844015" cy="419669"/>
          </a:xfrm>
          <a:prstGeom prst="callout1">
            <a:avLst>
              <a:gd name="adj1" fmla="val 18750"/>
              <a:gd name="adj2" fmla="val -8333"/>
              <a:gd name="adj3" fmla="val 164533"/>
              <a:gd name="adj4" fmla="val -787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many</a:t>
            </a:r>
          </a:p>
        </p:txBody>
      </p:sp>
      <p:sp>
        <p:nvSpPr>
          <p:cNvPr id="35" name="TextBox 34"/>
          <p:cNvSpPr txBox="1"/>
          <p:nvPr/>
        </p:nvSpPr>
        <p:spPr>
          <a:xfrm>
            <a:off x="762000" y="3634348"/>
            <a:ext cx="2667000" cy="2690252"/>
          </a:xfrm>
          <a:prstGeom prst="rect">
            <a:avLst/>
          </a:prstGeom>
          <a:noFill/>
        </p:spPr>
        <p:txBody>
          <a:bodyPr wrap="square" rtlCol="0">
            <a:normAutofit/>
          </a:bodyPr>
          <a:lstStyle/>
          <a:p>
            <a:r>
              <a:rPr lang="en-US"/>
              <a:t>Karena Course_section merupakan entitas many.</a:t>
            </a:r>
          </a:p>
          <a:p>
            <a:r>
              <a:rPr lang="en-US" b="1"/>
              <a:t>maka</a:t>
            </a:r>
            <a:r>
              <a:rPr lang="en-US"/>
              <a:t>:</a:t>
            </a:r>
          </a:p>
          <a:p>
            <a:r>
              <a:rPr lang="en-US" b="1" u="sng">
                <a:solidFill>
                  <a:schemeClr val="accent1"/>
                </a:solidFill>
              </a:rPr>
              <a:t>Iid</a:t>
            </a:r>
            <a:r>
              <a:rPr lang="en-US">
                <a:solidFill>
                  <a:schemeClr val="accent1"/>
                </a:solidFill>
              </a:rPr>
              <a:t> yang merupakan atribut relasi, mungkin muncul lebih dari satu pada entitias Course_section </a:t>
            </a:r>
          </a:p>
        </p:txBody>
      </p:sp>
    </p:spTree>
    <p:extLst>
      <p:ext uri="{BB962C8B-B14F-4D97-AF65-F5344CB8AC3E}">
        <p14:creationId xmlns:p14="http://schemas.microsoft.com/office/powerpoint/2010/main" val="959689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up)">
                                      <p:cBhvr>
                                        <p:cTn id="7" dur="500"/>
                                        <p:tgtEl>
                                          <p:spTgt spid="23"/>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ipe(up)">
                                      <p:cBhvr>
                                        <p:cTn id="1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One-to-One, Many-to-Many, and Many-to-One Relationships</a:t>
            </a:r>
            <a:endParaRPr lang="en-US"/>
          </a:p>
        </p:txBody>
      </p:sp>
      <p:sp>
        <p:nvSpPr>
          <p:cNvPr id="3" name="Content Placeholder 2"/>
          <p:cNvSpPr>
            <a:spLocks noGrp="1"/>
          </p:cNvSpPr>
          <p:nvPr>
            <p:ph idx="1"/>
          </p:nvPr>
        </p:nvSpPr>
        <p:spPr/>
        <p:txBody>
          <a:bodyPr>
            <a:normAutofit/>
          </a:bodyPr>
          <a:lstStyle/>
          <a:p>
            <a:pPr marL="0" indent="0">
              <a:buNone/>
            </a:pPr>
            <a:r>
              <a:rPr lang="en-US" b="1"/>
              <a:t>Definisi</a:t>
            </a:r>
            <a:r>
              <a:rPr lang="en-US"/>
              <a:t>. </a:t>
            </a:r>
          </a:p>
          <a:p>
            <a:r>
              <a:rPr lang="en-US"/>
              <a:t>Ketika entitas E yang berpartisipasi dalam suatu relationship dengan </a:t>
            </a:r>
            <a:r>
              <a:rPr lang="en-US" b="1"/>
              <a:t>min-card(E, R) = 1</a:t>
            </a:r>
            <a:r>
              <a:rPr lang="en-US"/>
              <a:t>, dikatakan memiliki partisipasi </a:t>
            </a:r>
            <a:r>
              <a:rPr lang="en-US" b="1">
                <a:solidFill>
                  <a:srgbClr val="FF0000"/>
                </a:solidFill>
              </a:rPr>
              <a:t>mandatory</a:t>
            </a:r>
            <a:r>
              <a:rPr lang="en-US" b="1"/>
              <a:t> </a:t>
            </a:r>
            <a:r>
              <a:rPr lang="en-US"/>
              <a:t>(wajib) dalam R, sebaliknya </a:t>
            </a:r>
            <a:r>
              <a:rPr lang="en-US" b="1"/>
              <a:t>min-card(E, R) = 0</a:t>
            </a:r>
            <a:r>
              <a:rPr lang="en-US"/>
              <a:t>, disebut optional atau partisipasi </a:t>
            </a:r>
            <a:r>
              <a:rPr lang="en-US" b="1">
                <a:solidFill>
                  <a:srgbClr val="FF0000"/>
                </a:solidFill>
              </a:rPr>
              <a:t>optional</a:t>
            </a:r>
            <a:r>
              <a:rPr lang="en-US" b="1"/>
              <a:t> </a:t>
            </a:r>
            <a:r>
              <a:rPr lang="en-US"/>
              <a:t>(opsional).</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7</a:t>
            </a:fld>
            <a:endParaRPr lang="en-US" dirty="0"/>
          </a:p>
        </p:txBody>
      </p:sp>
    </p:spTree>
    <p:extLst>
      <p:ext uri="{BB962C8B-B14F-4D97-AF65-F5344CB8AC3E}">
        <p14:creationId xmlns:p14="http://schemas.microsoft.com/office/powerpoint/2010/main" val="1702251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Transformasi Binary Relationship menjadi tabel (Relations)</a:t>
            </a:r>
            <a:endParaRPr lang="en-US"/>
          </a:p>
        </p:txBody>
      </p:sp>
      <p:sp>
        <p:nvSpPr>
          <p:cNvPr id="3" name="Content Placeholder 2"/>
          <p:cNvSpPr>
            <a:spLocks noGrp="1"/>
          </p:cNvSpPr>
          <p:nvPr>
            <p:ph idx="1"/>
          </p:nvPr>
        </p:nvSpPr>
        <p:spPr/>
        <p:txBody>
          <a:bodyPr>
            <a:normAutofit/>
          </a:bodyPr>
          <a:lstStyle/>
          <a:p>
            <a:pPr marL="0" indent="0">
              <a:buNone/>
            </a:pPr>
            <a:r>
              <a:rPr lang="en-US" b="1">
                <a:solidFill>
                  <a:srgbClr val="FF0000"/>
                </a:solidFill>
              </a:rPr>
              <a:t>Transformation Rule 3</a:t>
            </a:r>
            <a:r>
              <a:rPr lang="en-US" b="1"/>
              <a:t>: </a:t>
            </a:r>
          </a:p>
          <a:p>
            <a:pPr marL="0" indent="0">
              <a:buNone/>
            </a:pPr>
            <a:r>
              <a:rPr lang="en-US" b="1"/>
              <a:t>N – N Relationships </a:t>
            </a:r>
            <a:r>
              <a:rPr lang="en-US"/>
              <a:t>(many-to-many):</a:t>
            </a:r>
          </a:p>
          <a:p>
            <a:pPr marL="0" indent="0">
              <a:buNone/>
            </a:pPr>
            <a:r>
              <a:rPr lang="en-US"/>
              <a:t>Ketika dua entitas E dan F memiliki relasi binary many-to-many pada Relationship R, </a:t>
            </a:r>
            <a:r>
              <a:rPr lang="en-US" b="1"/>
              <a:t>Relationship R harus dipetakan menjadi tabel R </a:t>
            </a:r>
            <a:r>
              <a:rPr lang="en-US"/>
              <a:t>dalam disain relational database.</a:t>
            </a:r>
          </a:p>
          <a:p>
            <a:pPr marL="0" indent="0">
              <a:buNone/>
            </a:pPr>
            <a:r>
              <a:rPr lang="en-US"/>
              <a:t>Tabel R tersebut memiliki kolom yang menampung </a:t>
            </a:r>
            <a:r>
              <a:rPr lang="en-US" b="1"/>
              <a:t>semua atribut primary key </a:t>
            </a:r>
            <a:r>
              <a:rPr lang="en-US"/>
              <a:t>(kunci utama)</a:t>
            </a:r>
            <a:r>
              <a:rPr lang="en-US" b="1"/>
              <a:t> dari dua tabel yang terelasi </a:t>
            </a:r>
            <a:r>
              <a:rPr lang="en-US"/>
              <a:t>(tabel E dan F) dan </a:t>
            </a:r>
            <a:r>
              <a:rPr lang="en-US" b="1"/>
              <a:t>kombinasi kolom ini membentuk primary key</a:t>
            </a:r>
            <a:r>
              <a:rPr lang="en-US"/>
              <a:t> (kunci utama) untuk tabel R.</a:t>
            </a:r>
          </a:p>
          <a:p>
            <a:pPr marL="0" indent="0">
              <a:buNone/>
            </a:pPr>
            <a:r>
              <a:rPr lang="en-US"/>
              <a:t>Tabel R juga berisi kolom untuk semua atribut yang dimilikinya (atribut pada relationship).</a:t>
            </a:r>
          </a:p>
          <a:p>
            <a:pPr marL="0" indent="0">
              <a:buNone/>
            </a:pPr>
            <a:r>
              <a:rPr lang="en-US"/>
              <a:t>Data kejadian/fakta relationship yang diwakili oleh deretan baris pada tabel, disertai dengan instance (atribut primary key dari entitas) diidentifikasi melalui kunci utama mereka sebagai baris.</a:t>
            </a:r>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8</a:t>
            </a:fld>
            <a:endParaRPr lang="en-US" dirty="0"/>
          </a:p>
        </p:txBody>
      </p:sp>
      <p:grpSp>
        <p:nvGrpSpPr>
          <p:cNvPr id="7" name="Group 6"/>
          <p:cNvGrpSpPr/>
          <p:nvPr/>
        </p:nvGrpSpPr>
        <p:grpSpPr>
          <a:xfrm>
            <a:off x="6262736" y="1600200"/>
            <a:ext cx="2271664" cy="483791"/>
            <a:chOff x="533400" y="4724400"/>
            <a:chExt cx="2271664" cy="483791"/>
          </a:xfrm>
        </p:grpSpPr>
        <p:sp>
          <p:nvSpPr>
            <p:cNvPr id="8" name="Rectangle 7"/>
            <p:cNvSpPr/>
            <p:nvPr/>
          </p:nvSpPr>
          <p:spPr>
            <a:xfrm>
              <a:off x="533400" y="4876800"/>
              <a:ext cx="366946" cy="281781"/>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t>E</a:t>
              </a:r>
            </a:p>
          </p:txBody>
        </p:sp>
        <p:sp>
          <p:nvSpPr>
            <p:cNvPr id="9" name="Flowchart: Decision 8"/>
            <p:cNvSpPr/>
            <p:nvPr/>
          </p:nvSpPr>
          <p:spPr>
            <a:xfrm>
              <a:off x="1333500" y="4827191"/>
              <a:ext cx="647700" cy="381000"/>
            </a:xfrm>
            <a:prstGeom prst="flowChartDecision">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t>R</a:t>
              </a:r>
            </a:p>
          </p:txBody>
        </p:sp>
        <p:sp>
          <p:nvSpPr>
            <p:cNvPr id="10" name="Rectangle 9"/>
            <p:cNvSpPr/>
            <p:nvPr/>
          </p:nvSpPr>
          <p:spPr>
            <a:xfrm>
              <a:off x="2438400" y="4876800"/>
              <a:ext cx="366664" cy="281781"/>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en-US"/>
                <a:t>F</a:t>
              </a:r>
            </a:p>
          </p:txBody>
        </p:sp>
        <p:cxnSp>
          <p:nvCxnSpPr>
            <p:cNvPr id="11" name="Straight Connector 10"/>
            <p:cNvCxnSpPr>
              <a:stCxn id="8" idx="3"/>
              <a:endCxn id="9" idx="1"/>
            </p:cNvCxnSpPr>
            <p:nvPr/>
          </p:nvCxnSpPr>
          <p:spPr>
            <a:xfrm>
              <a:off x="900346" y="5017691"/>
              <a:ext cx="4331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9" idx="3"/>
              <a:endCxn id="10" idx="1"/>
            </p:cNvCxnSpPr>
            <p:nvPr/>
          </p:nvCxnSpPr>
          <p:spPr>
            <a:xfrm>
              <a:off x="1981200" y="5017691"/>
              <a:ext cx="45720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838200" y="4724400"/>
              <a:ext cx="585417" cy="307777"/>
            </a:xfrm>
            <a:prstGeom prst="rect">
              <a:avLst/>
            </a:prstGeom>
            <a:noFill/>
          </p:spPr>
          <p:txBody>
            <a:bodyPr wrap="none" rtlCol="0">
              <a:spAutoFit/>
            </a:bodyPr>
            <a:lstStyle/>
            <a:p>
              <a:r>
                <a:rPr lang="en-US" sz="1400">
                  <a:solidFill>
                    <a:srgbClr val="FF0000"/>
                  </a:solidFill>
                </a:rPr>
                <a:t>(0, N)</a:t>
              </a:r>
            </a:p>
          </p:txBody>
        </p:sp>
        <p:sp>
          <p:nvSpPr>
            <p:cNvPr id="14" name="TextBox 13"/>
            <p:cNvSpPr txBox="1"/>
            <p:nvPr/>
          </p:nvSpPr>
          <p:spPr>
            <a:xfrm>
              <a:off x="1953228" y="4724400"/>
              <a:ext cx="585417" cy="307777"/>
            </a:xfrm>
            <a:prstGeom prst="rect">
              <a:avLst/>
            </a:prstGeom>
            <a:noFill/>
          </p:spPr>
          <p:txBody>
            <a:bodyPr wrap="none" rtlCol="0">
              <a:spAutoFit/>
            </a:bodyPr>
            <a:lstStyle/>
            <a:p>
              <a:r>
                <a:rPr lang="en-US" sz="1400">
                  <a:solidFill>
                    <a:srgbClr val="FF0000"/>
                  </a:solidFill>
                </a:rPr>
                <a:t>(0, N)</a:t>
              </a:r>
            </a:p>
          </p:txBody>
        </p:sp>
      </p:grpSp>
    </p:spTree>
    <p:extLst>
      <p:ext uri="{BB962C8B-B14F-4D97-AF65-F5344CB8AC3E}">
        <p14:creationId xmlns:p14="http://schemas.microsoft.com/office/powerpoint/2010/main" val="3520671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500"/>
                                        <p:tgtEl>
                                          <p:spTgt spid="3">
                                            <p:txEl>
                                              <p:pRg st="1" end="1"/>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par>
                          <p:cTn id="21" fill="hold">
                            <p:stCondLst>
                              <p:cond delay="500"/>
                            </p:stCondLst>
                            <p:childTnLst>
                              <p:par>
                                <p:cTn id="22" presetID="10" presetClass="entr" presetSubtype="0" fill="hold" nodeType="after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500"/>
                                        <p:tgtEl>
                                          <p:spTgt spid="3">
                                            <p:txEl>
                                              <p:pRg st="4" end="4"/>
                                            </p:txEl>
                                          </p:spTgt>
                                        </p:tgtEl>
                                      </p:cBhvr>
                                    </p:animEffect>
                                  </p:childTnLst>
                                </p:cTn>
                              </p:par>
                            </p:childTnLst>
                          </p:cTn>
                        </p:par>
                        <p:par>
                          <p:cTn id="25" fill="hold">
                            <p:stCondLst>
                              <p:cond delay="1000"/>
                            </p:stCondLst>
                            <p:childTnLst>
                              <p:par>
                                <p:cTn id="26" presetID="10" presetClass="entr" presetSubtype="0" fill="hold" nodeType="after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Transformasi Binary Relationship menjadi tabel (Relations)</a:t>
            </a:r>
            <a:endParaRPr lang="en-US" dirty="0"/>
          </a:p>
        </p:txBody>
      </p:sp>
      <p:sp>
        <p:nvSpPr>
          <p:cNvPr id="4" name="Date Placeholder 3"/>
          <p:cNvSpPr>
            <a:spLocks noGrp="1"/>
          </p:cNvSpPr>
          <p:nvPr>
            <p:ph type="dt" sz="half" idx="4294967295"/>
          </p:nvPr>
        </p:nvSpPr>
        <p:spPr>
          <a:xfrm>
            <a:off x="0" y="6356350"/>
            <a:ext cx="2590800" cy="365125"/>
          </a:xfrm>
          <a:prstGeom prst="rect">
            <a:avLst/>
          </a:prstGeom>
        </p:spPr>
        <p:txBody>
          <a:bodyPr/>
          <a:lstStyle/>
          <a:p>
            <a:endParaRPr lang="en-US" dirty="0"/>
          </a:p>
        </p:txBody>
      </p:sp>
      <p:sp>
        <p:nvSpPr>
          <p:cNvPr id="5" name="Footer Placeholder 4"/>
          <p:cNvSpPr>
            <a:spLocks noGrp="1"/>
          </p:cNvSpPr>
          <p:nvPr>
            <p:ph type="ftr" sz="quarter" idx="4294967295"/>
          </p:nvPr>
        </p:nvSpPr>
        <p:spPr>
          <a:xfrm>
            <a:off x="5791200" y="6356350"/>
            <a:ext cx="3352800" cy="365125"/>
          </a:xfrm>
          <a:prstGeom prst="rect">
            <a:avLst/>
          </a:prstGeom>
        </p:spPr>
        <p:txBody>
          <a:bodyPr/>
          <a:lstStyle/>
          <a:p>
            <a:endParaRPr lang="en-US" dirty="0"/>
          </a:p>
        </p:txBody>
      </p:sp>
      <p:sp>
        <p:nvSpPr>
          <p:cNvPr id="6" name="Slide Number Placeholder 5"/>
          <p:cNvSpPr>
            <a:spLocks noGrp="1"/>
          </p:cNvSpPr>
          <p:nvPr>
            <p:ph type="sldNum" sz="quarter" idx="4294967295"/>
          </p:nvPr>
        </p:nvSpPr>
        <p:spPr>
          <a:xfrm>
            <a:off x="7010400" y="6356350"/>
            <a:ext cx="2133600" cy="365125"/>
          </a:xfrm>
          <a:prstGeom prst="rect">
            <a:avLst/>
          </a:prstGeom>
        </p:spPr>
        <p:txBody>
          <a:bodyPr/>
          <a:lstStyle/>
          <a:p>
            <a:fld id="{856524A2-1DDE-4CC8-AD9C-EA4094C56FD8}" type="slidenum">
              <a:rPr lang="en-US" smtClean="0"/>
              <a:pPr/>
              <a:t>9</a:t>
            </a:fld>
            <a:endParaRPr lang="en-US" dirty="0"/>
          </a:p>
        </p:txBody>
      </p:sp>
      <p:sp>
        <p:nvSpPr>
          <p:cNvPr id="18" name="Rectangle 17"/>
          <p:cNvSpPr/>
          <p:nvPr/>
        </p:nvSpPr>
        <p:spPr>
          <a:xfrm>
            <a:off x="466376" y="1447800"/>
            <a:ext cx="4737194" cy="523220"/>
          </a:xfrm>
          <a:prstGeom prst="rect">
            <a:avLst/>
          </a:prstGeom>
        </p:spPr>
        <p:txBody>
          <a:bodyPr wrap="none">
            <a:spAutoFit/>
          </a:bodyPr>
          <a:lstStyle/>
          <a:p>
            <a:r>
              <a:rPr lang="en-US" sz="2800" b="1"/>
              <a:t>Contoh Transformation Rule 3:</a:t>
            </a:r>
          </a:p>
        </p:txBody>
      </p:sp>
      <p:graphicFrame>
        <p:nvGraphicFramePr>
          <p:cNvPr id="27" name="Table 26"/>
          <p:cNvGraphicFramePr>
            <a:graphicFrameLocks noGrp="1"/>
          </p:cNvGraphicFramePr>
          <p:nvPr>
            <p:extLst>
              <p:ext uri="{D42A27DB-BD31-4B8C-83A1-F6EECF244321}">
                <p14:modId xmlns:p14="http://schemas.microsoft.com/office/powerpoint/2010/main" val="3716649227"/>
              </p:ext>
            </p:extLst>
          </p:nvPr>
        </p:nvGraphicFramePr>
        <p:xfrm>
          <a:off x="466376" y="4241800"/>
          <a:ext cx="3648424" cy="1757680"/>
        </p:xfrm>
        <a:graphic>
          <a:graphicData uri="http://schemas.openxmlformats.org/drawingml/2006/table">
            <a:tbl>
              <a:tblPr firstRow="1" bandRow="1">
                <a:tableStyleId>{5C22544A-7EE6-4342-B048-85BDC9FD1C3A}</a:tableStyleId>
              </a:tblPr>
              <a:tblGrid>
                <a:gridCol w="448024">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609600">
                  <a:extLst>
                    <a:ext uri="{9D8B030D-6E8A-4147-A177-3AD203B41FA5}">
                      <a16:colId xmlns:a16="http://schemas.microsoft.com/office/drawing/2014/main" val="20003"/>
                    </a:ext>
                  </a:extLst>
                </a:gridCol>
                <a:gridCol w="838200">
                  <a:extLst>
                    <a:ext uri="{9D8B030D-6E8A-4147-A177-3AD203B41FA5}">
                      <a16:colId xmlns:a16="http://schemas.microsoft.com/office/drawing/2014/main" val="20004"/>
                    </a:ext>
                  </a:extLst>
                </a:gridCol>
              </a:tblGrid>
              <a:tr h="370840">
                <a:tc>
                  <a:txBody>
                    <a:bodyPr/>
                    <a:lstStyle/>
                    <a:p>
                      <a:pPr algn="ctr"/>
                      <a:r>
                        <a:rPr lang="en-US" sz="1400">
                          <a:solidFill>
                            <a:schemeClr val="accent6"/>
                          </a:solidFill>
                        </a:rPr>
                        <a:t>﻿</a:t>
                      </a:r>
                      <a:r>
                        <a:rPr lang="en-US" sz="1400" u="sng">
                          <a:solidFill>
                            <a:schemeClr val="bg1"/>
                          </a:solidFill>
                        </a:rPr>
                        <a:t>eid</a:t>
                      </a:r>
                      <a:r>
                        <a:rPr lang="en-US" sz="1400">
                          <a:solidFill>
                            <a:schemeClr val="bg1"/>
                          </a:solidFill>
                        </a:rPr>
                        <a:t> </a:t>
                      </a:r>
                    </a:p>
                  </a:txBody>
                  <a:tcPr anchor="ctr"/>
                </a:tc>
                <a:tc>
                  <a:txBody>
                    <a:bodyPr/>
                    <a:lstStyle/>
                    <a:p>
                      <a:pPr algn="ctr"/>
                      <a:r>
                        <a:rPr lang="en-US" sz="1400"/>
                        <a:t>straddr </a:t>
                      </a:r>
                    </a:p>
                  </a:txBody>
                  <a:tcPr anchor="ctr"/>
                </a:tc>
                <a:tc>
                  <a:txBody>
                    <a:bodyPr/>
                    <a:lstStyle/>
                    <a:p>
                      <a:pPr algn="ctr"/>
                      <a:r>
                        <a:rPr lang="en-US" sz="1400"/>
                        <a:t>city </a:t>
                      </a:r>
                    </a:p>
                  </a:txBody>
                  <a:tcPr anchor="ctr"/>
                </a:tc>
                <a:tc>
                  <a:txBody>
                    <a:bodyPr/>
                    <a:lstStyle/>
                    <a:p>
                      <a:pPr algn="ctr"/>
                      <a:r>
                        <a:rPr lang="en-US" sz="1400"/>
                        <a:t>state </a:t>
                      </a:r>
                    </a:p>
                  </a:txBody>
                  <a:tcPr anchor="ctr"/>
                </a:tc>
                <a:tc>
                  <a:txBody>
                    <a:bodyPr/>
                    <a:lstStyle/>
                    <a:p>
                      <a:pPr algn="ctr"/>
                      <a:r>
                        <a:rPr lang="en-US" sz="1600"/>
                        <a:t>zipcode </a:t>
                      </a:r>
                    </a:p>
                  </a:txBody>
                  <a:tcPr anchor="ctr"/>
                </a:tc>
                <a:extLst>
                  <a:ext uri="{0D108BD9-81ED-4DB2-BD59-A6C34878D82A}">
                    <a16:rowId xmlns:a16="http://schemas.microsoft.com/office/drawing/2014/main" val="10000"/>
                  </a:ext>
                </a:extLst>
              </a:tr>
              <a:tr h="264160">
                <a:tc>
                  <a:txBody>
                    <a:bodyPr/>
                    <a:lstStyle/>
                    <a:p>
                      <a:pPr algn="l" fontAlgn="b"/>
                      <a:r>
                        <a:rPr lang="en-US" sz="1200" b="0" i="0" u="none" strike="noStrike">
                          <a:solidFill>
                            <a:schemeClr val="accent6"/>
                          </a:solidFill>
                          <a:effectLst/>
                          <a:latin typeface="Calibri"/>
                        </a:rPr>
                        <a:t> 197  </a:t>
                      </a:r>
                    </a:p>
                  </a:txBody>
                  <a:tcPr marL="9525" marR="9525" marT="9525" marB="0"/>
                </a:tc>
                <a:tc>
                  <a:txBody>
                    <a:bodyPr/>
                    <a:lstStyle/>
                    <a:p>
                      <a:pPr algn="l" fontAlgn="b"/>
                      <a:r>
                        <a:rPr lang="en-US" sz="1200" b="0" i="0" u="none" strike="noStrike">
                          <a:solidFill>
                            <a:srgbClr val="000000"/>
                          </a:solidFill>
                          <a:effectLst/>
                          <a:latin typeface="Calibri"/>
                        </a:rPr>
                        <a:t> </a:t>
                      </a:r>
                      <a:r>
                        <a:rPr lang="en-US" sz="1200" b="0" i="0" u="none" strike="noStrike">
                          <a:solidFill>
                            <a:srgbClr val="333333"/>
                          </a:solidFill>
                          <a:effectLst/>
                          <a:latin typeface="Calibri"/>
                        </a:rPr>
                        <a:t>7 Beacon St </a:t>
                      </a:r>
                      <a:r>
                        <a:rPr lang="en-US" sz="1200" b="0" i="0" u="none" strike="noStrike">
                          <a:solidFill>
                            <a:srgbClr val="000000"/>
                          </a:solidFill>
                          <a:effectLst/>
                          <a:latin typeface="Calibri"/>
                        </a:rPr>
                        <a:t> </a:t>
                      </a:r>
                    </a:p>
                  </a:txBody>
                  <a:tcPr marL="9525" marR="9525" marT="9525" marB="0"/>
                </a:tc>
                <a:tc>
                  <a:txBody>
                    <a:bodyPr/>
                    <a:lstStyle/>
                    <a:p>
                      <a:pPr algn="l" fontAlgn="b"/>
                      <a:r>
                        <a:rPr lang="en-US" sz="1200" b="0" i="0" u="none" strike="noStrike">
                          <a:solidFill>
                            <a:srgbClr val="000000"/>
                          </a:solidFill>
                          <a:effectLst/>
                          <a:latin typeface="Calibri"/>
                        </a:rPr>
                        <a:t> </a:t>
                      </a:r>
                      <a:r>
                        <a:rPr lang="en-US" sz="1200" b="0" i="0" u="none" strike="noStrike">
                          <a:solidFill>
                            <a:srgbClr val="333333"/>
                          </a:solidFill>
                          <a:effectLst/>
                          <a:latin typeface="Calibri"/>
                        </a:rPr>
                        <a:t>Boston </a:t>
                      </a:r>
                      <a:r>
                        <a:rPr lang="en-US" sz="1200" b="0" i="0" u="none" strike="noStrike">
                          <a:solidFill>
                            <a:srgbClr val="000000"/>
                          </a:solidFill>
                          <a:effectLst/>
                          <a:latin typeface="Calibri"/>
                        </a:rPr>
                        <a:t> </a:t>
                      </a:r>
                    </a:p>
                  </a:txBody>
                  <a:tcPr marL="9525" marR="9525" marT="9525" marB="0"/>
                </a:tc>
                <a:tc>
                  <a:txBody>
                    <a:bodyPr/>
                    <a:lstStyle/>
                    <a:p>
                      <a:pPr algn="l" fontAlgn="b"/>
                      <a:r>
                        <a:rPr lang="en-US" sz="1200" b="0" i="0" u="none" strike="noStrike">
                          <a:solidFill>
                            <a:srgbClr val="000000"/>
                          </a:solidFill>
                          <a:effectLst/>
                          <a:latin typeface="Calibri"/>
                        </a:rPr>
                        <a:t> </a:t>
                      </a:r>
                      <a:r>
                        <a:rPr lang="en-US" sz="1200" b="0" i="0" u="none" strike="noStrike">
                          <a:solidFill>
                            <a:srgbClr val="333333"/>
                          </a:solidFill>
                          <a:effectLst/>
                          <a:latin typeface="Calibri"/>
                        </a:rPr>
                        <a:t>MA </a:t>
                      </a:r>
                      <a:r>
                        <a:rPr lang="en-US" sz="1200" b="0" i="0" u="none" strike="noStrike">
                          <a:solidFill>
                            <a:srgbClr val="000000"/>
                          </a:solidFill>
                          <a:effectLst/>
                          <a:latin typeface="Calibri"/>
                        </a:rPr>
                        <a:t> </a:t>
                      </a:r>
                    </a:p>
                  </a:txBody>
                  <a:tcPr marL="9525" marR="9525" marT="9525" marB="0"/>
                </a:tc>
                <a:tc>
                  <a:txBody>
                    <a:bodyPr/>
                    <a:lstStyle/>
                    <a:p>
                      <a:pPr algn="l" fontAlgn="b"/>
                      <a:r>
                        <a:rPr lang="en-US" sz="1200" b="0" i="0" u="none" strike="noStrike">
                          <a:solidFill>
                            <a:srgbClr val="000000"/>
                          </a:solidFill>
                          <a:effectLst/>
                          <a:latin typeface="Calibri"/>
                        </a:rPr>
                        <a:t> </a:t>
                      </a:r>
                      <a:r>
                        <a:rPr lang="en-US" sz="1200" b="0" i="0" u="none" strike="noStrike">
                          <a:solidFill>
                            <a:srgbClr val="333333"/>
                          </a:solidFill>
                          <a:effectLst/>
                          <a:latin typeface="Calibri"/>
                        </a:rPr>
                        <a:t>02102 </a:t>
                      </a:r>
                      <a:r>
                        <a:rPr lang="en-US" sz="1200" b="0" i="0" u="none" strike="noStrike">
                          <a:solidFill>
                            <a:srgbClr val="000000"/>
                          </a:solidFill>
                          <a:effectLst/>
                          <a:latin typeface="Calibri"/>
                        </a:rPr>
                        <a:t> </a:t>
                      </a:r>
                    </a:p>
                  </a:txBody>
                  <a:tcPr marL="9525" marR="9525" marT="9525" marB="0"/>
                </a:tc>
                <a:extLst>
                  <a:ext uri="{0D108BD9-81ED-4DB2-BD59-A6C34878D82A}">
                    <a16:rowId xmlns:a16="http://schemas.microsoft.com/office/drawing/2014/main" val="10001"/>
                  </a:ext>
                </a:extLst>
              </a:tr>
              <a:tr h="228600">
                <a:tc>
                  <a:txBody>
                    <a:bodyPr/>
                    <a:lstStyle/>
                    <a:p>
                      <a:pPr algn="l" fontAlgn="b"/>
                      <a:r>
                        <a:rPr lang="en-US" sz="1200" b="0" i="0" u="none" strike="noStrike">
                          <a:solidFill>
                            <a:schemeClr val="accent6"/>
                          </a:solidFill>
                          <a:effectLst/>
                          <a:latin typeface="Calibri"/>
                        </a:rPr>
                        <a:t> 221  </a:t>
                      </a:r>
                    </a:p>
                  </a:txBody>
                  <a:tcPr marL="9525" marR="9525" marT="9525" marB="0"/>
                </a:tc>
                <a:tc>
                  <a:txBody>
                    <a:bodyPr/>
                    <a:lstStyle/>
                    <a:p>
                      <a:pPr algn="l" fontAlgn="b"/>
                      <a:r>
                        <a:rPr lang="en-US" sz="1200" b="0" i="0" u="none" strike="noStrike">
                          <a:solidFill>
                            <a:srgbClr val="000000"/>
                          </a:solidFill>
                          <a:effectLst/>
                          <a:latin typeface="Calibri"/>
                        </a:rPr>
                        <a:t> </a:t>
                      </a:r>
                      <a:r>
                        <a:rPr lang="en-US" sz="1200" b="0" i="0" u="none" strike="noStrike">
                          <a:solidFill>
                            <a:srgbClr val="333333"/>
                          </a:solidFill>
                          <a:effectLst/>
                          <a:latin typeface="Calibri"/>
                        </a:rPr>
                        <a:t>19 Brighton St </a:t>
                      </a:r>
                      <a:r>
                        <a:rPr lang="en-US" sz="1200" b="0" i="0" u="none" strike="noStrike">
                          <a:solidFill>
                            <a:srgbClr val="000000"/>
                          </a:solidFill>
                          <a:effectLst/>
                          <a:latin typeface="Calibri"/>
                        </a:rPr>
                        <a:t> </a:t>
                      </a:r>
                    </a:p>
                  </a:txBody>
                  <a:tcPr marL="9525" marR="9525" marT="9525" marB="0"/>
                </a:tc>
                <a:tc>
                  <a:txBody>
                    <a:bodyPr/>
                    <a:lstStyle/>
                    <a:p>
                      <a:pPr algn="l" fontAlgn="b"/>
                      <a:r>
                        <a:rPr lang="en-US" sz="1200" b="0" i="0" u="none" strike="noStrike">
                          <a:solidFill>
                            <a:srgbClr val="000000"/>
                          </a:solidFill>
                          <a:effectLst/>
                          <a:latin typeface="Calibri"/>
                        </a:rPr>
                        <a:t> </a:t>
                      </a:r>
                      <a:r>
                        <a:rPr lang="en-US" sz="1200" b="0" i="0" u="none" strike="noStrike">
                          <a:solidFill>
                            <a:srgbClr val="333333"/>
                          </a:solidFill>
                          <a:effectLst/>
                          <a:latin typeface="Calibri"/>
                        </a:rPr>
                        <a:t>Boston </a:t>
                      </a:r>
                      <a:r>
                        <a:rPr lang="en-US" sz="1200" b="0" i="0" u="none" strike="noStrike">
                          <a:solidFill>
                            <a:srgbClr val="000000"/>
                          </a:solidFill>
                          <a:effectLst/>
                          <a:latin typeface="Calibri"/>
                        </a:rPr>
                        <a:t> </a:t>
                      </a:r>
                    </a:p>
                  </a:txBody>
                  <a:tcPr marL="9525" marR="9525" marT="9525" marB="0"/>
                </a:tc>
                <a:tc>
                  <a:txBody>
                    <a:bodyPr/>
                    <a:lstStyle/>
                    <a:p>
                      <a:pPr algn="l" fontAlgn="b"/>
                      <a:r>
                        <a:rPr lang="en-US" sz="1200" b="0" i="0" u="none" strike="noStrike">
                          <a:solidFill>
                            <a:srgbClr val="000000"/>
                          </a:solidFill>
                          <a:effectLst/>
                          <a:latin typeface="Calibri"/>
                        </a:rPr>
                        <a:t> </a:t>
                      </a:r>
                      <a:r>
                        <a:rPr lang="en-US" sz="1200" b="0" i="0" u="none" strike="noStrike">
                          <a:solidFill>
                            <a:srgbClr val="333333"/>
                          </a:solidFill>
                          <a:effectLst/>
                          <a:latin typeface="Calibri"/>
                        </a:rPr>
                        <a:t>MA </a:t>
                      </a:r>
                      <a:r>
                        <a:rPr lang="en-US" sz="1200" b="0" i="0" u="none" strike="noStrike">
                          <a:solidFill>
                            <a:srgbClr val="000000"/>
                          </a:solidFill>
                          <a:effectLst/>
                          <a:latin typeface="Calibri"/>
                        </a:rPr>
                        <a:t> </a:t>
                      </a:r>
                    </a:p>
                  </a:txBody>
                  <a:tcPr marL="9525" marR="9525" marT="9525" marB="0"/>
                </a:tc>
                <a:tc>
                  <a:txBody>
                    <a:bodyPr/>
                    <a:lstStyle/>
                    <a:p>
                      <a:pPr algn="l" fontAlgn="b"/>
                      <a:r>
                        <a:rPr lang="en-US" sz="1200" b="0" i="0" u="none" strike="noStrike">
                          <a:solidFill>
                            <a:srgbClr val="000000"/>
                          </a:solidFill>
                          <a:effectLst/>
                          <a:latin typeface="Calibri"/>
                        </a:rPr>
                        <a:t> </a:t>
                      </a:r>
                      <a:r>
                        <a:rPr lang="en-US" sz="1200" b="0" i="0" u="none" strike="noStrike">
                          <a:solidFill>
                            <a:srgbClr val="333333"/>
                          </a:solidFill>
                          <a:effectLst/>
                          <a:latin typeface="Calibri"/>
                        </a:rPr>
                        <a:t>02103 </a:t>
                      </a:r>
                      <a:r>
                        <a:rPr lang="en-US" sz="1200" b="0" i="0" u="none" strike="noStrike">
                          <a:solidFill>
                            <a:srgbClr val="000000"/>
                          </a:solidFill>
                          <a:effectLst/>
                          <a:latin typeface="Calibri"/>
                        </a:rPr>
                        <a:t> </a:t>
                      </a:r>
                    </a:p>
                  </a:txBody>
                  <a:tcPr marL="9525" marR="9525" marT="9525" marB="0"/>
                </a:tc>
                <a:extLst>
                  <a:ext uri="{0D108BD9-81ED-4DB2-BD59-A6C34878D82A}">
                    <a16:rowId xmlns:a16="http://schemas.microsoft.com/office/drawing/2014/main" val="10002"/>
                  </a:ext>
                </a:extLst>
              </a:tr>
              <a:tr h="228600">
                <a:tc>
                  <a:txBody>
                    <a:bodyPr/>
                    <a:lstStyle/>
                    <a:p>
                      <a:pPr algn="l" fontAlgn="b"/>
                      <a:r>
                        <a:rPr lang="en-US" sz="1200" b="0" i="0" u="none" strike="noStrike">
                          <a:solidFill>
                            <a:schemeClr val="accent6"/>
                          </a:solidFill>
                          <a:effectLst/>
                          <a:latin typeface="Calibri"/>
                        </a:rPr>
                        <a:t> 303  </a:t>
                      </a:r>
                    </a:p>
                  </a:txBody>
                  <a:tcPr marL="9525" marR="9525" marT="9525" marB="0"/>
                </a:tc>
                <a:tc>
                  <a:txBody>
                    <a:bodyPr/>
                    <a:lstStyle/>
                    <a:p>
                      <a:pPr algn="l" fontAlgn="b"/>
                      <a:r>
                        <a:rPr lang="en-US" sz="1200" b="0" i="0" u="none" strike="noStrike">
                          <a:solidFill>
                            <a:srgbClr val="000000"/>
                          </a:solidFill>
                          <a:effectLst/>
                          <a:latin typeface="Calibri"/>
                        </a:rPr>
                        <a:t> </a:t>
                      </a:r>
                      <a:r>
                        <a:rPr lang="en-US" sz="1200" b="0" i="0" u="none" strike="noStrike">
                          <a:solidFill>
                            <a:srgbClr val="333333"/>
                          </a:solidFill>
                          <a:effectLst/>
                          <a:latin typeface="Calibri"/>
                        </a:rPr>
                        <a:t>153 Mass Ave </a:t>
                      </a:r>
                      <a:r>
                        <a:rPr lang="en-US" sz="1200" b="0" i="0" u="none" strike="noStrike">
                          <a:solidFill>
                            <a:srgbClr val="000000"/>
                          </a:solidFill>
                          <a:effectLst/>
                          <a:latin typeface="Calibri"/>
                        </a:rPr>
                        <a:t> </a:t>
                      </a:r>
                    </a:p>
                  </a:txBody>
                  <a:tcPr marL="9525" marR="9525" marT="9525" marB="0"/>
                </a:tc>
                <a:tc>
                  <a:txBody>
                    <a:bodyPr/>
                    <a:lstStyle/>
                    <a:p>
                      <a:pPr algn="l" fontAlgn="b"/>
                      <a:r>
                        <a:rPr lang="en-US" sz="1200" b="0" i="0" u="none" strike="noStrike">
                          <a:solidFill>
                            <a:srgbClr val="000000"/>
                          </a:solidFill>
                          <a:effectLst/>
                          <a:latin typeface="Calibri"/>
                        </a:rPr>
                        <a:t> </a:t>
                      </a:r>
                      <a:r>
                        <a:rPr lang="en-US" sz="1200" b="0" i="0" u="none" strike="noStrike">
                          <a:solidFill>
                            <a:srgbClr val="333333"/>
                          </a:solidFill>
                          <a:effectLst/>
                          <a:latin typeface="Calibri"/>
                        </a:rPr>
                        <a:t>Cambridge </a:t>
                      </a:r>
                      <a:r>
                        <a:rPr lang="en-US" sz="1200" b="0" i="0" u="none" strike="noStrike">
                          <a:solidFill>
                            <a:srgbClr val="000000"/>
                          </a:solidFill>
                          <a:effectLst/>
                          <a:latin typeface="Calibri"/>
                        </a:rPr>
                        <a:t> </a:t>
                      </a:r>
                    </a:p>
                  </a:txBody>
                  <a:tcPr marL="9525" marR="9525" marT="9525" marB="0"/>
                </a:tc>
                <a:tc>
                  <a:txBody>
                    <a:bodyPr/>
                    <a:lstStyle/>
                    <a:p>
                      <a:pPr algn="l" fontAlgn="b"/>
                      <a:r>
                        <a:rPr lang="en-US" sz="1200" b="0" i="0" u="none" strike="noStrike">
                          <a:solidFill>
                            <a:srgbClr val="000000"/>
                          </a:solidFill>
                          <a:effectLst/>
                          <a:latin typeface="Calibri"/>
                        </a:rPr>
                        <a:t> </a:t>
                      </a:r>
                      <a:r>
                        <a:rPr lang="en-US" sz="1200" b="0" i="0" u="none" strike="noStrike">
                          <a:solidFill>
                            <a:srgbClr val="333333"/>
                          </a:solidFill>
                          <a:effectLst/>
                          <a:latin typeface="Calibri"/>
                        </a:rPr>
                        <a:t>MA </a:t>
                      </a:r>
                      <a:r>
                        <a:rPr lang="en-US" sz="1200" b="0" i="0" u="none" strike="noStrike">
                          <a:solidFill>
                            <a:srgbClr val="000000"/>
                          </a:solidFill>
                          <a:effectLst/>
                          <a:latin typeface="Calibri"/>
                        </a:rPr>
                        <a:t> </a:t>
                      </a:r>
                    </a:p>
                  </a:txBody>
                  <a:tcPr marL="9525" marR="9525" marT="9525" marB="0"/>
                </a:tc>
                <a:tc>
                  <a:txBody>
                    <a:bodyPr/>
                    <a:lstStyle/>
                    <a:p>
                      <a:pPr algn="l" fontAlgn="b"/>
                      <a:r>
                        <a:rPr lang="en-US" sz="1200" b="0" i="0" u="none" strike="noStrike">
                          <a:solidFill>
                            <a:srgbClr val="000000"/>
                          </a:solidFill>
                          <a:effectLst/>
                          <a:latin typeface="Calibri"/>
                        </a:rPr>
                        <a:t> </a:t>
                      </a:r>
                      <a:r>
                        <a:rPr lang="en-US" sz="1200" b="0" i="0" u="none" strike="noStrike">
                          <a:solidFill>
                            <a:srgbClr val="333333"/>
                          </a:solidFill>
                          <a:effectLst/>
                          <a:latin typeface="Calibri"/>
                        </a:rPr>
                        <a:t>02123 </a:t>
                      </a:r>
                      <a:r>
                        <a:rPr lang="en-US" sz="1200" b="0" i="0" u="none" strike="noStrike">
                          <a:solidFill>
                            <a:srgbClr val="000000"/>
                          </a:solidFill>
                          <a:effectLst/>
                          <a:latin typeface="Calibri"/>
                        </a:rPr>
                        <a:t> </a:t>
                      </a:r>
                    </a:p>
                  </a:txBody>
                  <a:tcPr marL="9525" marR="9525" marT="9525" marB="0"/>
                </a:tc>
                <a:extLst>
                  <a:ext uri="{0D108BD9-81ED-4DB2-BD59-A6C34878D82A}">
                    <a16:rowId xmlns:a16="http://schemas.microsoft.com/office/drawing/2014/main" val="10003"/>
                  </a:ext>
                </a:extLst>
              </a:tr>
              <a:tr h="228600">
                <a:tc>
                  <a:txBody>
                    <a:bodyPr/>
                    <a:lstStyle/>
                    <a:p>
                      <a:pPr algn="l" fontAlgn="b"/>
                      <a:r>
                        <a:rPr lang="en-US" sz="1200" b="0" i="0" u="none" strike="noStrike">
                          <a:solidFill>
                            <a:schemeClr val="accent6"/>
                          </a:solidFill>
                          <a:effectLst/>
                          <a:latin typeface="Calibri"/>
                        </a:rPr>
                        <a:t> 197  </a:t>
                      </a:r>
                    </a:p>
                  </a:txBody>
                  <a:tcPr marL="9525" marR="9525" marT="9525" marB="0"/>
                </a:tc>
                <a:tc>
                  <a:txBody>
                    <a:bodyPr/>
                    <a:lstStyle/>
                    <a:p>
                      <a:pPr algn="l" fontAlgn="b"/>
                      <a:r>
                        <a:rPr lang="en-US" sz="1200" b="0" i="0" u="none" strike="noStrike">
                          <a:solidFill>
                            <a:srgbClr val="000000"/>
                          </a:solidFill>
                          <a:effectLst/>
                          <a:latin typeface="Calibri"/>
                        </a:rPr>
                        <a:t> </a:t>
                      </a:r>
                      <a:r>
                        <a:rPr lang="en-US" sz="1200" b="0" i="0" u="none" strike="noStrike">
                          <a:solidFill>
                            <a:srgbClr val="333333"/>
                          </a:solidFill>
                          <a:effectLst/>
                          <a:latin typeface="Calibri"/>
                        </a:rPr>
                        <a:t>7 Beacon St </a:t>
                      </a:r>
                      <a:r>
                        <a:rPr lang="en-US" sz="1200" b="0" i="0" u="none" strike="noStrike">
                          <a:solidFill>
                            <a:srgbClr val="000000"/>
                          </a:solidFill>
                          <a:effectLst/>
                          <a:latin typeface="Calibri"/>
                        </a:rPr>
                        <a:t> </a:t>
                      </a:r>
                    </a:p>
                  </a:txBody>
                  <a:tcPr marL="9525" marR="9525" marT="9525" marB="0"/>
                </a:tc>
                <a:tc>
                  <a:txBody>
                    <a:bodyPr/>
                    <a:lstStyle/>
                    <a:p>
                      <a:pPr algn="l" fontAlgn="b"/>
                      <a:r>
                        <a:rPr lang="en-US" sz="1200" b="0" i="0" u="none" strike="noStrike">
                          <a:solidFill>
                            <a:srgbClr val="000000"/>
                          </a:solidFill>
                          <a:effectLst/>
                          <a:latin typeface="Calibri"/>
                        </a:rPr>
                        <a:t> </a:t>
                      </a:r>
                      <a:r>
                        <a:rPr lang="en-US" sz="1200" b="0" i="0" u="none" strike="noStrike">
                          <a:solidFill>
                            <a:srgbClr val="333333"/>
                          </a:solidFill>
                          <a:effectLst/>
                          <a:latin typeface="Calibri"/>
                        </a:rPr>
                        <a:t>Boston </a:t>
                      </a:r>
                      <a:r>
                        <a:rPr lang="en-US" sz="1200" b="0" i="0" u="none" strike="noStrike">
                          <a:solidFill>
                            <a:srgbClr val="000000"/>
                          </a:solidFill>
                          <a:effectLst/>
                          <a:latin typeface="Calibri"/>
                        </a:rPr>
                        <a:t> </a:t>
                      </a:r>
                    </a:p>
                  </a:txBody>
                  <a:tcPr marL="9525" marR="9525" marT="9525" marB="0"/>
                </a:tc>
                <a:tc>
                  <a:txBody>
                    <a:bodyPr/>
                    <a:lstStyle/>
                    <a:p>
                      <a:pPr algn="l" fontAlgn="b"/>
                      <a:r>
                        <a:rPr lang="en-US" sz="1200" b="0" i="0" u="none" strike="noStrike">
                          <a:solidFill>
                            <a:srgbClr val="000000"/>
                          </a:solidFill>
                          <a:effectLst/>
                          <a:latin typeface="Calibri"/>
                        </a:rPr>
                        <a:t> </a:t>
                      </a:r>
                      <a:r>
                        <a:rPr lang="en-US" sz="1200" b="0" i="0" u="none" strike="noStrike">
                          <a:solidFill>
                            <a:srgbClr val="333333"/>
                          </a:solidFill>
                          <a:effectLst/>
                          <a:latin typeface="Calibri"/>
                        </a:rPr>
                        <a:t>MA </a:t>
                      </a:r>
                      <a:r>
                        <a:rPr lang="en-US" sz="1200" b="0" i="0" u="none" strike="noStrike">
                          <a:solidFill>
                            <a:srgbClr val="000000"/>
                          </a:solidFill>
                          <a:effectLst/>
                          <a:latin typeface="Calibri"/>
                        </a:rPr>
                        <a:t> </a:t>
                      </a:r>
                    </a:p>
                  </a:txBody>
                  <a:tcPr marL="9525" marR="9525" marT="9525" marB="0"/>
                </a:tc>
                <a:tc>
                  <a:txBody>
                    <a:bodyPr/>
                    <a:lstStyle/>
                    <a:p>
                      <a:pPr algn="l" fontAlgn="b"/>
                      <a:r>
                        <a:rPr lang="en-US" sz="1200" b="0" i="0" u="none" strike="noStrike">
                          <a:solidFill>
                            <a:srgbClr val="000000"/>
                          </a:solidFill>
                          <a:effectLst/>
                          <a:latin typeface="Calibri"/>
                        </a:rPr>
                        <a:t> </a:t>
                      </a:r>
                      <a:r>
                        <a:rPr lang="en-US" sz="1200" b="0" i="0" u="none" strike="noStrike">
                          <a:solidFill>
                            <a:srgbClr val="333333"/>
                          </a:solidFill>
                          <a:effectLst/>
                          <a:latin typeface="Calibri"/>
                        </a:rPr>
                        <a:t>02102 </a:t>
                      </a:r>
                      <a:r>
                        <a:rPr lang="en-US" sz="1200" b="0" i="0" u="none" strike="noStrike">
                          <a:solidFill>
                            <a:srgbClr val="000000"/>
                          </a:solidFill>
                          <a:effectLst/>
                          <a:latin typeface="Calibri"/>
                        </a:rPr>
                        <a:t> </a:t>
                      </a:r>
                    </a:p>
                  </a:txBody>
                  <a:tcPr marL="9525" marR="9525" marT="9525" marB="0"/>
                </a:tc>
                <a:extLst>
                  <a:ext uri="{0D108BD9-81ED-4DB2-BD59-A6C34878D82A}">
                    <a16:rowId xmlns:a16="http://schemas.microsoft.com/office/drawing/2014/main" val="10004"/>
                  </a:ext>
                </a:extLst>
              </a:tr>
              <a:tr h="228600">
                <a:tc>
                  <a:txBody>
                    <a:bodyPr/>
                    <a:lstStyle/>
                    <a:p>
                      <a:pPr algn="l" fontAlgn="b"/>
                      <a:r>
                        <a:rPr lang="en-US" sz="1200" b="0" i="0" u="none" strike="noStrike">
                          <a:solidFill>
                            <a:schemeClr val="accent6"/>
                          </a:solidFill>
                          <a:effectLst/>
                          <a:latin typeface="Calibri"/>
                        </a:rPr>
                        <a:t>  … </a:t>
                      </a:r>
                    </a:p>
                  </a:txBody>
                  <a:tcPr marL="9525" marR="9525" marT="9525" marB="0"/>
                </a:tc>
                <a:tc>
                  <a:txBody>
                    <a:bodyPr/>
                    <a:lstStyle/>
                    <a:p>
                      <a:pPr algn="l" fontAlgn="b"/>
                      <a:r>
                        <a:rPr lang="en-US" sz="1200" b="0" i="0" u="none" strike="noStrike">
                          <a:solidFill>
                            <a:srgbClr val="000000"/>
                          </a:solidFill>
                          <a:effectLst/>
                          <a:latin typeface="+mn-lt"/>
                        </a:rPr>
                        <a:t>  … </a:t>
                      </a:r>
                      <a:endParaRPr lang="en-US" sz="1200" b="0" i="0" u="none" strike="noStrike">
                        <a:solidFill>
                          <a:srgbClr val="000000"/>
                        </a:solidFill>
                        <a:effectLst/>
                        <a:latin typeface="Calibri"/>
                      </a:endParaRPr>
                    </a:p>
                  </a:txBody>
                  <a:tcPr marL="9525" marR="9525" marT="9525" marB="0"/>
                </a:tc>
                <a:tc>
                  <a:txBody>
                    <a:bodyPr/>
                    <a:lstStyle/>
                    <a:p>
                      <a:pPr algn="l" fontAlgn="b"/>
                      <a:r>
                        <a:rPr lang="en-US" sz="1200" b="0" i="0" u="none" strike="noStrike">
                          <a:solidFill>
                            <a:srgbClr val="000000"/>
                          </a:solidFill>
                          <a:effectLst/>
                          <a:latin typeface="+mn-lt"/>
                        </a:rPr>
                        <a:t>  … </a:t>
                      </a:r>
                      <a:endParaRPr lang="en-US" sz="1200" b="0" i="0" u="none" strike="noStrike">
                        <a:solidFill>
                          <a:srgbClr val="000000"/>
                        </a:solidFill>
                        <a:effectLst/>
                        <a:latin typeface="Calibri"/>
                      </a:endParaRPr>
                    </a:p>
                  </a:txBody>
                  <a:tcPr marL="9525" marR="9525" marT="9525" marB="0"/>
                </a:tc>
                <a:tc>
                  <a:txBody>
                    <a:bodyPr/>
                    <a:lstStyle/>
                    <a:p>
                      <a:pPr algn="l" fontAlgn="b"/>
                      <a:r>
                        <a:rPr lang="en-US" sz="1200" b="0" i="0" u="none" strike="noStrike">
                          <a:solidFill>
                            <a:srgbClr val="000000"/>
                          </a:solidFill>
                          <a:effectLst/>
                          <a:latin typeface="+mn-lt"/>
                        </a:rPr>
                        <a:t>  … </a:t>
                      </a:r>
                      <a:endParaRPr lang="en-US" sz="1200" b="0" i="0" u="none" strike="noStrike">
                        <a:solidFill>
                          <a:srgbClr val="000000"/>
                        </a:solidFill>
                        <a:effectLst/>
                        <a:latin typeface="Calibri"/>
                      </a:endParaRPr>
                    </a:p>
                  </a:txBody>
                  <a:tcPr marL="9525" marR="9525" marT="9525" marB="0"/>
                </a:tc>
                <a:tc>
                  <a:txBody>
                    <a:bodyPr/>
                    <a:lstStyle/>
                    <a:p>
                      <a:pPr algn="l" fontAlgn="b"/>
                      <a:r>
                        <a:rPr lang="en-US" sz="1200" b="0" i="0" u="none" strike="noStrike">
                          <a:solidFill>
                            <a:srgbClr val="000000"/>
                          </a:solidFill>
                          <a:effectLst/>
                          <a:latin typeface="+mn-lt"/>
                        </a:rPr>
                        <a:t>  … </a:t>
                      </a:r>
                      <a:endParaRPr lang="en-US" sz="1200" b="0" i="0" u="none" strike="noStrike">
                        <a:solidFill>
                          <a:srgbClr val="000000"/>
                        </a:solidFill>
                        <a:effectLst/>
                        <a:latin typeface="Calibri"/>
                      </a:endParaRPr>
                    </a:p>
                  </a:txBody>
                  <a:tcPr marL="9525" marR="9525" marT="9525" marB="0"/>
                </a:tc>
                <a:extLst>
                  <a:ext uri="{0D108BD9-81ED-4DB2-BD59-A6C34878D82A}">
                    <a16:rowId xmlns:a16="http://schemas.microsoft.com/office/drawing/2014/main" val="10005"/>
                  </a:ext>
                </a:extLst>
              </a:tr>
            </a:tbl>
          </a:graphicData>
        </a:graphic>
      </p:graphicFrame>
      <p:sp>
        <p:nvSpPr>
          <p:cNvPr id="28" name="TextBox 27"/>
          <p:cNvSpPr txBox="1"/>
          <p:nvPr/>
        </p:nvSpPr>
        <p:spPr>
          <a:xfrm>
            <a:off x="451875" y="3897868"/>
            <a:ext cx="1126527" cy="369332"/>
          </a:xfrm>
          <a:prstGeom prst="rect">
            <a:avLst/>
          </a:prstGeom>
          <a:noFill/>
        </p:spPr>
        <p:txBody>
          <a:bodyPr wrap="none" rtlCol="0">
            <a:spAutoFit/>
          </a:bodyPr>
          <a:lstStyle/>
          <a:p>
            <a:r>
              <a:rPr lang="en-US" b="1"/>
              <a:t>employee</a:t>
            </a:r>
          </a:p>
        </p:txBody>
      </p:sp>
      <p:graphicFrame>
        <p:nvGraphicFramePr>
          <p:cNvPr id="29" name="Table 28"/>
          <p:cNvGraphicFramePr>
            <a:graphicFrameLocks noGrp="1"/>
          </p:cNvGraphicFramePr>
          <p:nvPr>
            <p:extLst>
              <p:ext uri="{D42A27DB-BD31-4B8C-83A1-F6EECF244321}">
                <p14:modId xmlns:p14="http://schemas.microsoft.com/office/powerpoint/2010/main" val="3752530370"/>
              </p:ext>
            </p:extLst>
          </p:nvPr>
        </p:nvGraphicFramePr>
        <p:xfrm>
          <a:off x="4495800" y="4211167"/>
          <a:ext cx="1600200" cy="2343758"/>
        </p:xfrm>
        <a:graphic>
          <a:graphicData uri="http://schemas.openxmlformats.org/drawingml/2006/table">
            <a:tbl>
              <a:tblPr firstRow="1" bandRow="1">
                <a:tableStyleId>{5C22544A-7EE6-4342-B048-85BDC9FD1C3A}</a:tableStyleId>
              </a:tblPr>
              <a:tblGrid>
                <a:gridCol w="38100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tblGrid>
              <a:tr h="358320">
                <a:tc>
                  <a:txBody>
                    <a:bodyPr/>
                    <a:lstStyle/>
                    <a:p>
                      <a:pPr algn="ctr" fontAlgn="b"/>
                      <a:r>
                        <a:rPr lang="en-US" sz="1600" b="1" kern="1200">
                          <a:solidFill>
                            <a:schemeClr val="accent6"/>
                          </a:solidFill>
                          <a:latin typeface="+mn-lt"/>
                          <a:ea typeface="+mn-ea"/>
                          <a:cs typeface="+mn-cs"/>
                        </a:rPr>
                        <a:t> </a:t>
                      </a:r>
                      <a:r>
                        <a:rPr lang="en-US" sz="1600" b="1" u="sng" kern="1200">
                          <a:solidFill>
                            <a:schemeClr val="bg1"/>
                          </a:solidFill>
                          <a:latin typeface="+mn-lt"/>
                          <a:ea typeface="+mn-ea"/>
                          <a:cs typeface="+mn-cs"/>
                        </a:rPr>
                        <a:t>eid  </a:t>
                      </a:r>
                    </a:p>
                  </a:txBody>
                  <a:tcPr marL="9525" marR="9525" marT="9525" marB="0" anchor="ctr"/>
                </a:tc>
                <a:tc>
                  <a:txBody>
                    <a:bodyPr/>
                    <a:lstStyle/>
                    <a:p>
                      <a:pPr algn="ctr" fontAlgn="b"/>
                      <a:r>
                        <a:rPr lang="en-US" sz="1600" b="1" kern="1200">
                          <a:solidFill>
                            <a:srgbClr val="FF0000"/>
                          </a:solidFill>
                          <a:latin typeface="+mn-lt"/>
                          <a:ea typeface="+mn-ea"/>
                          <a:cs typeface="+mn-cs"/>
                        </a:rPr>
                        <a:t> </a:t>
                      </a:r>
                      <a:r>
                        <a:rPr lang="en-US" sz="1600" b="1" u="sng" kern="1200">
                          <a:solidFill>
                            <a:schemeClr val="bg1"/>
                          </a:solidFill>
                          <a:latin typeface="+mn-lt"/>
                          <a:ea typeface="+mn-ea"/>
                          <a:cs typeface="+mn-cs"/>
                        </a:rPr>
                        <a:t>prid  </a:t>
                      </a:r>
                    </a:p>
                  </a:txBody>
                  <a:tcPr marL="9525" marR="9525" marT="9525" marB="0" anchor="ctr"/>
                </a:tc>
                <a:tc>
                  <a:txBody>
                    <a:bodyPr/>
                    <a:lstStyle/>
                    <a:p>
                      <a:pPr algn="ctr" fontAlgn="b"/>
                      <a:r>
                        <a:rPr lang="en-US" sz="1600" b="1" kern="1200">
                          <a:solidFill>
                            <a:schemeClr val="lt1"/>
                          </a:solidFill>
                          <a:latin typeface="+mn-lt"/>
                          <a:ea typeface="+mn-ea"/>
                          <a:cs typeface="+mn-cs"/>
                        </a:rPr>
                        <a:t>percent  </a:t>
                      </a:r>
                    </a:p>
                  </a:txBody>
                  <a:tcPr marL="9525" marR="9525" marT="9525" marB="0" anchor="ctr"/>
                </a:tc>
                <a:extLst>
                  <a:ext uri="{0D108BD9-81ED-4DB2-BD59-A6C34878D82A}">
                    <a16:rowId xmlns:a16="http://schemas.microsoft.com/office/drawing/2014/main" val="10000"/>
                  </a:ext>
                </a:extLst>
              </a:tr>
              <a:tr h="230699">
                <a:tc>
                  <a:txBody>
                    <a:bodyPr/>
                    <a:lstStyle/>
                    <a:p>
                      <a:pPr algn="l" fontAlgn="b"/>
                      <a:r>
                        <a:rPr lang="en-US" sz="1200" b="0" i="0" u="none" strike="noStrike">
                          <a:solidFill>
                            <a:schemeClr val="accent6"/>
                          </a:solidFill>
                          <a:effectLst/>
                          <a:latin typeface="+mn-lt"/>
                        </a:rPr>
                        <a:t> 197  </a:t>
                      </a:r>
                    </a:p>
                  </a:txBody>
                  <a:tcPr marL="9525" marR="9525" marT="9525" marB="0"/>
                </a:tc>
                <a:tc>
                  <a:txBody>
                    <a:bodyPr/>
                    <a:lstStyle/>
                    <a:p>
                      <a:pPr algn="l" fontAlgn="b"/>
                      <a:r>
                        <a:rPr lang="en-US" sz="1200" b="0" i="0" u="none" strike="noStrike">
                          <a:solidFill>
                            <a:srgbClr val="FF0000"/>
                          </a:solidFill>
                          <a:effectLst/>
                          <a:latin typeface="+mn-lt"/>
                        </a:rPr>
                        <a:t> p11  </a:t>
                      </a:r>
                    </a:p>
                  </a:txBody>
                  <a:tcPr marL="9525" marR="9525" marT="9525" marB="0"/>
                </a:tc>
                <a:tc>
                  <a:txBody>
                    <a:bodyPr/>
                    <a:lstStyle/>
                    <a:p>
                      <a:pPr algn="l" fontAlgn="b"/>
                      <a:r>
                        <a:rPr lang="en-US" sz="1200" b="0" i="0" u="none" strike="noStrike">
                          <a:solidFill>
                            <a:srgbClr val="000000"/>
                          </a:solidFill>
                          <a:effectLst/>
                          <a:latin typeface="+mn-lt"/>
                        </a:rPr>
                        <a:t> </a:t>
                      </a:r>
                      <a:r>
                        <a:rPr lang="en-US" sz="1200" b="0" i="0" u="none" strike="noStrike">
                          <a:solidFill>
                            <a:srgbClr val="333333"/>
                          </a:solidFill>
                          <a:effectLst/>
                          <a:latin typeface="+mn-lt"/>
                        </a:rPr>
                        <a:t>50 </a:t>
                      </a:r>
                      <a:r>
                        <a:rPr lang="en-US" sz="1200" b="0" i="0" u="none" strike="noStrike">
                          <a:solidFill>
                            <a:srgbClr val="000000"/>
                          </a:solidFill>
                          <a:effectLst/>
                          <a:latin typeface="+mn-lt"/>
                        </a:rPr>
                        <a:t> </a:t>
                      </a:r>
                    </a:p>
                  </a:txBody>
                  <a:tcPr marL="9525" marR="9525" marT="9525" marB="0"/>
                </a:tc>
                <a:extLst>
                  <a:ext uri="{0D108BD9-81ED-4DB2-BD59-A6C34878D82A}">
                    <a16:rowId xmlns:a16="http://schemas.microsoft.com/office/drawing/2014/main" val="10001"/>
                  </a:ext>
                </a:extLst>
              </a:tr>
              <a:tr h="220883">
                <a:tc>
                  <a:txBody>
                    <a:bodyPr/>
                    <a:lstStyle/>
                    <a:p>
                      <a:pPr algn="l" fontAlgn="b"/>
                      <a:r>
                        <a:rPr lang="en-US" sz="1200" b="0" i="0" u="none" strike="noStrike">
                          <a:solidFill>
                            <a:schemeClr val="accent6"/>
                          </a:solidFill>
                          <a:effectLst/>
                          <a:latin typeface="+mn-lt"/>
                        </a:rPr>
                        <a:t> 197  </a:t>
                      </a:r>
                    </a:p>
                  </a:txBody>
                  <a:tcPr marL="9525" marR="9525" marT="9525" marB="0"/>
                </a:tc>
                <a:tc>
                  <a:txBody>
                    <a:bodyPr/>
                    <a:lstStyle/>
                    <a:p>
                      <a:pPr algn="l" fontAlgn="b"/>
                      <a:r>
                        <a:rPr lang="en-US" sz="1200" b="0" i="0" u="none" strike="noStrike">
                          <a:solidFill>
                            <a:srgbClr val="FF0000"/>
                          </a:solidFill>
                          <a:effectLst/>
                          <a:latin typeface="+mn-lt"/>
                        </a:rPr>
                        <a:t> p13  </a:t>
                      </a:r>
                    </a:p>
                  </a:txBody>
                  <a:tcPr marL="9525" marR="9525" marT="9525" marB="0"/>
                </a:tc>
                <a:tc>
                  <a:txBody>
                    <a:bodyPr/>
                    <a:lstStyle/>
                    <a:p>
                      <a:pPr algn="l" fontAlgn="b"/>
                      <a:r>
                        <a:rPr lang="en-US" sz="1200" b="0" i="0" u="none" strike="noStrike">
                          <a:solidFill>
                            <a:srgbClr val="000000"/>
                          </a:solidFill>
                          <a:effectLst/>
                          <a:latin typeface="+mn-lt"/>
                        </a:rPr>
                        <a:t> </a:t>
                      </a:r>
                      <a:r>
                        <a:rPr lang="en-US" sz="1200" b="0" i="0" u="none" strike="noStrike">
                          <a:solidFill>
                            <a:srgbClr val="333333"/>
                          </a:solidFill>
                          <a:effectLst/>
                          <a:latin typeface="+mn-lt"/>
                        </a:rPr>
                        <a:t>25 </a:t>
                      </a:r>
                      <a:r>
                        <a:rPr lang="en-US" sz="1200" b="0" i="0" u="none" strike="noStrike">
                          <a:solidFill>
                            <a:srgbClr val="000000"/>
                          </a:solidFill>
                          <a:effectLst/>
                          <a:latin typeface="+mn-lt"/>
                        </a:rPr>
                        <a:t> </a:t>
                      </a:r>
                    </a:p>
                  </a:txBody>
                  <a:tcPr marL="9525" marR="9525" marT="9525" marB="0"/>
                </a:tc>
                <a:extLst>
                  <a:ext uri="{0D108BD9-81ED-4DB2-BD59-A6C34878D82A}">
                    <a16:rowId xmlns:a16="http://schemas.microsoft.com/office/drawing/2014/main" val="10002"/>
                  </a:ext>
                </a:extLst>
              </a:tr>
              <a:tr h="220883">
                <a:tc>
                  <a:txBody>
                    <a:bodyPr/>
                    <a:lstStyle/>
                    <a:p>
                      <a:pPr algn="l" fontAlgn="b"/>
                      <a:r>
                        <a:rPr lang="en-US" sz="1200" b="0" i="0" u="none" strike="noStrike">
                          <a:solidFill>
                            <a:schemeClr val="accent6"/>
                          </a:solidFill>
                          <a:effectLst/>
                          <a:latin typeface="+mn-lt"/>
                        </a:rPr>
                        <a:t> 197  </a:t>
                      </a:r>
                    </a:p>
                  </a:txBody>
                  <a:tcPr marL="9525" marR="9525" marT="9525" marB="0"/>
                </a:tc>
                <a:tc>
                  <a:txBody>
                    <a:bodyPr/>
                    <a:lstStyle/>
                    <a:p>
                      <a:pPr algn="l" fontAlgn="b"/>
                      <a:r>
                        <a:rPr lang="en-US" sz="1200" b="0" i="0" u="none" strike="noStrike">
                          <a:solidFill>
                            <a:srgbClr val="FF0000"/>
                          </a:solidFill>
                          <a:effectLst/>
                          <a:latin typeface="+mn-lt"/>
                        </a:rPr>
                        <a:t> p21  </a:t>
                      </a:r>
                    </a:p>
                  </a:txBody>
                  <a:tcPr marL="9525" marR="9525" marT="9525" marB="0"/>
                </a:tc>
                <a:tc>
                  <a:txBody>
                    <a:bodyPr/>
                    <a:lstStyle/>
                    <a:p>
                      <a:pPr algn="l" fontAlgn="b"/>
                      <a:r>
                        <a:rPr lang="en-US" sz="1200" b="0" i="0" u="none" strike="noStrike">
                          <a:solidFill>
                            <a:srgbClr val="000000"/>
                          </a:solidFill>
                          <a:effectLst/>
                          <a:latin typeface="+mn-lt"/>
                        </a:rPr>
                        <a:t> </a:t>
                      </a:r>
                      <a:r>
                        <a:rPr lang="en-US" sz="1200" b="0" i="0" u="none" strike="noStrike">
                          <a:solidFill>
                            <a:srgbClr val="333333"/>
                          </a:solidFill>
                          <a:effectLst/>
                          <a:latin typeface="+mn-lt"/>
                        </a:rPr>
                        <a:t>25 </a:t>
                      </a:r>
                      <a:r>
                        <a:rPr lang="en-US" sz="1200" b="0" i="0" u="none" strike="noStrike">
                          <a:solidFill>
                            <a:srgbClr val="000000"/>
                          </a:solidFill>
                          <a:effectLst/>
                          <a:latin typeface="+mn-lt"/>
                        </a:rPr>
                        <a:t> </a:t>
                      </a:r>
                    </a:p>
                  </a:txBody>
                  <a:tcPr marL="9525" marR="9525" marT="9525" marB="0"/>
                </a:tc>
                <a:extLst>
                  <a:ext uri="{0D108BD9-81ED-4DB2-BD59-A6C34878D82A}">
                    <a16:rowId xmlns:a16="http://schemas.microsoft.com/office/drawing/2014/main" val="10003"/>
                  </a:ext>
                </a:extLst>
              </a:tr>
              <a:tr h="215916">
                <a:tc>
                  <a:txBody>
                    <a:bodyPr/>
                    <a:lstStyle/>
                    <a:p>
                      <a:pPr algn="l" fontAlgn="b"/>
                      <a:r>
                        <a:rPr lang="en-US" sz="1200" b="0" i="0" u="none" strike="noStrike" kern="1200">
                          <a:solidFill>
                            <a:schemeClr val="accent6"/>
                          </a:solidFill>
                          <a:effectLst/>
                          <a:latin typeface="+mn-lt"/>
                          <a:ea typeface="+mn-ea"/>
                          <a:cs typeface="+mn-cs"/>
                        </a:rPr>
                        <a:t> 221  </a:t>
                      </a:r>
                    </a:p>
                  </a:txBody>
                  <a:tcPr marL="9525" marR="9525" marT="9525" marB="0"/>
                </a:tc>
                <a:tc>
                  <a:txBody>
                    <a:bodyPr/>
                    <a:lstStyle/>
                    <a:p>
                      <a:pPr algn="l" fontAlgn="b"/>
                      <a:r>
                        <a:rPr lang="en-US" sz="1200" b="0" i="0" u="none" strike="noStrike" kern="1200">
                          <a:solidFill>
                            <a:srgbClr val="FF0000"/>
                          </a:solidFill>
                          <a:effectLst/>
                          <a:latin typeface="+mn-lt"/>
                          <a:ea typeface="+mn-ea"/>
                          <a:cs typeface="+mn-cs"/>
                        </a:rPr>
                        <a:t> p21  </a:t>
                      </a:r>
                    </a:p>
                  </a:txBody>
                  <a:tcPr marL="9525" marR="9525" marT="9525" marB="0"/>
                </a:tc>
                <a:tc>
                  <a:txBody>
                    <a:bodyPr/>
                    <a:lstStyle/>
                    <a:p>
                      <a:pPr algn="l" fontAlgn="b"/>
                      <a:r>
                        <a:rPr lang="en-US" sz="1200" b="0" i="0" u="none" strike="noStrike" kern="1200">
                          <a:solidFill>
                            <a:srgbClr val="333333"/>
                          </a:solidFill>
                          <a:effectLst/>
                          <a:latin typeface="+mn-lt"/>
                          <a:ea typeface="+mn-ea"/>
                          <a:cs typeface="+mn-cs"/>
                        </a:rPr>
                        <a:t> 100  </a:t>
                      </a:r>
                    </a:p>
                  </a:txBody>
                  <a:tcPr marL="9525" marR="9525" marT="9525" marB="0"/>
                </a:tc>
                <a:extLst>
                  <a:ext uri="{0D108BD9-81ED-4DB2-BD59-A6C34878D82A}">
                    <a16:rowId xmlns:a16="http://schemas.microsoft.com/office/drawing/2014/main" val="10004"/>
                  </a:ext>
                </a:extLst>
              </a:tr>
              <a:tr h="220006">
                <a:tc>
                  <a:txBody>
                    <a:bodyPr/>
                    <a:lstStyle/>
                    <a:p>
                      <a:pPr algn="l" fontAlgn="b"/>
                      <a:r>
                        <a:rPr lang="en-US" sz="1200" b="0" i="0" u="none" strike="noStrike" kern="1200">
                          <a:solidFill>
                            <a:schemeClr val="accent6"/>
                          </a:solidFill>
                          <a:effectLst/>
                          <a:latin typeface="+mn-lt"/>
                          <a:ea typeface="+mn-ea"/>
                          <a:cs typeface="+mn-cs"/>
                        </a:rPr>
                        <a:t> 303  </a:t>
                      </a:r>
                    </a:p>
                  </a:txBody>
                  <a:tcPr marL="9525" marR="9525" marT="9525" marB="0"/>
                </a:tc>
                <a:tc>
                  <a:txBody>
                    <a:bodyPr/>
                    <a:lstStyle/>
                    <a:p>
                      <a:pPr algn="l" fontAlgn="b"/>
                      <a:r>
                        <a:rPr lang="en-US" sz="1200" b="0" i="0" u="none" strike="noStrike" kern="1200">
                          <a:solidFill>
                            <a:srgbClr val="FF0000"/>
                          </a:solidFill>
                          <a:effectLst/>
                          <a:latin typeface="+mn-lt"/>
                          <a:ea typeface="+mn-ea"/>
                          <a:cs typeface="+mn-cs"/>
                        </a:rPr>
                        <a:t> p13  </a:t>
                      </a:r>
                    </a:p>
                  </a:txBody>
                  <a:tcPr marL="9525" marR="9525" marT="9525" marB="0"/>
                </a:tc>
                <a:tc>
                  <a:txBody>
                    <a:bodyPr/>
                    <a:lstStyle/>
                    <a:p>
                      <a:pPr algn="l" fontAlgn="b"/>
                      <a:r>
                        <a:rPr lang="en-US" sz="1200" b="0" i="0" u="none" strike="noStrike" kern="1200">
                          <a:solidFill>
                            <a:srgbClr val="333333"/>
                          </a:solidFill>
                          <a:effectLst/>
                          <a:latin typeface="+mn-lt"/>
                          <a:ea typeface="+mn-ea"/>
                          <a:cs typeface="+mn-cs"/>
                        </a:rPr>
                        <a:t> 40  </a:t>
                      </a:r>
                    </a:p>
                  </a:txBody>
                  <a:tcPr marL="9525" marR="9525" marT="9525" marB="0"/>
                </a:tc>
                <a:extLst>
                  <a:ext uri="{0D108BD9-81ED-4DB2-BD59-A6C34878D82A}">
                    <a16:rowId xmlns:a16="http://schemas.microsoft.com/office/drawing/2014/main" val="10005"/>
                  </a:ext>
                </a:extLst>
              </a:tr>
              <a:tr h="220006">
                <a:tc>
                  <a:txBody>
                    <a:bodyPr/>
                    <a:lstStyle/>
                    <a:p>
                      <a:pPr algn="l" fontAlgn="b"/>
                      <a:r>
                        <a:rPr lang="en-US" sz="1200" b="0" i="0" u="none" strike="noStrike" kern="1200">
                          <a:solidFill>
                            <a:schemeClr val="accent6"/>
                          </a:solidFill>
                          <a:effectLst/>
                          <a:latin typeface="+mn-lt"/>
                          <a:ea typeface="+mn-ea"/>
                          <a:cs typeface="+mn-cs"/>
                        </a:rPr>
                        <a:t> 303  </a:t>
                      </a:r>
                    </a:p>
                  </a:txBody>
                  <a:tcPr marL="9525" marR="9525" marT="9525" marB="0"/>
                </a:tc>
                <a:tc>
                  <a:txBody>
                    <a:bodyPr/>
                    <a:lstStyle/>
                    <a:p>
                      <a:pPr algn="l" fontAlgn="b"/>
                      <a:r>
                        <a:rPr lang="en-US" sz="1200" b="0" i="0" u="none" strike="noStrike" kern="1200">
                          <a:solidFill>
                            <a:srgbClr val="FF0000"/>
                          </a:solidFill>
                          <a:effectLst/>
                          <a:latin typeface="+mn-lt"/>
                          <a:ea typeface="+mn-ea"/>
                          <a:cs typeface="+mn-cs"/>
                        </a:rPr>
                        <a:t> p21  </a:t>
                      </a:r>
                    </a:p>
                  </a:txBody>
                  <a:tcPr marL="9525" marR="9525" marT="9525" marB="0"/>
                </a:tc>
                <a:tc>
                  <a:txBody>
                    <a:bodyPr/>
                    <a:lstStyle/>
                    <a:p>
                      <a:pPr algn="l" fontAlgn="b"/>
                      <a:r>
                        <a:rPr lang="en-US" sz="1200" b="0" i="0" u="none" strike="noStrike" kern="1200">
                          <a:solidFill>
                            <a:srgbClr val="333333"/>
                          </a:solidFill>
                          <a:effectLst/>
                          <a:latin typeface="+mn-lt"/>
                          <a:ea typeface="+mn-ea"/>
                          <a:cs typeface="+mn-cs"/>
                        </a:rPr>
                        <a:t> 60  </a:t>
                      </a:r>
                    </a:p>
                  </a:txBody>
                  <a:tcPr marL="9525" marR="9525" marT="9525" marB="0"/>
                </a:tc>
                <a:extLst>
                  <a:ext uri="{0D108BD9-81ED-4DB2-BD59-A6C34878D82A}">
                    <a16:rowId xmlns:a16="http://schemas.microsoft.com/office/drawing/2014/main" val="10006"/>
                  </a:ext>
                </a:extLst>
              </a:tr>
              <a:tr h="264007">
                <a:tc>
                  <a:txBody>
                    <a:bodyPr/>
                    <a:lstStyle/>
                    <a:p>
                      <a:r>
                        <a:rPr lang="en-US" sz="1200">
                          <a:solidFill>
                            <a:schemeClr val="accent6"/>
                          </a:solidFill>
                          <a:latin typeface="+mn-lt"/>
                        </a:rPr>
                        <a:t>… </a:t>
                      </a:r>
                    </a:p>
                  </a:txBody>
                  <a:tcPr/>
                </a:tc>
                <a:tc>
                  <a:txBody>
                    <a:bodyPr/>
                    <a:lstStyle/>
                    <a:p>
                      <a:r>
                        <a:rPr lang="en-US" sz="1200">
                          <a:solidFill>
                            <a:srgbClr val="FF0000"/>
                          </a:solidFill>
                          <a:latin typeface="+mn-lt"/>
                        </a:rPr>
                        <a:t>… </a:t>
                      </a:r>
                    </a:p>
                  </a:txBody>
                  <a:tcPr/>
                </a:tc>
                <a:tc>
                  <a:txBody>
                    <a:bodyPr/>
                    <a:lstStyle/>
                    <a:p>
                      <a:r>
                        <a:rPr lang="en-US" sz="1200">
                          <a:latin typeface="+mn-lt"/>
                        </a:rPr>
                        <a:t>… </a:t>
                      </a:r>
                    </a:p>
                  </a:txBody>
                  <a:tcPr/>
                </a:tc>
                <a:extLst>
                  <a:ext uri="{0D108BD9-81ED-4DB2-BD59-A6C34878D82A}">
                    <a16:rowId xmlns:a16="http://schemas.microsoft.com/office/drawing/2014/main" val="10007"/>
                  </a:ext>
                </a:extLst>
              </a:tr>
            </a:tbl>
          </a:graphicData>
        </a:graphic>
      </p:graphicFrame>
      <p:sp>
        <p:nvSpPr>
          <p:cNvPr id="30" name="TextBox 29"/>
          <p:cNvSpPr txBox="1"/>
          <p:nvPr/>
        </p:nvSpPr>
        <p:spPr>
          <a:xfrm>
            <a:off x="4484986" y="3880961"/>
            <a:ext cx="1121782" cy="369332"/>
          </a:xfrm>
          <a:prstGeom prst="rect">
            <a:avLst/>
          </a:prstGeom>
          <a:noFill/>
        </p:spPr>
        <p:txBody>
          <a:bodyPr wrap="none" rtlCol="0">
            <a:spAutoFit/>
          </a:bodyPr>
          <a:lstStyle/>
          <a:p>
            <a:r>
              <a:rPr lang="en-US" b="1"/>
              <a:t>works_on</a:t>
            </a:r>
          </a:p>
        </p:txBody>
      </p:sp>
      <p:graphicFrame>
        <p:nvGraphicFramePr>
          <p:cNvPr id="31" name="Table 30"/>
          <p:cNvGraphicFramePr>
            <a:graphicFrameLocks noGrp="1"/>
          </p:cNvGraphicFramePr>
          <p:nvPr>
            <p:extLst>
              <p:ext uri="{D42A27DB-BD31-4B8C-83A1-F6EECF244321}">
                <p14:modId xmlns:p14="http://schemas.microsoft.com/office/powerpoint/2010/main" val="3008997301"/>
              </p:ext>
            </p:extLst>
          </p:nvPr>
        </p:nvGraphicFramePr>
        <p:xfrm>
          <a:off x="6490647" y="4191000"/>
          <a:ext cx="2272353" cy="1412240"/>
        </p:xfrm>
        <a:graphic>
          <a:graphicData uri="http://schemas.openxmlformats.org/drawingml/2006/table">
            <a:tbl>
              <a:tblPr firstRow="1" bandRow="1">
                <a:tableStyleId>{5C22544A-7EE6-4342-B048-85BDC9FD1C3A}</a:tableStyleId>
              </a:tblPr>
              <a:tblGrid>
                <a:gridCol w="381000">
                  <a:extLst>
                    <a:ext uri="{9D8B030D-6E8A-4147-A177-3AD203B41FA5}">
                      <a16:colId xmlns:a16="http://schemas.microsoft.com/office/drawing/2014/main" val="20000"/>
                    </a:ext>
                  </a:extLst>
                </a:gridCol>
                <a:gridCol w="976953">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tblGrid>
              <a:tr h="370840">
                <a:tc>
                  <a:txBody>
                    <a:bodyPr/>
                    <a:lstStyle/>
                    <a:p>
                      <a:pPr algn="ctr" fontAlgn="b"/>
                      <a:r>
                        <a:rPr lang="en-US" sz="1600" b="1" u="sng" kern="1200">
                          <a:solidFill>
                            <a:schemeClr val="bg1"/>
                          </a:solidFill>
                          <a:latin typeface="+mn-lt"/>
                          <a:ea typeface="+mn-ea"/>
                          <a:cs typeface="+mn-cs"/>
                        </a:rPr>
                        <a:t>prid </a:t>
                      </a:r>
                    </a:p>
                  </a:txBody>
                  <a:tcPr marL="9525" marR="9525" marT="9525" marB="0" anchor="ctr"/>
                </a:tc>
                <a:tc>
                  <a:txBody>
                    <a:bodyPr/>
                    <a:lstStyle/>
                    <a:p>
                      <a:pPr algn="ctr" fontAlgn="b"/>
                      <a:r>
                        <a:rPr lang="en-US" sz="1600" b="1" kern="1200">
                          <a:solidFill>
                            <a:schemeClr val="lt1"/>
                          </a:solidFill>
                          <a:latin typeface="+mn-lt"/>
                          <a:ea typeface="+mn-ea"/>
                          <a:cs typeface="+mn-cs"/>
                        </a:rPr>
                        <a:t>proj_name</a:t>
                      </a:r>
                    </a:p>
                  </a:txBody>
                  <a:tcPr marL="9525" marR="9525" marT="9525" marB="0" anchor="ctr"/>
                </a:tc>
                <a:tc>
                  <a:txBody>
                    <a:bodyPr/>
                    <a:lstStyle/>
                    <a:p>
                      <a:pPr algn="ctr" fontAlgn="b"/>
                      <a:r>
                        <a:rPr lang="en-US" sz="1600" b="1" kern="1200">
                          <a:solidFill>
                            <a:schemeClr val="lt1"/>
                          </a:solidFill>
                          <a:latin typeface="+mn-lt"/>
                          <a:ea typeface="+mn-ea"/>
                          <a:cs typeface="+mn-cs"/>
                        </a:rPr>
                        <a:t>due_date</a:t>
                      </a:r>
                    </a:p>
                  </a:txBody>
                  <a:tcPr marL="9525" marR="9525" marT="9525" marB="0" anchor="ctr"/>
                </a:tc>
                <a:extLst>
                  <a:ext uri="{0D108BD9-81ED-4DB2-BD59-A6C34878D82A}">
                    <a16:rowId xmlns:a16="http://schemas.microsoft.com/office/drawing/2014/main" val="10000"/>
                  </a:ext>
                </a:extLst>
              </a:tr>
              <a:tr h="229235">
                <a:tc>
                  <a:txBody>
                    <a:bodyPr/>
                    <a:lstStyle/>
                    <a:p>
                      <a:pPr algn="l" fontAlgn="b"/>
                      <a:r>
                        <a:rPr lang="en-US" sz="1200" b="0" i="0" u="none" strike="noStrike" kern="1200">
                          <a:solidFill>
                            <a:srgbClr val="FF0000"/>
                          </a:solidFill>
                          <a:effectLst/>
                          <a:latin typeface="+mn-lt"/>
                          <a:ea typeface="+mn-ea"/>
                          <a:cs typeface="+mn-cs"/>
                        </a:rPr>
                        <a:t> p11  </a:t>
                      </a:r>
                    </a:p>
                  </a:txBody>
                  <a:tcPr marL="9525" marR="9525" marT="9525" marB="0"/>
                </a:tc>
                <a:tc>
                  <a:txBody>
                    <a:bodyPr/>
                    <a:lstStyle/>
                    <a:p>
                      <a:pPr algn="l" fontAlgn="b"/>
                      <a:r>
                        <a:rPr lang="en-US" sz="1200" b="0" i="0" u="none" strike="noStrike" kern="1200">
                          <a:solidFill>
                            <a:srgbClr val="333333"/>
                          </a:solidFill>
                          <a:effectLst/>
                          <a:latin typeface="+mn-lt"/>
                          <a:ea typeface="+mn-ea"/>
                          <a:cs typeface="+mn-cs"/>
                        </a:rPr>
                        <a:t> Phoenix  </a:t>
                      </a:r>
                    </a:p>
                  </a:txBody>
                  <a:tcPr marL="9525" marR="9525" marT="9525" marB="0"/>
                </a:tc>
                <a:tc>
                  <a:txBody>
                    <a:bodyPr/>
                    <a:lstStyle/>
                    <a:p>
                      <a:pPr algn="l" fontAlgn="b"/>
                      <a:r>
                        <a:rPr lang="en-US" sz="1200" b="0" i="0" u="none" strike="noStrike" kern="1200">
                          <a:solidFill>
                            <a:srgbClr val="333333"/>
                          </a:solidFill>
                          <a:effectLst/>
                          <a:latin typeface="+mn-lt"/>
                          <a:ea typeface="+mn-ea"/>
                          <a:cs typeface="+mn-cs"/>
                        </a:rPr>
                        <a:t> 3/31/99  </a:t>
                      </a:r>
                    </a:p>
                  </a:txBody>
                  <a:tcPr marL="9525" marR="9525" marT="9525" marB="0"/>
                </a:tc>
                <a:extLst>
                  <a:ext uri="{0D108BD9-81ED-4DB2-BD59-A6C34878D82A}">
                    <a16:rowId xmlns:a16="http://schemas.microsoft.com/office/drawing/2014/main" val="10001"/>
                  </a:ext>
                </a:extLst>
              </a:tr>
              <a:tr h="228600">
                <a:tc>
                  <a:txBody>
                    <a:bodyPr/>
                    <a:lstStyle/>
                    <a:p>
                      <a:pPr algn="l" fontAlgn="b"/>
                      <a:r>
                        <a:rPr lang="en-US" sz="1200" b="0" i="0" u="none" strike="noStrike" kern="1200">
                          <a:solidFill>
                            <a:srgbClr val="FF0000"/>
                          </a:solidFill>
                          <a:effectLst/>
                          <a:latin typeface="+mn-lt"/>
                          <a:ea typeface="+mn-ea"/>
                          <a:cs typeface="+mn-cs"/>
                        </a:rPr>
                        <a:t> p13  </a:t>
                      </a:r>
                    </a:p>
                  </a:txBody>
                  <a:tcPr marL="9525" marR="9525" marT="9525" marB="0"/>
                </a:tc>
                <a:tc>
                  <a:txBody>
                    <a:bodyPr/>
                    <a:lstStyle/>
                    <a:p>
                      <a:pPr algn="l" fontAlgn="b"/>
                      <a:r>
                        <a:rPr lang="en-US" sz="1200" b="0" i="0" u="none" strike="noStrike" kern="1200">
                          <a:solidFill>
                            <a:srgbClr val="333333"/>
                          </a:solidFill>
                          <a:effectLst/>
                          <a:latin typeface="+mn-lt"/>
                          <a:ea typeface="+mn-ea"/>
                          <a:cs typeface="+mn-cs"/>
                        </a:rPr>
                        <a:t> Excelsior  </a:t>
                      </a:r>
                    </a:p>
                  </a:txBody>
                  <a:tcPr marL="9525" marR="9525" marT="9525" marB="0"/>
                </a:tc>
                <a:tc>
                  <a:txBody>
                    <a:bodyPr/>
                    <a:lstStyle/>
                    <a:p>
                      <a:pPr algn="l" fontAlgn="b"/>
                      <a:r>
                        <a:rPr lang="en-US" sz="1200" b="0" i="0" u="none" strike="noStrike" kern="1200">
                          <a:solidFill>
                            <a:srgbClr val="333333"/>
                          </a:solidFill>
                          <a:effectLst/>
                          <a:latin typeface="+mn-lt"/>
                          <a:ea typeface="+mn-ea"/>
                          <a:cs typeface="+mn-cs"/>
                        </a:rPr>
                        <a:t> 9/31/99  </a:t>
                      </a:r>
                    </a:p>
                  </a:txBody>
                  <a:tcPr marL="9525" marR="9525" marT="9525" marB="0"/>
                </a:tc>
                <a:extLst>
                  <a:ext uri="{0D108BD9-81ED-4DB2-BD59-A6C34878D82A}">
                    <a16:rowId xmlns:a16="http://schemas.microsoft.com/office/drawing/2014/main" val="10002"/>
                  </a:ext>
                </a:extLst>
              </a:tr>
              <a:tr h="228600">
                <a:tc>
                  <a:txBody>
                    <a:bodyPr/>
                    <a:lstStyle/>
                    <a:p>
                      <a:pPr algn="l" fontAlgn="b"/>
                      <a:r>
                        <a:rPr lang="en-US" sz="1200" b="0" i="0" u="none" strike="noStrike" kern="1200">
                          <a:solidFill>
                            <a:srgbClr val="FF0000"/>
                          </a:solidFill>
                          <a:effectLst/>
                          <a:latin typeface="+mn-lt"/>
                          <a:ea typeface="+mn-ea"/>
                          <a:cs typeface="+mn-cs"/>
                        </a:rPr>
                        <a:t> p21  </a:t>
                      </a:r>
                    </a:p>
                  </a:txBody>
                  <a:tcPr marL="9525" marR="9525" marT="9525" marB="0"/>
                </a:tc>
                <a:tc>
                  <a:txBody>
                    <a:bodyPr/>
                    <a:lstStyle/>
                    <a:p>
                      <a:pPr algn="l" fontAlgn="b"/>
                      <a:r>
                        <a:rPr lang="en-US" sz="1200" b="0" i="0" u="none" strike="noStrike" kern="1200">
                          <a:solidFill>
                            <a:srgbClr val="333333"/>
                          </a:solidFill>
                          <a:effectLst/>
                          <a:latin typeface="+mn-lt"/>
                          <a:ea typeface="+mn-ea"/>
                          <a:cs typeface="+mn-cs"/>
                        </a:rPr>
                        <a:t> White Mouse  </a:t>
                      </a:r>
                    </a:p>
                  </a:txBody>
                  <a:tcPr marL="9525" marR="9525" marT="9525" marB="0"/>
                </a:tc>
                <a:tc>
                  <a:txBody>
                    <a:bodyPr/>
                    <a:lstStyle/>
                    <a:p>
                      <a:pPr algn="l" fontAlgn="b"/>
                      <a:r>
                        <a:rPr lang="en-US" sz="1200" b="0" i="0" u="none" strike="noStrike" kern="1200">
                          <a:solidFill>
                            <a:srgbClr val="333333"/>
                          </a:solidFill>
                          <a:effectLst/>
                          <a:latin typeface="+mn-lt"/>
                          <a:ea typeface="+mn-ea"/>
                          <a:cs typeface="+mn-cs"/>
                        </a:rPr>
                        <a:t> 6/30/00  </a:t>
                      </a:r>
                    </a:p>
                  </a:txBody>
                  <a:tcPr marL="9525" marR="9525" marT="9525" marB="0"/>
                </a:tc>
                <a:extLst>
                  <a:ext uri="{0D108BD9-81ED-4DB2-BD59-A6C34878D82A}">
                    <a16:rowId xmlns:a16="http://schemas.microsoft.com/office/drawing/2014/main" val="10003"/>
                  </a:ext>
                </a:extLst>
              </a:tr>
              <a:tr h="228600">
                <a:tc>
                  <a:txBody>
                    <a:bodyPr/>
                    <a:lstStyle/>
                    <a:p>
                      <a:pPr algn="l" fontAlgn="b"/>
                      <a:r>
                        <a:rPr lang="en-US" sz="1200">
                          <a:solidFill>
                            <a:srgbClr val="FF0000"/>
                          </a:solidFill>
                          <a:latin typeface="+mn-lt"/>
                        </a:rPr>
                        <a:t>… </a:t>
                      </a:r>
                      <a:endParaRPr lang="en-US" sz="1200" b="0" i="0" u="none" strike="noStrike" kern="1200">
                        <a:solidFill>
                          <a:srgbClr val="FF0000"/>
                        </a:solidFill>
                        <a:effectLst/>
                        <a:latin typeface="+mn-lt"/>
                        <a:ea typeface="+mn-ea"/>
                        <a:cs typeface="+mn-cs"/>
                      </a:endParaRPr>
                    </a:p>
                  </a:txBody>
                  <a:tcPr marL="9525" marR="9525" marT="9525" marB="0"/>
                </a:tc>
                <a:tc>
                  <a:txBody>
                    <a:bodyPr/>
                    <a:lstStyle/>
                    <a:p>
                      <a:pPr algn="l" fontAlgn="b"/>
                      <a:r>
                        <a:rPr lang="en-US" sz="1200">
                          <a:latin typeface="+mn-lt"/>
                        </a:rPr>
                        <a:t>… </a:t>
                      </a:r>
                      <a:endParaRPr lang="en-US" sz="1200" b="0" i="0" u="none" strike="noStrike" kern="1200">
                        <a:solidFill>
                          <a:srgbClr val="333333"/>
                        </a:solidFill>
                        <a:effectLst/>
                        <a:latin typeface="+mn-lt"/>
                        <a:ea typeface="+mn-ea"/>
                        <a:cs typeface="+mn-cs"/>
                      </a:endParaRPr>
                    </a:p>
                  </a:txBody>
                  <a:tcPr marL="9525" marR="9525" marT="9525" marB="0"/>
                </a:tc>
                <a:tc>
                  <a:txBody>
                    <a:bodyPr/>
                    <a:lstStyle/>
                    <a:p>
                      <a:pPr algn="l" fontAlgn="b"/>
                      <a:r>
                        <a:rPr lang="en-US" sz="1200">
                          <a:latin typeface="+mn-lt"/>
                        </a:rPr>
                        <a:t>… </a:t>
                      </a:r>
                      <a:endParaRPr lang="en-US" sz="1200" b="0" i="0" u="none" strike="noStrike" kern="1200">
                        <a:solidFill>
                          <a:srgbClr val="333333"/>
                        </a:solidFill>
                        <a:effectLst/>
                        <a:latin typeface="+mn-lt"/>
                        <a:ea typeface="+mn-ea"/>
                        <a:cs typeface="+mn-cs"/>
                      </a:endParaRPr>
                    </a:p>
                  </a:txBody>
                  <a:tcPr marL="9525" marR="9525" marT="9525" marB="0"/>
                </a:tc>
                <a:extLst>
                  <a:ext uri="{0D108BD9-81ED-4DB2-BD59-A6C34878D82A}">
                    <a16:rowId xmlns:a16="http://schemas.microsoft.com/office/drawing/2014/main" val="10004"/>
                  </a:ext>
                </a:extLst>
              </a:tr>
            </a:tbl>
          </a:graphicData>
        </a:graphic>
      </p:graphicFrame>
      <p:sp>
        <p:nvSpPr>
          <p:cNvPr id="32" name="TextBox 31"/>
          <p:cNvSpPr txBox="1"/>
          <p:nvPr/>
        </p:nvSpPr>
        <p:spPr>
          <a:xfrm>
            <a:off x="6490647" y="3880961"/>
            <a:ext cx="861518" cy="369332"/>
          </a:xfrm>
          <a:prstGeom prst="rect">
            <a:avLst/>
          </a:prstGeom>
          <a:noFill/>
        </p:spPr>
        <p:txBody>
          <a:bodyPr wrap="none" rtlCol="0">
            <a:spAutoFit/>
          </a:bodyPr>
          <a:lstStyle/>
          <a:p>
            <a:r>
              <a:rPr lang="en-US" b="1"/>
              <a:t>project</a:t>
            </a:r>
          </a:p>
        </p:txBody>
      </p:sp>
      <p:grpSp>
        <p:nvGrpSpPr>
          <p:cNvPr id="78" name="Group 77"/>
          <p:cNvGrpSpPr/>
          <p:nvPr/>
        </p:nvGrpSpPr>
        <p:grpSpPr>
          <a:xfrm>
            <a:off x="636922" y="2112722"/>
            <a:ext cx="8126077" cy="1316278"/>
            <a:chOff x="636922" y="2112722"/>
            <a:chExt cx="8126077" cy="1316278"/>
          </a:xfrm>
        </p:grpSpPr>
        <p:grpSp>
          <p:nvGrpSpPr>
            <p:cNvPr id="21" name="Group 20"/>
            <p:cNvGrpSpPr/>
            <p:nvPr/>
          </p:nvGrpSpPr>
          <p:grpSpPr>
            <a:xfrm>
              <a:off x="636922" y="2112722"/>
              <a:ext cx="8126077" cy="1316278"/>
              <a:chOff x="636922" y="1905000"/>
              <a:chExt cx="8126077" cy="1316278"/>
            </a:xfrm>
          </p:grpSpPr>
          <p:grpSp>
            <p:nvGrpSpPr>
              <p:cNvPr id="17" name="Group 16"/>
              <p:cNvGrpSpPr/>
              <p:nvPr/>
            </p:nvGrpSpPr>
            <p:grpSpPr>
              <a:xfrm>
                <a:off x="914400" y="1905000"/>
                <a:ext cx="7086600" cy="762000"/>
                <a:chOff x="914400" y="1676400"/>
                <a:chExt cx="7086600" cy="762000"/>
              </a:xfrm>
            </p:grpSpPr>
            <p:sp>
              <p:nvSpPr>
                <p:cNvPr id="7" name="Flowchart: Process 6"/>
                <p:cNvSpPr/>
                <p:nvPr/>
              </p:nvSpPr>
              <p:spPr>
                <a:xfrm>
                  <a:off x="6019800" y="182880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b="1"/>
                    <a:t>Project</a:t>
                  </a:r>
                  <a:endParaRPr lang="en-US" sz="1600"/>
                </a:p>
              </p:txBody>
            </p:sp>
            <p:sp>
              <p:nvSpPr>
                <p:cNvPr id="8" name="Flowchart: Process 7"/>
                <p:cNvSpPr/>
                <p:nvPr/>
              </p:nvSpPr>
              <p:spPr>
                <a:xfrm>
                  <a:off x="914400" y="182880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b="1"/>
                    <a:t>Employee</a:t>
                  </a:r>
                  <a:endParaRPr lang="en-US" sz="1600"/>
                </a:p>
              </p:txBody>
            </p:sp>
            <p:sp>
              <p:nvSpPr>
                <p:cNvPr id="9" name="Flowchart: Decision 8"/>
                <p:cNvSpPr/>
                <p:nvPr/>
              </p:nvSpPr>
              <p:spPr>
                <a:xfrm>
                  <a:off x="3352800" y="1676400"/>
                  <a:ext cx="2209800" cy="7620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a:t>works_on</a:t>
                  </a:r>
                  <a:endParaRPr lang="en-US" sz="1400"/>
                </a:p>
              </p:txBody>
            </p:sp>
            <p:cxnSp>
              <p:nvCxnSpPr>
                <p:cNvPr id="11" name="Straight Connector 10"/>
                <p:cNvCxnSpPr>
                  <a:stCxn id="8" idx="3"/>
                  <a:endCxn id="9" idx="1"/>
                </p:cNvCxnSpPr>
                <p:nvPr/>
              </p:nvCxnSpPr>
              <p:spPr>
                <a:xfrm>
                  <a:off x="2895600" y="2057400"/>
                  <a:ext cx="457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9" idx="3"/>
                  <a:endCxn id="7" idx="1"/>
                </p:cNvCxnSpPr>
                <p:nvPr/>
              </p:nvCxnSpPr>
              <p:spPr>
                <a:xfrm>
                  <a:off x="5562600" y="2057400"/>
                  <a:ext cx="4572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6" name="Oval 15"/>
              <p:cNvSpPr/>
              <p:nvPr/>
            </p:nvSpPr>
            <p:spPr>
              <a:xfrm>
                <a:off x="3867150" y="2923260"/>
                <a:ext cx="1073914" cy="277139"/>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a:t>percent</a:t>
                </a:r>
              </a:p>
            </p:txBody>
          </p:sp>
          <p:cxnSp>
            <p:nvCxnSpPr>
              <p:cNvPr id="20" name="Straight Connector 19"/>
              <p:cNvCxnSpPr>
                <a:stCxn id="9" idx="2"/>
                <a:endCxn id="16" idx="0"/>
              </p:cNvCxnSpPr>
              <p:nvPr/>
            </p:nvCxnSpPr>
            <p:spPr>
              <a:xfrm flipH="1">
                <a:off x="4404107" y="2667000"/>
                <a:ext cx="53593" cy="256260"/>
              </a:xfrm>
              <a:prstGeom prst="line">
                <a:avLst/>
              </a:prstGeom>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5486400" y="2944138"/>
                <a:ext cx="685801" cy="277139"/>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u="sng"/>
                  <a:t>prjid</a:t>
                </a:r>
              </a:p>
            </p:txBody>
          </p:sp>
          <p:sp>
            <p:nvSpPr>
              <p:cNvPr id="23" name="Oval 22"/>
              <p:cNvSpPr/>
              <p:nvPr/>
            </p:nvSpPr>
            <p:spPr>
              <a:xfrm>
                <a:off x="636922" y="2667000"/>
                <a:ext cx="598227" cy="277139"/>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u="sng"/>
                  <a:t>eid</a:t>
                </a:r>
              </a:p>
            </p:txBody>
          </p:sp>
          <p:cxnSp>
            <p:nvCxnSpPr>
              <p:cNvPr id="24" name="Straight Connector 23"/>
              <p:cNvCxnSpPr>
                <a:stCxn id="7" idx="2"/>
                <a:endCxn id="22" idx="0"/>
              </p:cNvCxnSpPr>
              <p:nvPr/>
            </p:nvCxnSpPr>
            <p:spPr>
              <a:xfrm flipH="1">
                <a:off x="5829301" y="2514600"/>
                <a:ext cx="1181099" cy="429538"/>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8" idx="2"/>
                <a:endCxn id="23" idx="0"/>
              </p:cNvCxnSpPr>
              <p:nvPr/>
            </p:nvCxnSpPr>
            <p:spPr>
              <a:xfrm flipH="1">
                <a:off x="936036" y="2514600"/>
                <a:ext cx="968964"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38" name="Oval 37"/>
              <p:cNvSpPr/>
              <p:nvPr/>
            </p:nvSpPr>
            <p:spPr>
              <a:xfrm>
                <a:off x="839624" y="2944139"/>
                <a:ext cx="970883" cy="277139"/>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a:t>straddr</a:t>
                </a:r>
              </a:p>
            </p:txBody>
          </p:sp>
          <p:cxnSp>
            <p:nvCxnSpPr>
              <p:cNvPr id="39" name="Straight Connector 38"/>
              <p:cNvCxnSpPr>
                <a:stCxn id="8" idx="2"/>
                <a:endCxn id="38" idx="0"/>
              </p:cNvCxnSpPr>
              <p:nvPr/>
            </p:nvCxnSpPr>
            <p:spPr>
              <a:xfrm flipH="1">
                <a:off x="1325066" y="2514600"/>
                <a:ext cx="579934" cy="429539"/>
              </a:xfrm>
              <a:prstGeom prst="line">
                <a:avLst/>
              </a:prstGeom>
            </p:spPr>
            <p:style>
              <a:lnRef idx="1">
                <a:schemeClr val="accent1"/>
              </a:lnRef>
              <a:fillRef idx="0">
                <a:schemeClr val="accent1"/>
              </a:fillRef>
              <a:effectRef idx="0">
                <a:schemeClr val="accent1"/>
              </a:effectRef>
              <a:fontRef idx="minor">
                <a:schemeClr val="tx1"/>
              </a:fontRef>
            </p:style>
          </p:cxnSp>
          <p:sp>
            <p:nvSpPr>
              <p:cNvPr id="48" name="Oval 47"/>
              <p:cNvSpPr/>
              <p:nvPr/>
            </p:nvSpPr>
            <p:spPr>
              <a:xfrm>
                <a:off x="1981200" y="2944139"/>
                <a:ext cx="970883" cy="277139"/>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a:t>state</a:t>
                </a:r>
              </a:p>
            </p:txBody>
          </p:sp>
          <p:sp>
            <p:nvSpPr>
              <p:cNvPr id="50" name="Oval 49"/>
              <p:cNvSpPr/>
              <p:nvPr/>
            </p:nvSpPr>
            <p:spPr>
              <a:xfrm>
                <a:off x="1600200" y="2694661"/>
                <a:ext cx="598227" cy="277139"/>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a:t>city</a:t>
                </a:r>
              </a:p>
            </p:txBody>
          </p:sp>
          <p:cxnSp>
            <p:nvCxnSpPr>
              <p:cNvPr id="51" name="Straight Connector 50"/>
              <p:cNvCxnSpPr>
                <a:stCxn id="8" idx="2"/>
                <a:endCxn id="50" idx="0"/>
              </p:cNvCxnSpPr>
              <p:nvPr/>
            </p:nvCxnSpPr>
            <p:spPr>
              <a:xfrm flipH="1">
                <a:off x="1899314" y="2514600"/>
                <a:ext cx="5686" cy="180061"/>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a:stCxn id="8" idx="2"/>
                <a:endCxn id="48" idx="0"/>
              </p:cNvCxnSpPr>
              <p:nvPr/>
            </p:nvCxnSpPr>
            <p:spPr>
              <a:xfrm>
                <a:off x="1905000" y="2514600"/>
                <a:ext cx="561642" cy="429539"/>
              </a:xfrm>
              <a:prstGeom prst="line">
                <a:avLst/>
              </a:prstGeom>
            </p:spPr>
            <p:style>
              <a:lnRef idx="1">
                <a:schemeClr val="accent1"/>
              </a:lnRef>
              <a:fillRef idx="0">
                <a:schemeClr val="accent1"/>
              </a:fillRef>
              <a:effectRef idx="0">
                <a:schemeClr val="accent1"/>
              </a:effectRef>
              <a:fontRef idx="minor">
                <a:schemeClr val="tx1"/>
              </a:fontRef>
            </p:style>
          </p:cxnSp>
          <p:sp>
            <p:nvSpPr>
              <p:cNvPr id="58" name="Oval 57"/>
              <p:cNvSpPr/>
              <p:nvPr/>
            </p:nvSpPr>
            <p:spPr>
              <a:xfrm>
                <a:off x="2392550" y="2667000"/>
                <a:ext cx="970883" cy="277139"/>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a:t>zipcode</a:t>
                </a:r>
              </a:p>
            </p:txBody>
          </p:sp>
          <p:cxnSp>
            <p:nvCxnSpPr>
              <p:cNvPr id="59" name="Straight Connector 58"/>
              <p:cNvCxnSpPr>
                <a:stCxn id="8" idx="2"/>
                <a:endCxn id="58" idx="1"/>
              </p:cNvCxnSpPr>
              <p:nvPr/>
            </p:nvCxnSpPr>
            <p:spPr>
              <a:xfrm>
                <a:off x="1905000" y="2514600"/>
                <a:ext cx="629733" cy="192986"/>
              </a:xfrm>
              <a:prstGeom prst="line">
                <a:avLst/>
              </a:prstGeom>
            </p:spPr>
            <p:style>
              <a:lnRef idx="1">
                <a:schemeClr val="accent1"/>
              </a:lnRef>
              <a:fillRef idx="0">
                <a:schemeClr val="accent1"/>
              </a:fillRef>
              <a:effectRef idx="0">
                <a:schemeClr val="accent1"/>
              </a:effectRef>
              <a:fontRef idx="minor">
                <a:schemeClr val="tx1"/>
              </a:fontRef>
            </p:style>
          </p:cxnSp>
          <p:sp>
            <p:nvSpPr>
              <p:cNvPr id="64" name="Oval 63"/>
              <p:cNvSpPr/>
              <p:nvPr/>
            </p:nvSpPr>
            <p:spPr>
              <a:xfrm>
                <a:off x="6193466" y="2923260"/>
                <a:ext cx="1318579" cy="277139"/>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a:t>Proj_name</a:t>
                </a:r>
              </a:p>
            </p:txBody>
          </p:sp>
          <p:sp>
            <p:nvSpPr>
              <p:cNvPr id="69" name="Oval 68"/>
              <p:cNvSpPr/>
              <p:nvPr/>
            </p:nvSpPr>
            <p:spPr>
              <a:xfrm>
                <a:off x="7566978" y="2923260"/>
                <a:ext cx="1196021" cy="277139"/>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a:t>Due_date</a:t>
                </a:r>
                <a:endParaRPr lang="en-US" sz="1100" dirty="0"/>
              </a:p>
            </p:txBody>
          </p:sp>
          <p:cxnSp>
            <p:nvCxnSpPr>
              <p:cNvPr id="70" name="Straight Connector 69"/>
              <p:cNvCxnSpPr>
                <a:stCxn id="7" idx="2"/>
                <a:endCxn id="64" idx="0"/>
              </p:cNvCxnSpPr>
              <p:nvPr/>
            </p:nvCxnSpPr>
            <p:spPr>
              <a:xfrm flipH="1">
                <a:off x="6852756" y="2514600"/>
                <a:ext cx="157644" cy="40866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a:cxnSpLocks/>
                <a:stCxn id="7" idx="2"/>
                <a:endCxn id="69" idx="0"/>
              </p:cNvCxnSpPr>
              <p:nvPr/>
            </p:nvCxnSpPr>
            <p:spPr>
              <a:xfrm>
                <a:off x="7010400" y="2514600"/>
                <a:ext cx="1154589" cy="408660"/>
              </a:xfrm>
              <a:prstGeom prst="line">
                <a:avLst/>
              </a:prstGeom>
            </p:spPr>
            <p:style>
              <a:lnRef idx="1">
                <a:schemeClr val="accent1"/>
              </a:lnRef>
              <a:fillRef idx="0">
                <a:schemeClr val="accent1"/>
              </a:fillRef>
              <a:effectRef idx="0">
                <a:schemeClr val="accent1"/>
              </a:effectRef>
              <a:fontRef idx="minor">
                <a:schemeClr val="tx1"/>
              </a:fontRef>
            </p:style>
          </p:cxnSp>
        </p:grpSp>
        <p:sp>
          <p:nvSpPr>
            <p:cNvPr id="76" name="TextBox 75"/>
            <p:cNvSpPr txBox="1"/>
            <p:nvPr/>
          </p:nvSpPr>
          <p:spPr>
            <a:xfrm>
              <a:off x="2843583" y="2206823"/>
              <a:ext cx="562975" cy="276999"/>
            </a:xfrm>
            <a:prstGeom prst="rect">
              <a:avLst/>
            </a:prstGeom>
            <a:noFill/>
          </p:spPr>
          <p:txBody>
            <a:bodyPr wrap="none" rtlCol="0">
              <a:spAutoFit/>
            </a:bodyPr>
            <a:lstStyle/>
            <a:p>
              <a:r>
                <a:rPr lang="en-US" sz="1200"/>
                <a:t>(1, N)</a:t>
              </a:r>
            </a:p>
          </p:txBody>
        </p:sp>
        <p:sp>
          <p:nvSpPr>
            <p:cNvPr id="77" name="TextBox 76"/>
            <p:cNvSpPr txBox="1"/>
            <p:nvPr/>
          </p:nvSpPr>
          <p:spPr>
            <a:xfrm>
              <a:off x="5486400" y="2206823"/>
              <a:ext cx="591829" cy="276999"/>
            </a:xfrm>
            <a:prstGeom prst="rect">
              <a:avLst/>
            </a:prstGeom>
            <a:noFill/>
          </p:spPr>
          <p:txBody>
            <a:bodyPr wrap="none" rtlCol="0">
              <a:spAutoFit/>
            </a:bodyPr>
            <a:lstStyle/>
            <a:p>
              <a:r>
                <a:rPr lang="en-US" sz="1200"/>
                <a:t>(0, N)</a:t>
              </a:r>
            </a:p>
          </p:txBody>
        </p:sp>
      </p:grpSp>
    </p:spTree>
    <p:extLst>
      <p:ext uri="{BB962C8B-B14F-4D97-AF65-F5344CB8AC3E}">
        <p14:creationId xmlns:p14="http://schemas.microsoft.com/office/powerpoint/2010/main" val="4174102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up)">
                                      <p:cBhvr>
                                        <p:cTn id="7" dur="500"/>
                                        <p:tgtEl>
                                          <p:spTgt spid="28"/>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wipe(up)">
                                      <p:cBhvr>
                                        <p:cTn id="11" dur="500"/>
                                        <p:tgtEl>
                                          <p:spTgt spid="27"/>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wipe(up)">
                                      <p:cBhvr>
                                        <p:cTn id="15" dur="500"/>
                                        <p:tgtEl>
                                          <p:spTgt spid="30"/>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wipe(up)">
                                      <p:cBhvr>
                                        <p:cTn id="19" dur="500"/>
                                        <p:tgtEl>
                                          <p:spTgt spid="29"/>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wipe(up)">
                                      <p:cBhvr>
                                        <p:cTn id="23" dur="500"/>
                                        <p:tgtEl>
                                          <p:spTgt spid="32"/>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wipe(up)">
                                      <p:cBhvr>
                                        <p:cTn id="2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0" grpId="0"/>
      <p:bldP spid="3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47894</TotalTime>
  <Words>4638</Words>
  <Application>Microsoft Office PowerPoint</Application>
  <PresentationFormat>On-screen Show (4:3)</PresentationFormat>
  <Paragraphs>621</Paragraphs>
  <Slides>32</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Calibri</vt:lpstr>
      <vt:lpstr>Georgia</vt:lpstr>
      <vt:lpstr>Times New Roman</vt:lpstr>
      <vt:lpstr>Trebuchet MS</vt:lpstr>
      <vt:lpstr>Wingdings 2</vt:lpstr>
      <vt:lpstr>Urban</vt:lpstr>
      <vt:lpstr>Transformasi Rule ke Cardinality Diagram ER, dan Transformasi Diagram ER ke Tabel</vt:lpstr>
      <vt:lpstr>Tujuan Pertemuan</vt:lpstr>
      <vt:lpstr>Cardinality Diagram ER (Transformasi Rule ke Cardinality ERD)</vt:lpstr>
      <vt:lpstr>Cardinality Diagram ER (Transformasi Rule ke Cardinality ERD)</vt:lpstr>
      <vt:lpstr>Cardinality Diagram ER (Transformasi Rule ke Cardinality ERD)</vt:lpstr>
      <vt:lpstr>One-to-One, Many-to-Many, and Many-to-One Relationships</vt:lpstr>
      <vt:lpstr>One-to-One, Many-to-Many, and Many-to-One Relationships</vt:lpstr>
      <vt:lpstr>Transformasi Binary Relationship menjadi tabel (Relations)</vt:lpstr>
      <vt:lpstr>Transformasi Binary Relationship menjadi tabel (Relations)</vt:lpstr>
      <vt:lpstr>Transformasi Binary Relationship menjadi tabel (Relations)</vt:lpstr>
      <vt:lpstr>Transformasi Binary Relationship menjadi tabel (Relations)</vt:lpstr>
      <vt:lpstr>Transformasi Binary Relationship menjadi tabel (Relations)</vt:lpstr>
      <vt:lpstr>Transformasi Binary Relationship menjadi tabel (Relations)</vt:lpstr>
      <vt:lpstr>Transformasi Binary Relationship menjadi tabel (Relations)</vt:lpstr>
      <vt:lpstr>Transformasi Binary Relationship menjadi tabel (Relations)</vt:lpstr>
      <vt:lpstr>Transformasi n-ary Relationship menjadi tabel (Relations)</vt:lpstr>
      <vt:lpstr>ER Concept Tambahan Attribute Cardinality</vt:lpstr>
      <vt:lpstr>ER Concept Tambahan Attribute Cardinality</vt:lpstr>
      <vt:lpstr>ER Concept Tambahan QUIZ (Attribute Cardinality)</vt:lpstr>
      <vt:lpstr>ER Concept Tambahan Weak Entity</vt:lpstr>
      <vt:lpstr>ER Concept Tambahan Weak Entity</vt:lpstr>
      <vt:lpstr>ER Concept Tambahan Weak Entity</vt:lpstr>
      <vt:lpstr>ER Concept Tambahan Generalization Hierarchies</vt:lpstr>
      <vt:lpstr>See You Next Session</vt:lpstr>
      <vt:lpstr>Rangkuman Transformasi ERD ke Tabel</vt:lpstr>
      <vt:lpstr>Intro ER Concept -Transformasi ER Menjadi Tabel</vt:lpstr>
      <vt:lpstr>Intro ER Concept -Transformasi ER Menjadi Tabel</vt:lpstr>
      <vt:lpstr>Transformasi Binary Relationship menjadi tabel (Relations)</vt:lpstr>
      <vt:lpstr>Transformasi Binary Relationship menjadi tabel (Relations)</vt:lpstr>
      <vt:lpstr>Transformasi Binary Relationship menjadi tabel (Relations)</vt:lpstr>
      <vt:lpstr>Transformasi Binary Relationship menjadi tabel (Relations)</vt:lpstr>
      <vt:lpstr>Done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Bahasa Pemrograman &amp; Struktur Data</dc:title>
  <dc:creator>Augury</dc:creator>
  <cp:lastModifiedBy>Marcello Singadji</cp:lastModifiedBy>
  <cp:revision>487</cp:revision>
  <dcterms:created xsi:type="dcterms:W3CDTF">2011-08-04T03:20:05Z</dcterms:created>
  <dcterms:modified xsi:type="dcterms:W3CDTF">2020-10-04T16:55:07Z</dcterms:modified>
</cp:coreProperties>
</file>