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5"/>
  </p:notesMasterIdLst>
  <p:sldIdLst>
    <p:sldId id="256" r:id="rId2"/>
    <p:sldId id="262" r:id="rId3"/>
    <p:sldId id="312" r:id="rId4"/>
    <p:sldId id="314" r:id="rId5"/>
    <p:sldId id="315" r:id="rId6"/>
    <p:sldId id="316" r:id="rId7"/>
    <p:sldId id="317" r:id="rId8"/>
    <p:sldId id="318" r:id="rId9"/>
    <p:sldId id="319" r:id="rId10"/>
    <p:sldId id="320" r:id="rId11"/>
    <p:sldId id="321" r:id="rId12"/>
    <p:sldId id="322" r:id="rId13"/>
    <p:sldId id="323" r:id="rId14"/>
    <p:sldId id="324" r:id="rId15"/>
    <p:sldId id="325" r:id="rId16"/>
    <p:sldId id="326" r:id="rId17"/>
    <p:sldId id="327" r:id="rId18"/>
    <p:sldId id="328" r:id="rId19"/>
    <p:sldId id="329" r:id="rId20"/>
    <p:sldId id="330" r:id="rId21"/>
    <p:sldId id="331" r:id="rId22"/>
    <p:sldId id="332" r:id="rId23"/>
    <p:sldId id="333" r:id="rId24"/>
  </p:sldIdLst>
  <p:sldSz cx="9144000" cy="6858000" type="screen4x3"/>
  <p:notesSz cx="6858000" cy="9144000"/>
  <p:defaultTextStyle>
    <a:defPPr>
      <a:defRPr lang="id-ID"/>
    </a:defPPr>
    <a:lvl1pPr marL="0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54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07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61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215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268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322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376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430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35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0" autoAdjust="0"/>
    <p:restoredTop sz="89946" autoAdjust="0"/>
  </p:normalViewPr>
  <p:slideViewPr>
    <p:cSldViewPr>
      <p:cViewPr varScale="1">
        <p:scale>
          <a:sx n="67" d="100"/>
          <a:sy n="67" d="100"/>
        </p:scale>
        <p:origin x="149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12972-45E0-4A02-9098-D0EBB0199C4B}" type="datetimeFigureOut">
              <a:rPr lang="id-ID" smtClean="0"/>
              <a:t>04/02/2020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E19FB5-3E22-4347-9D47-E764C09E46C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08625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54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07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61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215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268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22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376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430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1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1" y="3897010"/>
            <a:ext cx="3733801" cy="192024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1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rgbClr val="0070C0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" y="3675528"/>
            <a:ext cx="9144001" cy="140677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rgbClr val="C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8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901087"/>
            <a:ext cx="4953000" cy="1752600"/>
          </a:xfrm>
        </p:spPr>
        <p:txBody>
          <a:bodyPr/>
          <a:lstStyle>
            <a:lvl1pPr marL="63987" indent="0" algn="l">
              <a:buNone/>
              <a:defRPr sz="2400">
                <a:solidFill>
                  <a:schemeClr val="tx2"/>
                </a:solidFill>
              </a:defRPr>
            </a:lvl1pPr>
            <a:lvl2pPr marL="457054" indent="0" algn="ctr">
              <a:buNone/>
            </a:lvl2pPr>
            <a:lvl3pPr marL="914107" indent="0" algn="ctr">
              <a:buNone/>
            </a:lvl3pPr>
            <a:lvl4pPr marL="1371161" indent="0" algn="ctr">
              <a:buNone/>
            </a:lvl4pPr>
            <a:lvl5pPr marL="1828215" indent="0" algn="ctr">
              <a:buNone/>
            </a:lvl5pPr>
            <a:lvl6pPr marL="2285268" indent="0" algn="ctr">
              <a:buNone/>
            </a:lvl6pPr>
            <a:lvl7pPr marL="2742322" indent="0" algn="ctr">
              <a:buNone/>
            </a:lvl7pPr>
            <a:lvl8pPr marL="3199376" indent="0" algn="ctr">
              <a:buNone/>
            </a:lvl8pPr>
            <a:lvl9pPr marL="365643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46AE70A2-8305-4903-ACEE-093213144D23}" type="datetime1">
              <a:rPr lang="id-ID" smtClean="0"/>
              <a:t>04/02/2020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id-ID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207" y="5038229"/>
            <a:ext cx="1828800" cy="18379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3576B-5DCB-46BD-B960-FD1B045D338E}" type="datetime1">
              <a:rPr lang="id-ID" smtClean="0"/>
              <a:t>04/02/2020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09137-D9C5-41B2-8283-E34CAF3A2495}" type="datetime1">
              <a:rPr lang="id-ID" smtClean="0"/>
              <a:t>04/02/2020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BF45C-6927-4918-8CE1-B68F80756E08}" type="datetime1">
              <a:rPr lang="id-ID" smtClean="0"/>
              <a:t>04/02/2020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0" y="-23408"/>
            <a:ext cx="8121080" cy="356065"/>
          </a:xfrm>
          <a:prstGeom prst="rect">
            <a:avLst/>
          </a:prstGeom>
        </p:spPr>
        <p:txBody>
          <a:bodyPr vert="horz" lIns="91411" tIns="45705" rIns="91411" bIns="45705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1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05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006C0-FC33-474F-BAD8-6B19424796DB}" type="datetime1">
              <a:rPr lang="id-ID" smtClean="0"/>
              <a:t>04/02/2020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5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5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F2EB3-146C-4B95-A34B-5FB3B6B06C74}" type="datetime1">
              <a:rPr lang="id-ID" smtClean="0"/>
              <a:t>04/02/2020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05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6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05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1A10EF2-188F-428A-A0B6-CF543A8CB232}" type="datetime1">
              <a:rPr lang="id-ID" smtClean="0"/>
              <a:t>04/02/2020</a:t>
            </a:fld>
            <a:endParaRPr lang="id-ID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306014A-B788-4825-8F5A-C2DF57315ED3}" type="datetime1">
              <a:rPr lang="id-ID" smtClean="0"/>
              <a:t>04/02/2020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FF2B6-4E69-4065-85E6-15FCFE880703}" type="datetime1">
              <a:rPr lang="id-ID" smtClean="0"/>
              <a:t>04/02/2020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1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F940C-016E-49AB-8CD7-98504CD48986}" type="datetime1">
              <a:rPr lang="id-ID" smtClean="0"/>
              <a:t>04/02/2020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5" y="1109161"/>
            <a:ext cx="586803" cy="4681637"/>
          </a:xfrm>
        </p:spPr>
        <p:txBody>
          <a:bodyPr vert="vert270" lIns="45705" tIns="0" rIns="45705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9"/>
            <a:ext cx="2590800" cy="2516489"/>
          </a:xfrm>
        </p:spPr>
        <p:txBody>
          <a:bodyPr lIns="0" tIns="0" rIns="45705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73624-6067-4C29-8C84-7801F5936874}" type="datetime1">
              <a:rPr lang="id-ID" smtClean="0"/>
              <a:t>04/02/2020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9"/>
            <a:ext cx="9144000" cy="84407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310663"/>
          </a:xfrm>
          <a:prstGeom prst="rect">
            <a:avLst/>
          </a:prstGeom>
          <a:solidFill>
            <a:srgbClr val="C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1" y="308277"/>
            <a:ext cx="9144001" cy="91441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7"/>
            <a:ext cx="3733819" cy="91087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1" y="440113"/>
            <a:ext cx="3733801" cy="180035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  <a:prstGeom prst="rect">
            <a:avLst/>
          </a:prstGeom>
        </p:spPr>
        <p:txBody>
          <a:bodyPr vert="horz" lIns="91411" tIns="45705" rIns="91411" bIns="45705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943136"/>
            <a:ext cx="8229600" cy="4325112"/>
          </a:xfrm>
          <a:prstGeom prst="rect">
            <a:avLst/>
          </a:prstGeom>
        </p:spPr>
        <p:txBody>
          <a:bodyPr vert="horz" lIns="91411" tIns="45705" rIns="91411" bIns="45705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 lIns="91411" tIns="45705" rIns="91411" bIns="45705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99488FC-EDED-4058-9988-82D22CA5B29A}" type="datetime1">
              <a:rPr lang="id-ID" smtClean="0"/>
              <a:t>04/02/2020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 lIns="91411" tIns="45705" rIns="91411" bIns="45705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lIns="91411" tIns="45705" rIns="91411" bIns="45705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5949280"/>
            <a:ext cx="914400" cy="9189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365643" indent="-255950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157" indent="-246809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249" indent="-21938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198" indent="-201104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443" indent="-182821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8829" indent="-182821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215" indent="-182821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318" indent="-182821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39563" indent="-182821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1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6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6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2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7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Perancangan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Pemrograman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Web</a:t>
            </a:r>
            <a:endParaRPr lang="id-ID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 smtClean="0"/>
              <a:t>Week </a:t>
            </a:r>
            <a:r>
              <a:rPr lang="id-ID" dirty="0" smtClean="0"/>
              <a:t>12</a:t>
            </a:r>
            <a:endParaRPr lang="id-ID" dirty="0" smtClean="0"/>
          </a:p>
          <a:p>
            <a:r>
              <a:rPr lang="id-ID" dirty="0" smtClean="0"/>
              <a:t>Object Oriented Programming</a:t>
            </a:r>
            <a:endParaRPr lang="id-ID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5085184"/>
            <a:ext cx="2964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chemeClr val="tx2"/>
                </a:solidFill>
              </a:rPr>
              <a:t>Oleh</a:t>
            </a:r>
            <a:r>
              <a:rPr lang="en-US" i="1" dirty="0" smtClean="0">
                <a:solidFill>
                  <a:schemeClr val="tx2"/>
                </a:solidFill>
              </a:rPr>
              <a:t>: </a:t>
            </a:r>
            <a:r>
              <a:rPr lang="en-US" i="1" dirty="0" err="1" smtClean="0">
                <a:solidFill>
                  <a:schemeClr val="tx2"/>
                </a:solidFill>
              </a:rPr>
              <a:t>Chaerul</a:t>
            </a:r>
            <a:r>
              <a:rPr lang="en-US" i="1" dirty="0" smtClean="0">
                <a:solidFill>
                  <a:schemeClr val="tx2"/>
                </a:solidFill>
              </a:rPr>
              <a:t> Anwar, MTI</a:t>
            </a:r>
            <a:endParaRPr lang="id-ID" i="1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7457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Constructor &amp; Destructor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800" dirty="0" err="1"/>
              <a:t>Inisialisasi</a:t>
            </a:r>
            <a:r>
              <a:rPr lang="en-US" sz="2800" dirty="0"/>
              <a:t> </a:t>
            </a:r>
            <a:r>
              <a:rPr lang="en-US" sz="2800" dirty="0" err="1"/>
              <a:t>objek</a:t>
            </a:r>
            <a:r>
              <a:rPr lang="en-US" sz="2800" dirty="0"/>
              <a:t>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menggunakan</a:t>
            </a:r>
            <a:r>
              <a:rPr lang="en-US" sz="2800" dirty="0"/>
              <a:t> parameter</a:t>
            </a:r>
          </a:p>
          <a:p>
            <a:pPr>
              <a:lnSpc>
                <a:spcPct val="80000"/>
              </a:lnSpc>
            </a:pPr>
            <a:r>
              <a:rPr lang="en-US" sz="2800" dirty="0" err="1"/>
              <a:t>Sintak</a:t>
            </a:r>
            <a:r>
              <a:rPr lang="en-US" sz="2800" dirty="0"/>
              <a:t> :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400" dirty="0"/>
              <a:t>function __construct([parameter, …])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400" dirty="0"/>
              <a:t>{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en-US" sz="2000" dirty="0"/>
              <a:t>//statement constructor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400" dirty="0"/>
              <a:t>}</a:t>
            </a:r>
          </a:p>
          <a:p>
            <a:pPr>
              <a:lnSpc>
                <a:spcPct val="80000"/>
              </a:lnSpc>
            </a:pPr>
            <a:r>
              <a:rPr lang="en-US" sz="2800" dirty="0" err="1"/>
              <a:t>Finalisasi</a:t>
            </a:r>
            <a:r>
              <a:rPr lang="en-US" sz="2800" dirty="0"/>
              <a:t> </a:t>
            </a:r>
            <a:r>
              <a:rPr lang="en-US" sz="2800" dirty="0" err="1"/>
              <a:t>objek</a:t>
            </a:r>
            <a:r>
              <a:rPr lang="en-US" sz="2800" dirty="0"/>
              <a:t> =&gt; cleanup &amp; security, </a:t>
            </a:r>
            <a:r>
              <a:rPr lang="en-US" sz="2800" dirty="0" err="1"/>
              <a:t>dipanggil</a:t>
            </a:r>
            <a:r>
              <a:rPr lang="en-US" sz="2800" dirty="0"/>
              <a:t> </a:t>
            </a:r>
            <a:r>
              <a:rPr lang="en-US" sz="2800" dirty="0" err="1"/>
              <a:t>saat</a:t>
            </a:r>
            <a:r>
              <a:rPr lang="en-US" sz="2800" dirty="0"/>
              <a:t> </a:t>
            </a:r>
            <a:r>
              <a:rPr lang="en-US" sz="2800" dirty="0" err="1"/>
              <a:t>suatu</a:t>
            </a:r>
            <a:r>
              <a:rPr lang="en-US" sz="2800" dirty="0"/>
              <a:t> class </a:t>
            </a:r>
            <a:r>
              <a:rPr lang="en-US" sz="2800" dirty="0" err="1"/>
              <a:t>diakses</a:t>
            </a:r>
            <a:r>
              <a:rPr lang="en-US" sz="2800" dirty="0"/>
              <a:t> </a:t>
            </a:r>
            <a:r>
              <a:rPr lang="en-US" sz="2800" dirty="0" err="1"/>
              <a:t>terakhir</a:t>
            </a:r>
            <a:r>
              <a:rPr lang="en-US" sz="2800" dirty="0"/>
              <a:t> kali</a:t>
            </a:r>
          </a:p>
          <a:p>
            <a:pPr>
              <a:lnSpc>
                <a:spcPct val="80000"/>
              </a:lnSpc>
            </a:pPr>
            <a:r>
              <a:rPr lang="en-US" sz="2800" dirty="0" err="1"/>
              <a:t>Sintak</a:t>
            </a:r>
            <a:r>
              <a:rPr lang="en-US" sz="2800" dirty="0"/>
              <a:t> :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400" dirty="0"/>
              <a:t>Function __destruct()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400" dirty="0"/>
              <a:t>{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en-US" sz="2000" dirty="0"/>
              <a:t>//statement destructor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4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5395964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Methods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Reserved =&gt; __ (double underscore)</a:t>
            </a:r>
          </a:p>
          <a:p>
            <a:pPr>
              <a:lnSpc>
                <a:spcPct val="90000"/>
              </a:lnSpc>
            </a:pPr>
            <a:r>
              <a:rPr lang="en-US" dirty="0"/>
              <a:t>$this =&gt; current object</a:t>
            </a:r>
          </a:p>
          <a:p>
            <a:pPr>
              <a:lnSpc>
                <a:spcPct val="90000"/>
              </a:lnSpc>
            </a:pPr>
            <a:r>
              <a:rPr lang="en-US" dirty="0"/>
              <a:t>Self =&gt; current class</a:t>
            </a:r>
          </a:p>
          <a:p>
            <a:pPr>
              <a:lnSpc>
                <a:spcPct val="90000"/>
              </a:lnSpc>
            </a:pPr>
            <a:r>
              <a:rPr lang="en-US" dirty="0"/>
              <a:t>Methods = function</a:t>
            </a:r>
          </a:p>
          <a:p>
            <a:pPr>
              <a:lnSpc>
                <a:spcPct val="90000"/>
              </a:lnSpc>
            </a:pPr>
            <a:r>
              <a:rPr lang="en-US" dirty="0"/>
              <a:t>Static :</a:t>
            </a:r>
          </a:p>
          <a:p>
            <a:pPr lvl="1">
              <a:lnSpc>
                <a:spcPct val="90000"/>
              </a:lnSpc>
            </a:pPr>
            <a:r>
              <a:rPr lang="en-US" dirty="0" err="1">
                <a:solidFill>
                  <a:srgbClr val="002060"/>
                </a:solidFill>
              </a:rPr>
              <a:t>Dipanggil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dari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nama</a:t>
            </a:r>
            <a:r>
              <a:rPr lang="en-US" dirty="0">
                <a:solidFill>
                  <a:srgbClr val="002060"/>
                </a:solidFill>
              </a:rPr>
              <a:t> class </a:t>
            </a:r>
            <a:r>
              <a:rPr lang="en-US" dirty="0" err="1">
                <a:solidFill>
                  <a:srgbClr val="002060"/>
                </a:solidFill>
              </a:rPr>
              <a:t>bukan</a:t>
            </a:r>
            <a:r>
              <a:rPr lang="en-US" dirty="0">
                <a:solidFill>
                  <a:srgbClr val="002060"/>
                </a:solidFill>
              </a:rPr>
              <a:t> object!!!</a:t>
            </a:r>
          </a:p>
          <a:p>
            <a:pPr lvl="1">
              <a:lnSpc>
                <a:spcPct val="90000"/>
              </a:lnSpc>
            </a:pPr>
            <a:r>
              <a:rPr lang="en-US" dirty="0" err="1">
                <a:solidFill>
                  <a:srgbClr val="002060"/>
                </a:solidFill>
              </a:rPr>
              <a:t>Tidak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dapat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mengkases</a:t>
            </a:r>
            <a:r>
              <a:rPr lang="en-US" dirty="0">
                <a:solidFill>
                  <a:srgbClr val="002060"/>
                </a:solidFill>
              </a:rPr>
              <a:t> property class!!!</a:t>
            </a:r>
          </a:p>
          <a:p>
            <a:pPr lvl="1">
              <a:lnSpc>
                <a:spcPct val="90000"/>
              </a:lnSpc>
            </a:pPr>
            <a:r>
              <a:rPr lang="en-US" dirty="0" err="1">
                <a:solidFill>
                  <a:srgbClr val="002060"/>
                </a:solidFill>
              </a:rPr>
              <a:t>Hanya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dapat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mengakses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variabel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tipe</a:t>
            </a:r>
            <a:r>
              <a:rPr lang="en-US" dirty="0">
                <a:solidFill>
                  <a:srgbClr val="002060"/>
                </a:solidFill>
              </a:rPr>
              <a:t> static </a:t>
            </a:r>
            <a:r>
              <a:rPr lang="en-US" dirty="0" err="1">
                <a:solidFill>
                  <a:srgbClr val="002060"/>
                </a:solidFill>
              </a:rPr>
              <a:t>atau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konstanta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dengan</a:t>
            </a:r>
            <a:r>
              <a:rPr lang="en-US" dirty="0">
                <a:solidFill>
                  <a:srgbClr val="002060"/>
                </a:solidFill>
              </a:rPr>
              <a:t> keyword self</a:t>
            </a:r>
          </a:p>
          <a:p>
            <a:pPr lvl="1">
              <a:lnSpc>
                <a:spcPct val="90000"/>
              </a:lnSpc>
            </a:pPr>
            <a:r>
              <a:rPr lang="en-US" dirty="0" err="1">
                <a:solidFill>
                  <a:srgbClr val="002060"/>
                </a:solidFill>
              </a:rPr>
              <a:t>Menggunakan</a:t>
            </a:r>
            <a:r>
              <a:rPr lang="en-US" dirty="0">
                <a:solidFill>
                  <a:srgbClr val="002060"/>
                </a:solidFill>
              </a:rPr>
              <a:t> :: (double colon)</a:t>
            </a:r>
          </a:p>
        </p:txBody>
      </p:sp>
    </p:spTree>
    <p:extLst>
      <p:ext uri="{BB962C8B-B14F-4D97-AF65-F5344CB8AC3E}">
        <p14:creationId xmlns:p14="http://schemas.microsoft.com/office/powerpoint/2010/main" val="8253925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Properties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/>
              <a:t>S</a:t>
            </a:r>
            <a:r>
              <a:rPr lang="en-US" dirty="0" err="1" smtClean="0"/>
              <a:t>uatu</a:t>
            </a:r>
            <a:r>
              <a:rPr lang="en-US" dirty="0" smtClean="0"/>
              <a:t> class </a:t>
            </a:r>
            <a:r>
              <a:rPr lang="en-US" dirty="0" err="1" smtClean="0"/>
              <a:t>menyimpan</a:t>
            </a:r>
            <a:r>
              <a:rPr lang="en-US" dirty="0" smtClean="0"/>
              <a:t> </a:t>
            </a:r>
            <a:r>
              <a:rPr lang="en-US" dirty="0" err="1" smtClean="0"/>
              <a:t>karakteristik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benda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properties, properties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berupa</a:t>
            </a:r>
            <a:r>
              <a:rPr lang="en-US" dirty="0" smtClean="0"/>
              <a:t> </a:t>
            </a:r>
            <a:r>
              <a:rPr lang="en-US" dirty="0" err="1" smtClean="0"/>
              <a:t>Variabel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konstanta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Contoh</a:t>
            </a:r>
            <a:r>
              <a:rPr lang="en-US" dirty="0" smtClean="0"/>
              <a:t> :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chemeClr val="tx2"/>
                </a:solidFill>
              </a:rPr>
              <a:t>Class </a:t>
            </a:r>
            <a:r>
              <a:rPr lang="en-US" b="1" dirty="0" err="1" smtClean="0">
                <a:solidFill>
                  <a:schemeClr val="tx2"/>
                </a:solidFill>
              </a:rPr>
              <a:t>Orang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properti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, </a:t>
            </a:r>
            <a:r>
              <a:rPr lang="en-US" dirty="0" err="1" smtClean="0"/>
              <a:t>WarnaRambut</a:t>
            </a:r>
            <a:r>
              <a:rPr lang="en-US" dirty="0" smtClean="0"/>
              <a:t>, </a:t>
            </a:r>
            <a:r>
              <a:rPr lang="en-US" dirty="0" err="1" smtClean="0"/>
              <a:t>Tinggi</a:t>
            </a:r>
            <a:r>
              <a:rPr lang="en-US" dirty="0" smtClean="0"/>
              <a:t>, </a:t>
            </a:r>
            <a:r>
              <a:rPr lang="en-US" dirty="0" err="1" smtClean="0"/>
              <a:t>Berat</a:t>
            </a:r>
            <a:r>
              <a:rPr lang="en-US" dirty="0" smtClean="0"/>
              <a:t> , </a:t>
            </a:r>
            <a:r>
              <a:rPr lang="en-US" dirty="0" err="1" smtClean="0"/>
              <a:t>Tahun</a:t>
            </a:r>
            <a:r>
              <a:rPr lang="en-US" dirty="0" smtClean="0"/>
              <a:t> </a:t>
            </a:r>
            <a:r>
              <a:rPr lang="en-US" dirty="0" err="1" smtClean="0"/>
              <a:t>Lahir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lain - lain.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dirty="0" smtClean="0">
                <a:solidFill>
                  <a:schemeClr val="tx2"/>
                </a:solidFill>
              </a:rPr>
              <a:t>Class </a:t>
            </a:r>
            <a:r>
              <a:rPr lang="en-US" b="1" dirty="0" err="1" smtClean="0">
                <a:solidFill>
                  <a:schemeClr val="tx2"/>
                </a:solidFill>
              </a:rPr>
              <a:t>KoneksiDB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properti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Alamat</a:t>
            </a:r>
            <a:r>
              <a:rPr lang="en-US" dirty="0" smtClean="0"/>
              <a:t> Server, User Name, Password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Database</a:t>
            </a:r>
          </a:p>
          <a:p>
            <a:pPr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845551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Konstanta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Sintak :</a:t>
            </a:r>
          </a:p>
          <a:p>
            <a:pPr>
              <a:buFontTx/>
              <a:buNone/>
            </a:pPr>
            <a:r>
              <a:rPr lang="en-US"/>
              <a:t>	const nama_konstanta = value;</a:t>
            </a:r>
          </a:p>
          <a:p>
            <a:r>
              <a:rPr lang="en-US"/>
              <a:t>Konstanta selalu static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4723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Scoping </a:t>
            </a:r>
            <a:r>
              <a:rPr lang="en-US" dirty="0" err="1"/>
              <a:t>Dalam</a:t>
            </a:r>
            <a:r>
              <a:rPr lang="en-US" dirty="0"/>
              <a:t> Class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public: :</a:t>
            </a:r>
          </a:p>
          <a:p>
            <a:pPr lvl="1"/>
            <a:r>
              <a:rPr lang="en-US"/>
              <a:t>Default scope untuk variabel dan methods</a:t>
            </a:r>
          </a:p>
          <a:p>
            <a:pPr lvl="1"/>
            <a:r>
              <a:rPr lang="en-US"/>
              <a:t>Keyword : var, public</a:t>
            </a:r>
          </a:p>
          <a:p>
            <a:r>
              <a:rPr lang="en-US"/>
              <a:t>protected :</a:t>
            </a:r>
          </a:p>
          <a:p>
            <a:pPr lvl="1"/>
            <a:r>
              <a:rPr lang="en-US"/>
              <a:t>Properti dan method yang dapat diakses oleh method suatu class atau inheritnya</a:t>
            </a:r>
          </a:p>
          <a:p>
            <a:r>
              <a:rPr lang="en-US"/>
              <a:t>private :</a:t>
            </a:r>
          </a:p>
          <a:p>
            <a:pPr lvl="1"/>
            <a:r>
              <a:rPr lang="en-US"/>
              <a:t>Properti dan method yang hanya dapat diakses oleh class atau subclass yang sama</a:t>
            </a:r>
          </a:p>
        </p:txBody>
      </p:sp>
    </p:spTree>
    <p:extLst>
      <p:ext uri="{BB962C8B-B14F-4D97-AF65-F5344CB8AC3E}">
        <p14:creationId xmlns:p14="http://schemas.microsoft.com/office/powerpoint/2010/main" val="19221114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270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Scoping </a:t>
            </a:r>
            <a:r>
              <a:rPr lang="en-US" dirty="0" err="1"/>
              <a:t>Dalam</a:t>
            </a:r>
            <a:r>
              <a:rPr lang="en-US" dirty="0"/>
              <a:t> Class</a:t>
            </a:r>
            <a:br>
              <a:rPr lang="en-US" dirty="0"/>
            </a:br>
            <a:endParaRPr lang="en-US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4236" y="1570038"/>
            <a:ext cx="8229600" cy="4525963"/>
          </a:xfrm>
        </p:spPr>
        <p:txBody>
          <a:bodyPr/>
          <a:lstStyle/>
          <a:p>
            <a:r>
              <a:rPr lang="en-US" dirty="0">
                <a:solidFill>
                  <a:srgbClr val="00CC00"/>
                </a:solidFill>
              </a:rPr>
              <a:t>Public</a:t>
            </a:r>
            <a:r>
              <a:rPr lang="en-US" dirty="0"/>
              <a:t> : member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diakses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kode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luar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subclass </a:t>
            </a:r>
            <a:r>
              <a:rPr lang="en-US" dirty="0" err="1"/>
              <a:t>boleh</a:t>
            </a:r>
            <a:r>
              <a:rPr lang="en-US" dirty="0"/>
              <a:t> me-”</a:t>
            </a:r>
            <a:r>
              <a:rPr lang="en-US" dirty="0" err="1"/>
              <a:t>warisi</a:t>
            </a:r>
            <a:r>
              <a:rPr lang="en-US" dirty="0"/>
              <a:t>”-</a:t>
            </a:r>
            <a:r>
              <a:rPr lang="en-US" dirty="0" err="1"/>
              <a:t>nya</a:t>
            </a:r>
            <a:endParaRPr lang="en-US" dirty="0"/>
          </a:p>
          <a:p>
            <a:r>
              <a:rPr lang="en-US" dirty="0">
                <a:solidFill>
                  <a:srgbClr val="00CC00"/>
                </a:solidFill>
              </a:rPr>
              <a:t>Protected</a:t>
            </a:r>
            <a:r>
              <a:rPr lang="en-US" dirty="0"/>
              <a:t> : member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boleh</a:t>
            </a:r>
            <a:r>
              <a:rPr lang="en-US" dirty="0"/>
              <a:t> </a:t>
            </a:r>
            <a:r>
              <a:rPr lang="en-US" dirty="0" err="1"/>
              <a:t>diakses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kode</a:t>
            </a:r>
            <a:r>
              <a:rPr lang="en-US" dirty="0"/>
              <a:t> </a:t>
            </a:r>
            <a:r>
              <a:rPr lang="en-US" dirty="0" err="1"/>
              <a:t>luar</a:t>
            </a:r>
            <a:r>
              <a:rPr lang="en-US" dirty="0"/>
              <a:t> </a:t>
            </a:r>
            <a:r>
              <a:rPr lang="en-US" dirty="0" err="1"/>
              <a:t>tapi</a:t>
            </a:r>
            <a:r>
              <a:rPr lang="en-US" dirty="0"/>
              <a:t> subclass </a:t>
            </a:r>
            <a:r>
              <a:rPr lang="en-US" dirty="0" err="1"/>
              <a:t>boleh</a:t>
            </a:r>
            <a:r>
              <a:rPr lang="en-US" dirty="0"/>
              <a:t> me-”</a:t>
            </a:r>
            <a:r>
              <a:rPr lang="en-US" dirty="0" err="1"/>
              <a:t>warisi</a:t>
            </a:r>
            <a:r>
              <a:rPr lang="en-US" dirty="0"/>
              <a:t>”-</a:t>
            </a:r>
            <a:r>
              <a:rPr lang="en-US" dirty="0" err="1"/>
              <a:t>nya</a:t>
            </a:r>
            <a:endParaRPr lang="en-US" dirty="0"/>
          </a:p>
          <a:p>
            <a:r>
              <a:rPr lang="en-US" dirty="0">
                <a:solidFill>
                  <a:srgbClr val="00CC00"/>
                </a:solidFill>
              </a:rPr>
              <a:t>Private</a:t>
            </a:r>
            <a:r>
              <a:rPr lang="en-US" dirty="0"/>
              <a:t> : member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boleh</a:t>
            </a:r>
            <a:r>
              <a:rPr lang="en-US" dirty="0"/>
              <a:t> </a:t>
            </a:r>
            <a:r>
              <a:rPr lang="en-US" dirty="0" err="1"/>
              <a:t>diakses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kode</a:t>
            </a:r>
            <a:r>
              <a:rPr lang="en-US" dirty="0"/>
              <a:t> </a:t>
            </a:r>
            <a:r>
              <a:rPr lang="en-US" dirty="0" err="1"/>
              <a:t>luar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subclass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0967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Inheritance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/>
              <a:t>Menurunkan class baru dari sebuah class yang sudah ada</a:t>
            </a:r>
          </a:p>
          <a:p>
            <a:r>
              <a:rPr lang="en-US" sz="2800"/>
              <a:t>Keyword : </a:t>
            </a:r>
            <a:r>
              <a:rPr lang="en-US" sz="2800" i="1"/>
              <a:t>extends</a:t>
            </a:r>
          </a:p>
          <a:p>
            <a:r>
              <a:rPr lang="en-US" sz="2800"/>
              <a:t>Sintak :</a:t>
            </a:r>
          </a:p>
          <a:p>
            <a:pPr lvl="1">
              <a:buFontTx/>
              <a:buNone/>
            </a:pPr>
            <a:r>
              <a:rPr lang="en-US" sz="2400"/>
              <a:t>class nama_class2 extends class_induk</a:t>
            </a:r>
          </a:p>
          <a:p>
            <a:pPr lvl="1">
              <a:buFontTx/>
              <a:buNone/>
            </a:pPr>
            <a:r>
              <a:rPr lang="en-US" sz="2400"/>
              <a:t>{</a:t>
            </a:r>
          </a:p>
          <a:p>
            <a:pPr lvl="2">
              <a:buFontTx/>
              <a:buNone/>
            </a:pPr>
            <a:r>
              <a:rPr lang="en-US" sz="2000"/>
              <a:t>//statement class baru</a:t>
            </a:r>
          </a:p>
          <a:p>
            <a:pPr lvl="1">
              <a:buFontTx/>
              <a:buNone/>
            </a:pPr>
            <a:r>
              <a:rPr lang="en-US" sz="2400"/>
              <a:t>}</a:t>
            </a:r>
          </a:p>
          <a:p>
            <a:r>
              <a:rPr lang="en-US" sz="2800"/>
              <a:t>Methods di subclass akan meng-override methods class induk =&gt; gunakan operator </a:t>
            </a:r>
            <a:r>
              <a:rPr lang="en-US" sz="2800" i="1"/>
              <a:t>parent</a:t>
            </a:r>
            <a:r>
              <a:rPr lang="en-US" sz="2800"/>
              <a:t> untuk mengakses methods di class induk</a:t>
            </a:r>
          </a:p>
        </p:txBody>
      </p:sp>
    </p:spTree>
    <p:extLst>
      <p:ext uri="{BB962C8B-B14F-4D97-AF65-F5344CB8AC3E}">
        <p14:creationId xmlns:p14="http://schemas.microsoft.com/office/powerpoint/2010/main" val="6553757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Subclass constructor harus memanggil parent constructor dengan :</a:t>
            </a:r>
          </a:p>
          <a:p>
            <a:pPr lvl="1">
              <a:lnSpc>
                <a:spcPct val="90000"/>
              </a:lnSpc>
            </a:pPr>
            <a:r>
              <a:rPr lang="en-US"/>
              <a:t>parent::__construct();</a:t>
            </a:r>
          </a:p>
          <a:p>
            <a:pPr>
              <a:lnSpc>
                <a:spcPct val="90000"/>
              </a:lnSpc>
            </a:pPr>
            <a:r>
              <a:rPr lang="en-US"/>
              <a:t>Methods superclass tidak boleh dioverride, gunakan keyword : final</a:t>
            </a:r>
          </a:p>
          <a:p>
            <a:pPr>
              <a:lnSpc>
                <a:spcPct val="90000"/>
              </a:lnSpc>
            </a:pPr>
            <a:r>
              <a:rPr lang="en-US"/>
              <a:t>Sintak :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/>
              <a:t>final function nama_fungsi()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/>
              <a:t>{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/>
              <a:t>//statement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0230107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4495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838200"/>
          </a:xfrm>
        </p:spPr>
        <p:txBody>
          <a:bodyPr/>
          <a:lstStyle/>
          <a:p>
            <a:r>
              <a:rPr lang="en-US" dirty="0" err="1" smtClean="0"/>
              <a:t>Penggunaan</a:t>
            </a:r>
            <a:r>
              <a:rPr lang="en-US" dirty="0" smtClean="0"/>
              <a:t> Class and object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0" y="685800"/>
            <a:ext cx="4343400" cy="657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 err="1" smtClean="0">
                <a:solidFill>
                  <a:srgbClr val="002060"/>
                </a:solidFill>
              </a:rPr>
              <a:t>Untuk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Membuat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objek</a:t>
            </a:r>
            <a:r>
              <a:rPr lang="en-US" dirty="0" smtClean="0">
                <a:solidFill>
                  <a:srgbClr val="002060"/>
                </a:solidFill>
              </a:rPr>
              <a:t> , </a:t>
            </a:r>
            <a:r>
              <a:rPr lang="en-US" dirty="0" err="1" smtClean="0">
                <a:solidFill>
                  <a:srgbClr val="002060"/>
                </a:solidFill>
              </a:rPr>
              <a:t>harus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dibentuk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dari</a:t>
            </a:r>
            <a:r>
              <a:rPr lang="en-US" dirty="0" smtClean="0">
                <a:solidFill>
                  <a:srgbClr val="002060"/>
                </a:solidFill>
              </a:rPr>
              <a:t> class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rgbClr val="002060"/>
                </a:solidFill>
              </a:rPr>
              <a:t>$</a:t>
            </a:r>
            <a:r>
              <a:rPr lang="en-US" dirty="0" err="1" smtClean="0">
                <a:solidFill>
                  <a:srgbClr val="002060"/>
                </a:solidFill>
              </a:rPr>
              <a:t>objek</a:t>
            </a:r>
            <a:r>
              <a:rPr lang="en-US" dirty="0" smtClean="0">
                <a:solidFill>
                  <a:srgbClr val="002060"/>
                </a:solidFill>
              </a:rPr>
              <a:t> = new class;</a:t>
            </a:r>
          </a:p>
          <a:p>
            <a:pPr>
              <a:lnSpc>
                <a:spcPct val="80000"/>
              </a:lnSpc>
            </a:pPr>
            <a:r>
              <a:rPr lang="en-US" dirty="0" err="1" smtClean="0">
                <a:solidFill>
                  <a:srgbClr val="002060"/>
                </a:solidFill>
              </a:rPr>
              <a:t>Mengakses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objek</a:t>
            </a:r>
            <a:r>
              <a:rPr lang="en-US" dirty="0" smtClean="0">
                <a:solidFill>
                  <a:srgbClr val="002060"/>
                </a:solidFill>
              </a:rPr>
              <a:t> 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rgbClr val="002060"/>
                </a:solidFill>
              </a:rPr>
              <a:t>$</a:t>
            </a:r>
            <a:r>
              <a:rPr lang="en-US" dirty="0" err="1" smtClean="0">
                <a:solidFill>
                  <a:srgbClr val="002060"/>
                </a:solidFill>
              </a:rPr>
              <a:t>objek</a:t>
            </a:r>
            <a:r>
              <a:rPr lang="en-US" dirty="0" smtClean="0">
                <a:solidFill>
                  <a:srgbClr val="002060"/>
                </a:solidFill>
              </a:rPr>
              <a:t> -&gt; property/methods</a:t>
            </a:r>
          </a:p>
          <a:p>
            <a:pPr>
              <a:lnSpc>
                <a:spcPct val="80000"/>
              </a:lnSpc>
            </a:pPr>
            <a:r>
              <a:rPr lang="en-US" dirty="0" err="1" smtClean="0">
                <a:solidFill>
                  <a:srgbClr val="002060"/>
                </a:solidFill>
              </a:rPr>
              <a:t>Mengkloning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objek</a:t>
            </a:r>
            <a:r>
              <a:rPr lang="en-US" dirty="0" smtClean="0">
                <a:solidFill>
                  <a:srgbClr val="002060"/>
                </a:solidFill>
              </a:rPr>
              <a:t> 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rgbClr val="002060"/>
                </a:solidFill>
              </a:rPr>
              <a:t>$objek2 = $objek1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err="1" smtClean="0">
                <a:solidFill>
                  <a:srgbClr val="002060"/>
                </a:solidFill>
              </a:rPr>
              <a:t>Contoh</a:t>
            </a:r>
            <a:r>
              <a:rPr lang="en-US" dirty="0" smtClean="0">
                <a:solidFill>
                  <a:srgbClr val="002060"/>
                </a:solidFill>
              </a:rPr>
              <a:t> 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rgbClr val="002060"/>
                </a:solidFill>
              </a:rPr>
              <a:t>$a=new </a:t>
            </a:r>
            <a:r>
              <a:rPr lang="en-US" dirty="0" err="1" smtClean="0">
                <a:solidFill>
                  <a:srgbClr val="002060"/>
                </a:solidFill>
              </a:rPr>
              <a:t>mobil</a:t>
            </a:r>
            <a:r>
              <a:rPr lang="en-US" dirty="0" smtClean="0">
                <a:solidFill>
                  <a:srgbClr val="002060"/>
                </a:solidFill>
              </a:rPr>
              <a:t>();//object $a </a:t>
            </a:r>
            <a:r>
              <a:rPr lang="en-US" dirty="0" err="1" smtClean="0">
                <a:solidFill>
                  <a:srgbClr val="002060"/>
                </a:solidFill>
              </a:rPr>
              <a:t>dari</a:t>
            </a:r>
            <a:r>
              <a:rPr lang="en-US" dirty="0" smtClean="0">
                <a:solidFill>
                  <a:srgbClr val="002060"/>
                </a:solidFill>
              </a:rPr>
              <a:t> class </a:t>
            </a:r>
            <a:r>
              <a:rPr lang="en-US" dirty="0" err="1" smtClean="0">
                <a:solidFill>
                  <a:srgbClr val="002060"/>
                </a:solidFill>
              </a:rPr>
              <a:t>mobil</a:t>
            </a:r>
            <a:endParaRPr lang="en-US" dirty="0" smtClean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rgbClr val="002060"/>
                </a:solidFill>
              </a:rPr>
              <a:t>$b=new </a:t>
            </a:r>
            <a:r>
              <a:rPr lang="en-US" dirty="0" err="1" smtClean="0">
                <a:solidFill>
                  <a:srgbClr val="002060"/>
                </a:solidFill>
              </a:rPr>
              <a:t>mobil</a:t>
            </a:r>
            <a:r>
              <a:rPr lang="en-US" dirty="0" smtClean="0">
                <a:solidFill>
                  <a:srgbClr val="002060"/>
                </a:solidFill>
              </a:rPr>
              <a:t>(); //object $b </a:t>
            </a:r>
            <a:r>
              <a:rPr lang="en-US" dirty="0" err="1" smtClean="0">
                <a:solidFill>
                  <a:srgbClr val="002060"/>
                </a:solidFill>
              </a:rPr>
              <a:t>dari</a:t>
            </a:r>
            <a:r>
              <a:rPr lang="en-US" dirty="0" smtClean="0">
                <a:solidFill>
                  <a:srgbClr val="002060"/>
                </a:solidFill>
              </a:rPr>
              <a:t> class </a:t>
            </a:r>
            <a:r>
              <a:rPr lang="en-US" dirty="0" err="1" smtClean="0">
                <a:solidFill>
                  <a:srgbClr val="002060"/>
                </a:solidFill>
              </a:rPr>
              <a:t>mobil</a:t>
            </a:r>
            <a:endParaRPr lang="en-US" dirty="0" smtClean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rgbClr val="002060"/>
                </a:solidFill>
              </a:rPr>
              <a:t>$a-&gt;</a:t>
            </a:r>
            <a:r>
              <a:rPr lang="en-US" dirty="0" err="1" smtClean="0">
                <a:solidFill>
                  <a:srgbClr val="002060"/>
                </a:solidFill>
              </a:rPr>
              <a:t>tampilwarna</a:t>
            </a:r>
            <a:r>
              <a:rPr lang="en-US" dirty="0" smtClean="0">
                <a:solidFill>
                  <a:srgbClr val="002060"/>
                </a:solidFill>
              </a:rPr>
              <a:t>() ; //</a:t>
            </a:r>
            <a:r>
              <a:rPr lang="en-US" dirty="0" err="1" smtClean="0">
                <a:solidFill>
                  <a:srgbClr val="002060"/>
                </a:solidFill>
              </a:rPr>
              <a:t>memanggil</a:t>
            </a:r>
            <a:r>
              <a:rPr lang="en-US" dirty="0" smtClean="0">
                <a:solidFill>
                  <a:srgbClr val="002060"/>
                </a:solidFill>
              </a:rPr>
              <a:t> method </a:t>
            </a:r>
            <a:r>
              <a:rPr lang="en-US" dirty="0" err="1" smtClean="0">
                <a:solidFill>
                  <a:srgbClr val="002060"/>
                </a:solidFill>
              </a:rPr>
              <a:t>tampilwarna</a:t>
            </a:r>
            <a:r>
              <a:rPr lang="en-US" dirty="0" smtClean="0">
                <a:solidFill>
                  <a:srgbClr val="002060"/>
                </a:solidFill>
              </a:rPr>
              <a:t>();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rgbClr val="002060"/>
                </a:solidFill>
              </a:rPr>
              <a:t>$a-&gt;</a:t>
            </a:r>
            <a:r>
              <a:rPr lang="en-US" dirty="0" err="1" smtClean="0">
                <a:solidFill>
                  <a:srgbClr val="002060"/>
                </a:solidFill>
              </a:rPr>
              <a:t>gantiwarna</a:t>
            </a:r>
            <a:r>
              <a:rPr lang="en-US" dirty="0" smtClean="0">
                <a:solidFill>
                  <a:srgbClr val="002060"/>
                </a:solidFill>
              </a:rPr>
              <a:t>(“</a:t>
            </a:r>
            <a:r>
              <a:rPr lang="en-US" dirty="0" err="1" smtClean="0">
                <a:solidFill>
                  <a:srgbClr val="002060"/>
                </a:solidFill>
              </a:rPr>
              <a:t>kuning</a:t>
            </a:r>
            <a:r>
              <a:rPr lang="en-US" dirty="0" smtClean="0">
                <a:solidFill>
                  <a:srgbClr val="002060"/>
                </a:solidFill>
              </a:rPr>
              <a:t>”); //</a:t>
            </a:r>
            <a:r>
              <a:rPr lang="en-US" dirty="0" err="1" smtClean="0">
                <a:solidFill>
                  <a:srgbClr val="002060"/>
                </a:solidFill>
              </a:rPr>
              <a:t>memanggil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rgbClr val="002060"/>
                </a:solidFill>
              </a:rPr>
              <a:t>Method </a:t>
            </a:r>
            <a:r>
              <a:rPr lang="en-US" dirty="0" err="1" smtClean="0">
                <a:solidFill>
                  <a:srgbClr val="002060"/>
                </a:solidFill>
              </a:rPr>
              <a:t>gantiwarna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menjadi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kuning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err="1" smtClean="0">
                <a:solidFill>
                  <a:srgbClr val="002060"/>
                </a:solidFill>
              </a:rPr>
              <a:t>Contoh</a:t>
            </a:r>
            <a:r>
              <a:rPr lang="en-US" dirty="0" smtClean="0">
                <a:solidFill>
                  <a:srgbClr val="002060"/>
                </a:solidFill>
              </a:rPr>
              <a:t> :</a:t>
            </a:r>
            <a:endParaRPr lang="en-US" dirty="0">
              <a:solidFill>
                <a:srgbClr val="00206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//mobil.php</a:t>
            </a:r>
          </a:p>
          <a:p>
            <a:r>
              <a:rPr lang="en-US" dirty="0" smtClean="0"/>
              <a:t>&lt;?</a:t>
            </a:r>
            <a:r>
              <a:rPr lang="en-US" dirty="0" err="1" smtClean="0"/>
              <a:t>php</a:t>
            </a:r>
            <a:endParaRPr lang="en-US" dirty="0" smtClean="0"/>
          </a:p>
          <a:p>
            <a:r>
              <a:rPr lang="en-US" dirty="0" smtClean="0"/>
              <a:t>include "classmobil.php";</a:t>
            </a:r>
          </a:p>
          <a:p>
            <a:r>
              <a:rPr lang="en-US" dirty="0" smtClean="0"/>
              <a:t>$a=new Mobil();</a:t>
            </a:r>
          </a:p>
          <a:p>
            <a:r>
              <a:rPr lang="en-US" dirty="0" smtClean="0"/>
              <a:t>echo "</a:t>
            </a:r>
            <a:r>
              <a:rPr lang="en-US" dirty="0" err="1" smtClean="0"/>
              <a:t>Merek</a:t>
            </a:r>
            <a:r>
              <a:rPr lang="en-US" dirty="0" smtClean="0"/>
              <a:t> Mobil : " . $a-&gt;</a:t>
            </a:r>
            <a:r>
              <a:rPr lang="en-US" dirty="0" err="1" smtClean="0"/>
              <a:t>merk</a:t>
            </a:r>
            <a:r>
              <a:rPr lang="en-US" dirty="0" smtClean="0"/>
              <a:t> . "&lt;</a:t>
            </a:r>
            <a:r>
              <a:rPr lang="en-US" dirty="0" err="1" smtClean="0"/>
              <a:t>br</a:t>
            </a:r>
            <a:r>
              <a:rPr lang="en-US" dirty="0" smtClean="0"/>
              <a:t> /&gt;";</a:t>
            </a:r>
          </a:p>
          <a:p>
            <a:r>
              <a:rPr lang="en-US" dirty="0" smtClean="0"/>
              <a:t>echo "</a:t>
            </a:r>
            <a:r>
              <a:rPr lang="en-US" dirty="0" err="1" smtClean="0"/>
              <a:t>Warna</a:t>
            </a:r>
            <a:r>
              <a:rPr lang="en-US" dirty="0" smtClean="0"/>
              <a:t> Mobil : " . $a-&gt;</a:t>
            </a:r>
            <a:r>
              <a:rPr lang="en-US" dirty="0" err="1" smtClean="0"/>
              <a:t>warna</a:t>
            </a:r>
            <a:r>
              <a:rPr lang="en-US" dirty="0" smtClean="0"/>
              <a:t> . "&lt;</a:t>
            </a:r>
            <a:r>
              <a:rPr lang="en-US" dirty="0" err="1" smtClean="0"/>
              <a:t>br</a:t>
            </a:r>
            <a:r>
              <a:rPr lang="en-US" dirty="0" smtClean="0"/>
              <a:t> /&gt;";</a:t>
            </a:r>
          </a:p>
          <a:p>
            <a:r>
              <a:rPr lang="en-US" dirty="0" smtClean="0"/>
              <a:t>echo "</a:t>
            </a:r>
            <a:r>
              <a:rPr lang="en-US" dirty="0" err="1" smtClean="0"/>
              <a:t>Harga</a:t>
            </a:r>
            <a:r>
              <a:rPr lang="en-US" dirty="0" smtClean="0"/>
              <a:t> Mobil : " . $a-&gt;</a:t>
            </a:r>
            <a:r>
              <a:rPr lang="en-US" dirty="0" err="1" smtClean="0"/>
              <a:t>harga</a:t>
            </a:r>
            <a:r>
              <a:rPr lang="en-US" dirty="0" smtClean="0"/>
              <a:t> . "&lt;</a:t>
            </a:r>
            <a:r>
              <a:rPr lang="en-US" dirty="0" err="1" smtClean="0"/>
              <a:t>br</a:t>
            </a:r>
            <a:r>
              <a:rPr lang="en-US" dirty="0" smtClean="0"/>
              <a:t> /&gt;";</a:t>
            </a:r>
          </a:p>
          <a:p>
            <a:r>
              <a:rPr lang="en-US" dirty="0" smtClean="0"/>
              <a:t>?&gt;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4272677"/>
            <a:ext cx="3657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Latihan</a:t>
            </a:r>
            <a:r>
              <a:rPr lang="en-US" b="1" dirty="0" smtClean="0"/>
              <a:t> :</a:t>
            </a:r>
          </a:p>
          <a:p>
            <a:r>
              <a:rPr lang="en-US" dirty="0" err="1" smtClean="0"/>
              <a:t>Buat</a:t>
            </a:r>
            <a:r>
              <a:rPr lang="en-US" dirty="0" smtClean="0"/>
              <a:t> form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menampilkan</a:t>
            </a:r>
            <a:r>
              <a:rPr lang="en-US" dirty="0" smtClean="0"/>
              <a:t> 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mengganti</a:t>
            </a:r>
            <a:r>
              <a:rPr lang="en-US" dirty="0" smtClean="0"/>
              <a:t> </a:t>
            </a:r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class </a:t>
            </a:r>
            <a:r>
              <a:rPr lang="en-US" dirty="0" err="1" smtClean="0"/>
              <a:t>mobil</a:t>
            </a:r>
            <a:endParaRPr lang="en-US" dirty="0" smtClean="0"/>
          </a:p>
          <a:p>
            <a:r>
              <a:rPr lang="en-US" dirty="0" err="1" smtClean="0"/>
              <a:t>Diatas</a:t>
            </a:r>
            <a:r>
              <a:rPr lang="en-US" dirty="0" smtClean="0"/>
              <a:t> , </a:t>
            </a:r>
            <a:r>
              <a:rPr lang="en-US" dirty="0" err="1" smtClean="0"/>
              <a:t>Buatlah</a:t>
            </a:r>
            <a:r>
              <a:rPr lang="en-US" dirty="0" smtClean="0"/>
              <a:t>  file classmobil.php </a:t>
            </a:r>
            <a:r>
              <a:rPr lang="en-US" dirty="0" err="1" smtClean="0"/>
              <a:t>berisi</a:t>
            </a:r>
            <a:r>
              <a:rPr lang="en-US" dirty="0" smtClean="0"/>
              <a:t> class </a:t>
            </a:r>
            <a:r>
              <a:rPr lang="en-US" dirty="0" err="1" smtClean="0"/>
              <a:t>mobil</a:t>
            </a:r>
            <a:r>
              <a:rPr lang="en-US" dirty="0" smtClean="0"/>
              <a:t> </a:t>
            </a:r>
          </a:p>
          <a:p>
            <a:r>
              <a:rPr lang="en-US" dirty="0" smtClean="0"/>
              <a:t>Include classmobil.php </a:t>
            </a:r>
            <a:r>
              <a:rPr lang="en-US" dirty="0" err="1" smtClean="0"/>
              <a:t>kedalam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file </a:t>
            </a:r>
            <a:r>
              <a:rPr lang="en-US" dirty="0" err="1" smtClean="0"/>
              <a:t>php</a:t>
            </a:r>
            <a:r>
              <a:rPr lang="en-US" dirty="0" smtClean="0"/>
              <a:t> yang </a:t>
            </a:r>
            <a:r>
              <a:rPr lang="en-US" dirty="0" err="1" smtClean="0"/>
              <a:t>dibuat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latihan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58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589062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Latihan</a:t>
            </a:r>
            <a:r>
              <a:rPr lang="en-US" dirty="0" smtClean="0"/>
              <a:t> </a:t>
            </a:r>
            <a:r>
              <a:rPr lang="en-US" dirty="0" err="1" smtClean="0"/>
              <a:t>Penggunaan</a:t>
            </a:r>
            <a:r>
              <a:rPr lang="en-US" dirty="0" smtClean="0"/>
              <a:t> Class and object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1447800"/>
            <a:ext cx="7696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Latihan</a:t>
            </a:r>
            <a:r>
              <a:rPr lang="en-US" sz="3200" b="1" dirty="0" smtClean="0"/>
              <a:t> :</a:t>
            </a:r>
          </a:p>
          <a:p>
            <a:r>
              <a:rPr lang="en-US" sz="3200" dirty="0" err="1" smtClean="0"/>
              <a:t>Buat</a:t>
            </a:r>
            <a:r>
              <a:rPr lang="en-US" sz="3200" dirty="0" smtClean="0"/>
              <a:t> form </a:t>
            </a:r>
            <a:r>
              <a:rPr lang="en-US" sz="3200" dirty="0" err="1" smtClean="0"/>
              <a:t>untuk</a:t>
            </a:r>
            <a:r>
              <a:rPr lang="en-US" sz="3200" dirty="0" smtClean="0"/>
              <a:t> </a:t>
            </a:r>
            <a:r>
              <a:rPr lang="en-US" sz="3200" dirty="0" err="1" smtClean="0"/>
              <a:t>menampilkan</a:t>
            </a:r>
            <a:r>
              <a:rPr lang="en-US" sz="3200" dirty="0" smtClean="0"/>
              <a:t> 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mengganti</a:t>
            </a:r>
            <a:r>
              <a:rPr lang="en-US" sz="3200" dirty="0" smtClean="0"/>
              <a:t> </a:t>
            </a:r>
            <a:r>
              <a:rPr lang="en-US" sz="3200" dirty="0" err="1" smtClean="0"/>
              <a:t>warna</a:t>
            </a:r>
            <a:r>
              <a:rPr lang="en-US" sz="3200" dirty="0" smtClean="0"/>
              <a:t> </a:t>
            </a:r>
            <a:r>
              <a:rPr lang="en-US" sz="3200" dirty="0" err="1" smtClean="0"/>
              <a:t>berdasarkan</a:t>
            </a:r>
            <a:r>
              <a:rPr lang="en-US" sz="3200" dirty="0" smtClean="0"/>
              <a:t> </a:t>
            </a:r>
            <a:r>
              <a:rPr lang="en-US" sz="3200" dirty="0" err="1" smtClean="0"/>
              <a:t>dari</a:t>
            </a:r>
            <a:r>
              <a:rPr lang="en-US" sz="3200" dirty="0" smtClean="0"/>
              <a:t> class </a:t>
            </a:r>
            <a:r>
              <a:rPr lang="en-US" sz="3200" dirty="0" err="1" smtClean="0"/>
              <a:t>mobil</a:t>
            </a:r>
            <a:endParaRPr lang="en-US" sz="3200" dirty="0" smtClean="0"/>
          </a:p>
          <a:p>
            <a:r>
              <a:rPr lang="en-US" sz="3200" dirty="0" err="1" smtClean="0"/>
              <a:t>Diatas</a:t>
            </a:r>
            <a:r>
              <a:rPr lang="en-US" sz="3200" dirty="0" smtClean="0"/>
              <a:t> , </a:t>
            </a:r>
            <a:r>
              <a:rPr lang="en-US" sz="3200" dirty="0" err="1" smtClean="0"/>
              <a:t>Buatlah</a:t>
            </a:r>
            <a:r>
              <a:rPr lang="en-US" sz="3200" dirty="0" smtClean="0"/>
              <a:t>  file classmobil.php </a:t>
            </a:r>
            <a:r>
              <a:rPr lang="en-US" sz="3200" dirty="0" err="1" smtClean="0"/>
              <a:t>berisi</a:t>
            </a:r>
            <a:r>
              <a:rPr lang="en-US" sz="3200" dirty="0" smtClean="0"/>
              <a:t> class </a:t>
            </a:r>
            <a:r>
              <a:rPr lang="en-US" sz="3200" dirty="0" err="1" smtClean="0"/>
              <a:t>mobil</a:t>
            </a:r>
            <a:r>
              <a:rPr lang="en-US" sz="3200" dirty="0" smtClean="0"/>
              <a:t> ,Include classmobil.php </a:t>
            </a:r>
            <a:r>
              <a:rPr lang="en-US" sz="3200" dirty="0" err="1" smtClean="0"/>
              <a:t>kedalam</a:t>
            </a:r>
            <a:r>
              <a:rPr lang="en-US" sz="3200" dirty="0" smtClean="0"/>
              <a:t> </a:t>
            </a:r>
            <a:r>
              <a:rPr lang="en-US" sz="3200" dirty="0" err="1" smtClean="0"/>
              <a:t>setiap</a:t>
            </a:r>
            <a:r>
              <a:rPr lang="en-US" sz="3200" dirty="0" smtClean="0"/>
              <a:t> file </a:t>
            </a:r>
            <a:r>
              <a:rPr lang="en-US" sz="3200" dirty="0" err="1" smtClean="0"/>
              <a:t>php</a:t>
            </a:r>
            <a:r>
              <a:rPr lang="en-US" sz="3200" dirty="0" smtClean="0"/>
              <a:t> yang </a:t>
            </a:r>
            <a:r>
              <a:rPr lang="en-US" sz="3200" dirty="0" err="1" smtClean="0"/>
              <a:t>dibuat</a:t>
            </a:r>
            <a:r>
              <a:rPr lang="en-US" sz="3200" dirty="0" smtClean="0"/>
              <a:t> </a:t>
            </a:r>
            <a:r>
              <a:rPr lang="en-US" sz="3200" dirty="0" err="1" smtClean="0"/>
              <a:t>dalam</a:t>
            </a:r>
            <a:r>
              <a:rPr lang="en-US" sz="3200" dirty="0" smtClean="0"/>
              <a:t> </a:t>
            </a:r>
            <a:r>
              <a:rPr lang="en-US" sz="3200" dirty="0" err="1" smtClean="0"/>
              <a:t>latihan</a:t>
            </a:r>
            <a:r>
              <a:rPr lang="en-US" sz="3200" dirty="0" smtClean="0"/>
              <a:t> </a:t>
            </a:r>
            <a:r>
              <a:rPr lang="en-US" sz="3200" dirty="0" err="1" smtClean="0"/>
              <a:t>ini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5967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756" y="980728"/>
            <a:ext cx="4392488" cy="5114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2795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Penggunaan</a:t>
            </a:r>
            <a:r>
              <a:rPr lang="en-US" dirty="0" smtClean="0"/>
              <a:t> Class</a:t>
            </a:r>
            <a:endParaRPr 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17864"/>
            <a:ext cx="8915400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3819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Penggunaan</a:t>
            </a:r>
            <a:r>
              <a:rPr lang="en-US" dirty="0" smtClean="0"/>
              <a:t> Class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09800"/>
            <a:ext cx="7924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6330" y="1295400"/>
            <a:ext cx="8817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Buat</a:t>
            </a:r>
            <a:r>
              <a:rPr lang="en-US" dirty="0" smtClean="0"/>
              <a:t> Class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menampilkan</a:t>
            </a:r>
            <a:r>
              <a:rPr lang="en-US" dirty="0" smtClean="0"/>
              <a:t> form, </a:t>
            </a:r>
            <a:r>
              <a:rPr lang="en-US" dirty="0" err="1" smtClean="0"/>
              <a:t>gunakan</a:t>
            </a:r>
            <a:r>
              <a:rPr lang="en-US" dirty="0" smtClean="0"/>
              <a:t> </a:t>
            </a:r>
            <a:r>
              <a:rPr lang="en-US" dirty="0" err="1" smtClean="0"/>
              <a:t>panggil</a:t>
            </a:r>
            <a:r>
              <a:rPr lang="en-US" dirty="0" smtClean="0"/>
              <a:t> class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pembuatan</a:t>
            </a:r>
            <a:r>
              <a:rPr lang="en-US" dirty="0" smtClean="0"/>
              <a:t> 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91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66800"/>
          </a:xfrm>
        </p:spPr>
        <p:txBody>
          <a:bodyPr/>
          <a:lstStyle/>
          <a:p>
            <a:r>
              <a:rPr lang="en-US" dirty="0" err="1" smtClean="0"/>
              <a:t>Latihan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515" y="1311424"/>
            <a:ext cx="8229600" cy="55626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dirty="0" smtClean="0"/>
              <a:t>1.</a:t>
            </a:r>
          </a:p>
          <a:p>
            <a:pPr>
              <a:buNone/>
            </a:pPr>
            <a:r>
              <a:rPr lang="en-US" dirty="0" err="1" smtClean="0"/>
              <a:t>Buka</a:t>
            </a:r>
            <a:r>
              <a:rPr lang="en-US" dirty="0" smtClean="0"/>
              <a:t> </a:t>
            </a:r>
            <a:r>
              <a:rPr lang="en-US" dirty="0" err="1" smtClean="0"/>
              <a:t>mysql</a:t>
            </a:r>
            <a:r>
              <a:rPr lang="en-US" dirty="0" smtClean="0"/>
              <a:t>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buat</a:t>
            </a:r>
            <a:r>
              <a:rPr lang="en-US" dirty="0" smtClean="0"/>
              <a:t> table : </a:t>
            </a:r>
            <a:r>
              <a:rPr lang="en-US" b="1" dirty="0" err="1" smtClean="0"/>
              <a:t>tbBarang</a:t>
            </a:r>
            <a:r>
              <a:rPr lang="en-US" b="1" dirty="0" smtClean="0"/>
              <a:t> </a:t>
            </a:r>
            <a:r>
              <a:rPr lang="en-US" dirty="0" smtClean="0"/>
              <a:t> 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isi</a:t>
            </a:r>
            <a:r>
              <a:rPr lang="en-US" dirty="0" smtClean="0"/>
              <a:t> 10 item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err="1" smtClean="0"/>
              <a:t>kdbarang</a:t>
            </a:r>
            <a:r>
              <a:rPr lang="en-US" dirty="0" smtClean="0"/>
              <a:t>	text/</a:t>
            </a:r>
            <a:r>
              <a:rPr lang="en-US" dirty="0" err="1" smtClean="0"/>
              <a:t>varchar</a:t>
            </a:r>
            <a:endParaRPr lang="en-US" dirty="0" smtClean="0"/>
          </a:p>
          <a:p>
            <a:pPr>
              <a:buNone/>
            </a:pPr>
            <a:r>
              <a:rPr lang="en-US" dirty="0"/>
              <a:t>	</a:t>
            </a:r>
            <a:r>
              <a:rPr lang="en-US" dirty="0" err="1" smtClean="0"/>
              <a:t>namabarang</a:t>
            </a:r>
            <a:r>
              <a:rPr lang="en-US" dirty="0" smtClean="0"/>
              <a:t>	text/</a:t>
            </a:r>
            <a:r>
              <a:rPr lang="en-US" dirty="0" err="1" smtClean="0"/>
              <a:t>varchar</a:t>
            </a:r>
            <a:endParaRPr lang="en-US" dirty="0" smtClean="0"/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qty			number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err="1" smtClean="0"/>
              <a:t>hargabeli</a:t>
            </a:r>
            <a:r>
              <a:rPr lang="en-US" dirty="0" smtClean="0"/>
              <a:t>	number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err="1" smtClean="0"/>
              <a:t>hargajual</a:t>
            </a:r>
            <a:r>
              <a:rPr lang="en-US" dirty="0" smtClean="0"/>
              <a:t>		number</a:t>
            </a:r>
          </a:p>
          <a:p>
            <a:r>
              <a:rPr lang="en-US" dirty="0" err="1" smtClean="0"/>
              <a:t>Buat</a:t>
            </a:r>
            <a:r>
              <a:rPr lang="en-US" dirty="0" smtClean="0"/>
              <a:t> file </a:t>
            </a:r>
            <a:r>
              <a:rPr lang="en-US" dirty="0" err="1" smtClean="0"/>
              <a:t>php</a:t>
            </a:r>
            <a:r>
              <a:rPr lang="en-US" dirty="0" smtClean="0"/>
              <a:t> </a:t>
            </a:r>
            <a:r>
              <a:rPr lang="en-US" dirty="0" err="1" smtClean="0"/>
              <a:t>berisi</a:t>
            </a:r>
            <a:r>
              <a:rPr lang="en-US" dirty="0" smtClean="0"/>
              <a:t> class </a:t>
            </a:r>
            <a:r>
              <a:rPr lang="en-US" dirty="0" err="1" smtClean="0"/>
              <a:t>koneksidb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koneksi</a:t>
            </a:r>
            <a:r>
              <a:rPr lang="en-US" dirty="0" smtClean="0"/>
              <a:t> database </a:t>
            </a:r>
            <a:r>
              <a:rPr lang="en-US" dirty="0" err="1" smtClean="0"/>
              <a:t>dan</a:t>
            </a:r>
            <a:r>
              <a:rPr lang="en-US" dirty="0" smtClean="0"/>
              <a:t> table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err="1" smtClean="0"/>
              <a:t>dalam</a:t>
            </a:r>
            <a:r>
              <a:rPr lang="en-US" dirty="0" smtClean="0"/>
              <a:t> class </a:t>
            </a:r>
            <a:r>
              <a:rPr lang="en-US" dirty="0" err="1" smtClean="0"/>
              <a:t>koneksi</a:t>
            </a:r>
            <a:r>
              <a:rPr lang="en-US" dirty="0" smtClean="0"/>
              <a:t> </a:t>
            </a:r>
            <a:r>
              <a:rPr lang="en-US" dirty="0" err="1" smtClean="0"/>
              <a:t>buat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method ,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-   </a:t>
            </a:r>
            <a:r>
              <a:rPr lang="en-US" dirty="0" err="1" smtClean="0"/>
              <a:t>koneksi</a:t>
            </a:r>
            <a:r>
              <a:rPr lang="en-US" dirty="0" smtClean="0"/>
              <a:t> 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-  query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-  </a:t>
            </a:r>
            <a:r>
              <a:rPr lang="en-US" dirty="0" err="1" smtClean="0"/>
              <a:t>ambildata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Class </a:t>
            </a:r>
            <a:r>
              <a:rPr lang="en-US" dirty="0" err="1" smtClean="0"/>
              <a:t>koneksidb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properti</a:t>
            </a:r>
            <a:r>
              <a:rPr lang="en-US" dirty="0" smtClean="0"/>
              <a:t> : </a:t>
            </a:r>
            <a:r>
              <a:rPr lang="en-US" dirty="0" err="1" smtClean="0"/>
              <a:t>alamatserver,namauser,password,namadatabase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Buat</a:t>
            </a:r>
            <a:r>
              <a:rPr lang="en-US" dirty="0" smtClean="0"/>
              <a:t> file </a:t>
            </a:r>
            <a:r>
              <a:rPr lang="en-US" dirty="0" err="1" smtClean="0"/>
              <a:t>php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memanggil</a:t>
            </a:r>
            <a:r>
              <a:rPr lang="en-US" dirty="0" smtClean="0"/>
              <a:t> class </a:t>
            </a:r>
            <a:r>
              <a:rPr lang="en-US" dirty="0" err="1" smtClean="0"/>
              <a:t>koneksi</a:t>
            </a:r>
            <a:r>
              <a:rPr lang="en-US" dirty="0" smtClean="0"/>
              <a:t> </a:t>
            </a:r>
            <a:r>
              <a:rPr lang="en-US" dirty="0" err="1" smtClean="0"/>
              <a:t>tampilkan</a:t>
            </a:r>
            <a:r>
              <a:rPr lang="en-US" dirty="0" smtClean="0"/>
              <a:t> data-data </a:t>
            </a:r>
            <a:r>
              <a:rPr lang="en-US" dirty="0" err="1" smtClean="0"/>
              <a:t>tbBarang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table</a:t>
            </a:r>
          </a:p>
          <a:p>
            <a:pPr>
              <a:buNone/>
            </a:pPr>
            <a:r>
              <a:rPr lang="en-US" dirty="0" smtClean="0"/>
              <a:t>2. </a:t>
            </a:r>
          </a:p>
          <a:p>
            <a:pPr>
              <a:buNone/>
            </a:pPr>
            <a:r>
              <a:rPr lang="en-US" dirty="0" err="1" smtClean="0"/>
              <a:t>Buat</a:t>
            </a:r>
            <a:r>
              <a:rPr lang="en-US" dirty="0" smtClean="0"/>
              <a:t> form </a:t>
            </a:r>
            <a:r>
              <a:rPr lang="en-US" dirty="0" err="1" smtClean="0"/>
              <a:t>untuk</a:t>
            </a:r>
            <a:r>
              <a:rPr lang="en-US" dirty="0" smtClean="0"/>
              <a:t> input </a:t>
            </a:r>
            <a:r>
              <a:rPr lang="en-US" dirty="0" err="1" smtClean="0"/>
              <a:t>tbBarang</a:t>
            </a:r>
            <a:r>
              <a:rPr lang="en-US" dirty="0" smtClean="0"/>
              <a:t>, </a:t>
            </a:r>
            <a:r>
              <a:rPr lang="en-US" dirty="0" err="1" smtClean="0"/>
              <a:t>gunakan</a:t>
            </a:r>
            <a:r>
              <a:rPr lang="en-US" dirty="0" smtClean="0"/>
              <a:t> class </a:t>
            </a:r>
            <a:r>
              <a:rPr lang="en-US" dirty="0" err="1" smtClean="0"/>
              <a:t>koneksidb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class form yang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pernah</a:t>
            </a:r>
            <a:r>
              <a:rPr lang="en-US" dirty="0" smtClean="0"/>
              <a:t> </a:t>
            </a:r>
            <a:r>
              <a:rPr lang="en-US" dirty="0" err="1" smtClean="0"/>
              <a:t>dibuat</a:t>
            </a:r>
            <a:r>
              <a:rPr lang="en-US" dirty="0" smtClean="0"/>
              <a:t> </a:t>
            </a:r>
            <a:r>
              <a:rPr lang="en-US" dirty="0" err="1" smtClean="0"/>
              <a:t>sebelumnya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32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Latihan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3. </a:t>
            </a:r>
            <a:r>
              <a:rPr lang="en-US" dirty="0" err="1" smtClean="0"/>
              <a:t>Modifikasi</a:t>
            </a:r>
            <a:r>
              <a:rPr lang="en-US" dirty="0" smtClean="0"/>
              <a:t> script </a:t>
            </a:r>
            <a:r>
              <a:rPr lang="en-US" dirty="0" err="1" smtClean="0"/>
              <a:t>latihan</a:t>
            </a:r>
            <a:r>
              <a:rPr lang="en-US" dirty="0" smtClean="0"/>
              <a:t> 1, </a:t>
            </a:r>
            <a:r>
              <a:rPr lang="en-US" dirty="0" err="1" smtClean="0"/>
              <a:t>tampilkan</a:t>
            </a:r>
            <a:r>
              <a:rPr lang="en-US" dirty="0" smtClean="0"/>
              <a:t> data-data </a:t>
            </a:r>
            <a:r>
              <a:rPr lang="en-US" dirty="0" err="1" smtClean="0"/>
              <a:t>tbBarang</a:t>
            </a:r>
            <a:r>
              <a:rPr lang="en-US" dirty="0" smtClean="0"/>
              <a:t> </a:t>
            </a:r>
            <a:r>
              <a:rPr lang="en-US" dirty="0" err="1" smtClean="0"/>
              <a:t>lalu</a:t>
            </a:r>
            <a:r>
              <a:rPr lang="en-US" dirty="0" smtClean="0"/>
              <a:t> </a:t>
            </a:r>
            <a:r>
              <a:rPr lang="en-US" dirty="0" err="1" smtClean="0"/>
              <a:t>tambahkan</a:t>
            </a:r>
            <a:r>
              <a:rPr lang="en-US" dirty="0" smtClean="0"/>
              <a:t> 1 </a:t>
            </a:r>
            <a:r>
              <a:rPr lang="en-US" dirty="0" err="1" smtClean="0"/>
              <a:t>kolom</a:t>
            </a:r>
            <a:r>
              <a:rPr lang="en-US" dirty="0" smtClean="0"/>
              <a:t> </a:t>
            </a:r>
            <a:r>
              <a:rPr lang="en-US" dirty="0" err="1" smtClean="0"/>
              <a:t>hapus</a:t>
            </a:r>
            <a:r>
              <a:rPr lang="en-US" dirty="0" smtClean="0"/>
              <a:t> </a:t>
            </a:r>
            <a:r>
              <a:rPr lang="en-US" dirty="0" err="1" smtClean="0"/>
              <a:t>berisi</a:t>
            </a:r>
            <a:r>
              <a:rPr lang="en-US" dirty="0" smtClean="0"/>
              <a:t> icon delete / </a:t>
            </a:r>
            <a:r>
              <a:rPr lang="en-US" dirty="0" err="1" smtClean="0"/>
              <a:t>atau</a:t>
            </a:r>
            <a:r>
              <a:rPr lang="en-US" dirty="0" smtClean="0"/>
              <a:t> link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tulisan</a:t>
            </a:r>
            <a:r>
              <a:rPr lang="en-US" dirty="0" smtClean="0"/>
              <a:t> delete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menghapus</a:t>
            </a:r>
            <a:r>
              <a:rPr lang="en-US" dirty="0" smtClean="0"/>
              <a:t> data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tabel</a:t>
            </a:r>
            <a:r>
              <a:rPr lang="en-US" dirty="0" smtClean="0"/>
              <a:t> </a:t>
            </a:r>
            <a:r>
              <a:rPr lang="en-US" dirty="0" err="1" smtClean="0"/>
              <a:t>tbBarang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4. </a:t>
            </a:r>
            <a:r>
              <a:rPr lang="en-US" dirty="0" err="1" smtClean="0"/>
              <a:t>Buat</a:t>
            </a:r>
            <a:r>
              <a:rPr lang="en-US" dirty="0" smtClean="0"/>
              <a:t> file </a:t>
            </a:r>
            <a:r>
              <a:rPr lang="en-US" dirty="0" err="1" smtClean="0"/>
              <a:t>php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pencarian</a:t>
            </a:r>
            <a:r>
              <a:rPr lang="en-US" dirty="0" smtClean="0"/>
              <a:t> data-data </a:t>
            </a:r>
            <a:r>
              <a:rPr lang="en-US" dirty="0" err="1" smtClean="0"/>
              <a:t>tbBarang</a:t>
            </a:r>
            <a:r>
              <a:rPr lang="en-US" dirty="0" smtClean="0"/>
              <a:t>, </a:t>
            </a:r>
            <a:r>
              <a:rPr lang="en-US" dirty="0" err="1" smtClean="0"/>
              <a:t>pencarian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kdbarang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namabarang</a:t>
            </a:r>
            <a:r>
              <a:rPr lang="en-US" dirty="0" smtClean="0"/>
              <a:t> ,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disubmit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ditampilkan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tabel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1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9725" indent="-336550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id-ID" altLang="en-US" dirty="0" smtClean="0">
                <a:cs typeface="Courier New" panose="02070309020205020404" pitchFamily="49" charset="0"/>
              </a:rPr>
              <a:t>Menjelaskan tentang konsep Object Oriented Programming (OOP) </a:t>
            </a:r>
          </a:p>
          <a:p>
            <a:pPr marL="339725" indent="-336550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id-ID" altLang="en-US" dirty="0" smtClean="0">
                <a:cs typeface="Courier New" panose="02070309020205020404" pitchFamily="49" charset="0"/>
              </a:rPr>
              <a:t>Membuat </a:t>
            </a:r>
            <a:r>
              <a:rPr lang="id-ID" altLang="en-US" dirty="0" smtClean="0">
                <a:cs typeface="Courier New" panose="02070309020205020404" pitchFamily="49" charset="0"/>
              </a:rPr>
              <a:t>Programming php berbasiskan Object Oriented Programming</a:t>
            </a:r>
            <a:endParaRPr lang="en-US" altLang="en-US" dirty="0">
              <a:cs typeface="Courier New" panose="02070309020205020404" pitchFamily="49" charset="0"/>
            </a:endParaRPr>
          </a:p>
          <a:p>
            <a:pPr marL="109693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4324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49808" y="304800"/>
            <a:ext cx="82296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OBJECT ORIENTED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153400" cy="51816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err="1" smtClean="0"/>
              <a:t>Konsep</a:t>
            </a:r>
            <a:r>
              <a:rPr lang="en-US" dirty="0" smtClean="0"/>
              <a:t> OOP </a:t>
            </a:r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pemrograman</a:t>
            </a:r>
            <a:r>
              <a:rPr lang="en-US" dirty="0" smtClean="0"/>
              <a:t> yang </a:t>
            </a:r>
            <a:r>
              <a:rPr lang="en-US" dirty="0" err="1" smtClean="0"/>
              <a:t>cepat</a:t>
            </a:r>
            <a:r>
              <a:rPr lang="en-US" dirty="0" smtClean="0"/>
              <a:t>, </a:t>
            </a:r>
            <a:r>
              <a:rPr lang="en-US" dirty="0" err="1" smtClean="0"/>
              <a:t>fleksibel</a:t>
            </a:r>
            <a:r>
              <a:rPr lang="en-US" dirty="0" smtClean="0"/>
              <a:t>, </a:t>
            </a:r>
            <a:r>
              <a:rPr lang="en-US" dirty="0" err="1" smtClean="0"/>
              <a:t>kompak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terstruktur</a:t>
            </a:r>
            <a:r>
              <a:rPr lang="en-US" dirty="0" smtClean="0"/>
              <a:t>,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logikal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non </a:t>
            </a:r>
            <a:r>
              <a:rPr lang="en-US" dirty="0" err="1" smtClean="0"/>
              <a:t>logikal</a:t>
            </a:r>
            <a:r>
              <a:rPr lang="en-US" dirty="0" smtClean="0"/>
              <a:t> (</a:t>
            </a:r>
            <a:r>
              <a:rPr lang="en-US" dirty="0" err="1" smtClean="0"/>
              <a:t>dokumentasi</a:t>
            </a:r>
            <a:r>
              <a:rPr lang="en-US" dirty="0" smtClean="0"/>
              <a:t>, </a:t>
            </a:r>
            <a:r>
              <a:rPr lang="en-US" dirty="0" err="1" smtClean="0"/>
              <a:t>leksikal</a:t>
            </a:r>
            <a:r>
              <a:rPr lang="en-US" dirty="0" smtClean="0"/>
              <a:t>, </a:t>
            </a:r>
            <a:r>
              <a:rPr lang="en-US" dirty="0" err="1" smtClean="0"/>
              <a:t>dll</a:t>
            </a:r>
            <a:r>
              <a:rPr lang="en-US" dirty="0" smtClean="0"/>
              <a:t>)</a:t>
            </a:r>
          </a:p>
          <a:p>
            <a:pPr eaLnBrk="1" hangingPunct="1"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What’s Object</a:t>
            </a:r>
          </a:p>
          <a:p>
            <a:pPr lvl="1" eaLnBrk="1" hangingPunct="1"/>
            <a:r>
              <a:rPr lang="en-US" sz="2400" dirty="0" smtClean="0"/>
              <a:t>An object is a software bundle of related variables and methods. </a:t>
            </a:r>
          </a:p>
          <a:p>
            <a:pPr lvl="1" eaLnBrk="1" hangingPunct="1"/>
            <a:r>
              <a:rPr lang="en-US" sz="2400" dirty="0" smtClean="0"/>
              <a:t>Software objects are often used to model real-world objects you find in everyday life. </a:t>
            </a:r>
          </a:p>
          <a:p>
            <a:pPr lvl="1" eaLnBrk="1" hangingPunct="1"/>
            <a:r>
              <a:rPr lang="en-US" sz="2400" dirty="0" err="1" smtClean="0"/>
              <a:t>kucing</a:t>
            </a:r>
            <a:r>
              <a:rPr lang="en-US" sz="2400" dirty="0" smtClean="0"/>
              <a:t>, </a:t>
            </a:r>
            <a:r>
              <a:rPr lang="en-US" sz="2400" dirty="0" err="1" smtClean="0"/>
              <a:t>mangga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obyek</a:t>
            </a:r>
            <a:r>
              <a:rPr lang="en-US" sz="2400" dirty="0" smtClean="0"/>
              <a:t> </a:t>
            </a:r>
          </a:p>
          <a:p>
            <a:pPr eaLnBrk="1" hangingPunct="1"/>
            <a:r>
              <a:rPr lang="en-US" dirty="0" err="1" smtClean="0"/>
              <a:t>Apa</a:t>
            </a:r>
            <a:r>
              <a:rPr lang="en-US" dirty="0" smtClean="0"/>
              <a:t> yang </a:t>
            </a:r>
            <a:r>
              <a:rPr lang="en-US" dirty="0" err="1" smtClean="0"/>
              <a:t>dimiliki</a:t>
            </a:r>
            <a:r>
              <a:rPr lang="en-US" dirty="0" smtClean="0"/>
              <a:t> </a:t>
            </a:r>
            <a:r>
              <a:rPr lang="en-US" dirty="0" err="1" smtClean="0"/>
              <a:t>obyek</a:t>
            </a:r>
            <a:endParaRPr lang="en-US" dirty="0" smtClean="0"/>
          </a:p>
          <a:p>
            <a:pPr lvl="1" eaLnBrk="1" hangingPunct="1"/>
            <a:r>
              <a:rPr lang="en-US" dirty="0" smtClean="0"/>
              <a:t>state (</a:t>
            </a:r>
            <a:r>
              <a:rPr lang="en-US" dirty="0" err="1" smtClean="0"/>
              <a:t>keadaan</a:t>
            </a:r>
            <a:r>
              <a:rPr lang="en-US" dirty="0" smtClean="0"/>
              <a:t>) </a:t>
            </a:r>
          </a:p>
          <a:p>
            <a:pPr lvl="2" eaLnBrk="1" hangingPunct="1"/>
            <a:r>
              <a:rPr lang="en-US" sz="2000" dirty="0" err="1" smtClean="0"/>
              <a:t>implementasinya</a:t>
            </a:r>
            <a:r>
              <a:rPr lang="en-US" sz="2000" dirty="0" smtClean="0"/>
              <a:t> </a:t>
            </a:r>
            <a:r>
              <a:rPr lang="en-US" sz="2000" dirty="0" err="1" smtClean="0"/>
              <a:t>menjadi</a:t>
            </a:r>
            <a:r>
              <a:rPr lang="en-US" sz="2000" dirty="0" smtClean="0"/>
              <a:t> properties,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variabel</a:t>
            </a:r>
            <a:r>
              <a:rPr lang="en-US" sz="2000" dirty="0" smtClean="0"/>
              <a:t> </a:t>
            </a:r>
            <a:r>
              <a:rPr lang="en-US" sz="2000" dirty="0" err="1" smtClean="0"/>
              <a:t>milik</a:t>
            </a:r>
            <a:r>
              <a:rPr lang="en-US" sz="2000" dirty="0" smtClean="0"/>
              <a:t> </a:t>
            </a:r>
            <a:r>
              <a:rPr lang="en-US" sz="2000" dirty="0" err="1" smtClean="0"/>
              <a:t>obyek</a:t>
            </a:r>
            <a:endParaRPr lang="en-US" sz="2000" dirty="0" smtClean="0"/>
          </a:p>
          <a:p>
            <a:pPr lvl="1" eaLnBrk="1" hangingPunct="1"/>
            <a:r>
              <a:rPr lang="en-US" dirty="0" err="1" smtClean="0"/>
              <a:t>behaviour</a:t>
            </a:r>
            <a:r>
              <a:rPr lang="en-US" dirty="0" smtClean="0"/>
              <a:t> </a:t>
            </a:r>
          </a:p>
          <a:p>
            <a:pPr lvl="2" eaLnBrk="1" hangingPunct="1"/>
            <a:r>
              <a:rPr lang="en-US" sz="2000" dirty="0" err="1" smtClean="0"/>
              <a:t>implementasinya</a:t>
            </a:r>
            <a:r>
              <a:rPr lang="en-US" sz="2000" dirty="0" smtClean="0"/>
              <a:t>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menjadi</a:t>
            </a:r>
            <a:r>
              <a:rPr lang="en-US" sz="2000" dirty="0" smtClean="0"/>
              <a:t> method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fungsi</a:t>
            </a:r>
            <a:r>
              <a:rPr lang="en-US" sz="2000" dirty="0" smtClean="0"/>
              <a:t> </a:t>
            </a:r>
            <a:r>
              <a:rPr lang="en-US" sz="2000" dirty="0" err="1" smtClean="0"/>
              <a:t>milik</a:t>
            </a:r>
            <a:r>
              <a:rPr lang="en-US" sz="2000" dirty="0" smtClean="0"/>
              <a:t> </a:t>
            </a:r>
            <a:r>
              <a:rPr lang="en-US" sz="2000" dirty="0" err="1" smtClean="0"/>
              <a:t>sebuah</a:t>
            </a:r>
            <a:r>
              <a:rPr lang="en-US" sz="2000" dirty="0" smtClean="0"/>
              <a:t> </a:t>
            </a:r>
            <a:r>
              <a:rPr lang="en-US" sz="2000" dirty="0" err="1" smtClean="0"/>
              <a:t>kelas</a:t>
            </a:r>
            <a:endParaRPr lang="en-US" sz="2000" dirty="0" smtClean="0"/>
          </a:p>
          <a:p>
            <a:pPr lvl="1" eaLnBrk="1" hangingPunct="1"/>
            <a:endParaRPr lang="en-US" sz="1800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8057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OBJECT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600" smtClean="0"/>
              <a:t>Object adalah sesuatu yang memiliki 1 set tanggung jawab dan satu set keadaan (state)</a:t>
            </a:r>
          </a:p>
          <a:p>
            <a:pPr eaLnBrk="1" hangingPunct="1"/>
            <a:r>
              <a:rPr lang="en-US" sz="2600" smtClean="0"/>
              <a:t>Tanggung jawab diimplementasikan menggunakan method/fungsi </a:t>
            </a:r>
          </a:p>
          <a:p>
            <a:pPr eaLnBrk="1" hangingPunct="1"/>
            <a:r>
              <a:rPr lang="en-US" sz="2600" smtClean="0"/>
              <a:t>State diimplementasikan menggunakan properties/variabel </a:t>
            </a:r>
          </a:p>
          <a:p>
            <a:pPr eaLnBrk="1" hangingPunct="1"/>
            <a:r>
              <a:rPr lang="en-US" sz="2600" smtClean="0"/>
              <a:t>variabel dan fungsi selanjutnya disebut sebagai member dari sebuah obyek </a:t>
            </a:r>
          </a:p>
        </p:txBody>
      </p:sp>
    </p:spTree>
    <p:extLst>
      <p:ext uri="{BB962C8B-B14F-4D97-AF65-F5344CB8AC3E}">
        <p14:creationId xmlns:p14="http://schemas.microsoft.com/office/powerpoint/2010/main" val="195545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42392" y="327124"/>
            <a:ext cx="82296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CLASS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eaLnBrk="1" hangingPunct="1"/>
            <a:r>
              <a:rPr lang="en-US" dirty="0" err="1" smtClean="0">
                <a:latin typeface="Arial" pitchFamily="34" charset="0"/>
                <a:cs typeface="Arial" pitchFamily="34" charset="0"/>
              </a:rPr>
              <a:t>Definisi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CLASS :</a:t>
            </a:r>
          </a:p>
          <a:p>
            <a:pPr eaLnBrk="1" hangingPunct="1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A class is a blueprint or prototype that defines the variables and the methods common to all objects of a certain kind. </a:t>
            </a:r>
          </a:p>
          <a:p>
            <a:pPr lvl="1" eaLnBrk="1" hangingPunct="1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Class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disusun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berdasarkan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karakteristik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sebuah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objek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benda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Sifat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ini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disebut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sebagai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Abstraksi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(Abstraction)</a:t>
            </a:r>
          </a:p>
          <a:p>
            <a:pPr lvl="1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Class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adalah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penampung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sekumpulan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elemen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data (variable)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kode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program (function) yang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digunakan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oleh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pengolahan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datanya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Sifat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ini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disebut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sebagai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enkapsulasi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(Encapsulation) .</a:t>
            </a:r>
          </a:p>
          <a:p>
            <a:pPr lvl="1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Class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dapat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disusun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secara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hierarki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sehingga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suatu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class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dapat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mewariskan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beberapa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atau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semua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karakteristiknya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class lain (class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anak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/child class).</a:t>
            </a:r>
          </a:p>
          <a:p>
            <a:pPr lvl="1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Sifat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ini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disebut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sebagai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Pewarisan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(Inheritance) 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45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Class</a:t>
            </a:r>
            <a:r>
              <a:rPr lang="en-US" dirty="0" smtClean="0"/>
              <a:t> : </a:t>
            </a:r>
            <a:r>
              <a:rPr lang="en-US" dirty="0" err="1" smtClean="0"/>
              <a:t>susunan</a:t>
            </a:r>
            <a:r>
              <a:rPr lang="en-US" dirty="0" smtClean="0"/>
              <a:t> </a:t>
            </a:r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data</a:t>
            </a:r>
          </a:p>
          <a:p>
            <a:r>
              <a:rPr lang="en-US" b="1" dirty="0" smtClean="0"/>
              <a:t>Instance</a:t>
            </a:r>
            <a:r>
              <a:rPr lang="en-US" dirty="0" smtClean="0"/>
              <a:t> : </a:t>
            </a:r>
            <a:r>
              <a:rPr lang="en-US" dirty="0" err="1" smtClean="0"/>
              <a:t>objek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 yang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turunan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class</a:t>
            </a:r>
          </a:p>
          <a:p>
            <a:r>
              <a:rPr lang="en-US" b="1" dirty="0" smtClean="0"/>
              <a:t>Properties</a:t>
            </a:r>
            <a:r>
              <a:rPr lang="en-US" dirty="0" smtClean="0"/>
              <a:t> : </a:t>
            </a:r>
            <a:r>
              <a:rPr lang="en-US" dirty="0" err="1" smtClean="0"/>
              <a:t>semua</a:t>
            </a:r>
            <a:r>
              <a:rPr lang="en-US" dirty="0" smtClean="0"/>
              <a:t> data yang </a:t>
            </a:r>
            <a:r>
              <a:rPr lang="en-US" dirty="0" err="1" smtClean="0"/>
              <a:t>berhubungan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endParaRPr lang="en-US" dirty="0" smtClean="0"/>
          </a:p>
          <a:p>
            <a:r>
              <a:rPr lang="en-US" b="1" dirty="0" smtClean="0"/>
              <a:t>Methods</a:t>
            </a:r>
            <a:r>
              <a:rPr lang="en-US" dirty="0" smtClean="0"/>
              <a:t> :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endParaRPr lang="en-US" dirty="0" smtClean="0"/>
          </a:p>
          <a:p>
            <a:r>
              <a:rPr lang="en-US" b="1" dirty="0" err="1" smtClean="0"/>
              <a:t>Enkasulapsi</a:t>
            </a:r>
            <a:r>
              <a:rPr lang="en-US" dirty="0" smtClean="0"/>
              <a:t> : </a:t>
            </a:r>
            <a:r>
              <a:rPr lang="en-US" dirty="0" err="1" smtClean="0"/>
              <a:t>properti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diubah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methods </a:t>
            </a:r>
            <a:r>
              <a:rPr lang="en-US" dirty="0" err="1" smtClean="0"/>
              <a:t>objek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endParaRPr lang="en-US" dirty="0" smtClean="0"/>
          </a:p>
          <a:p>
            <a:r>
              <a:rPr lang="en-US" b="1" dirty="0" smtClean="0"/>
              <a:t>Interface</a:t>
            </a:r>
            <a:r>
              <a:rPr lang="en-US" dirty="0" smtClean="0"/>
              <a:t> : methods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enkasulapsi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CLASS</a:t>
            </a:r>
          </a:p>
        </p:txBody>
      </p:sp>
    </p:spTree>
    <p:extLst>
      <p:ext uri="{BB962C8B-B14F-4D97-AF65-F5344CB8AC3E}">
        <p14:creationId xmlns:p14="http://schemas.microsoft.com/office/powerpoint/2010/main" val="21570706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Inheritance</a:t>
            </a:r>
            <a:r>
              <a:rPr lang="en-US" dirty="0"/>
              <a:t> : </a:t>
            </a:r>
            <a:r>
              <a:rPr lang="en-US" dirty="0" err="1"/>
              <a:t>membuat</a:t>
            </a:r>
            <a:r>
              <a:rPr lang="en-US" dirty="0"/>
              <a:t> class yang </a:t>
            </a:r>
            <a:r>
              <a:rPr lang="en-US" dirty="0" err="1"/>
              <a:t>mirip</a:t>
            </a:r>
            <a:r>
              <a:rPr lang="en-US" dirty="0"/>
              <a:t> </a:t>
            </a:r>
            <a:r>
              <a:rPr lang="en-US" dirty="0" err="1"/>
              <a:t>tapi</a:t>
            </a:r>
            <a:r>
              <a:rPr lang="en-US" dirty="0"/>
              <a:t> </a:t>
            </a:r>
            <a:r>
              <a:rPr lang="en-US" dirty="0" err="1"/>
              <a:t>tak</a:t>
            </a:r>
            <a:r>
              <a:rPr lang="en-US" dirty="0"/>
              <a:t> </a:t>
            </a:r>
            <a:r>
              <a:rPr lang="en-US" dirty="0" err="1"/>
              <a:t>sama</a:t>
            </a:r>
            <a:endParaRPr lang="en-US" dirty="0"/>
          </a:p>
          <a:p>
            <a:r>
              <a:rPr lang="en-US" b="1" dirty="0" err="1"/>
              <a:t>Superclass</a:t>
            </a:r>
            <a:r>
              <a:rPr lang="en-US" dirty="0"/>
              <a:t> : class </a:t>
            </a:r>
            <a:r>
              <a:rPr lang="en-US" dirty="0" err="1"/>
              <a:t>induk</a:t>
            </a:r>
            <a:endParaRPr lang="en-US" dirty="0"/>
          </a:p>
          <a:p>
            <a:r>
              <a:rPr lang="en-US" b="1" dirty="0"/>
              <a:t>Subclass</a:t>
            </a:r>
            <a:r>
              <a:rPr lang="en-US" dirty="0"/>
              <a:t> : class </a:t>
            </a:r>
            <a:r>
              <a:rPr lang="en-US" dirty="0" err="1"/>
              <a:t>hasil</a:t>
            </a:r>
            <a:r>
              <a:rPr lang="en-US" dirty="0"/>
              <a:t> inheritance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CLASS</a:t>
            </a:r>
          </a:p>
        </p:txBody>
      </p:sp>
    </p:spTree>
    <p:extLst>
      <p:ext uri="{BB962C8B-B14F-4D97-AF65-F5344CB8AC3E}">
        <p14:creationId xmlns:p14="http://schemas.microsoft.com/office/powerpoint/2010/main" val="9156912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304800"/>
            <a:ext cx="8229600" cy="1066800"/>
          </a:xfrm>
        </p:spPr>
        <p:txBody>
          <a:bodyPr/>
          <a:lstStyle/>
          <a:p>
            <a:r>
              <a:rPr lang="en-US" dirty="0" err="1"/>
              <a:t>Sintak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Class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000" dirty="0" err="1"/>
              <a:t>Deklarasi</a:t>
            </a:r>
            <a:r>
              <a:rPr lang="en-US" sz="3000" dirty="0"/>
              <a:t> class 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3000" dirty="0"/>
              <a:t>Class </a:t>
            </a:r>
            <a:r>
              <a:rPr lang="en-US" sz="3000" dirty="0" err="1"/>
              <a:t>nama_class</a:t>
            </a:r>
            <a:endParaRPr lang="en-US" sz="30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3000" dirty="0"/>
              <a:t>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3000" dirty="0"/>
              <a:t>	//</a:t>
            </a:r>
            <a:r>
              <a:rPr lang="en-US" sz="3000" dirty="0" err="1"/>
              <a:t>isi</a:t>
            </a:r>
            <a:r>
              <a:rPr lang="en-US" sz="3000" dirty="0"/>
              <a:t> class : methods, properties, etc….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3000" dirty="0" smtClean="0"/>
              <a:t>}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3000" dirty="0"/>
          </a:p>
          <a:p>
            <a:pPr>
              <a:lnSpc>
                <a:spcPct val="80000"/>
              </a:lnSpc>
            </a:pPr>
            <a:r>
              <a:rPr lang="en-US" sz="3000" dirty="0" err="1"/>
              <a:t>Membuat</a:t>
            </a:r>
            <a:r>
              <a:rPr lang="en-US" sz="3000" dirty="0"/>
              <a:t> </a:t>
            </a:r>
            <a:r>
              <a:rPr lang="en-US" sz="3000" dirty="0" err="1"/>
              <a:t>objek</a:t>
            </a:r>
            <a:r>
              <a:rPr lang="en-US" sz="3000" dirty="0"/>
              <a:t> 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3000" dirty="0"/>
              <a:t>$</a:t>
            </a:r>
            <a:r>
              <a:rPr lang="en-US" sz="3000" dirty="0" err="1"/>
              <a:t>objek</a:t>
            </a:r>
            <a:r>
              <a:rPr lang="en-US" sz="3000" dirty="0"/>
              <a:t> = new class;</a:t>
            </a:r>
          </a:p>
          <a:p>
            <a:pPr>
              <a:lnSpc>
                <a:spcPct val="80000"/>
              </a:lnSpc>
            </a:pPr>
            <a:r>
              <a:rPr lang="en-US" sz="3000" dirty="0" err="1"/>
              <a:t>Mengakses</a:t>
            </a:r>
            <a:r>
              <a:rPr lang="en-US" sz="3000" dirty="0"/>
              <a:t> </a:t>
            </a:r>
            <a:r>
              <a:rPr lang="en-US" sz="3000" dirty="0" err="1"/>
              <a:t>objek</a:t>
            </a:r>
            <a:r>
              <a:rPr lang="en-US" sz="3000" dirty="0"/>
              <a:t> 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3000" dirty="0"/>
              <a:t>$</a:t>
            </a:r>
            <a:r>
              <a:rPr lang="en-US" sz="3000" dirty="0" err="1"/>
              <a:t>objek</a:t>
            </a:r>
            <a:r>
              <a:rPr lang="en-US" sz="3000" dirty="0"/>
              <a:t> -&gt; property/methods</a:t>
            </a:r>
          </a:p>
          <a:p>
            <a:pPr>
              <a:lnSpc>
                <a:spcPct val="80000"/>
              </a:lnSpc>
            </a:pPr>
            <a:r>
              <a:rPr lang="en-US" sz="3000" dirty="0" err="1"/>
              <a:t>Mengkloning</a:t>
            </a:r>
            <a:r>
              <a:rPr lang="en-US" sz="3000" dirty="0"/>
              <a:t> </a:t>
            </a:r>
            <a:r>
              <a:rPr lang="en-US" sz="3000" dirty="0" err="1"/>
              <a:t>objek</a:t>
            </a:r>
            <a:r>
              <a:rPr lang="en-US" sz="3000" dirty="0"/>
              <a:t> 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3000" dirty="0"/>
              <a:t>$objek2 = $objek1</a:t>
            </a:r>
          </a:p>
        </p:txBody>
      </p:sp>
    </p:spTree>
    <p:extLst>
      <p:ext uri="{BB962C8B-B14F-4D97-AF65-F5344CB8AC3E}">
        <p14:creationId xmlns:p14="http://schemas.microsoft.com/office/powerpoint/2010/main" val="20212609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9836</TotalTime>
  <Words>897</Words>
  <Application>Microsoft Office PowerPoint</Application>
  <PresentationFormat>On-screen Show (4:3)</PresentationFormat>
  <Paragraphs>184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Courier New</vt:lpstr>
      <vt:lpstr>Georgia</vt:lpstr>
      <vt:lpstr>Trebuchet MS</vt:lpstr>
      <vt:lpstr>Wingdings</vt:lpstr>
      <vt:lpstr>Wingdings 2</vt:lpstr>
      <vt:lpstr>Urban</vt:lpstr>
      <vt:lpstr>Perancangan dan Pemrograman Web</vt:lpstr>
      <vt:lpstr>PowerPoint Presentation</vt:lpstr>
      <vt:lpstr>Objective</vt:lpstr>
      <vt:lpstr>OBJECT ORIENTED</vt:lpstr>
      <vt:lpstr>OBJECT</vt:lpstr>
      <vt:lpstr>CLASS</vt:lpstr>
      <vt:lpstr>CLASS</vt:lpstr>
      <vt:lpstr>CLASS</vt:lpstr>
      <vt:lpstr>Sintak Dasar Class</vt:lpstr>
      <vt:lpstr>Constructor &amp; Destructor</vt:lpstr>
      <vt:lpstr>Methods</vt:lpstr>
      <vt:lpstr>Properties</vt:lpstr>
      <vt:lpstr>Konstanta</vt:lpstr>
      <vt:lpstr>Scoping Dalam Class</vt:lpstr>
      <vt:lpstr>Scoping Dalam Class </vt:lpstr>
      <vt:lpstr>Inheritance</vt:lpstr>
      <vt:lpstr>PowerPoint Presentation</vt:lpstr>
      <vt:lpstr>Penggunaan Class and object</vt:lpstr>
      <vt:lpstr>Latihan Penggunaan Class and object</vt:lpstr>
      <vt:lpstr>Penggunaan Class</vt:lpstr>
      <vt:lpstr>Penggunaan Class</vt:lpstr>
      <vt:lpstr>Latihan</vt:lpstr>
      <vt:lpstr>Latihan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Pengantar Sistem Informasi</dc:title>
  <dc:creator>Marcello Singadji</dc:creator>
  <cp:lastModifiedBy>Windows User</cp:lastModifiedBy>
  <cp:revision>603</cp:revision>
  <dcterms:created xsi:type="dcterms:W3CDTF">2011-09-16T02:11:44Z</dcterms:created>
  <dcterms:modified xsi:type="dcterms:W3CDTF">2020-02-04T07:27:07Z</dcterms:modified>
</cp:coreProperties>
</file>