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78"/>
  </p:notesMasterIdLst>
  <p:sldIdLst>
    <p:sldId id="256" r:id="rId2"/>
    <p:sldId id="262" r:id="rId3"/>
    <p:sldId id="278" r:id="rId4"/>
    <p:sldId id="279" r:id="rId5"/>
    <p:sldId id="264" r:id="rId6"/>
    <p:sldId id="280" r:id="rId7"/>
    <p:sldId id="281" r:id="rId8"/>
    <p:sldId id="282" r:id="rId9"/>
    <p:sldId id="286" r:id="rId10"/>
    <p:sldId id="283" r:id="rId11"/>
    <p:sldId id="284" r:id="rId12"/>
    <p:sldId id="285" r:id="rId13"/>
    <p:sldId id="265" r:id="rId14"/>
    <p:sldId id="324" r:id="rId15"/>
    <p:sldId id="266" r:id="rId16"/>
    <p:sldId id="326" r:id="rId17"/>
    <p:sldId id="267" r:id="rId18"/>
    <p:sldId id="269" r:id="rId19"/>
    <p:sldId id="312" r:id="rId20"/>
    <p:sldId id="322" r:id="rId21"/>
    <p:sldId id="289" r:id="rId22"/>
    <p:sldId id="296" r:id="rId23"/>
    <p:sldId id="297" r:id="rId24"/>
    <p:sldId id="298" r:id="rId25"/>
    <p:sldId id="299" r:id="rId26"/>
    <p:sldId id="300" r:id="rId27"/>
    <p:sldId id="313" r:id="rId28"/>
    <p:sldId id="301" r:id="rId29"/>
    <p:sldId id="302" r:id="rId30"/>
    <p:sldId id="303" r:id="rId31"/>
    <p:sldId id="304" r:id="rId32"/>
    <p:sldId id="305" r:id="rId33"/>
    <p:sldId id="329" r:id="rId34"/>
    <p:sldId id="330" r:id="rId35"/>
    <p:sldId id="331" r:id="rId36"/>
    <p:sldId id="332" r:id="rId37"/>
    <p:sldId id="333" r:id="rId38"/>
    <p:sldId id="334" r:id="rId39"/>
    <p:sldId id="335" r:id="rId40"/>
    <p:sldId id="336" r:id="rId41"/>
    <p:sldId id="337" r:id="rId42"/>
    <p:sldId id="338" r:id="rId43"/>
    <p:sldId id="339" r:id="rId44"/>
    <p:sldId id="340" r:id="rId45"/>
    <p:sldId id="341" r:id="rId46"/>
    <p:sldId id="342" r:id="rId47"/>
    <p:sldId id="343" r:id="rId48"/>
    <p:sldId id="344" r:id="rId49"/>
    <p:sldId id="345" r:id="rId50"/>
    <p:sldId id="346" r:id="rId51"/>
    <p:sldId id="347" r:id="rId52"/>
    <p:sldId id="348" r:id="rId53"/>
    <p:sldId id="349" r:id="rId54"/>
    <p:sldId id="350" r:id="rId55"/>
    <p:sldId id="351" r:id="rId56"/>
    <p:sldId id="352" r:id="rId57"/>
    <p:sldId id="353" r:id="rId58"/>
    <p:sldId id="354" r:id="rId59"/>
    <p:sldId id="355" r:id="rId60"/>
    <p:sldId id="356" r:id="rId61"/>
    <p:sldId id="357" r:id="rId62"/>
    <p:sldId id="358" r:id="rId63"/>
    <p:sldId id="359" r:id="rId64"/>
    <p:sldId id="360" r:id="rId65"/>
    <p:sldId id="361" r:id="rId66"/>
    <p:sldId id="362" r:id="rId67"/>
    <p:sldId id="363" r:id="rId68"/>
    <p:sldId id="364" r:id="rId69"/>
    <p:sldId id="365" r:id="rId70"/>
    <p:sldId id="366" r:id="rId71"/>
    <p:sldId id="367" r:id="rId72"/>
    <p:sldId id="368" r:id="rId73"/>
    <p:sldId id="369" r:id="rId74"/>
    <p:sldId id="370" r:id="rId75"/>
    <p:sldId id="371" r:id="rId76"/>
    <p:sldId id="372" r:id="rId77"/>
  </p:sldIdLst>
  <p:sldSz cx="9144000" cy="6858000" type="screen4x3"/>
  <p:notesSz cx="6858000" cy="9144000"/>
  <p:defaultTextStyle>
    <a:defPPr>
      <a:defRPr lang="id-ID"/>
    </a:defPPr>
    <a:lvl1pPr marL="0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4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07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61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15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3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0" autoAdjust="0"/>
    <p:restoredTop sz="89946" autoAdjust="0"/>
  </p:normalViewPr>
  <p:slideViewPr>
    <p:cSldViewPr>
      <p:cViewPr varScale="1">
        <p:scale>
          <a:sx n="67" d="100"/>
          <a:sy n="67" d="100"/>
        </p:scale>
        <p:origin x="149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12972-45E0-4A02-9098-D0EBB0199C4B}" type="datetimeFigureOut">
              <a:rPr lang="id-ID" smtClean="0"/>
              <a:t>04/02/2020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19FB5-3E22-4347-9D47-E764C09E46C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862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4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07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61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15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C157E-3073-4EED-9500-C352AD750A8F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29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1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9144001" cy="14067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3987" indent="0" algn="l">
              <a:buNone/>
              <a:defRPr sz="2400">
                <a:solidFill>
                  <a:schemeClr val="tx2"/>
                </a:solidFill>
              </a:defRPr>
            </a:lvl1pPr>
            <a:lvl2pPr marL="457054" indent="0" algn="ctr">
              <a:buNone/>
            </a:lvl2pPr>
            <a:lvl3pPr marL="914107" indent="0" algn="ctr">
              <a:buNone/>
            </a:lvl3pPr>
            <a:lvl4pPr marL="1371161" indent="0" algn="ctr">
              <a:buNone/>
            </a:lvl4pPr>
            <a:lvl5pPr marL="1828215" indent="0" algn="ctr">
              <a:buNone/>
            </a:lvl5pPr>
            <a:lvl6pPr marL="2285268" indent="0" algn="ctr">
              <a:buNone/>
            </a:lvl6pPr>
            <a:lvl7pPr marL="2742322" indent="0" algn="ctr">
              <a:buNone/>
            </a:lvl7pPr>
            <a:lvl8pPr marL="3199376" indent="0" algn="ctr">
              <a:buNone/>
            </a:lvl8pPr>
            <a:lvl9pPr marL="365643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6AE70A2-8305-4903-ACEE-093213144D23}" type="datetime1">
              <a:rPr lang="id-ID" smtClean="0"/>
              <a:t>04/02/2020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7" y="5038229"/>
            <a:ext cx="1828800" cy="1837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576B-5DCB-46BD-B960-FD1B045D338E}" type="datetime1">
              <a:rPr lang="id-ID" smtClean="0"/>
              <a:t>04/02/2020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9137-D9C5-41B2-8283-E34CAF3A2495}" type="datetime1">
              <a:rPr lang="id-ID" smtClean="0"/>
              <a:t>04/02/2020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BF45C-6927-4918-8CE1-B68F80756E08}" type="datetime1">
              <a:rPr lang="id-ID" smtClean="0"/>
              <a:t>04/02/2020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-23408"/>
            <a:ext cx="8121080" cy="356065"/>
          </a:xfrm>
          <a:prstGeom prst="rect">
            <a:avLst/>
          </a:prstGeom>
        </p:spPr>
        <p:txBody>
          <a:bodyPr vert="horz" lIns="91411" tIns="45705" rIns="91411" bIns="45705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05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06C0-FC33-474F-BAD8-6B19424796DB}" type="datetime1">
              <a:rPr lang="id-ID" smtClean="0"/>
              <a:t>04/02/2020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2EB3-146C-4B95-A34B-5FB3B6B06C74}" type="datetime1">
              <a:rPr lang="id-ID" smtClean="0"/>
              <a:t>04/02/2020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05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05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1A10EF2-188F-428A-A0B6-CF543A8CB232}" type="datetime1">
              <a:rPr lang="id-ID" smtClean="0"/>
              <a:t>04/02/2020</a:t>
            </a:fld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306014A-B788-4825-8F5A-C2DF57315ED3}" type="datetime1">
              <a:rPr lang="id-ID" smtClean="0"/>
              <a:t>04/02/2020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F2B6-4E69-4065-85E6-15FCFE880703}" type="datetime1">
              <a:rPr lang="id-ID" smtClean="0"/>
              <a:t>04/02/2020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1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940C-016E-49AB-8CD7-98504CD48986}" type="datetime1">
              <a:rPr lang="id-ID" smtClean="0"/>
              <a:t>04/02/2020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1"/>
            <a:ext cx="586803" cy="4681637"/>
          </a:xfrm>
        </p:spPr>
        <p:txBody>
          <a:bodyPr vert="vert270" lIns="45705" tIns="0" rIns="45705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05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3624-6067-4C29-8C84-7801F5936874}" type="datetime1">
              <a:rPr lang="id-ID" smtClean="0"/>
              <a:t>04/02/2020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0663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7"/>
            <a:ext cx="3733819" cy="910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lIns="91411" tIns="45705" rIns="91411" bIns="45705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943136"/>
            <a:ext cx="8229600" cy="4325112"/>
          </a:xfrm>
          <a:prstGeom prst="rect">
            <a:avLst/>
          </a:prstGeom>
        </p:spPr>
        <p:txBody>
          <a:bodyPr vert="horz" lIns="91411" tIns="45705" rIns="91411" bIns="45705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 lIns="91411" tIns="45705" rIns="91411" bIns="45705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99488FC-EDED-4058-9988-82D22CA5B29A}" type="datetime1">
              <a:rPr lang="id-ID" smtClean="0"/>
              <a:t>04/02/2020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 lIns="91411" tIns="45705" rIns="91411" bIns="45705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lIns="91411" tIns="45705" rIns="91411" bIns="45705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914400" cy="918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65643" indent="-255950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157" indent="-246809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249" indent="-21938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198" indent="-201104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443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8829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215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318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39563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Perancangan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Pemrograman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Web</a:t>
            </a:r>
            <a:endParaRPr lang="id-ID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Week </a:t>
            </a:r>
            <a:r>
              <a:rPr lang="id-ID" smtClean="0"/>
              <a:t>5 -</a:t>
            </a:r>
            <a:endParaRPr lang="en-US" dirty="0" smtClean="0"/>
          </a:p>
          <a:p>
            <a:r>
              <a:rPr lang="id-ID" dirty="0" smtClean="0"/>
              <a:t>Perintah Dasar PHP</a:t>
            </a: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085184"/>
            <a:ext cx="2964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tx2"/>
                </a:solidFill>
              </a:rPr>
              <a:t>Oleh</a:t>
            </a:r>
            <a:r>
              <a:rPr lang="en-US" i="1" dirty="0" smtClean="0">
                <a:solidFill>
                  <a:schemeClr val="tx2"/>
                </a:solidFill>
              </a:rPr>
              <a:t>: </a:t>
            </a:r>
            <a:r>
              <a:rPr lang="en-US" i="1" dirty="0" err="1" smtClean="0">
                <a:solidFill>
                  <a:schemeClr val="tx2"/>
                </a:solidFill>
              </a:rPr>
              <a:t>Chaerul</a:t>
            </a:r>
            <a:r>
              <a:rPr lang="en-US" i="1" dirty="0" smtClean="0">
                <a:solidFill>
                  <a:schemeClr val="tx2"/>
                </a:solidFill>
              </a:rPr>
              <a:t> Anwar, MTI</a:t>
            </a:r>
            <a:endParaRPr lang="id-ID" i="1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745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d-ID" dirty="0" smtClean="0"/>
              <a:t>Contoh File PHP (contoh.php) :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dirty="0"/>
              <a:t>&lt;</a:t>
            </a:r>
            <a:r>
              <a:rPr lang="id-ID" dirty="0" err="1"/>
              <a:t>html&gt;</a:t>
            </a:r>
            <a:endParaRPr lang="id-ID" dirty="0"/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dirty="0"/>
              <a:t>&lt;</a:t>
            </a:r>
            <a:r>
              <a:rPr lang="id-ID" dirty="0" err="1"/>
              <a:t>head&gt;</a:t>
            </a:r>
            <a:r>
              <a:rPr lang="id-ID" dirty="0"/>
              <a:t> &lt;</a:t>
            </a:r>
            <a:r>
              <a:rPr lang="id-ID" dirty="0" err="1"/>
              <a:t>title&gt;</a:t>
            </a:r>
            <a:r>
              <a:rPr lang="id-ID" dirty="0"/>
              <a:t> Latihan </a:t>
            </a:r>
            <a:r>
              <a:rPr lang="id-ID" dirty="0" err="1"/>
              <a:t>php</a:t>
            </a:r>
            <a:r>
              <a:rPr lang="id-ID" dirty="0"/>
              <a:t> &lt;/</a:t>
            </a:r>
            <a:r>
              <a:rPr lang="id-ID" dirty="0" err="1"/>
              <a:t>title&gt;</a:t>
            </a:r>
            <a:r>
              <a:rPr lang="id-ID" dirty="0"/>
              <a:t> &lt;/</a:t>
            </a:r>
            <a:r>
              <a:rPr lang="id-ID" dirty="0" err="1"/>
              <a:t>head&gt;</a:t>
            </a:r>
            <a:endParaRPr lang="id-ID" dirty="0"/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dirty="0"/>
              <a:t>&lt;</a:t>
            </a:r>
            <a:r>
              <a:rPr lang="id-ID" dirty="0" err="1"/>
              <a:t>body&gt;</a:t>
            </a:r>
            <a:endParaRPr lang="id-ID" dirty="0"/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dirty="0"/>
              <a:t>	&lt;?</a:t>
            </a:r>
            <a:r>
              <a:rPr lang="id-ID" dirty="0" err="1"/>
              <a:t>php</a:t>
            </a:r>
            <a:endParaRPr lang="id-ID" dirty="0"/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dirty="0"/>
              <a:t>   </a:t>
            </a:r>
            <a:r>
              <a:rPr lang="id-ID" dirty="0" err="1"/>
              <a:t>Print</a:t>
            </a:r>
            <a:r>
              <a:rPr lang="id-ID" dirty="0"/>
              <a:t>("PHP Terpasang dalam HTML &lt;</a:t>
            </a:r>
            <a:r>
              <a:rPr lang="id-ID" dirty="0" err="1"/>
              <a:t>br</a:t>
            </a:r>
            <a:r>
              <a:rPr lang="id-ID" dirty="0"/>
              <a:t> /&gt;");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dirty="0"/>
              <a:t>   </a:t>
            </a:r>
            <a:r>
              <a:rPr lang="id-ID" dirty="0" err="1"/>
              <a:t>echo</a:t>
            </a:r>
            <a:r>
              <a:rPr lang="id-ID" dirty="0"/>
              <a:t> ("</a:t>
            </a:r>
            <a:r>
              <a:rPr lang="id-ID" dirty="0" err="1"/>
              <a:t>Hallo</a:t>
            </a:r>
            <a:r>
              <a:rPr lang="id-ID" dirty="0"/>
              <a:t> ini </a:t>
            </a:r>
            <a:r>
              <a:rPr lang="id-ID" dirty="0" err="1"/>
              <a:t>php</a:t>
            </a:r>
            <a:r>
              <a:rPr lang="id-ID" dirty="0"/>
              <a:t> ku yang pertama &lt;</a:t>
            </a:r>
            <a:r>
              <a:rPr lang="id-ID" dirty="0" err="1"/>
              <a:t>br</a:t>
            </a:r>
            <a:r>
              <a:rPr lang="id-ID" dirty="0"/>
              <a:t> /&gt; ");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ECHO</a:t>
            </a:r>
            <a:r>
              <a:rPr lang="id-ID" dirty="0" smtClean="0"/>
              <a:t> </a:t>
            </a:r>
            <a:r>
              <a:rPr lang="id-ID" dirty="0"/>
              <a:t>"&lt;</a:t>
            </a:r>
            <a:r>
              <a:rPr lang="id-ID" dirty="0" err="1"/>
              <a:t>b&gt;Hai</a:t>
            </a:r>
            <a:r>
              <a:rPr lang="id-ID" dirty="0"/>
              <a:t> &lt;/</a:t>
            </a:r>
            <a:r>
              <a:rPr lang="id-ID" dirty="0" err="1"/>
              <a:t>b&gt;apa</a:t>
            </a:r>
            <a:r>
              <a:rPr lang="id-ID" dirty="0"/>
              <a:t> kabar";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dirty="0"/>
              <a:t>//seperti di </a:t>
            </a:r>
            <a:r>
              <a:rPr lang="id-ID" dirty="0" err="1"/>
              <a:t>java</a:t>
            </a:r>
            <a:r>
              <a:rPr lang="id-ID" dirty="0"/>
              <a:t> atau C komentar menggunakan </a:t>
            </a:r>
            <a:r>
              <a:rPr lang="id-ID" dirty="0" err="1"/>
              <a:t>simbul</a:t>
            </a:r>
            <a:r>
              <a:rPr lang="id-ID" dirty="0"/>
              <a:t> 2 garis / dan tidak di proses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dirty="0"/>
              <a:t>	?&gt;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dirty="0"/>
              <a:t>&lt;/</a:t>
            </a:r>
            <a:r>
              <a:rPr lang="id-ID" dirty="0" err="1"/>
              <a:t>body&gt;</a:t>
            </a:r>
            <a:endParaRPr lang="id-ID" dirty="0"/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dirty="0" smtClean="0"/>
              <a:t>&lt;/</a:t>
            </a:r>
            <a:r>
              <a:rPr lang="id-ID" dirty="0" err="1"/>
              <a:t>html&gt;</a:t>
            </a:r>
            <a:endParaRPr lang="id-ID" dirty="0"/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id-ID" sz="2800" dirty="0" smtClean="0"/>
          </a:p>
          <a:p>
            <a:pPr marL="365760" indent="-283464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dirty="0" smtClean="0"/>
              <a:t>   pada file.html HTTP server hanya melewatkan content dari file menuju ke browser. Server tdk mencoba utk mengerti atau  memproses file krn itu adalah tugas browser utk melakukan kompilasi hasil program.</a:t>
            </a: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id-ID" dirty="0" smtClean="0">
                <a:solidFill>
                  <a:schemeClr val="tx2">
                    <a:satMod val="130000"/>
                  </a:schemeClr>
                </a:solidFill>
              </a:rPr>
              <a:t>Dasar Pemrograman PHP (2)</a:t>
            </a:r>
            <a:endParaRPr lang="id-ID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4389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282575">
              <a:buFont typeface="Wingdings 2" pitchFamily="18" charset="2"/>
              <a:buChar char=""/>
            </a:pPr>
            <a:r>
              <a:rPr lang="id-ID" dirty="0" smtClean="0"/>
              <a:t>File berekstensi .php akan ditangani scr berbeda, file yg memiliki kode php akan diperiksa. Web server akan mulai bekerja </a:t>
            </a:r>
          </a:p>
          <a:p>
            <a:pPr indent="-282575">
              <a:buFont typeface="Wingdings 2" pitchFamily="18" charset="2"/>
              <a:buChar char=""/>
            </a:pPr>
            <a:r>
              <a:rPr lang="id-ID" dirty="0" smtClean="0"/>
              <a:t>Penulisan script PHP memiliki aturan sebagai berikut :</a:t>
            </a:r>
          </a:p>
          <a:p>
            <a:pPr indent="-282575">
              <a:buFont typeface="Wingdings 2" pitchFamily="18" charset="2"/>
              <a:buNone/>
            </a:pPr>
            <a:r>
              <a:rPr lang="id-ID" dirty="0" smtClean="0"/>
              <a:t>	- Diawali &lt;?</a:t>
            </a:r>
            <a:r>
              <a:rPr lang="en-US" dirty="0" smtClean="0"/>
              <a:t>p</a:t>
            </a:r>
            <a:r>
              <a:rPr lang="id-ID" dirty="0" smtClean="0"/>
              <a:t>hp dan diakhiri ?&gt; atau </a:t>
            </a:r>
          </a:p>
          <a:p>
            <a:pPr indent="-282575">
              <a:buFont typeface="Wingdings 2" pitchFamily="18" charset="2"/>
              <a:buNone/>
            </a:pPr>
            <a:r>
              <a:rPr lang="id-ID" dirty="0" smtClean="0"/>
              <a:t>     diawali &lt;? dan diakhiri ?&gt;</a:t>
            </a:r>
          </a:p>
          <a:p>
            <a:pPr indent="-282575">
              <a:buFont typeface="Wingdings 2" pitchFamily="18" charset="2"/>
              <a:buNone/>
            </a:pPr>
            <a:r>
              <a:rPr lang="id-ID" dirty="0" smtClean="0"/>
              <a:t>   - &lt;script language=“php”&gt; dan &lt;/script&gt;</a:t>
            </a:r>
          </a:p>
          <a:p>
            <a:pPr indent="-282575">
              <a:buFont typeface="Wingdings 2" pitchFamily="18" charset="2"/>
              <a:buNone/>
            </a:pPr>
            <a:r>
              <a:rPr lang="id-ID" dirty="0" smtClean="0"/>
              <a:t>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dirty="0" smtClean="0">
                <a:solidFill>
                  <a:schemeClr val="tx2">
                    <a:satMod val="130000"/>
                  </a:schemeClr>
                </a:solidFill>
              </a:rPr>
              <a:t>Dasar Pemrograman PHP (3)</a:t>
            </a:r>
            <a:endParaRPr lang="id-ID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859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d-ID" sz="4200" dirty="0" smtClean="0"/>
              <a:t>Perintah2 PHP dpt disisipkan di bagian manapun dokumen HTML, yg perlu dilakukan hanyalah menyisipkannya di script HTML &amp; menyimpannya sbg *.php.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d-ID" sz="4200" dirty="0" smtClean="0"/>
              <a:t>Latihan 1: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4200" dirty="0" smtClean="0"/>
              <a:t>	</a:t>
            </a:r>
            <a:r>
              <a:rPr lang="id-ID" dirty="0" smtClean="0"/>
              <a:t>&lt;HTML&gt;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dirty="0" smtClean="0"/>
              <a:t>	&lt;HEAD&gt;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dirty="0" smtClean="0"/>
              <a:t>	&lt;TITLE&gt;Menyisipkan PHP di Dokumen 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dirty="0" smtClean="0"/>
              <a:t>                HTML&lt;/TITLE&gt;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dirty="0" smtClean="0"/>
              <a:t>   &lt;/HEAD&gt;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dirty="0" smtClean="0"/>
              <a:t>   &lt;BODY&gt;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dirty="0" smtClean="0"/>
              <a:t>	Contoh PHP yang terpasang pada HTML:&lt;BR</a:t>
            </a:r>
            <a:r>
              <a:rPr lang="en-US" dirty="0" smtClean="0"/>
              <a:t> /</a:t>
            </a:r>
            <a:r>
              <a:rPr lang="id-ID" dirty="0" smtClean="0"/>
              <a:t>&gt;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dirty="0" smtClean="0"/>
              <a:t>	&lt;P&gt;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dirty="0" smtClean="0"/>
              <a:t>	&lt;?php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dirty="0" smtClean="0"/>
              <a:t>	echo (“Belajar Pemrograman PHP sangat mudah!!!”);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dirty="0" smtClean="0"/>
              <a:t>     ?&gt;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dirty="0" smtClean="0"/>
              <a:t>    &lt;/BODY&gt;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dirty="0" smtClean="0"/>
              <a:t>    &lt;/HTML&gt;</a:t>
            </a: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dirty="0" smtClean="0">
                <a:solidFill>
                  <a:schemeClr val="tx2">
                    <a:satMod val="130000"/>
                  </a:schemeClr>
                </a:solidFill>
              </a:rPr>
              <a:t>Dasar Pemrograman PHP (4)</a:t>
            </a:r>
            <a:endParaRPr lang="id-ID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307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2921AF-46DE-4A86-AB53-1000C91FF70D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515937" y="692696"/>
            <a:ext cx="8229600" cy="8509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b="1" dirty="0" err="1" smtClean="0"/>
              <a:t>Skema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Hubungan</a:t>
            </a:r>
            <a:r>
              <a:rPr lang="en-US" altLang="en-US" sz="3200" b="1" dirty="0" smtClean="0"/>
              <a:t> </a:t>
            </a:r>
            <a:br>
              <a:rPr lang="en-US" altLang="en-US" sz="3200" b="1" dirty="0" smtClean="0"/>
            </a:br>
            <a:r>
              <a:rPr lang="en-US" altLang="en-US" sz="3200" b="1" dirty="0" smtClean="0"/>
              <a:t>Web Browser-Web Server-PHP</a:t>
            </a:r>
          </a:p>
        </p:txBody>
      </p:sp>
      <p:pic>
        <p:nvPicPr>
          <p:cNvPr id="4100" name="Picture 4" descr="PHP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89138"/>
            <a:ext cx="775017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88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0399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4200" b="1" dirty="0" smtClean="0"/>
              <a:t>Syntax PHP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3"/>
            <a:ext cx="8229600" cy="5071496"/>
          </a:xfrm>
        </p:spPr>
        <p:txBody>
          <a:bodyPr/>
          <a:lstStyle/>
          <a:p>
            <a:pPr eaLnBrk="1" hangingPunct="1"/>
            <a:r>
              <a:rPr lang="en-US" altLang="en-US" sz="2200" dirty="0" err="1" smtClean="0"/>
              <a:t>Seperti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bahasa</a:t>
            </a:r>
            <a:r>
              <a:rPr lang="en-US" altLang="en-US" sz="2200" dirty="0" smtClean="0"/>
              <a:t> C (</a:t>
            </a:r>
            <a:r>
              <a:rPr lang="en-US" altLang="en-US" sz="2200" b="1" dirty="0" smtClean="0"/>
              <a:t>PHP’s Syntax Is C-Like)</a:t>
            </a:r>
            <a:endParaRPr lang="en-US" altLang="en-US" sz="2200" dirty="0" smtClean="0"/>
          </a:p>
          <a:p>
            <a:pPr eaLnBrk="1" hangingPunct="1"/>
            <a:r>
              <a:rPr lang="en-US" altLang="en-US" sz="2200" dirty="0" err="1" smtClean="0"/>
              <a:t>Ditandai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dengan</a:t>
            </a:r>
            <a:r>
              <a:rPr lang="en-US" altLang="en-US" sz="2200" dirty="0" smtClean="0"/>
              <a:t>:</a:t>
            </a:r>
          </a:p>
          <a:p>
            <a:pPr eaLnBrk="1" hangingPunct="1"/>
            <a:endParaRPr lang="en-US" altLang="en-US" sz="2200" dirty="0" smtClean="0"/>
          </a:p>
          <a:p>
            <a:pPr eaLnBrk="1" hangingPunct="1"/>
            <a:endParaRPr lang="en-US" altLang="en-US" sz="2200" dirty="0" smtClean="0"/>
          </a:p>
          <a:p>
            <a:pPr eaLnBrk="1" hangingPunct="1"/>
            <a:endParaRPr lang="en-US" altLang="en-US" sz="2200" dirty="0" smtClean="0"/>
          </a:p>
          <a:p>
            <a:pPr eaLnBrk="1" hangingPunct="1"/>
            <a:endParaRPr lang="en-US" altLang="en-US" sz="2200" dirty="0" smtClean="0"/>
          </a:p>
          <a:p>
            <a:pPr eaLnBrk="1" hangingPunct="1"/>
            <a:r>
              <a:rPr lang="en-US" altLang="en-US" sz="2200" dirty="0" err="1" smtClean="0"/>
              <a:t>Misal</a:t>
            </a:r>
            <a:r>
              <a:rPr lang="en-US" altLang="en-US" sz="2200" dirty="0" smtClean="0"/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200" dirty="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57200" y="2208230"/>
            <a:ext cx="1676400" cy="1201738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&lt;?php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……….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?&gt;</a:t>
            </a: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2390775" y="3276600"/>
            <a:ext cx="1219200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670300" y="3079750"/>
            <a:ext cx="5397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/>
              <a:t>Statement (pernyataan) dipisahkan dengan ;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371600" y="4191000"/>
            <a:ext cx="3810000" cy="1614488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&lt;?php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echo “selamat datang&lt;br&gt;”;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print “terima kasih”;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?&gt;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181600" y="4192588"/>
            <a:ext cx="42068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200" b="1" u="sng"/>
              <a:t>Penjelasan</a:t>
            </a:r>
            <a:r>
              <a:rPr lang="en-US" altLang="en-US" sz="1200"/>
              <a:t>:</a:t>
            </a:r>
          </a:p>
          <a:p>
            <a:pPr>
              <a:buFontTx/>
              <a:buChar char="•"/>
            </a:pPr>
            <a:r>
              <a:rPr lang="en-US" altLang="en-US" sz="1200"/>
              <a:t>Diawali dengan </a:t>
            </a:r>
            <a:r>
              <a:rPr lang="en-US" altLang="en-US" sz="1200" b="1"/>
              <a:t>&lt;?php</a:t>
            </a:r>
            <a:r>
              <a:rPr lang="en-US" altLang="en-US" sz="1200"/>
              <a:t>, diakhiri dengan </a:t>
            </a:r>
            <a:r>
              <a:rPr lang="en-US" altLang="en-US" sz="1200" b="1"/>
              <a:t>?&gt;</a:t>
            </a:r>
          </a:p>
          <a:p>
            <a:pPr>
              <a:buFontTx/>
              <a:buChar char="•"/>
            </a:pPr>
            <a:r>
              <a:rPr lang="en-US" altLang="en-US" sz="1200"/>
              <a:t>Echo diperlukan untuk menampilkan. Selain itu dapat menggunakan printf.</a:t>
            </a:r>
          </a:p>
          <a:p>
            <a:pPr>
              <a:buFontTx/>
              <a:buChar char="•"/>
            </a:pPr>
            <a:r>
              <a:rPr lang="en-US" altLang="en-US" sz="1200"/>
              <a:t>Tulisan yang muncul di browser :</a:t>
            </a:r>
          </a:p>
          <a:p>
            <a:r>
              <a:rPr lang="en-US" altLang="en-US" sz="1200" b="1" i="1"/>
              <a:t>	selamat datang</a:t>
            </a:r>
          </a:p>
          <a:p>
            <a:r>
              <a:rPr lang="en-US" altLang="en-US" sz="1200" b="1" i="1"/>
              <a:t>	terima kasih</a:t>
            </a:r>
          </a:p>
          <a:p>
            <a:endParaRPr lang="en-US" altLang="en-US" sz="1200" b="1" i="1"/>
          </a:p>
        </p:txBody>
      </p:sp>
    </p:spTree>
    <p:extLst>
      <p:ext uri="{BB962C8B-B14F-4D97-AF65-F5344CB8AC3E}">
        <p14:creationId xmlns:p14="http://schemas.microsoft.com/office/powerpoint/2010/main" val="284868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0D425A-A0A6-427B-84A4-B453130CCC9A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77875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Contoh Skrip PHP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1400175"/>
            <a:ext cx="403225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-15875" y="3030538"/>
            <a:ext cx="3673475" cy="792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971550" y="4941888"/>
            <a:ext cx="3943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err="1"/>
              <a:t>Bentuk</a:t>
            </a:r>
            <a:r>
              <a:rPr lang="en-US" altLang="en-US" dirty="0"/>
              <a:t> </a:t>
            </a:r>
            <a:r>
              <a:rPr lang="en-US" altLang="en-US" dirty="0" err="1"/>
              <a:t>Umum</a:t>
            </a:r>
            <a:r>
              <a:rPr lang="en-US" altLang="en-US" dirty="0"/>
              <a:t> </a:t>
            </a:r>
            <a:r>
              <a:rPr lang="en-US" altLang="en-US" dirty="0" err="1"/>
              <a:t>Penulisan</a:t>
            </a:r>
            <a:r>
              <a:rPr lang="en-US" altLang="en-US" dirty="0"/>
              <a:t> </a:t>
            </a:r>
            <a:r>
              <a:rPr lang="en-US" altLang="en-US" dirty="0" err="1"/>
              <a:t>Skrip</a:t>
            </a:r>
            <a:r>
              <a:rPr lang="en-US" altLang="en-US" dirty="0"/>
              <a:t> PHP :</a:t>
            </a:r>
          </a:p>
          <a:p>
            <a:pPr eaLnBrk="1" hangingPunct="1"/>
            <a:r>
              <a:rPr lang="en-US" altLang="en-US" dirty="0"/>
              <a:t>     </a:t>
            </a:r>
            <a:r>
              <a:rPr lang="en-US" altLang="en-US" b="1" dirty="0"/>
              <a:t>&lt;?</a:t>
            </a:r>
            <a:r>
              <a:rPr lang="en-US" altLang="en-US" b="1" dirty="0" err="1"/>
              <a:t>php</a:t>
            </a:r>
            <a:endParaRPr lang="en-US" altLang="en-US" b="1" dirty="0"/>
          </a:p>
          <a:p>
            <a:pPr eaLnBrk="1" hangingPunct="1"/>
            <a:r>
              <a:rPr lang="en-US" altLang="en-US" b="1" dirty="0"/>
              <a:t>           </a:t>
            </a:r>
            <a:r>
              <a:rPr lang="en-US" altLang="en-US" b="1" dirty="0" err="1" smtClean="0"/>
              <a:t>pernyataan</a:t>
            </a:r>
            <a:r>
              <a:rPr lang="en-US" altLang="en-US" b="1" dirty="0" smtClean="0"/>
              <a:t> ;</a:t>
            </a:r>
            <a:endParaRPr lang="en-US" altLang="en-US" b="1" dirty="0"/>
          </a:p>
          <a:p>
            <a:pPr eaLnBrk="1" hangingPunct="1"/>
            <a:r>
              <a:rPr lang="en-US" altLang="en-US" b="1" dirty="0"/>
              <a:t>      ?&gt;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755" y="2162051"/>
            <a:ext cx="2691974" cy="16177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52120" y="1772816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Output :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8865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38944" y="332656"/>
            <a:ext cx="8229600" cy="1066800"/>
          </a:xfrm>
        </p:spPr>
        <p:txBody>
          <a:bodyPr/>
          <a:lstStyle/>
          <a:p>
            <a:r>
              <a:rPr lang="en-US" altLang="en-US" dirty="0" err="1" smtClean="0">
                <a:solidFill>
                  <a:srgbClr val="7B9899"/>
                </a:solidFill>
              </a:rPr>
              <a:t>Komentar</a:t>
            </a:r>
            <a:endParaRPr lang="en-US" altLang="en-US" dirty="0" smtClean="0">
              <a:solidFill>
                <a:srgbClr val="7B9899"/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55000" lnSpcReduction="20000"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sz="4400" dirty="0" smtClean="0"/>
              <a:t>PHP </a:t>
            </a:r>
            <a:r>
              <a:rPr lang="en-US" altLang="en-US" sz="4400" dirty="0" err="1" smtClean="0"/>
              <a:t>memberikan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banyak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pilihan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untuk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menuliskan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komentar</a:t>
            </a:r>
            <a:r>
              <a:rPr lang="en-US" altLang="en-US" sz="4400" dirty="0" smtClean="0"/>
              <a:t>. Cara </a:t>
            </a:r>
            <a:r>
              <a:rPr lang="en-US" altLang="en-US" sz="4400" dirty="0" err="1" smtClean="0"/>
              <a:t>penulisannya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merupakan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adopsi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dari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gaya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penulisan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komentar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pada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bahasa</a:t>
            </a:r>
            <a:r>
              <a:rPr lang="en-US" altLang="en-US" sz="4400" dirty="0" smtClean="0"/>
              <a:t> C, C++ </a:t>
            </a:r>
            <a:r>
              <a:rPr lang="en-US" altLang="en-US" sz="4400" dirty="0" err="1" smtClean="0"/>
              <a:t>yaitu</a:t>
            </a:r>
            <a:r>
              <a:rPr lang="en-US" altLang="en-US" sz="4400" dirty="0" smtClean="0"/>
              <a:t> :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&lt;?</a:t>
            </a:r>
            <a:r>
              <a:rPr lang="en-US" dirty="0" err="1" smtClean="0"/>
              <a:t>php</a:t>
            </a: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/*</a:t>
            </a:r>
            <a:endParaRPr lang="en-US" dirty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echo </a:t>
            </a:r>
            <a:r>
              <a:rPr lang="en-US" dirty="0" smtClean="0"/>
              <a:t>“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diapit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/*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dicetak</a:t>
            </a:r>
            <a:r>
              <a:rPr lang="en-US" dirty="0" smtClean="0"/>
              <a:t>";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echo “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diproses</a:t>
            </a:r>
            <a:r>
              <a:rPr lang="en-US" dirty="0" smtClean="0"/>
              <a:t> juga”;</a:t>
            </a:r>
            <a:endParaRPr lang="en-US" dirty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*/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echo “</a:t>
            </a:r>
            <a:r>
              <a:rPr lang="en-US" dirty="0" err="1" smtClean="0"/>
              <a:t>Tulisan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di </a:t>
            </a:r>
            <a:r>
              <a:rPr lang="en-US" dirty="0" err="1" smtClean="0"/>
              <a:t>halaman</a:t>
            </a:r>
            <a:r>
              <a:rPr lang="en-US" dirty="0" smtClean="0"/>
              <a:t> Web”;</a:t>
            </a:r>
            <a:endParaRPr lang="en-US" dirty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?&gt;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&lt;?</a:t>
            </a:r>
            <a:r>
              <a:rPr lang="en-US" dirty="0" err="1"/>
              <a:t>php</a:t>
            </a:r>
            <a:endParaRPr lang="en-US" dirty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echo "</a:t>
            </a:r>
            <a:r>
              <a:rPr lang="en-US" dirty="0" err="1"/>
              <a:t>Kalimat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dicetak</a:t>
            </a:r>
            <a:r>
              <a:rPr lang="en-US" dirty="0"/>
              <a:t>"; //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komentar</a:t>
            </a:r>
            <a:endParaRPr lang="en-US" dirty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?&gt;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i="1" dirty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i="1" dirty="0" err="1"/>
              <a:t>Tipe</a:t>
            </a:r>
            <a:r>
              <a:rPr lang="en-US" i="1" dirty="0"/>
              <a:t> </a:t>
            </a:r>
            <a:r>
              <a:rPr lang="en-US" i="1" dirty="0" err="1"/>
              <a:t>komentar</a:t>
            </a:r>
            <a:r>
              <a:rPr lang="en-US" i="1" dirty="0"/>
              <a:t> Unix shell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&lt;?</a:t>
            </a:r>
            <a:r>
              <a:rPr lang="en-US" dirty="0" err="1"/>
              <a:t>php</a:t>
            </a:r>
            <a:endParaRPr lang="en-US" dirty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echo "</a:t>
            </a:r>
            <a:r>
              <a:rPr lang="en-US" dirty="0" err="1"/>
              <a:t>kalimat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dicetak</a:t>
            </a:r>
            <a:r>
              <a:rPr lang="en-US" dirty="0"/>
              <a:t>"; #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komentar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Unix shell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?&gt;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6279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864FD7-0BA4-4CFE-8654-4C826A4AEAE0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208962" cy="981075"/>
          </a:xfrm>
        </p:spPr>
        <p:txBody>
          <a:bodyPr/>
          <a:lstStyle/>
          <a:p>
            <a:pPr eaLnBrk="1" hangingPunct="1"/>
            <a:r>
              <a:rPr lang="en-US" altLang="en-US" sz="3600" b="1" dirty="0" err="1" smtClean="0"/>
              <a:t>Variabel</a:t>
            </a:r>
            <a:r>
              <a:rPr lang="en-US" altLang="en-US" sz="3600" b="1" dirty="0" smtClean="0"/>
              <a:t>, </a:t>
            </a:r>
            <a:r>
              <a:rPr lang="en-US" altLang="en-US" sz="3600" b="1" dirty="0" err="1" smtClean="0"/>
              <a:t>Tipe</a:t>
            </a:r>
            <a:r>
              <a:rPr lang="en-US" altLang="en-US" sz="3600" b="1" dirty="0" smtClean="0"/>
              <a:t> Data </a:t>
            </a:r>
            <a:r>
              <a:rPr lang="en-US" altLang="en-US" sz="3600" b="1" dirty="0" err="1" smtClean="0"/>
              <a:t>dan</a:t>
            </a:r>
            <a:r>
              <a:rPr lang="en-US" altLang="en-US" sz="3600" b="1" dirty="0" smtClean="0"/>
              <a:t> </a:t>
            </a:r>
            <a:r>
              <a:rPr lang="en-US" altLang="en-US" sz="3600" b="1" dirty="0" err="1" smtClean="0"/>
              <a:t>Konstanta</a:t>
            </a:r>
            <a:endParaRPr lang="en-US" altLang="en-US" sz="3600" b="1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smtClean="0"/>
              <a:t>Variabel</a:t>
            </a:r>
            <a:r>
              <a:rPr lang="en-US" altLang="en-US" sz="2400" smtClean="0"/>
              <a:t> berfungsi menyimpan nilai yang dapat diubah sewaktu-waktu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Aturan pemberian nama variabel dalam PHP 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smtClean="0"/>
              <a:t>Karakter yang dapat digunakan, yaitu huruf, angka dan garis bawah (_)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smtClean="0"/>
              <a:t>Karakter pertama harus huruf atau garis bawah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smtClean="0"/>
              <a:t>Sebelum karaketer pertama diawali dengan tanda </a:t>
            </a:r>
            <a:r>
              <a:rPr lang="en-US" altLang="en-US" sz="1800" b="1" smtClean="0"/>
              <a:t>$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smtClean="0"/>
              <a:t>Panjang pengenal bisa berapa saja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smtClean="0"/>
              <a:t>Huruf besar dan kecil dibedakan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/>
              <a:t>Tipe Data</a:t>
            </a:r>
            <a:r>
              <a:rPr lang="en-US" altLang="en-US" sz="2400" smtClean="0"/>
              <a:t> dalam PHP 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Integer, menyatakan tipe data bilangan bulat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Double , menyatakan tipe data bilangan real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String, menyatakan tipe data teks/deretak karakter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/>
              <a:t>Konstanta</a:t>
            </a:r>
            <a:r>
              <a:rPr lang="en-US" altLang="en-US" sz="2400" smtClean="0"/>
              <a:t>, menyatakan nilai yang tetap di dalam program. Penulisannya selalu diapit tanda petik tunggal atau petik ganda</a:t>
            </a:r>
          </a:p>
        </p:txBody>
      </p:sp>
    </p:spTree>
    <p:extLst>
      <p:ext uri="{BB962C8B-B14F-4D97-AF65-F5344CB8AC3E}">
        <p14:creationId xmlns:p14="http://schemas.microsoft.com/office/powerpoint/2010/main" val="193137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FF526F-E67F-4508-807A-0226CA387557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Operator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 smtClean="0"/>
              <a:t>Jenis operator dalam PHP:</a:t>
            </a:r>
          </a:p>
          <a:p>
            <a:pPr eaLnBrk="1" hangingPunct="1"/>
            <a:r>
              <a:rPr lang="en-US" altLang="en-US" sz="2000" smtClean="0"/>
              <a:t>Operator Aritmetika (+, -, *, /, %)</a:t>
            </a:r>
          </a:p>
          <a:p>
            <a:pPr eaLnBrk="1" hangingPunct="1"/>
            <a:r>
              <a:rPr lang="en-US" altLang="en-US" sz="2000" smtClean="0"/>
              <a:t>Operator String (.)</a:t>
            </a:r>
          </a:p>
          <a:p>
            <a:pPr eaLnBrk="1" hangingPunct="1"/>
            <a:r>
              <a:rPr lang="en-US" altLang="en-US" sz="2000" smtClean="0"/>
              <a:t>Operator Increment/Decrement (++, --)</a:t>
            </a:r>
          </a:p>
          <a:p>
            <a:pPr eaLnBrk="1" hangingPunct="1"/>
            <a:r>
              <a:rPr lang="en-US" altLang="en-US" sz="2000" smtClean="0"/>
              <a:t>Operator Bitwise (&amp;, |, ^, ~, &gt;&gt;, &lt;&lt;)</a:t>
            </a:r>
          </a:p>
          <a:p>
            <a:pPr eaLnBrk="1" hangingPunct="1"/>
            <a:r>
              <a:rPr lang="en-US" altLang="en-US" sz="2000" smtClean="0"/>
              <a:t>Operator Pembanding (==, &lt;, &gt;, &lt;=, &gt;=, !=, &lt;&gt;)</a:t>
            </a:r>
          </a:p>
          <a:p>
            <a:pPr eaLnBrk="1" hangingPunct="1"/>
            <a:r>
              <a:rPr lang="en-US" altLang="en-US" sz="2000" smtClean="0"/>
              <a:t>Operator Logika (and/ &amp;&amp;, or / ||, xor, !)</a:t>
            </a:r>
          </a:p>
          <a:p>
            <a:pPr eaLnBrk="1" hangingPunct="1"/>
            <a:r>
              <a:rPr lang="en-US" altLang="en-US" sz="2000" smtClean="0"/>
              <a:t>Operator Penugasan (+=, -=, /=, %=, |=, ^=, .=)</a:t>
            </a:r>
          </a:p>
        </p:txBody>
      </p:sp>
    </p:spTree>
    <p:extLst>
      <p:ext uri="{BB962C8B-B14F-4D97-AF65-F5344CB8AC3E}">
        <p14:creationId xmlns:p14="http://schemas.microsoft.com/office/powerpoint/2010/main" val="43565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Contoh Penamaan Variabel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017713"/>
            <a:ext cx="8650288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dirty="0" err="1" smtClean="0"/>
              <a:t>Variabel</a:t>
            </a:r>
            <a:r>
              <a:rPr lang="en-US" b="1" dirty="0" smtClean="0"/>
              <a:t>		</a:t>
            </a:r>
            <a:r>
              <a:rPr lang="en-US" b="1" dirty="0" err="1" smtClean="0"/>
              <a:t>Keterangan</a:t>
            </a:r>
            <a:endParaRPr lang="en-US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id-ID" dirty="0" smtClean="0"/>
              <a:t>$</a:t>
            </a:r>
            <a:r>
              <a:rPr lang="en-US" dirty="0" err="1" smtClean="0"/>
              <a:t>Harga</a:t>
            </a:r>
            <a:r>
              <a:rPr lang="en-US" dirty="0" smtClean="0"/>
              <a:t>  </a:t>
            </a:r>
            <a:r>
              <a:rPr lang="en-US" dirty="0" err="1" smtClean="0"/>
              <a:t>Satuan</a:t>
            </a:r>
            <a:r>
              <a:rPr lang="en-US" dirty="0" smtClean="0"/>
              <a:t>	Salah,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spasi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id-ID" dirty="0" smtClean="0"/>
              <a:t>$</a:t>
            </a:r>
            <a:r>
              <a:rPr lang="en-US" dirty="0" err="1" smtClean="0"/>
              <a:t>Upah</a:t>
            </a:r>
            <a:r>
              <a:rPr lang="en-US" dirty="0" smtClean="0"/>
              <a:t>/</a:t>
            </a:r>
            <a:r>
              <a:rPr lang="en-US" dirty="0" err="1" smtClean="0"/>
              <a:t>Harian</a:t>
            </a:r>
            <a:r>
              <a:rPr lang="en-US" dirty="0" smtClean="0"/>
              <a:t>	Salah,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/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4persegi</a:t>
            </a:r>
            <a:r>
              <a:rPr lang="en-US" dirty="0" smtClean="0"/>
              <a:t>		Salah,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diawali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id-ID" dirty="0" smtClean="0"/>
              <a:t>$</a:t>
            </a:r>
            <a:r>
              <a:rPr lang="en-US" dirty="0" smtClean="0"/>
              <a:t>_</a:t>
            </a:r>
            <a:r>
              <a:rPr lang="en-US" dirty="0" smtClean="0"/>
              <a:t>4persegi		</a:t>
            </a:r>
            <a:r>
              <a:rPr lang="en-US" dirty="0" err="1" smtClean="0"/>
              <a:t>Benar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id-ID" dirty="0" smtClean="0"/>
              <a:t>$</a:t>
            </a:r>
            <a:r>
              <a:rPr lang="en-US" dirty="0" err="1" smtClean="0"/>
              <a:t>GajiTotal</a:t>
            </a:r>
            <a:r>
              <a:rPr lang="en-US" dirty="0" smtClean="0"/>
              <a:t>		</a:t>
            </a:r>
            <a:r>
              <a:rPr lang="en-US" dirty="0" err="1" smtClean="0"/>
              <a:t>Benar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id-ID" dirty="0" smtClean="0"/>
              <a:t>$</a:t>
            </a:r>
            <a:r>
              <a:rPr lang="en-US" dirty="0" err="1" smtClean="0"/>
              <a:t>Nama_Tamu</a:t>
            </a:r>
            <a:r>
              <a:rPr lang="en-US" dirty="0" smtClean="0"/>
              <a:t>	</a:t>
            </a:r>
            <a:r>
              <a:rPr lang="en-US" dirty="0" err="1" smtClean="0"/>
              <a:t>Benar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0135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980728"/>
            <a:ext cx="4392488" cy="511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2795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Variabel Server Web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DOCUMENT_ROOT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PHP_SELF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HTTP_USER_AGENT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REMOTE_ADDR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SERVER_NAME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SERVER_SOFTWARE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SERVER_PORT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SERVER_PROTOCOL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REQUEST_METHOD</a:t>
            </a:r>
            <a:br>
              <a:rPr lang="en-US" sz="2400" smtClean="0"/>
            </a:br>
            <a:endParaRPr lang="en-US" sz="240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7618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Tipe Data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/>
              <a:t>PHP mendukung delapan tipe data 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/>
              <a:t>Tipe data scalar :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2000" smtClean="0"/>
              <a:t>Boolean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2000" smtClean="0"/>
              <a:t>Integer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2000" smtClean="0"/>
              <a:t>Floating-point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2000" smtClean="0"/>
              <a:t>String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Tipe data compound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2000" smtClean="0"/>
              <a:t>Array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2000" smtClean="0"/>
              <a:t>Object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Tipe data khusus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2000" smtClean="0"/>
              <a:t>Resource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2000" smtClean="0"/>
              <a:t>Null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en-US" sz="200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5988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Tipe Data String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	adalah sekumpulan karakter. Dalam PHP suatu karakter dianggap sebagai suatu byte sehingga ada 256 karakter berbeda.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	Suatu literal string dapat dinyatakn dengan tiga cara berbeda 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	- Tanda petik tunggal (single quote)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	- Tanda petik ganda (double quote)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	- heredoc sintax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137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09600"/>
            <a:ext cx="6164262" cy="1066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/>
              <a:t>Tanda Petik Tunggal (Single Quoted)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8650288" cy="48402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 err="1" smtClean="0"/>
              <a:t>Nama</a:t>
            </a:r>
            <a:r>
              <a:rPr lang="en-US" sz="1800" b="1" dirty="0" smtClean="0"/>
              <a:t> File : String1.php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&lt;html&gt;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&lt;head&gt;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&lt;title&gt; String &lt;/title&gt;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&lt;/head&gt;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&lt;body&gt;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&lt;?</a:t>
            </a:r>
            <a:r>
              <a:rPr lang="en-US" sz="1800" dirty="0" err="1" smtClean="0"/>
              <a:t>php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$</a:t>
            </a:r>
            <a:r>
              <a:rPr lang="en-US" sz="1800" dirty="0" err="1" smtClean="0"/>
              <a:t>tulisan</a:t>
            </a:r>
            <a:r>
              <a:rPr lang="en-US" sz="1800" dirty="0" smtClean="0"/>
              <a:t> = ‘</a:t>
            </a:r>
            <a:r>
              <a:rPr lang="en-US" sz="1800" dirty="0" err="1" smtClean="0"/>
              <a:t>Menggunakan</a:t>
            </a:r>
            <a:r>
              <a:rPr lang="en-US" sz="1800" dirty="0" smtClean="0"/>
              <a:t> PHP’;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echo ‘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suatu</a:t>
            </a:r>
            <a:r>
              <a:rPr lang="en-US" sz="1800" dirty="0" smtClean="0"/>
              <a:t> string’.’&lt;</a:t>
            </a:r>
            <a:r>
              <a:rPr lang="en-US" sz="1800" dirty="0" err="1" smtClean="0"/>
              <a:t>br</a:t>
            </a:r>
            <a:r>
              <a:rPr lang="en-US" sz="1800" dirty="0" smtClean="0"/>
              <a:t> &gt;’;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echo ‘</a:t>
            </a:r>
            <a:r>
              <a:rPr lang="en-US" sz="1800" dirty="0" err="1" smtClean="0"/>
              <a:t>Anda</a:t>
            </a:r>
            <a:r>
              <a:rPr lang="en-US" sz="1800" dirty="0" smtClean="0"/>
              <a:t> </a:t>
            </a:r>
            <a:r>
              <a:rPr lang="en-US" sz="1800" dirty="0" err="1" smtClean="0"/>
              <a:t>bisa</a:t>
            </a:r>
            <a:r>
              <a:rPr lang="en-US" sz="1800" dirty="0" smtClean="0"/>
              <a:t> </a:t>
            </a:r>
            <a:r>
              <a:rPr lang="en-US" sz="1800" dirty="0" err="1" smtClean="0"/>
              <a:t>menyisipkan</a:t>
            </a:r>
            <a:r>
              <a:rPr lang="en-US" sz="1800" dirty="0" smtClean="0"/>
              <a:t> newlines </a:t>
            </a:r>
            <a:r>
              <a:rPr lang="en-US" sz="1800" dirty="0" err="1" smtClean="0"/>
              <a:t>dalam</a:t>
            </a:r>
            <a:r>
              <a:rPr lang="en-US" sz="1800" dirty="0" smtClean="0"/>
              <a:t> string, </a:t>
            </a:r>
            <a:r>
              <a:rPr lang="en-US" sz="1800" dirty="0" err="1" smtClean="0"/>
              <a:t>seperti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.’.’&lt;</a:t>
            </a:r>
            <a:r>
              <a:rPr lang="en-US" sz="1800" dirty="0" err="1" smtClean="0"/>
              <a:t>br</a:t>
            </a:r>
            <a:r>
              <a:rPr lang="en-US" sz="1800" dirty="0" smtClean="0"/>
              <a:t>&gt;’;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echo ‘Arnold </a:t>
            </a:r>
            <a:r>
              <a:rPr lang="en-US" sz="1800" dirty="0" err="1" smtClean="0"/>
              <a:t>berkata</a:t>
            </a:r>
            <a:r>
              <a:rPr lang="en-US" sz="1800" dirty="0" smtClean="0"/>
              <a:t>: I\’ll be back’.’&lt;</a:t>
            </a:r>
            <a:r>
              <a:rPr lang="en-US" sz="1800" dirty="0" err="1" smtClean="0"/>
              <a:t>br</a:t>
            </a:r>
            <a:r>
              <a:rPr lang="en-US" sz="1800" dirty="0" smtClean="0"/>
              <a:t>&gt;’;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echo ‘are you sure you want to delete c:\\*.*? ‘.’&lt;</a:t>
            </a:r>
            <a:r>
              <a:rPr lang="en-US" sz="1800" dirty="0" err="1" smtClean="0"/>
              <a:t>br</a:t>
            </a:r>
            <a:r>
              <a:rPr lang="en-US" sz="1800" dirty="0" smtClean="0"/>
              <a:t>&gt;’;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echo “I am trying to include at this point: \r \n  a newline”.’&lt;</a:t>
            </a:r>
            <a:r>
              <a:rPr lang="en-US" sz="1800" dirty="0" err="1" smtClean="0"/>
              <a:t>br</a:t>
            </a:r>
            <a:r>
              <a:rPr lang="en-US" sz="1800" dirty="0" smtClean="0"/>
              <a:t>&gt;’;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echo ‘$</a:t>
            </a:r>
            <a:r>
              <a:rPr lang="en-US" sz="1800" dirty="0" err="1" smtClean="0"/>
              <a:t>tulisan</a:t>
            </a:r>
            <a:r>
              <a:rPr lang="en-US" sz="1800" dirty="0" smtClean="0"/>
              <a:t>’.’&lt;</a:t>
            </a:r>
            <a:r>
              <a:rPr lang="en-US" sz="1800" dirty="0" err="1" smtClean="0"/>
              <a:t>br</a:t>
            </a:r>
            <a:r>
              <a:rPr lang="en-US" sz="1800" dirty="0" smtClean="0"/>
              <a:t>&gt;’;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?&gt;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&lt;/body&gt;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&lt;/html&gt;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0653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6545262" cy="1462087"/>
          </a:xfrm>
        </p:spPr>
        <p:txBody>
          <a:bodyPr/>
          <a:lstStyle/>
          <a:p>
            <a:pPr eaLnBrk="1" hangingPunct="1"/>
            <a:r>
              <a:rPr lang="en-US" smtClean="0"/>
              <a:t>Tanda Petik ganda (double quoted)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n-US" smtClean="0"/>
              <a:t>Jika string dinyatakan dengan diapit tanda petik ganda, PHP mengenali lebih banyak karakter khusus (</a:t>
            </a:r>
            <a:r>
              <a:rPr lang="en-US" i="1" smtClean="0"/>
              <a:t>escape character</a:t>
            </a:r>
            <a:r>
              <a:rPr lang="en-US" smtClean="0"/>
              <a:t>). Berbeda dengan tanda petik tunggal, variabel yang terdapat dalam tanda petik ganda akan ditampilkan nilainya.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0673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Tabel Character Escape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17713"/>
            <a:ext cx="849788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Karakter	Keterangan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\n			Linefeed(10) dlm ASCII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\r			Carriage return (13) dlm ASCII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\t			Tabulasi horisontal (9) dlm ASCII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\\			Backslash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\$			Tanda Dollar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\”			Petik Ganda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\[0-7]{1,3}	Character dalam notasi oktal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\x[0-9A-Fa-f]{1,2}	Characters dalam notasi hexadecimal.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176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Tanda Petik Ganda</a:t>
            </a:r>
          </a:p>
        </p:txBody>
      </p:sp>
      <p:sp>
        <p:nvSpPr>
          <p:cNvPr id="15363" name="Rectangle 6"/>
          <p:cNvSpPr>
            <a:spLocks noGrp="1" noChangeArrowheads="1"/>
          </p:cNvSpPr>
          <p:nvPr>
            <p:ph idx="1"/>
          </p:nvPr>
        </p:nvSpPr>
        <p:spPr>
          <a:xfrm>
            <a:off x="304800" y="2017713"/>
            <a:ext cx="8650288" cy="48402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b="1" smtClean="0"/>
              <a:t>Nama File : String1.php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/>
              <a:t>&lt;html&gt;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/>
              <a:t>&lt;head&gt;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/>
              <a:t>&lt;title&gt; String &lt;/title&gt;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/>
              <a:t>&lt;/head&gt;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/>
              <a:t>&lt;body&gt;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/>
              <a:t>&lt;?php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/>
              <a:t>$tulisan = “Menggunakan PHP”;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/>
              <a:t>echo “Ini adalah suatu string”.”,br&gt;”;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/>
              <a:t>echo “Anda bisa menyisipkan newlines dalam string, seperti ini.”.”&lt;br&gt;”;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/>
              <a:t>echo “Arnold berkata: I\’ll be back”.”&lt;br&gt;”;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/>
              <a:t>echo “are you sure you want to delete c:\\*.*? “.”&lt;br&gt;”;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/>
              <a:t>echo “am trying to include at this point:\rn a newline”.”&lt;br&gt;”;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/>
              <a:t>echo “$tulisan”.”&lt;br&gt;”;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/>
              <a:t>?&gt;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/>
              <a:t>&lt;/body&gt;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/>
              <a:t>&lt;/html&gt;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26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348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Contoh 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err="1" smtClean="0"/>
              <a:t>Nama</a:t>
            </a:r>
            <a:r>
              <a:rPr lang="en-US" sz="1800" dirty="0" smtClean="0"/>
              <a:t> file : </a:t>
            </a:r>
            <a:r>
              <a:rPr lang="en-US" sz="1800" dirty="0" err="1" smtClean="0"/>
              <a:t>variabel.php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&lt;html&gt;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&lt;head&gt;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&lt;title&gt;</a:t>
            </a:r>
            <a:r>
              <a:rPr lang="en-US" sz="1800" dirty="0" err="1" smtClean="0"/>
              <a:t>Pemakaian</a:t>
            </a:r>
            <a:r>
              <a:rPr lang="en-US" sz="1800" dirty="0" smtClean="0"/>
              <a:t> </a:t>
            </a:r>
            <a:r>
              <a:rPr lang="en-US" sz="1800" dirty="0" err="1" smtClean="0"/>
              <a:t>Variabel</a:t>
            </a:r>
            <a:r>
              <a:rPr lang="en-US" sz="1800" dirty="0" smtClean="0"/>
              <a:t>  String&lt;/title&gt;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&lt;/head&gt;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&lt;body&gt;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&lt;?</a:t>
            </a:r>
            <a:r>
              <a:rPr lang="en-US" sz="1800" dirty="0" err="1" smtClean="0"/>
              <a:t>php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	$</a:t>
            </a:r>
            <a:r>
              <a:rPr lang="en-US" sz="1800" dirty="0" err="1" smtClean="0"/>
              <a:t>Nama</a:t>
            </a:r>
            <a:r>
              <a:rPr lang="en-US" sz="1800" dirty="0" smtClean="0"/>
              <a:t> = “Ray”;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	$NAMA = “Rio”;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	$</a:t>
            </a:r>
            <a:r>
              <a:rPr lang="en-US" sz="1800" dirty="0" err="1" smtClean="0"/>
              <a:t>nama</a:t>
            </a:r>
            <a:r>
              <a:rPr lang="en-US" sz="1800" dirty="0" smtClean="0"/>
              <a:t> = “Roy”;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	echo “$</a:t>
            </a:r>
            <a:r>
              <a:rPr lang="en-US" sz="1800" dirty="0" err="1" smtClean="0"/>
              <a:t>Nama</a:t>
            </a:r>
            <a:r>
              <a:rPr lang="en-US" sz="1800" dirty="0" smtClean="0"/>
              <a:t>, $NAMA, $</a:t>
            </a:r>
            <a:r>
              <a:rPr lang="en-US" sz="1800" dirty="0" err="1" smtClean="0"/>
              <a:t>nama</a:t>
            </a:r>
            <a:r>
              <a:rPr lang="en-US" sz="1800" dirty="0" smtClean="0"/>
              <a:t> “;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?&gt;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&lt;/body&gt;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&lt;/html&gt;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27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673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Heredoc Sintax(“&lt;&lt;&lt;“)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017713"/>
            <a:ext cx="8726488" cy="4114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	String </a:t>
            </a:r>
            <a:r>
              <a:rPr lang="en-US" sz="2800" dirty="0" err="1" smtClean="0"/>
              <a:t>juga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dibatasi</a:t>
            </a:r>
            <a:r>
              <a:rPr lang="en-US" sz="2800" dirty="0" smtClean="0"/>
              <a:t>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tanda</a:t>
            </a:r>
            <a:r>
              <a:rPr lang="en-US" sz="2800" dirty="0" smtClean="0"/>
              <a:t> </a:t>
            </a:r>
            <a:r>
              <a:rPr lang="en-US" sz="2800" dirty="0" err="1" smtClean="0"/>
              <a:t>heredoc</a:t>
            </a:r>
            <a:r>
              <a:rPr lang="en-US" sz="2800" dirty="0" smtClean="0"/>
              <a:t> </a:t>
            </a:r>
            <a:r>
              <a:rPr lang="en-US" sz="2800" dirty="0" err="1" smtClean="0"/>
              <a:t>sintax</a:t>
            </a:r>
            <a:r>
              <a:rPr lang="en-US" sz="2800" dirty="0" smtClean="0"/>
              <a:t>(“&lt;&lt;&lt;“). Identifier </a:t>
            </a:r>
            <a:r>
              <a:rPr lang="en-US" sz="2800" dirty="0" err="1" smtClean="0"/>
              <a:t>dituliskan</a:t>
            </a:r>
            <a:r>
              <a:rPr lang="en-US" sz="2800" dirty="0" smtClean="0"/>
              <a:t> </a:t>
            </a:r>
            <a:r>
              <a:rPr lang="en-US" sz="2800" dirty="0" err="1" smtClean="0"/>
              <a:t>setelah</a:t>
            </a:r>
            <a:r>
              <a:rPr lang="en-US" sz="2800" dirty="0" smtClean="0"/>
              <a:t> </a:t>
            </a:r>
            <a:r>
              <a:rPr lang="en-US" sz="2800" dirty="0" err="1" smtClean="0"/>
              <a:t>tanda</a:t>
            </a:r>
            <a:r>
              <a:rPr lang="en-US" sz="2800" dirty="0" smtClean="0"/>
              <a:t> &lt;&lt;&lt;, </a:t>
            </a:r>
            <a:r>
              <a:rPr lang="en-US" sz="2800" dirty="0" err="1" smtClean="0"/>
              <a:t>diikuti</a:t>
            </a:r>
            <a:r>
              <a:rPr lang="en-US" sz="2800" dirty="0" smtClean="0"/>
              <a:t> string,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kemudian</a:t>
            </a:r>
            <a:r>
              <a:rPr lang="en-US" sz="2800" dirty="0" smtClean="0"/>
              <a:t> </a:t>
            </a:r>
            <a:r>
              <a:rPr lang="en-US" sz="2800" dirty="0" err="1" smtClean="0"/>
              <a:t>ditutup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identifier string yang </a:t>
            </a:r>
            <a:r>
              <a:rPr lang="en-US" sz="2800" dirty="0" err="1" smtClean="0"/>
              <a:t>sama</a:t>
            </a:r>
            <a:r>
              <a:rPr lang="en-US" sz="2800" dirty="0" smtClean="0"/>
              <a:t>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Teks</a:t>
            </a:r>
            <a:r>
              <a:rPr lang="en-US" sz="2800" dirty="0" smtClean="0"/>
              <a:t> </a:t>
            </a:r>
            <a:r>
              <a:rPr lang="en-US" sz="2800" dirty="0" err="1" smtClean="0"/>
              <a:t>heredoc</a:t>
            </a:r>
            <a:r>
              <a:rPr lang="en-US" sz="2800" dirty="0" smtClean="0"/>
              <a:t> </a:t>
            </a:r>
            <a:r>
              <a:rPr lang="en-US" sz="2800" dirty="0" err="1" smtClean="0"/>
              <a:t>berlaku</a:t>
            </a:r>
            <a:r>
              <a:rPr lang="en-US" sz="2800" dirty="0" smtClean="0"/>
              <a:t> </a:t>
            </a:r>
            <a:r>
              <a:rPr lang="en-US" sz="2800" dirty="0" err="1" smtClean="0"/>
              <a:t>seperti</a:t>
            </a:r>
            <a:r>
              <a:rPr lang="en-US" sz="2800" dirty="0" smtClean="0"/>
              <a:t> </a:t>
            </a:r>
            <a:r>
              <a:rPr lang="en-US" sz="2800" dirty="0" err="1" smtClean="0"/>
              <a:t>halnya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string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apitan</a:t>
            </a:r>
            <a:r>
              <a:rPr lang="en-US" sz="2800" dirty="0" smtClean="0"/>
              <a:t> </a:t>
            </a:r>
            <a:r>
              <a:rPr lang="en-US" sz="2800" dirty="0" err="1" smtClean="0"/>
              <a:t>tanda</a:t>
            </a:r>
            <a:r>
              <a:rPr lang="en-US" sz="2800" dirty="0" smtClean="0"/>
              <a:t> </a:t>
            </a:r>
            <a:r>
              <a:rPr lang="en-US" sz="2800" dirty="0" err="1" smtClean="0"/>
              <a:t>petik</a:t>
            </a:r>
            <a:r>
              <a:rPr lang="en-US" sz="2800" dirty="0" smtClean="0"/>
              <a:t> </a:t>
            </a:r>
            <a:r>
              <a:rPr lang="en-US" sz="2800" dirty="0" err="1" smtClean="0"/>
              <a:t>ganda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dibuat</a:t>
            </a:r>
            <a:r>
              <a:rPr lang="en-US" sz="2800" dirty="0" smtClean="0"/>
              <a:t> </a:t>
            </a:r>
            <a:r>
              <a:rPr lang="en-US" sz="2800" dirty="0" err="1" smtClean="0"/>
              <a:t>tanpa</a:t>
            </a:r>
            <a:r>
              <a:rPr lang="en-US" sz="2800" dirty="0" smtClean="0"/>
              <a:t> </a:t>
            </a:r>
            <a:r>
              <a:rPr lang="en-US" sz="2800" dirty="0" err="1" smtClean="0"/>
              <a:t>petik</a:t>
            </a:r>
            <a:r>
              <a:rPr lang="en-US" sz="2800" dirty="0" smtClean="0"/>
              <a:t> </a:t>
            </a:r>
            <a:r>
              <a:rPr lang="en-US" sz="2800" dirty="0" err="1" smtClean="0"/>
              <a:t>ganda</a:t>
            </a:r>
            <a:r>
              <a:rPr lang="en-US" sz="2800" dirty="0" smtClean="0"/>
              <a:t>. </a:t>
            </a:r>
            <a:r>
              <a:rPr lang="en-US" sz="2800" dirty="0" err="1" smtClean="0"/>
              <a:t>Variabel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terdapat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heredoc</a:t>
            </a:r>
            <a:r>
              <a:rPr lang="en-US" sz="2800" dirty="0" smtClean="0"/>
              <a:t> </a:t>
            </a:r>
            <a:r>
              <a:rPr lang="en-US" sz="2800" dirty="0" err="1" smtClean="0"/>
              <a:t>sintax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ditampilkan</a:t>
            </a:r>
            <a:r>
              <a:rPr lang="en-US" sz="2800" dirty="0" smtClean="0"/>
              <a:t> </a:t>
            </a:r>
            <a:r>
              <a:rPr lang="en-US" sz="2800" dirty="0" err="1" smtClean="0"/>
              <a:t>nilainya</a:t>
            </a:r>
            <a:r>
              <a:rPr lang="en-US" sz="2800" dirty="0" smtClean="0"/>
              <a:t>, </a:t>
            </a:r>
            <a:r>
              <a:rPr lang="en-US" sz="2800" dirty="0" err="1" smtClean="0"/>
              <a:t>tetapi</a:t>
            </a:r>
            <a:r>
              <a:rPr lang="en-US" sz="2800" dirty="0" smtClean="0"/>
              <a:t> </a:t>
            </a:r>
            <a:r>
              <a:rPr lang="en-US" sz="2800" dirty="0" err="1" smtClean="0"/>
              <a:t>hati-hatilah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penempatan</a:t>
            </a:r>
            <a:r>
              <a:rPr lang="en-US" sz="2800" dirty="0" smtClean="0"/>
              <a:t> </a:t>
            </a:r>
            <a:r>
              <a:rPr lang="en-US" sz="2800" dirty="0" err="1" smtClean="0"/>
              <a:t>variabel</a:t>
            </a:r>
            <a:r>
              <a:rPr lang="en-US" sz="2800" dirty="0" smtClean="0"/>
              <a:t> </a:t>
            </a:r>
            <a:r>
              <a:rPr lang="en-US" sz="2800" dirty="0" err="1" smtClean="0"/>
              <a:t>tersebut</a:t>
            </a:r>
            <a:r>
              <a:rPr lang="en-US" sz="2800" dirty="0" smtClean="0"/>
              <a:t> agar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dianggap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bagian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string.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28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011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err="1" smtClean="0"/>
              <a:t>Contoh</a:t>
            </a:r>
            <a:endParaRPr lang="en-US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411760" y="1340768"/>
            <a:ext cx="5913438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&lt;!-- </a:t>
            </a:r>
            <a:r>
              <a:rPr lang="en-US" sz="1800" dirty="0" err="1" smtClean="0"/>
              <a:t>Nama</a:t>
            </a:r>
            <a:r>
              <a:rPr lang="en-US" sz="1800" dirty="0" smtClean="0"/>
              <a:t> File : string3.php --&gt;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&lt;html&gt;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&lt;head&gt;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&lt;title&gt; </a:t>
            </a:r>
            <a:r>
              <a:rPr lang="en-US" sz="1800" dirty="0" err="1" smtClean="0"/>
              <a:t>Penggunaan</a:t>
            </a:r>
            <a:r>
              <a:rPr lang="en-US" sz="1800" dirty="0" smtClean="0"/>
              <a:t> </a:t>
            </a:r>
            <a:r>
              <a:rPr lang="en-US" sz="1800" dirty="0" err="1" smtClean="0"/>
              <a:t>heredoc</a:t>
            </a:r>
            <a:r>
              <a:rPr lang="en-US" sz="1800" dirty="0" smtClean="0"/>
              <a:t> </a:t>
            </a:r>
            <a:r>
              <a:rPr lang="en-US" sz="1800" dirty="0" err="1" smtClean="0"/>
              <a:t>sintax</a:t>
            </a:r>
            <a:r>
              <a:rPr lang="en-US" sz="1800" dirty="0" smtClean="0"/>
              <a:t> &lt;/title&gt;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&lt;/head&gt;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&lt;body&gt;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&lt;h1&gt; </a:t>
            </a:r>
            <a:r>
              <a:rPr lang="en-US" sz="1800" dirty="0" err="1" smtClean="0"/>
              <a:t>Penggunaan</a:t>
            </a:r>
            <a:r>
              <a:rPr lang="en-US" sz="1800" dirty="0" smtClean="0"/>
              <a:t> </a:t>
            </a:r>
            <a:r>
              <a:rPr lang="en-US" sz="1800" dirty="0" err="1" smtClean="0"/>
              <a:t>heredoc</a:t>
            </a:r>
            <a:r>
              <a:rPr lang="en-US" sz="1800" dirty="0" smtClean="0"/>
              <a:t> </a:t>
            </a:r>
            <a:r>
              <a:rPr lang="en-US" sz="1800" dirty="0" err="1" smtClean="0"/>
              <a:t>sintax</a:t>
            </a:r>
            <a:r>
              <a:rPr lang="en-US" sz="1800" dirty="0" smtClean="0"/>
              <a:t> &lt;/h1&gt;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&lt;?</a:t>
            </a:r>
            <a:r>
              <a:rPr lang="en-US" sz="1800" dirty="0" err="1" smtClean="0"/>
              <a:t>php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$STRINGKU = &lt;&lt;&lt;</a:t>
            </a:r>
            <a:r>
              <a:rPr lang="en-US" sz="1800" dirty="0" err="1" smtClean="0">
                <a:solidFill>
                  <a:srgbClr val="FF0000"/>
                </a:solidFill>
              </a:rPr>
              <a:t>apit</a:t>
            </a:r>
            <a:endParaRPr lang="en-US" sz="18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err="1" smtClean="0"/>
              <a:t>Menggunakan</a:t>
            </a:r>
            <a:r>
              <a:rPr lang="en-US" sz="1800" dirty="0" smtClean="0"/>
              <a:t> PHP.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err="1" smtClean="0">
                <a:solidFill>
                  <a:srgbClr val="FF0000"/>
                </a:solidFill>
              </a:rPr>
              <a:t>apit</a:t>
            </a:r>
            <a:r>
              <a:rPr lang="en-US" sz="1800" dirty="0" smtClean="0"/>
              <a:t>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echo &lt;&lt;&lt;</a:t>
            </a:r>
            <a:r>
              <a:rPr lang="en-US" sz="1800" dirty="0" smtClean="0">
                <a:solidFill>
                  <a:srgbClr val="FF0000"/>
                </a:solidFill>
              </a:rPr>
              <a:t>KET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String yang </a:t>
            </a:r>
            <a:r>
              <a:rPr lang="en-US" sz="1800" dirty="0" err="1" smtClean="0"/>
              <a:t>dihasilkan</a:t>
            </a:r>
            <a:r>
              <a:rPr lang="en-US" sz="1800" dirty="0" smtClean="0"/>
              <a:t> </a:t>
            </a:r>
            <a:r>
              <a:rPr lang="en-US" sz="1800" dirty="0" err="1" smtClean="0"/>
              <a:t>menggunakan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heredoc</a:t>
            </a:r>
            <a:r>
              <a:rPr lang="en-US" sz="1800" dirty="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err="1" smtClean="0"/>
              <a:t>sintax</a:t>
            </a:r>
            <a:r>
              <a:rPr lang="en-US" sz="1800" dirty="0" smtClean="0"/>
              <a:t>&lt;</a:t>
            </a:r>
            <a:r>
              <a:rPr lang="en-US" sz="1800" dirty="0" err="1" smtClean="0"/>
              <a:t>br</a:t>
            </a:r>
            <a:r>
              <a:rPr lang="en-US" sz="1800" dirty="0" smtClean="0"/>
              <a:t> /&gt;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\$STRINGKU =$STRINGKU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KET</a:t>
            </a:r>
            <a:r>
              <a:rPr lang="en-US" sz="1800" dirty="0" smtClean="0"/>
              <a:t>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?&gt;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&lt;/body&gt;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&lt;/html&gt;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29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5887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id-ID" sz="2400" smtClean="0"/>
              <a:t>PHP merupakan bahasa pemrograman berbasis web yang memiliki kemampuan untuk memproses dan mengolah data secara dinamis.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id-ID" sz="2400" smtClean="0"/>
              <a:t>PHP dapat dikatakan sebagai sebuah </a:t>
            </a:r>
            <a:r>
              <a:rPr lang="id-ID" sz="2400" i="1" smtClean="0"/>
              <a:t>server-side embedded script language, </a:t>
            </a:r>
            <a:r>
              <a:rPr lang="id-ID" sz="2400" smtClean="0"/>
              <a:t>artinya semua sintaks dan perintah program yg ditulis akan sepenuhnya dijalankan oleh server, tetapi dapat disertakan pada halaman HTML biasa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id-ID" sz="2400" smtClean="0"/>
              <a:t>Pada umumnya semua aplikasi yang dibangun menggunakan PHP akan memberikan hasil pada web browser,  tetapi prosesnya secara keseluruhan dijalankan pada server.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id-ID" dirty="0" smtClean="0"/>
              <a:t>PENGANTAR PHP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54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Tipe Data Object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Tipe data Object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smtClean="0"/>
              <a:t>	adalah tipe data yang memiliki kombinasi struktur data/atribut dan beberapa fungsi/method. Tipe data object pada PHP adalah mendukung pemrograman berorientasi object.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30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6971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Resources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Suatu Resources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smtClean="0"/>
              <a:t>	adalah suatu variabel khusus sebagai suatu acuan terhadap suatu external resource. Resource diciptakan dan digunakan oleh fungsi khusus.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31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870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Tipe Data NULL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Nilai NULL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	menyatakan bahwa suatu variabel tidak memiliki nilai. NULL hanya merupakan nilai mungkin dari tipe NULL yang telah diperkenalkan pada PHP 4 dan keyword NULL adalah case Sensitive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Penulisan 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$var = NULL;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32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7053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/>
            <a:r>
              <a:rPr lang="en-US" smtClean="0"/>
              <a:t>Menangani form HTML menggunakan PHP merupakan proses yang paling penting pada website dinamis. </a:t>
            </a:r>
          </a:p>
          <a:p>
            <a:pPr marL="533400" indent="-533400"/>
            <a:r>
              <a:rPr lang="en-US" smtClean="0"/>
              <a:t>Terdapat dua proses pada penanganan HTML : </a:t>
            </a:r>
          </a:p>
          <a:p>
            <a:pPr marL="914400" lvl="1" indent="-569913">
              <a:buFontTx/>
              <a:buAutoNum type="arabicPeriod"/>
            </a:pPr>
            <a:r>
              <a:rPr lang="en-US" smtClean="0"/>
              <a:t>membuat HTML form itu sendiri.</a:t>
            </a:r>
          </a:p>
          <a:p>
            <a:pPr marL="914400" lvl="1" indent="-569913">
              <a:buFontTx/>
              <a:buAutoNum type="arabicPeriod"/>
            </a:pPr>
            <a:r>
              <a:rPr lang="en-US" smtClean="0"/>
              <a:t>membuat script PHP yang akan menerima dan memproses data yang dikirim dari form. 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Penanganan Form</a:t>
            </a:r>
          </a:p>
        </p:txBody>
      </p:sp>
    </p:spTree>
    <p:extLst>
      <p:ext uri="{BB962C8B-B14F-4D97-AF65-F5344CB8AC3E}">
        <p14:creationId xmlns:p14="http://schemas.microsoft.com/office/powerpoint/2010/main" val="77409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600" smtClean="0"/>
              <a:t>HTML form dibuat menggunakan tag form dan beberapa element untuk mengambil inputan. </a:t>
            </a:r>
          </a:p>
          <a:p>
            <a:r>
              <a:rPr lang="en-US" sz="2600" smtClean="0"/>
              <a:t>Tag form terlihat seperti berikut:</a:t>
            </a:r>
          </a:p>
          <a:p>
            <a:pPr lvl="1">
              <a:buFont typeface="Wingdings" pitchFamily="2" charset="2"/>
              <a:buNone/>
            </a:pPr>
            <a:r>
              <a:rPr lang="en-US" sz="2200" smtClean="0"/>
              <a:t>&lt;form </a:t>
            </a:r>
            <a:r>
              <a:rPr lang="en-US" sz="2200" b="1" smtClean="0"/>
              <a:t>action="script.php"</a:t>
            </a:r>
            <a:r>
              <a:rPr lang="en-US" sz="2200" smtClean="0"/>
              <a:t> method="post" &gt;</a:t>
            </a:r>
          </a:p>
          <a:p>
            <a:pPr lvl="1">
              <a:buFont typeface="Wingdings" pitchFamily="2" charset="2"/>
              <a:buNone/>
            </a:pPr>
            <a:r>
              <a:rPr lang="en-US" sz="2200" smtClean="0"/>
              <a:t>		script 1</a:t>
            </a:r>
          </a:p>
          <a:p>
            <a:pPr lvl="1">
              <a:buFont typeface="Wingdings" pitchFamily="2" charset="2"/>
              <a:buNone/>
            </a:pPr>
            <a:r>
              <a:rPr lang="en-US" sz="2200" smtClean="0"/>
              <a:t>		script 2</a:t>
            </a:r>
          </a:p>
          <a:p>
            <a:pPr lvl="1">
              <a:buFont typeface="Wingdings" pitchFamily="2" charset="2"/>
              <a:buNone/>
            </a:pPr>
            <a:r>
              <a:rPr lang="en-US" sz="2200" smtClean="0"/>
              <a:t>		.</a:t>
            </a:r>
          </a:p>
          <a:p>
            <a:pPr lvl="1">
              <a:buFont typeface="Wingdings" pitchFamily="2" charset="2"/>
              <a:buNone/>
            </a:pPr>
            <a:r>
              <a:rPr lang="en-US" sz="2200" smtClean="0"/>
              <a:t>		.</a:t>
            </a:r>
          </a:p>
          <a:p>
            <a:pPr lvl="1">
              <a:buFont typeface="Wingdings" pitchFamily="2" charset="2"/>
              <a:buNone/>
            </a:pPr>
            <a:r>
              <a:rPr lang="en-US" sz="2200" smtClean="0"/>
              <a:t>		script n</a:t>
            </a:r>
          </a:p>
          <a:p>
            <a:pPr lvl="1">
              <a:buFont typeface="Wingdings" pitchFamily="2" charset="2"/>
              <a:buNone/>
            </a:pPr>
            <a:r>
              <a:rPr lang="en-US" sz="2200" smtClean="0"/>
              <a:t>&lt;/form&gt;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Penanganan Form (cont)</a:t>
            </a:r>
          </a:p>
        </p:txBody>
      </p:sp>
    </p:spTree>
    <p:extLst>
      <p:ext uri="{BB962C8B-B14F-4D97-AF65-F5344CB8AC3E}">
        <p14:creationId xmlns:p14="http://schemas.microsoft.com/office/powerpoint/2010/main" val="96718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/>
              <a:t>Atribut paling penting pada tag form adalah </a:t>
            </a:r>
            <a:r>
              <a:rPr lang="en-US" sz="2600" i="1"/>
              <a:t>action</a:t>
            </a:r>
            <a:r>
              <a:rPr lang="en-US" sz="2600"/>
              <a:t>, yang memberitahukan ke page / halaman mana data form akan dikirim.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/>
              <a:t>Attribut kedua adalah </a:t>
            </a:r>
            <a:r>
              <a:rPr lang="en-US" sz="2600" i="1"/>
              <a:t>method</a:t>
            </a:r>
            <a:r>
              <a:rPr lang="en-US" sz="2600"/>
              <a:t> yang memberitahukan bagaimana data tersebut dikirim.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/>
              <a:t>Ada dua option </a:t>
            </a:r>
            <a:r>
              <a:rPr lang="en-US" sz="2600" b="1"/>
              <a:t>get </a:t>
            </a:r>
            <a:r>
              <a:rPr lang="en-US" sz="2600"/>
              <a:t>dan </a:t>
            </a:r>
            <a:r>
              <a:rPr lang="en-US" sz="2600" b="1"/>
              <a:t>post</a:t>
            </a:r>
            <a:r>
              <a:rPr lang="en-US" sz="2600"/>
              <a:t> yang dapat digunakan. Jika menggunakan get maka nama dan nilai dari data yang dikirim akan terlihat pada URL, seperti : 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200" b="1"/>
              <a:t>http://localhost/Actionscript.php?nama=dwikk&amp;gender=L&amp;usia=15</a:t>
            </a:r>
            <a:r>
              <a:rPr lang="en-US" sz="2200"/>
              <a:t> 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Penanganan Form (cont)</a:t>
            </a:r>
          </a:p>
        </p:txBody>
      </p:sp>
    </p:spTree>
    <p:extLst>
      <p:ext uri="{BB962C8B-B14F-4D97-AF65-F5344CB8AC3E}">
        <p14:creationId xmlns:p14="http://schemas.microsoft.com/office/powerpoint/2010/main" val="296816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Get sering digunakan untuk melakukan request data, karena keterbatasan data yang dapat dikirim dan keamanananya yang kurang. </a:t>
            </a:r>
          </a:p>
          <a:p>
            <a:r>
              <a:rPr lang="en-US" smtClean="0"/>
              <a:t>Post digunakan untuk mengirim data ke server seperti menambah record ke database. 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Penanganan Form (cont)</a:t>
            </a:r>
          </a:p>
        </p:txBody>
      </p:sp>
    </p:spTree>
    <p:extLst>
      <p:ext uri="{BB962C8B-B14F-4D97-AF65-F5344CB8AC3E}">
        <p14:creationId xmlns:p14="http://schemas.microsoft.com/office/powerpoint/2010/main" val="146469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Element element yang sering dipakai pada form antara lain </a:t>
            </a:r>
          </a:p>
          <a:p>
            <a:r>
              <a:rPr lang="en-US" b="1" smtClean="0"/>
              <a:t>text box</a:t>
            </a:r>
            <a:endParaRPr lang="en-US" smtClean="0"/>
          </a:p>
          <a:p>
            <a:r>
              <a:rPr lang="en-US" b="1" smtClean="0"/>
              <a:t>check box</a:t>
            </a:r>
            <a:endParaRPr lang="en-US" smtClean="0"/>
          </a:p>
          <a:p>
            <a:r>
              <a:rPr lang="en-US" b="1" smtClean="0"/>
              <a:t>radio button</a:t>
            </a:r>
            <a:endParaRPr lang="en-US" smtClean="0"/>
          </a:p>
          <a:p>
            <a:r>
              <a:rPr lang="en-US" b="1" smtClean="0"/>
              <a:t>select menu</a:t>
            </a:r>
          </a:p>
          <a:p>
            <a:r>
              <a:rPr lang="en-US" b="1" smtClean="0"/>
              <a:t>password</a:t>
            </a:r>
            <a:r>
              <a:rPr lang="en-US" smtClean="0"/>
              <a:t> </a:t>
            </a:r>
          </a:p>
          <a:p>
            <a:r>
              <a:rPr lang="en-US" smtClean="0"/>
              <a:t>dan yang lainnya diletakan di dalam tag form. 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Penanganan Form (cont)</a:t>
            </a:r>
          </a:p>
        </p:txBody>
      </p:sp>
    </p:spTree>
    <p:extLst>
      <p:ext uri="{BB962C8B-B14F-4D97-AF65-F5344CB8AC3E}">
        <p14:creationId xmlns:p14="http://schemas.microsoft.com/office/powerpoint/2010/main" val="254134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 smtClean="0"/>
              <a:t>&lt;FORM ACTION=</a:t>
            </a:r>
            <a:r>
              <a:rPr lang="en-US" sz="2100" b="1" i="1" smtClean="0"/>
              <a:t>action base</a:t>
            </a:r>
            <a:r>
              <a:rPr lang="en-US" sz="2100" smtClean="0"/>
              <a:t>&gt; </a:t>
            </a:r>
            <a:r>
              <a:rPr lang="en-US" sz="2100" b="1" i="1" smtClean="0"/>
              <a:t>form tags </a:t>
            </a:r>
            <a:r>
              <a:rPr lang="en-US" sz="2100" smtClean="0"/>
              <a:t>&lt;/FORM&gt;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 smtClean="0"/>
              <a:t>&lt;METHOD </a:t>
            </a:r>
            <a:r>
              <a:rPr lang="en-US" sz="2100" b="1" i="1" smtClean="0"/>
              <a:t>method</a:t>
            </a:r>
            <a:r>
              <a:rPr lang="en-US" sz="2100" smtClean="0"/>
              <a:t>&gt; FORM METHOD=</a:t>
            </a:r>
            <a:r>
              <a:rPr lang="en-US" sz="2100" b="1" i="1" smtClean="0"/>
              <a:t>form tags </a:t>
            </a:r>
            <a:r>
              <a:rPr lang="en-US" sz="2100" smtClean="0"/>
              <a:t>&lt;/FORM&gt;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 smtClean="0"/>
              <a:t>&lt;FORM ENCTYPE=</a:t>
            </a:r>
            <a:r>
              <a:rPr lang="en-US" sz="2100" b="1" i="1" smtClean="0"/>
              <a:t>media type</a:t>
            </a:r>
            <a:r>
              <a:rPr lang="en-US" sz="2100" smtClean="0"/>
              <a:t>&gt; </a:t>
            </a:r>
            <a:r>
              <a:rPr lang="en-US" sz="2100" b="1" i="1" smtClean="0"/>
              <a:t>form tags </a:t>
            </a:r>
            <a:r>
              <a:rPr lang="en-US" sz="2100" smtClean="0"/>
              <a:t>&lt;/FORM&gt;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 smtClean="0"/>
              <a:t>&lt;FORM ACTION=</a:t>
            </a:r>
            <a:r>
              <a:rPr lang="en-US" sz="2100" b="1" i="1" smtClean="0"/>
              <a:t>action base </a:t>
            </a:r>
            <a:r>
              <a:rPr lang="en-US" sz="2100" smtClean="0"/>
              <a:t>TARGET="</a:t>
            </a:r>
            <a:r>
              <a:rPr lang="en-US" sz="2100" b="1" i="1" smtClean="0"/>
              <a:t>target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 b="1" i="1" smtClean="0"/>
              <a:t>window name</a:t>
            </a:r>
            <a:r>
              <a:rPr lang="en-US" sz="2100" smtClean="0"/>
              <a:t>"&gt; </a:t>
            </a:r>
            <a:r>
              <a:rPr lang="en-US" sz="2100" b="1" i="1" smtClean="0"/>
              <a:t>form tags </a:t>
            </a:r>
            <a:r>
              <a:rPr lang="en-US" sz="2100" smtClean="0"/>
              <a:t>&lt;/FORM&gt;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 smtClean="0"/>
              <a:t>&lt;FORM SCRIPT=</a:t>
            </a:r>
            <a:r>
              <a:rPr lang="en-US" sz="2100" b="1" i="1" smtClean="0"/>
              <a:t>URL</a:t>
            </a:r>
            <a:r>
              <a:rPr lang="en-US" sz="2100" smtClean="0"/>
              <a:t>&gt; </a:t>
            </a:r>
            <a:r>
              <a:rPr lang="en-US" sz="2100" b="1" i="1" smtClean="0"/>
              <a:t>form tags </a:t>
            </a:r>
            <a:r>
              <a:rPr lang="en-US" sz="2100" smtClean="0"/>
              <a:t>&lt;/FORM&gt;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100" smtClean="0"/>
          </a:p>
          <a:p>
            <a:pPr>
              <a:lnSpc>
                <a:spcPct val="80000"/>
              </a:lnSpc>
            </a:pPr>
            <a:r>
              <a:rPr lang="en-US" sz="2100" smtClean="0"/>
              <a:t>Note : </a:t>
            </a:r>
            <a:r>
              <a:rPr lang="en-US" sz="2100" b="1" i="1" smtClean="0"/>
              <a:t>target window name </a:t>
            </a:r>
            <a:r>
              <a:rPr lang="en-US" sz="2100" smtClean="0"/>
              <a:t>diisikan berupa:</a:t>
            </a:r>
          </a:p>
          <a:p>
            <a:pPr>
              <a:lnSpc>
                <a:spcPct val="80000"/>
              </a:lnSpc>
            </a:pPr>
            <a:endParaRPr lang="en-US" sz="21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 smtClean="0"/>
              <a:t>_blank : buka window baru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 smtClean="0"/>
              <a:t>_self : pada window yang sama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 smtClean="0"/>
              <a:t>_parent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 smtClean="0"/>
              <a:t>_top</a:t>
            </a:r>
          </a:p>
          <a:p>
            <a:pPr>
              <a:lnSpc>
                <a:spcPct val="80000"/>
              </a:lnSpc>
            </a:pPr>
            <a:endParaRPr lang="en-US" sz="2100" smtClean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0">
                <a:latin typeface="Century Gothic" pitchFamily="34" charset="0"/>
              </a:rPr>
              <a:t>SINTAKS pada FORM</a:t>
            </a:r>
          </a:p>
        </p:txBody>
      </p:sp>
    </p:spTree>
    <p:extLst>
      <p:ext uri="{BB962C8B-B14F-4D97-AF65-F5344CB8AC3E}">
        <p14:creationId xmlns:p14="http://schemas.microsoft.com/office/powerpoint/2010/main" val="41584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Penangan Form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Form Input Type TEXT dan PASSWORD</a:t>
            </a:r>
          </a:p>
          <a:p>
            <a:r>
              <a:rPr lang="en-US" smtClean="0"/>
              <a:t>Form Input Type RADIO</a:t>
            </a:r>
          </a:p>
          <a:p>
            <a:r>
              <a:rPr lang="en-US" smtClean="0"/>
              <a:t>Form Input Type CHECKBOX</a:t>
            </a:r>
          </a:p>
          <a:p>
            <a:r>
              <a:rPr lang="en-US" smtClean="0"/>
              <a:t>Form Input Type COMBO BOX</a:t>
            </a:r>
          </a:p>
          <a:p>
            <a:r>
              <a:rPr lang="en-US" smtClean="0"/>
              <a:t>Form Input Type TEXTAREA</a:t>
            </a:r>
          </a:p>
        </p:txBody>
      </p:sp>
    </p:spTree>
    <p:extLst>
      <p:ext uri="{BB962C8B-B14F-4D97-AF65-F5344CB8AC3E}">
        <p14:creationId xmlns:p14="http://schemas.microsoft.com/office/powerpoint/2010/main" val="199941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11560" y="1772816"/>
            <a:ext cx="7499350" cy="4800600"/>
          </a:xfrm>
        </p:spPr>
        <p:txBody>
          <a:bodyPr>
            <a:normAutofit fontScale="92500" lnSpcReduction="10000"/>
          </a:bodyPr>
          <a:lstStyle/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id-ID" sz="2000" dirty="0" smtClean="0"/>
              <a:t>Beberapa kelebihan PHP :</a:t>
            </a:r>
          </a:p>
          <a:p>
            <a:pPr marL="365760" indent="-256032"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id-ID" sz="2000" dirty="0" smtClean="0"/>
              <a:t>	- Cara koneksi dan query database yg sederhana</a:t>
            </a:r>
          </a:p>
          <a:p>
            <a:pPr marL="365760" indent="-256032"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id-ID" sz="2000" dirty="0" smtClean="0"/>
              <a:t>    - Dapat bekerja pada sistem operasi berbasis windows,  </a:t>
            </a:r>
          </a:p>
          <a:p>
            <a:pPr marL="365760" indent="-256032"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id-ID" sz="2000" dirty="0" smtClean="0"/>
              <a:t>      Linux, Mac OS dan kebanyakan varian UNIX.</a:t>
            </a:r>
          </a:p>
          <a:p>
            <a:pPr marL="365760" indent="-256032"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id-ID" sz="2000" dirty="0" smtClean="0"/>
              <a:t>    - Biaya yang dibutuhkan untukmenggunakan PHP tidak </a:t>
            </a:r>
          </a:p>
          <a:p>
            <a:pPr marL="365760" indent="-256032"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id-ID" sz="2000" dirty="0" smtClean="0"/>
              <a:t>      mahal,  bahkan gratis</a:t>
            </a:r>
          </a:p>
          <a:p>
            <a:pPr marL="365760" indent="-256032"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id-ID" sz="2000" dirty="0" smtClean="0"/>
              <a:t>    - Mudah digunakan karena memiliki fitur dan fungsi </a:t>
            </a:r>
          </a:p>
          <a:p>
            <a:pPr marL="365760" indent="-256032"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id-ID" sz="2000" dirty="0" smtClean="0"/>
              <a:t>       khusus untuk membuat web dinamis</a:t>
            </a:r>
          </a:p>
          <a:p>
            <a:pPr marL="365760" indent="-256032"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id-ID" sz="2000" dirty="0" smtClean="0"/>
              <a:t>    - Security system yang cukup tinggi</a:t>
            </a:r>
          </a:p>
          <a:p>
            <a:pPr marL="365760" indent="-256032"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id-ID" sz="2000" dirty="0" smtClean="0"/>
              <a:t>    - Waktu eksekusi yang lebih cepat dibandingkan dengan  </a:t>
            </a:r>
          </a:p>
          <a:p>
            <a:pPr marL="365760" indent="-256032"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id-ID" sz="2000" dirty="0" smtClean="0"/>
              <a:t>      bahasa pemrograman web lainnya berorientasi pada </a:t>
            </a:r>
          </a:p>
          <a:p>
            <a:pPr marL="365760" indent="-256032"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id-ID" sz="2000" dirty="0" smtClean="0"/>
              <a:t>      server-side scripting</a:t>
            </a:r>
          </a:p>
          <a:p>
            <a:pPr marL="365760" indent="-256032"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id-ID" sz="2000" dirty="0" smtClean="0"/>
              <a:t>    - Akses ke sistem database yang lebih fleksibel dan mudah, seperti </a:t>
            </a:r>
          </a:p>
          <a:p>
            <a:pPr marL="365760" indent="-256032"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id-ID" sz="2000" dirty="0" smtClean="0"/>
              <a:t>      MySQL</a:t>
            </a:r>
          </a:p>
          <a:p>
            <a:pPr marL="365760" indent="-256032"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id-ID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id-ID" dirty="0" smtClean="0"/>
              <a:t>PENGANTAR PHP (2)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538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Merancang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1. </a:t>
            </a:r>
            <a:r>
              <a:rPr lang="en-US" b="1" dirty="0" smtClean="0"/>
              <a:t>METHOD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Method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form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data </a:t>
            </a:r>
            <a:r>
              <a:rPr lang="en-US" dirty="0" err="1" smtClean="0"/>
              <a:t>inputan</a:t>
            </a:r>
            <a:r>
              <a:rPr lang="en-US" dirty="0" smtClean="0"/>
              <a:t> form </a:t>
            </a:r>
            <a:r>
              <a:rPr lang="en-US" dirty="0" err="1" smtClean="0"/>
              <a:t>dikirim</a:t>
            </a:r>
            <a:r>
              <a:rPr lang="en-US" dirty="0" smtClean="0"/>
              <a:t>. Method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GET </a:t>
            </a:r>
            <a:r>
              <a:rPr lang="en-US" dirty="0" err="1" smtClean="0"/>
              <a:t>dan</a:t>
            </a:r>
            <a:r>
              <a:rPr lang="en-US" dirty="0" smtClean="0"/>
              <a:t> POST. Method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data </a:t>
            </a:r>
            <a:r>
              <a:rPr lang="en-US" dirty="0" err="1" smtClean="0"/>
              <a:t>inputan</a:t>
            </a:r>
            <a:r>
              <a:rPr lang="en-US" dirty="0" smtClean="0"/>
              <a:t> </a:t>
            </a:r>
            <a:r>
              <a:rPr lang="en-US" dirty="0" err="1" smtClean="0"/>
              <a:t>dikirim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diproses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PHP.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2. </a:t>
            </a:r>
            <a:r>
              <a:rPr lang="en-US" b="1" dirty="0" smtClean="0"/>
              <a:t>ACTION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Action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form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data </a:t>
            </a:r>
            <a:r>
              <a:rPr lang="en-US" dirty="0" err="1" smtClean="0"/>
              <a:t>inputan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form </a:t>
            </a:r>
            <a:r>
              <a:rPr lang="en-US" dirty="0" err="1" smtClean="0"/>
              <a:t>diproses</a:t>
            </a:r>
            <a:r>
              <a:rPr lang="en-US" dirty="0" smtClean="0"/>
              <a:t>. </a:t>
            </a:r>
            <a:r>
              <a:rPr lang="en-US" dirty="0" err="1" smtClean="0"/>
              <a:t>Jika</a:t>
            </a:r>
            <a:r>
              <a:rPr lang="en-US" dirty="0" smtClean="0"/>
              <a:t> action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dikosongkan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dianggap</a:t>
            </a:r>
            <a:r>
              <a:rPr lang="en-US" dirty="0" smtClean="0"/>
              <a:t> proses form </a:t>
            </a:r>
            <a:r>
              <a:rPr lang="en-US" dirty="0" err="1" smtClean="0"/>
              <a:t>terjadi</a:t>
            </a:r>
            <a:r>
              <a:rPr lang="en-US" dirty="0" smtClean="0"/>
              <a:t> di </a:t>
            </a:r>
            <a:r>
              <a:rPr lang="en-US" dirty="0" err="1" smtClean="0"/>
              <a:t>halaman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. </a:t>
            </a:r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form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proses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dipisah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dijadikan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3. </a:t>
            </a:r>
            <a:r>
              <a:rPr lang="en-US" b="1" dirty="0" smtClean="0"/>
              <a:t>SUBMIT BUTTON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Submit button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(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umumnya</a:t>
            </a:r>
            <a:r>
              <a:rPr lang="en-US" dirty="0" smtClean="0"/>
              <a:t>) yang 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i="1" dirty="0" smtClean="0"/>
              <a:t>trigger </a:t>
            </a:r>
            <a:r>
              <a:rPr lang="en-US" dirty="0" err="1" smtClean="0"/>
              <a:t>pengiriman</a:t>
            </a:r>
            <a:r>
              <a:rPr lang="en-US" dirty="0" smtClean="0"/>
              <a:t> data </a:t>
            </a:r>
            <a:r>
              <a:rPr lang="en-US" dirty="0" err="1" smtClean="0"/>
              <a:t>dari</a:t>
            </a:r>
            <a:r>
              <a:rPr lang="en-US" dirty="0" smtClean="0"/>
              <a:t> form </a:t>
            </a:r>
            <a:r>
              <a:rPr lang="en-US" dirty="0" err="1" smtClean="0"/>
              <a:t>inputan</a:t>
            </a:r>
            <a:r>
              <a:rPr lang="en-US" dirty="0" smtClean="0"/>
              <a:t>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ditekan</a:t>
            </a:r>
            <a:r>
              <a:rPr lang="en-US" dirty="0" smtClean="0"/>
              <a:t>, </a:t>
            </a:r>
            <a:r>
              <a:rPr lang="nn-NO" dirty="0" smtClean="0"/>
              <a:t>maka data form akan dikirimkan (diproses) di halaman yang sudah ditentukan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atribut</a:t>
            </a:r>
            <a:r>
              <a:rPr lang="en-US" dirty="0" smtClean="0"/>
              <a:t> action.</a:t>
            </a:r>
          </a:p>
        </p:txBody>
      </p:sp>
    </p:spTree>
    <p:extLst>
      <p:ext uri="{BB962C8B-B14F-4D97-AF65-F5344CB8AC3E}">
        <p14:creationId xmlns:p14="http://schemas.microsoft.com/office/powerpoint/2010/main" val="390515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8229600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852936"/>
            <a:ext cx="6611938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207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Menyatukan</a:t>
            </a:r>
            <a:r>
              <a:rPr lang="en-US" dirty="0" smtClean="0"/>
              <a:t> FORM </a:t>
            </a:r>
            <a:r>
              <a:rPr lang="en-US" dirty="0" err="1" smtClean="0"/>
              <a:t>dengan</a:t>
            </a:r>
            <a:r>
              <a:rPr lang="en-US" dirty="0" smtClean="0"/>
              <a:t> Proses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dirty="0" smtClean="0"/>
              <a:t>&lt;html&gt;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dirty="0" smtClean="0"/>
              <a:t>	&lt;head&gt;&lt;title&gt;</a:t>
            </a:r>
            <a:r>
              <a:rPr lang="en-US" sz="1600" dirty="0" err="1" smtClean="0"/>
              <a:t>Pengolahan</a:t>
            </a:r>
            <a:r>
              <a:rPr lang="en-US" sz="1600" dirty="0" smtClean="0"/>
              <a:t> Form&lt;/title&gt;&lt;/head&gt;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dirty="0" smtClean="0"/>
              <a:t>	&lt;body&gt;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dirty="0" smtClean="0"/>
              <a:t>            &lt;FORM ACTION="" METHOD="POST" NAME="input"&gt;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dirty="0" smtClean="0"/>
              <a:t>	   </a:t>
            </a:r>
            <a:r>
              <a:rPr lang="en-US" sz="1600" dirty="0" err="1" smtClean="0"/>
              <a:t>Nama</a:t>
            </a:r>
            <a:r>
              <a:rPr lang="en-US" sz="1600" dirty="0" smtClean="0"/>
              <a:t> </a:t>
            </a:r>
            <a:r>
              <a:rPr lang="en-US" sz="1600" dirty="0" err="1" smtClean="0"/>
              <a:t>Anda</a:t>
            </a:r>
            <a:r>
              <a:rPr lang="en-US" sz="1600" dirty="0" smtClean="0"/>
              <a:t> : &lt;input type="text" name="</a:t>
            </a:r>
            <a:r>
              <a:rPr lang="en-US" sz="1600" dirty="0" err="1" smtClean="0"/>
              <a:t>nama</a:t>
            </a:r>
            <a:r>
              <a:rPr lang="en-US" sz="1600" dirty="0" smtClean="0"/>
              <a:t>"&gt;&lt;</a:t>
            </a:r>
            <a:r>
              <a:rPr lang="en-US" sz="1600" dirty="0" err="1" smtClean="0"/>
              <a:t>br</a:t>
            </a:r>
            <a:r>
              <a:rPr lang="en-US" sz="1600" dirty="0" smtClean="0"/>
              <a:t>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dirty="0" smtClean="0"/>
              <a:t>	   &lt;input type="submit" name="Input" value="Input"&gt;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dirty="0" smtClean="0"/>
              <a:t>	&lt;/FORM&gt;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dirty="0" smtClean="0"/>
              <a:t>	&lt;/body&gt;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dirty="0" smtClean="0"/>
              <a:t>&lt;/html&gt;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endParaRPr lang="en-US" sz="1400" dirty="0" smtClean="0"/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b="1" dirty="0" smtClean="0"/>
              <a:t>&lt;?</a:t>
            </a:r>
            <a:r>
              <a:rPr lang="en-US" sz="2000" b="1" dirty="0" err="1" smtClean="0"/>
              <a:t>php</a:t>
            </a:r>
            <a:endParaRPr lang="en-US" sz="2000" b="1" dirty="0" smtClean="0"/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b="1" dirty="0" smtClean="0"/>
              <a:t>if (</a:t>
            </a:r>
            <a:r>
              <a:rPr lang="en-US" sz="2000" b="1" dirty="0" err="1" smtClean="0"/>
              <a:t>isset</a:t>
            </a:r>
            <a:r>
              <a:rPr lang="en-US" sz="2000" b="1" dirty="0" smtClean="0"/>
              <a:t>($_POST['Input'])) {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b="1" dirty="0" smtClean="0"/>
              <a:t>$</a:t>
            </a:r>
            <a:r>
              <a:rPr lang="en-US" sz="2000" b="1" dirty="0" err="1" smtClean="0"/>
              <a:t>nama</a:t>
            </a:r>
            <a:r>
              <a:rPr lang="en-US" sz="2000" b="1" dirty="0" smtClean="0"/>
              <a:t> = $_POST['</a:t>
            </a:r>
            <a:r>
              <a:rPr lang="en-US" sz="2000" b="1" dirty="0" err="1" smtClean="0"/>
              <a:t>nama</a:t>
            </a:r>
            <a:r>
              <a:rPr lang="en-US" sz="2000" b="1" dirty="0" smtClean="0"/>
              <a:t>'];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pt-BR" sz="2000" b="1" dirty="0" smtClean="0"/>
              <a:t>echo "Nama Anda : &lt;b&gt;$nama&lt;/b&gt;";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b="1" dirty="0" smtClean="0"/>
              <a:t>}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b="1" dirty="0" smtClean="0"/>
              <a:t>?&gt;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b="1" dirty="0" smtClean="0"/>
              <a:t>				</a:t>
            </a:r>
            <a:r>
              <a:rPr lang="en-US" sz="2000" b="1" dirty="0" err="1" smtClean="0"/>
              <a:t>Simpan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nama</a:t>
            </a:r>
            <a:r>
              <a:rPr lang="en-US" sz="2000" b="1" dirty="0" smtClean="0"/>
              <a:t> input01.php</a:t>
            </a:r>
          </a:p>
        </p:txBody>
      </p:sp>
    </p:spTree>
    <p:extLst>
      <p:ext uri="{BB962C8B-B14F-4D97-AF65-F5344CB8AC3E}">
        <p14:creationId xmlns:p14="http://schemas.microsoft.com/office/powerpoint/2010/main" val="170192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Memisahkan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Form </a:t>
            </a:r>
            <a:r>
              <a:rPr lang="en-US" dirty="0" err="1" smtClean="0"/>
              <a:t>dan</a:t>
            </a:r>
            <a:r>
              <a:rPr lang="en-US" dirty="0" smtClean="0"/>
              <a:t> Proses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Program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menampilkan</a:t>
            </a:r>
            <a:r>
              <a:rPr lang="en-US" dirty="0" smtClean="0"/>
              <a:t> form </a:t>
            </a:r>
            <a:r>
              <a:rPr lang="en-US" dirty="0" err="1" smtClean="0"/>
              <a:t>inputan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method POST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&lt;html&gt;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&lt;head&gt;&lt;title&gt;</a:t>
            </a:r>
            <a:r>
              <a:rPr lang="en-US" dirty="0" err="1" smtClean="0"/>
              <a:t>Pengolahan</a:t>
            </a:r>
            <a:r>
              <a:rPr lang="en-US" dirty="0" smtClean="0"/>
              <a:t> Form&lt;/title&gt;&lt;/head&gt;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&lt;body&gt;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&lt;FORM ACTION="</a:t>
            </a:r>
            <a:r>
              <a:rPr lang="en-US" b="1" dirty="0" smtClean="0">
                <a:solidFill>
                  <a:srgbClr val="FF0000"/>
                </a:solidFill>
              </a:rPr>
              <a:t>proses02.php</a:t>
            </a:r>
            <a:r>
              <a:rPr lang="en-US" dirty="0" smtClean="0"/>
              <a:t>"  METHOD="POST" NAME="input"&gt;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: &lt;input type="text" name="</a:t>
            </a:r>
            <a:r>
              <a:rPr lang="en-US" dirty="0" err="1" smtClean="0"/>
              <a:t>nama</a:t>
            </a:r>
            <a:r>
              <a:rPr lang="en-US" dirty="0" smtClean="0"/>
              <a:t>"&gt;&lt;</a:t>
            </a:r>
            <a:r>
              <a:rPr lang="en-US" dirty="0" err="1" smtClean="0"/>
              <a:t>br</a:t>
            </a:r>
            <a:r>
              <a:rPr lang="en-US" dirty="0" smtClean="0"/>
              <a:t>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&lt;input type="submit" name="Input" value="Input"&gt;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&lt;/FORM&gt;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&lt;/body&gt;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&lt;/html&gt;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/>
              <a:t>Simpan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input02.php</a:t>
            </a:r>
          </a:p>
        </p:txBody>
      </p:sp>
    </p:spTree>
    <p:extLst>
      <p:ext uri="{BB962C8B-B14F-4D97-AF65-F5344CB8AC3E}">
        <p14:creationId xmlns:p14="http://schemas.microsoft.com/office/powerpoint/2010/main" val="314616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Program penanganan form inputan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&lt;?php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if (isset($_POST['Input'])) {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	$nama = $_POST['nama'];</a:t>
            </a:r>
          </a:p>
          <a:p>
            <a:pPr marL="0" indent="0">
              <a:buFont typeface="Arial" charset="0"/>
              <a:buNone/>
            </a:pPr>
            <a:r>
              <a:rPr lang="pt-BR" smtClean="0"/>
              <a:t>	echo "Nama Anda : &lt;b&gt;$nama&lt;/b&gt;";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}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?&gt;</a:t>
            </a:r>
          </a:p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>
              <a:buFont typeface="Arial" charset="0"/>
              <a:buNone/>
            </a:pPr>
            <a:r>
              <a:rPr lang="en-US" smtClean="0"/>
              <a:t>Simpan dengan nama proses02.php</a:t>
            </a:r>
          </a:p>
        </p:txBody>
      </p:sp>
    </p:spTree>
    <p:extLst>
      <p:ext uri="{BB962C8B-B14F-4D97-AF65-F5344CB8AC3E}">
        <p14:creationId xmlns:p14="http://schemas.microsoft.com/office/powerpoint/2010/main" val="282536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i="1" dirty="0" smtClean="0"/>
              <a:t>Program menampilkan form inputan dengan method GET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138"/>
            <a:ext cx="8458200" cy="4525962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&lt;html&gt;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&lt;head&gt;&lt;title&gt;</a:t>
            </a:r>
            <a:r>
              <a:rPr lang="en-US" sz="2000" dirty="0" err="1" smtClean="0"/>
              <a:t>Pengolahan</a:t>
            </a:r>
            <a:r>
              <a:rPr lang="en-US" sz="2000" dirty="0" smtClean="0"/>
              <a:t> Form&lt;/title&gt;&lt;/head&gt;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&lt;body&gt;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&lt;FORM ACTION="proses03.php" METHOD="GET“ NAME="input"&gt;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	</a:t>
            </a:r>
            <a:r>
              <a:rPr lang="en-US" sz="2000" dirty="0" err="1" smtClean="0"/>
              <a:t>Nama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: &lt;input type="text" name="</a:t>
            </a:r>
            <a:r>
              <a:rPr lang="en-US" sz="2000" dirty="0" err="1" smtClean="0"/>
              <a:t>nama</a:t>
            </a:r>
            <a:r>
              <a:rPr lang="en-US" sz="2000" dirty="0" smtClean="0"/>
              <a:t>"&gt;&lt;</a:t>
            </a:r>
            <a:r>
              <a:rPr lang="en-US" sz="2000" dirty="0" err="1" smtClean="0"/>
              <a:t>br</a:t>
            </a:r>
            <a:r>
              <a:rPr lang="en-US" sz="2000" dirty="0" smtClean="0"/>
              <a:t>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	&lt;input type="submit" name="Input" value="Input"&gt;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	&lt;/FORM&gt;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&lt;/body&gt;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&lt;/html&gt;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err="1" smtClean="0"/>
              <a:t>Simpan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nama</a:t>
            </a:r>
            <a:r>
              <a:rPr lang="en-US" sz="2000" dirty="0" smtClean="0"/>
              <a:t> input03.php</a:t>
            </a:r>
          </a:p>
        </p:txBody>
      </p:sp>
    </p:spTree>
    <p:extLst>
      <p:ext uri="{BB962C8B-B14F-4D97-AF65-F5344CB8AC3E}">
        <p14:creationId xmlns:p14="http://schemas.microsoft.com/office/powerpoint/2010/main" val="387324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&lt;?php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if (isset($_GET['Input'])) {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	$nama = $_GET['nama'];</a:t>
            </a:r>
          </a:p>
          <a:p>
            <a:pPr marL="0" indent="0">
              <a:buFont typeface="Arial" charset="0"/>
              <a:buNone/>
            </a:pPr>
            <a:r>
              <a:rPr lang="pt-BR" smtClean="0"/>
              <a:t>	echo "Nama Anda : &lt;b&gt;$nama&lt;/b&gt;";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}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?&gt;</a:t>
            </a:r>
          </a:p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>
              <a:buFont typeface="Arial" charset="0"/>
              <a:buNone/>
            </a:pPr>
            <a:r>
              <a:rPr lang="en-US" smtClean="0"/>
              <a:t>Simpan dengan nama proses03.php</a:t>
            </a:r>
          </a:p>
        </p:txBody>
      </p:sp>
    </p:spTree>
    <p:extLst>
      <p:ext uri="{BB962C8B-B14F-4D97-AF65-F5344CB8AC3E}">
        <p14:creationId xmlns:p14="http://schemas.microsoft.com/office/powerpoint/2010/main" val="310682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err="1" smtClean="0"/>
              <a:t>Buat</a:t>
            </a:r>
            <a:r>
              <a:rPr lang="en-US" sz="3600" dirty="0" smtClean="0"/>
              <a:t> Program </a:t>
            </a:r>
            <a:r>
              <a:rPr lang="en-US" sz="3600" dirty="0" err="1" smtClean="0"/>
              <a:t>untuk</a:t>
            </a:r>
            <a:r>
              <a:rPr lang="en-US" sz="3600" dirty="0" smtClean="0"/>
              <a:t> </a:t>
            </a:r>
            <a:r>
              <a:rPr lang="en-US" sz="3600" dirty="0" err="1" smtClean="0"/>
              <a:t>memasukkan</a:t>
            </a:r>
            <a:r>
              <a:rPr lang="en-US" sz="3600" dirty="0" smtClean="0"/>
              <a:t> username </a:t>
            </a:r>
            <a:r>
              <a:rPr lang="en-US" sz="3600" dirty="0" err="1" smtClean="0"/>
              <a:t>dan</a:t>
            </a:r>
            <a:r>
              <a:rPr lang="en-US" sz="3600" dirty="0" smtClean="0"/>
              <a:t> Password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Jika username dan password sesuai maka BERHASIL LOGIN</a:t>
            </a:r>
          </a:p>
          <a:p>
            <a:r>
              <a:rPr lang="en-US" smtClean="0"/>
              <a:t>Jika tidak sesuai maka TIDAK BERHASIL LOGIN</a:t>
            </a:r>
          </a:p>
        </p:txBody>
      </p:sp>
    </p:spTree>
    <p:extLst>
      <p:ext uri="{BB962C8B-B14F-4D97-AF65-F5344CB8AC3E}">
        <p14:creationId xmlns:p14="http://schemas.microsoft.com/office/powerpoint/2010/main" val="253157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i="1" smtClean="0"/>
              <a:t>Program menampilkan form inputan text dalam jumlah banyak</a:t>
            </a:r>
            <a:endParaRPr lang="en-US" smtClean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76872"/>
            <a:ext cx="51816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784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i="1" dirty="0" smtClean="0"/>
              <a:t>Program </a:t>
            </a:r>
            <a:r>
              <a:rPr lang="en-US" i="1" dirty="0" err="1" smtClean="0"/>
              <a:t>menampilkan</a:t>
            </a:r>
            <a:r>
              <a:rPr lang="en-US" i="1" dirty="0" smtClean="0"/>
              <a:t> form </a:t>
            </a:r>
            <a:r>
              <a:rPr lang="en-US" i="1" dirty="0" err="1" smtClean="0"/>
              <a:t>inputan</a:t>
            </a:r>
            <a:r>
              <a:rPr lang="en-US" i="1" dirty="0" smtClean="0"/>
              <a:t> text </a:t>
            </a:r>
            <a:r>
              <a:rPr lang="en-US" i="1" dirty="0" err="1" smtClean="0"/>
              <a:t>dalam</a:t>
            </a:r>
            <a:r>
              <a:rPr lang="en-US" i="1" dirty="0" smtClean="0"/>
              <a:t> </a:t>
            </a:r>
            <a:r>
              <a:rPr lang="en-US" i="1" dirty="0" err="1" smtClean="0"/>
              <a:t>jumlah</a:t>
            </a:r>
            <a:r>
              <a:rPr lang="en-US" i="1" dirty="0" smtClean="0"/>
              <a:t> </a:t>
            </a:r>
            <a:r>
              <a:rPr lang="en-US" i="1" dirty="0" err="1" smtClean="0"/>
              <a:t>banyak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&lt;html&gt;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&lt;head&gt;&lt;title&gt;</a:t>
            </a:r>
            <a:r>
              <a:rPr lang="en-US" dirty="0" err="1" smtClean="0"/>
              <a:t>Pengolahan</a:t>
            </a:r>
            <a:r>
              <a:rPr lang="en-US" dirty="0" smtClean="0"/>
              <a:t> Form ~ text&lt;/title&gt;&lt;/head&gt;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&lt;body&gt;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&lt;FORM ACTION="proses04.php" METHOD="POST" NAME="input"&gt;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	</a:t>
            </a:r>
            <a:r>
              <a:rPr lang="en-US" dirty="0" err="1" smtClean="0"/>
              <a:t>Sahabat-sahabat</a:t>
            </a:r>
            <a:r>
              <a:rPr lang="en-US" dirty="0" smtClean="0"/>
              <a:t> </a:t>
            </a:r>
            <a:r>
              <a:rPr lang="en-US" dirty="0" err="1" smtClean="0"/>
              <a:t>Dekatku</a:t>
            </a:r>
            <a:r>
              <a:rPr lang="en-US" dirty="0" smtClean="0"/>
              <a:t>&lt;</a:t>
            </a:r>
            <a:r>
              <a:rPr lang="en-US" dirty="0" err="1" smtClean="0"/>
              <a:t>br</a:t>
            </a:r>
            <a:r>
              <a:rPr lang="en-US" dirty="0" smtClean="0"/>
              <a:t>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	&lt;input type="text" name="nama1"&gt;&lt;</a:t>
            </a:r>
            <a:r>
              <a:rPr lang="en-US" dirty="0" err="1" smtClean="0"/>
              <a:t>br</a:t>
            </a:r>
            <a:r>
              <a:rPr lang="en-US" dirty="0" smtClean="0"/>
              <a:t>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	&lt;input type="text" name="nama2"&gt;&lt;</a:t>
            </a:r>
            <a:r>
              <a:rPr lang="en-US" dirty="0" err="1" smtClean="0"/>
              <a:t>br</a:t>
            </a:r>
            <a:r>
              <a:rPr lang="en-US" dirty="0" smtClean="0"/>
              <a:t>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	&lt;input type="text" name="nama3"&gt;&lt;</a:t>
            </a:r>
            <a:r>
              <a:rPr lang="en-US" dirty="0" err="1" smtClean="0"/>
              <a:t>br</a:t>
            </a:r>
            <a:r>
              <a:rPr lang="en-US" dirty="0" smtClean="0"/>
              <a:t>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	&lt;input type="text" name="nama4"&gt;&lt;</a:t>
            </a:r>
            <a:r>
              <a:rPr lang="en-US" dirty="0" err="1" smtClean="0"/>
              <a:t>br</a:t>
            </a:r>
            <a:r>
              <a:rPr lang="en-US" dirty="0" smtClean="0"/>
              <a:t>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	&lt;input type="submit" name="Input" value="Input"&gt;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&lt;/FORM&gt;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&lt;/body&gt;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&lt;/html&gt;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/>
              <a:t>Simpan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input04.php</a:t>
            </a:r>
          </a:p>
        </p:txBody>
      </p:sp>
    </p:spTree>
    <p:extLst>
      <p:ext uri="{BB962C8B-B14F-4D97-AF65-F5344CB8AC3E}">
        <p14:creationId xmlns:p14="http://schemas.microsoft.com/office/powerpoint/2010/main" val="353480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072325-28D9-46A9-B24F-7103654E74C8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75" y="1484784"/>
            <a:ext cx="8785225" cy="52562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PHP </a:t>
            </a:r>
            <a:r>
              <a:rPr lang="en-US" altLang="en-US" sz="2000" dirty="0" err="1" smtClean="0"/>
              <a:t>adalah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bahasa</a:t>
            </a:r>
            <a:r>
              <a:rPr lang="en-US" altLang="en-US" sz="2000" dirty="0" smtClean="0"/>
              <a:t> scripting yang </a:t>
            </a:r>
            <a:r>
              <a:rPr lang="en-US" altLang="en-US" sz="2000" dirty="0" err="1" smtClean="0"/>
              <a:t>menyatu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dengan</a:t>
            </a:r>
            <a:r>
              <a:rPr lang="en-US" altLang="en-US" sz="2000" dirty="0" smtClean="0"/>
              <a:t> HTML </a:t>
            </a:r>
            <a:r>
              <a:rPr lang="en-US" altLang="en-US" sz="2000" dirty="0" err="1" smtClean="0"/>
              <a:t>dan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dijalankan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pada</a:t>
            </a:r>
            <a:r>
              <a:rPr lang="en-US" altLang="en-US" sz="2000" dirty="0" smtClean="0"/>
              <a:t> </a:t>
            </a:r>
            <a:r>
              <a:rPr lang="en-US" altLang="en-US" sz="2000" b="1" i="1" dirty="0" smtClean="0"/>
              <a:t>server side</a:t>
            </a:r>
            <a:r>
              <a:rPr lang="en-US" altLang="en-US" sz="2000" dirty="0" smtClean="0"/>
              <a:t>. </a:t>
            </a:r>
            <a:r>
              <a:rPr lang="en-US" altLang="en-US" sz="2000" dirty="0" err="1" smtClean="0"/>
              <a:t>Artinya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semua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sintaks</a:t>
            </a:r>
            <a:r>
              <a:rPr lang="en-US" altLang="en-US" sz="2000" dirty="0" smtClean="0"/>
              <a:t> yang </a:t>
            </a:r>
            <a:r>
              <a:rPr lang="en-US" altLang="en-US" sz="2000" dirty="0" err="1" smtClean="0"/>
              <a:t>kita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berikan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akan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sepenuhnya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dijalankan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pada</a:t>
            </a:r>
            <a:r>
              <a:rPr lang="en-US" altLang="en-US" sz="2000" dirty="0" smtClean="0"/>
              <a:t> server </a:t>
            </a:r>
            <a:r>
              <a:rPr lang="en-US" altLang="en-US" sz="2000" dirty="0" err="1" smtClean="0"/>
              <a:t>sedangkan</a:t>
            </a:r>
            <a:r>
              <a:rPr lang="en-US" altLang="en-US" sz="2000" dirty="0" smtClean="0"/>
              <a:t> yang </a:t>
            </a:r>
            <a:r>
              <a:rPr lang="en-US" altLang="en-US" sz="2000" dirty="0" err="1" smtClean="0"/>
              <a:t>dikirimkan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ke</a:t>
            </a:r>
            <a:r>
              <a:rPr lang="en-US" altLang="en-US" sz="2000" dirty="0" smtClean="0"/>
              <a:t> browser </a:t>
            </a:r>
            <a:r>
              <a:rPr lang="en-US" altLang="en-US" sz="2000" dirty="0" err="1" smtClean="0"/>
              <a:t>hanya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hasilnya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saja</a:t>
            </a:r>
            <a:r>
              <a:rPr lang="en-US" altLang="en-US" sz="2000" dirty="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PHP/FI </a:t>
            </a:r>
            <a:r>
              <a:rPr lang="en-US" altLang="en-US" sz="2000" dirty="0" err="1" smtClean="0"/>
              <a:t>merupakan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nama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awal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dari</a:t>
            </a:r>
            <a:r>
              <a:rPr lang="en-US" altLang="en-US" sz="2000" dirty="0" smtClean="0"/>
              <a:t> PHP. </a:t>
            </a:r>
            <a:r>
              <a:rPr lang="en-US" altLang="en-US" sz="2000" dirty="0" err="1" smtClean="0"/>
              <a:t>Dibuat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pertama</a:t>
            </a:r>
            <a:r>
              <a:rPr lang="en-US" altLang="en-US" sz="2000" dirty="0" smtClean="0"/>
              <a:t> kali </a:t>
            </a:r>
            <a:r>
              <a:rPr lang="en-US" altLang="en-US" sz="2000" dirty="0" err="1" smtClean="0"/>
              <a:t>oleh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Rasmus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Lerdoff</a:t>
            </a:r>
            <a:r>
              <a:rPr lang="en-US" altLang="en-US" sz="2000" dirty="0" smtClean="0"/>
              <a:t>. </a:t>
            </a:r>
            <a:r>
              <a:rPr lang="en-US" altLang="en-US" sz="2000" dirty="0" err="1" smtClean="0"/>
              <a:t>Awalnya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merupakan</a:t>
            </a:r>
            <a:r>
              <a:rPr lang="en-US" altLang="en-US" sz="2000" dirty="0" smtClean="0"/>
              <a:t> program CGI yang </a:t>
            </a:r>
            <a:r>
              <a:rPr lang="en-US" altLang="en-US" sz="2000" dirty="0" err="1" smtClean="0"/>
              <a:t>dikhususkan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untuk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menerima</a:t>
            </a:r>
            <a:r>
              <a:rPr lang="en-US" altLang="en-US" sz="2000" dirty="0" smtClean="0"/>
              <a:t> input </a:t>
            </a:r>
            <a:r>
              <a:rPr lang="en-US" altLang="en-US" sz="2000" dirty="0" err="1" smtClean="0"/>
              <a:t>melalui</a:t>
            </a:r>
            <a:r>
              <a:rPr lang="en-US" altLang="en-US" sz="2000" dirty="0" smtClean="0"/>
              <a:t> form yang </a:t>
            </a:r>
            <a:r>
              <a:rPr lang="en-US" altLang="en-US" sz="2000" dirty="0" err="1" smtClean="0"/>
              <a:t>ditampilkan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dalam</a:t>
            </a:r>
            <a:r>
              <a:rPr lang="en-US" altLang="en-US" sz="2000" dirty="0" smtClean="0"/>
              <a:t> web browser.</a:t>
            </a:r>
          </a:p>
          <a:p>
            <a:pPr eaLnBrk="1" hangingPunct="1">
              <a:lnSpc>
                <a:spcPct val="90000"/>
              </a:lnSpc>
            </a:pPr>
            <a:endParaRPr lang="en-US" altLang="en-US" sz="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 smtClean="0"/>
              <a:t>PHP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secara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resmi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merupakan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singkatan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dari</a:t>
            </a:r>
            <a:r>
              <a:rPr lang="en-US" altLang="en-US" sz="2000" dirty="0" smtClean="0"/>
              <a:t> </a:t>
            </a:r>
            <a:r>
              <a:rPr lang="en-US" altLang="en-US" sz="2000" b="1" dirty="0" smtClean="0"/>
              <a:t>P</a:t>
            </a:r>
            <a:r>
              <a:rPr lang="en-US" altLang="en-US" sz="2000" dirty="0" smtClean="0"/>
              <a:t>HP-</a:t>
            </a:r>
            <a:r>
              <a:rPr lang="en-US" altLang="en-US" sz="2000" b="1" dirty="0" smtClean="0"/>
              <a:t>H</a:t>
            </a:r>
            <a:r>
              <a:rPr lang="en-US" altLang="en-US" sz="2000" dirty="0" smtClean="0"/>
              <a:t>ypertext </a:t>
            </a:r>
            <a:r>
              <a:rPr lang="en-US" altLang="en-US" sz="2000" b="1" dirty="0" smtClean="0"/>
              <a:t>P</a:t>
            </a:r>
            <a:r>
              <a:rPr lang="en-US" altLang="en-US" sz="2000" dirty="0" smtClean="0"/>
              <a:t>re-processor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err="1" smtClean="0"/>
              <a:t>Jika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bermaksud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membuat</a:t>
            </a:r>
            <a:r>
              <a:rPr lang="en-US" altLang="en-US" sz="2000" dirty="0" smtClean="0"/>
              <a:t> Web </a:t>
            </a:r>
            <a:r>
              <a:rPr lang="en-US" altLang="en-US" sz="2000" dirty="0" err="1" smtClean="0"/>
              <a:t>menggunakan</a:t>
            </a:r>
            <a:r>
              <a:rPr lang="en-US" altLang="en-US" sz="2000" dirty="0" smtClean="0"/>
              <a:t> PHP, </a:t>
            </a:r>
            <a:r>
              <a:rPr lang="en-US" altLang="en-US" sz="2000" dirty="0" err="1" smtClean="0"/>
              <a:t>maka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terlebih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dahulu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harus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mengaktifkan</a:t>
            </a:r>
            <a:r>
              <a:rPr lang="en-US" altLang="en-US" sz="2000" dirty="0" smtClean="0"/>
              <a:t> Web Server. </a:t>
            </a:r>
            <a:r>
              <a:rPr lang="en-US" altLang="en-US" sz="2000" dirty="0" err="1" smtClean="0"/>
              <a:t>Untuk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mencoba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skrip</a:t>
            </a:r>
            <a:r>
              <a:rPr lang="en-US" altLang="en-US" sz="2000" dirty="0" smtClean="0"/>
              <a:t> PHP, </a:t>
            </a:r>
            <a:r>
              <a:rPr lang="en-US" altLang="en-US" sz="2000" dirty="0" err="1" smtClean="0"/>
              <a:t>tidak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perlu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mempunyai</a:t>
            </a:r>
            <a:r>
              <a:rPr lang="en-US" altLang="en-US" sz="2000" dirty="0" smtClean="0"/>
              <a:t> server yang </a:t>
            </a:r>
            <a:r>
              <a:rPr lang="en-US" altLang="en-US" sz="2000" dirty="0" err="1" smtClean="0"/>
              <a:t>terhubung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ke</a:t>
            </a:r>
            <a:r>
              <a:rPr lang="en-US" altLang="en-US" sz="2000" dirty="0" smtClean="0"/>
              <a:t> internet. Kita </a:t>
            </a:r>
            <a:r>
              <a:rPr lang="en-US" altLang="en-US" sz="2000" dirty="0" err="1" smtClean="0"/>
              <a:t>dapat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mengujinya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dengan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menggunakan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sebuah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komputer</a:t>
            </a:r>
            <a:r>
              <a:rPr lang="en-US" altLang="en-US" sz="2000" dirty="0" smtClean="0"/>
              <a:t> yang </a:t>
            </a:r>
            <a:r>
              <a:rPr lang="en-US" altLang="en-US" sz="2000" dirty="0" err="1" smtClean="0"/>
              <a:t>bertindak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sebagai</a:t>
            </a:r>
            <a:r>
              <a:rPr lang="en-US" altLang="en-US" sz="2000" dirty="0" smtClean="0"/>
              <a:t> server </a:t>
            </a:r>
            <a:r>
              <a:rPr lang="en-US" altLang="en-US" sz="2000" dirty="0" err="1" smtClean="0"/>
              <a:t>dan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sekaligus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sebagai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klien</a:t>
            </a:r>
            <a:endParaRPr lang="en-US" altLang="en-US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Web Server yang </a:t>
            </a:r>
            <a:r>
              <a:rPr lang="en-US" altLang="en-US" sz="2000" dirty="0" err="1" smtClean="0"/>
              <a:t>dapat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digunakan</a:t>
            </a:r>
            <a:r>
              <a:rPr lang="en-US" altLang="en-US" sz="2000" dirty="0" smtClean="0"/>
              <a:t> : Apache, IIS, </a:t>
            </a:r>
            <a:r>
              <a:rPr lang="en-US" altLang="en-US" sz="2000" dirty="0" err="1" smtClean="0"/>
              <a:t>Xitami</a:t>
            </a:r>
            <a:endParaRPr lang="en-US" alt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29600" cy="1066800"/>
          </a:xfrm>
        </p:spPr>
        <p:txBody>
          <a:bodyPr/>
          <a:lstStyle/>
          <a:p>
            <a:pPr algn="r"/>
            <a:r>
              <a:rPr lang="id-ID" dirty="0"/>
              <a:t>PENGANTAR PHP </a:t>
            </a:r>
            <a:r>
              <a:rPr lang="id-ID" dirty="0" smtClean="0"/>
              <a:t>(</a:t>
            </a:r>
            <a:r>
              <a:rPr lang="en-US" dirty="0" smtClean="0"/>
              <a:t>3</a:t>
            </a:r>
            <a:r>
              <a:rPr lang="id-ID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05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&lt;?</a:t>
            </a:r>
            <a:r>
              <a:rPr lang="en-US" dirty="0" err="1" smtClean="0"/>
              <a:t>php</a:t>
            </a: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if (</a:t>
            </a:r>
            <a:r>
              <a:rPr lang="en-US" dirty="0" err="1" smtClean="0"/>
              <a:t>isset</a:t>
            </a:r>
            <a:r>
              <a:rPr lang="en-US" dirty="0" smtClean="0"/>
              <a:t>($_POST['Input'])) {</a:t>
            </a:r>
          </a:p>
          <a:p>
            <a:pPr marL="400050" lvl="1" indent="0" fontAlgn="auto">
              <a:spcBef>
                <a:spcPts val="324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$nama1 = $_POST['nama1'];</a:t>
            </a:r>
          </a:p>
          <a:p>
            <a:pPr marL="400050" lvl="1" indent="0" fontAlgn="auto">
              <a:spcBef>
                <a:spcPts val="324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$nama2 = $_POST['nama2'];</a:t>
            </a:r>
          </a:p>
          <a:p>
            <a:pPr marL="400050" lvl="1" indent="0" fontAlgn="auto">
              <a:spcBef>
                <a:spcPts val="324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$nama3 = $_POST['nama3'];</a:t>
            </a:r>
          </a:p>
          <a:p>
            <a:pPr marL="400050" lvl="1" indent="0" fontAlgn="auto">
              <a:spcBef>
                <a:spcPts val="324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$nama4 = $_POST['nama4'];</a:t>
            </a:r>
          </a:p>
          <a:p>
            <a:pPr marL="400050" lvl="1" indent="0" fontAlgn="auto">
              <a:spcBef>
                <a:spcPts val="324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echo "&lt;b&gt;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Sahabat-sahabat</a:t>
            </a:r>
            <a:r>
              <a:rPr lang="en-US" dirty="0" smtClean="0"/>
              <a:t> </a:t>
            </a:r>
            <a:r>
              <a:rPr lang="en-US" dirty="0" err="1" smtClean="0"/>
              <a:t>Dekatku</a:t>
            </a:r>
            <a:r>
              <a:rPr lang="en-US" dirty="0" smtClean="0"/>
              <a:t> :&lt;/b&gt; &lt;</a:t>
            </a:r>
            <a:r>
              <a:rPr lang="en-US" dirty="0" err="1" smtClean="0"/>
              <a:t>br</a:t>
            </a:r>
            <a:r>
              <a:rPr lang="en-US" dirty="0" smtClean="0"/>
              <a:t>&gt;";</a:t>
            </a:r>
          </a:p>
          <a:p>
            <a:pPr marL="400050" lvl="1" indent="0" fontAlgn="auto">
              <a:spcBef>
                <a:spcPts val="324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echo $nama1. "&lt;</a:t>
            </a:r>
            <a:r>
              <a:rPr lang="en-US" dirty="0" err="1" smtClean="0"/>
              <a:t>br</a:t>
            </a:r>
            <a:r>
              <a:rPr lang="en-US" dirty="0" smtClean="0"/>
              <a:t>&gt;";</a:t>
            </a:r>
          </a:p>
          <a:p>
            <a:pPr marL="400050" lvl="1" indent="0" fontAlgn="auto">
              <a:spcBef>
                <a:spcPts val="324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echo $nama2. "&lt;</a:t>
            </a:r>
            <a:r>
              <a:rPr lang="en-US" dirty="0" err="1" smtClean="0"/>
              <a:t>br</a:t>
            </a:r>
            <a:r>
              <a:rPr lang="en-US" dirty="0" smtClean="0"/>
              <a:t>&gt;";</a:t>
            </a:r>
          </a:p>
          <a:p>
            <a:pPr marL="400050" lvl="1" indent="0" fontAlgn="auto">
              <a:spcBef>
                <a:spcPts val="324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echo $nama3. "&lt;</a:t>
            </a:r>
            <a:r>
              <a:rPr lang="en-US" dirty="0" err="1" smtClean="0"/>
              <a:t>br</a:t>
            </a:r>
            <a:r>
              <a:rPr lang="en-US" dirty="0" smtClean="0"/>
              <a:t>&gt;";</a:t>
            </a:r>
          </a:p>
          <a:p>
            <a:pPr marL="400050" lvl="1" indent="0" fontAlgn="auto">
              <a:spcBef>
                <a:spcPts val="324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echo $nama4. "&lt;</a:t>
            </a:r>
            <a:r>
              <a:rPr lang="en-US" dirty="0" err="1" smtClean="0"/>
              <a:t>br</a:t>
            </a:r>
            <a:r>
              <a:rPr lang="en-US" dirty="0" smtClean="0"/>
              <a:t>&gt;";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}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?&gt;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/>
              <a:t>Simpan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proses04.php</a:t>
            </a:r>
          </a:p>
        </p:txBody>
      </p:sp>
    </p:spTree>
    <p:extLst>
      <p:ext uri="{BB962C8B-B14F-4D97-AF65-F5344CB8AC3E}">
        <p14:creationId xmlns:p14="http://schemas.microsoft.com/office/powerpoint/2010/main" val="198328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FORM Input Type Radio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Pada inputan jenis radio button, user hanya bisa memilih satu pilihan di antara beberapa pilihan.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068960"/>
            <a:ext cx="4448175" cy="303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536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72200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dirty="0" smtClean="0"/>
              <a:t>&lt;html&gt;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dirty="0" smtClean="0"/>
              <a:t>&lt;head&gt;&lt;title&gt;</a:t>
            </a:r>
            <a:r>
              <a:rPr lang="en-US" sz="1800" dirty="0" err="1" smtClean="0"/>
              <a:t>Pilih</a:t>
            </a:r>
            <a:r>
              <a:rPr lang="en-US" sz="1800" dirty="0" smtClean="0"/>
              <a:t> </a:t>
            </a:r>
            <a:r>
              <a:rPr lang="en-US" sz="1800" dirty="0" err="1" smtClean="0"/>
              <a:t>Jurusan</a:t>
            </a:r>
            <a:r>
              <a:rPr lang="en-US" sz="1800" dirty="0" smtClean="0"/>
              <a:t>&lt;/title&gt;&lt;/head&gt;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dirty="0" smtClean="0"/>
              <a:t>&lt;body&gt;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dirty="0" smtClean="0"/>
              <a:t>	&lt;FORM ACTION="proses06.php" METHOD="POST" NAME="input"&gt;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dirty="0" smtClean="0"/>
              <a:t>	&lt;h2&gt;</a:t>
            </a:r>
            <a:r>
              <a:rPr lang="en-US" sz="1800" dirty="0" err="1" smtClean="0"/>
              <a:t>Pilih</a:t>
            </a:r>
            <a:r>
              <a:rPr lang="en-US" sz="1800" dirty="0" smtClean="0"/>
              <a:t> </a:t>
            </a:r>
            <a:r>
              <a:rPr lang="en-US" sz="1800" dirty="0" err="1" smtClean="0"/>
              <a:t>Jurusan</a:t>
            </a:r>
            <a:r>
              <a:rPr lang="en-US" sz="1800" dirty="0" smtClean="0"/>
              <a:t> </a:t>
            </a:r>
            <a:r>
              <a:rPr lang="en-US" sz="1800" dirty="0" err="1" smtClean="0"/>
              <a:t>Anda</a:t>
            </a:r>
            <a:r>
              <a:rPr lang="en-US" sz="1800" dirty="0" smtClean="0"/>
              <a:t> :&lt;/h2&gt;&lt;input type="radio" name="</a:t>
            </a:r>
            <a:r>
              <a:rPr lang="en-US" sz="1800" dirty="0" err="1" smtClean="0"/>
              <a:t>jurusan</a:t>
            </a:r>
            <a:r>
              <a:rPr lang="en-US" sz="1800" dirty="0" smtClean="0"/>
              <a:t>"  value="TI" checked&gt; </a:t>
            </a:r>
            <a:r>
              <a:rPr lang="en-US" sz="1800" dirty="0" err="1" smtClean="0"/>
              <a:t>Teknik</a:t>
            </a:r>
            <a:r>
              <a:rPr lang="en-US" sz="1800" dirty="0" smtClean="0"/>
              <a:t> </a:t>
            </a:r>
            <a:r>
              <a:rPr lang="en-US" sz="1800" dirty="0" err="1" smtClean="0"/>
              <a:t>Informatika</a:t>
            </a:r>
            <a:r>
              <a:rPr lang="en-US" sz="1800" dirty="0" smtClean="0"/>
              <a:t>&lt;</a:t>
            </a:r>
            <a:r>
              <a:rPr lang="en-US" sz="1800" dirty="0" err="1" smtClean="0"/>
              <a:t>br</a:t>
            </a:r>
            <a:r>
              <a:rPr lang="en-US" sz="1800" dirty="0" smtClean="0"/>
              <a:t>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dirty="0" smtClean="0"/>
              <a:t>	&lt;input type="radio" name="</a:t>
            </a:r>
            <a:r>
              <a:rPr lang="en-US" sz="1800" dirty="0" err="1" smtClean="0"/>
              <a:t>jurusan</a:t>
            </a:r>
            <a:r>
              <a:rPr lang="en-US" sz="1800" dirty="0" smtClean="0"/>
              <a:t>" value="SI"&gt;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Informasi</a:t>
            </a:r>
            <a:r>
              <a:rPr lang="en-US" sz="1800" dirty="0" smtClean="0"/>
              <a:t>&lt;</a:t>
            </a:r>
            <a:r>
              <a:rPr lang="en-US" sz="1800" dirty="0" err="1" smtClean="0"/>
              <a:t>br</a:t>
            </a:r>
            <a:r>
              <a:rPr lang="en-US" sz="1800" dirty="0" smtClean="0"/>
              <a:t>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dirty="0" smtClean="0"/>
              <a:t>	&lt;input type="radio" name="</a:t>
            </a:r>
            <a:r>
              <a:rPr lang="en-US" sz="1800" dirty="0" err="1" smtClean="0"/>
              <a:t>jurusan</a:t>
            </a:r>
            <a:r>
              <a:rPr lang="en-US" sz="1800" dirty="0" smtClean="0"/>
              <a:t>" value="SK"&gt;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Komputer</a:t>
            </a:r>
            <a:r>
              <a:rPr lang="en-US" sz="1800" dirty="0" smtClean="0"/>
              <a:t>&lt;</a:t>
            </a:r>
            <a:r>
              <a:rPr lang="en-US" sz="1800" dirty="0" err="1" smtClean="0"/>
              <a:t>br</a:t>
            </a:r>
            <a:r>
              <a:rPr lang="en-US" sz="1800" dirty="0" smtClean="0"/>
              <a:t>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dirty="0" smtClean="0"/>
              <a:t>	&lt;input type="radio" name="</a:t>
            </a:r>
            <a:r>
              <a:rPr lang="en-US" sz="1800" dirty="0" err="1" smtClean="0"/>
              <a:t>jurusan</a:t>
            </a:r>
            <a:r>
              <a:rPr lang="en-US" sz="1800" dirty="0" smtClean="0"/>
              <a:t>" value="KA"&gt; </a:t>
            </a:r>
            <a:r>
              <a:rPr lang="en-US" sz="1800" dirty="0" err="1" smtClean="0"/>
              <a:t>Komputerisasi</a:t>
            </a:r>
            <a:r>
              <a:rPr lang="en-US" sz="1800" dirty="0" smtClean="0"/>
              <a:t>  			</a:t>
            </a:r>
            <a:r>
              <a:rPr lang="en-US" sz="1800" dirty="0" err="1" smtClean="0"/>
              <a:t>Akuntansi</a:t>
            </a:r>
            <a:r>
              <a:rPr lang="en-US" sz="1800" dirty="0" smtClean="0"/>
              <a:t>&lt;</a:t>
            </a:r>
            <a:r>
              <a:rPr lang="en-US" sz="1800" dirty="0" err="1" smtClean="0"/>
              <a:t>br</a:t>
            </a:r>
            <a:r>
              <a:rPr lang="en-US" sz="1800" dirty="0" smtClean="0"/>
              <a:t>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dirty="0" smtClean="0"/>
              <a:t>	&lt;input type="submit" name="</a:t>
            </a:r>
            <a:r>
              <a:rPr lang="en-US" sz="1800" dirty="0" err="1" smtClean="0"/>
              <a:t>Pilih</a:t>
            </a:r>
            <a:r>
              <a:rPr lang="en-US" sz="1800" dirty="0" smtClean="0"/>
              <a:t>" value="</a:t>
            </a:r>
            <a:r>
              <a:rPr lang="en-US" sz="1800" dirty="0" err="1" smtClean="0"/>
              <a:t>Pilih</a:t>
            </a:r>
            <a:r>
              <a:rPr lang="en-US" sz="1800" dirty="0" smtClean="0"/>
              <a:t>"&gt;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dirty="0" smtClean="0"/>
              <a:t>&lt;/FORM&gt;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dirty="0" smtClean="0"/>
              <a:t>&lt;/body&gt;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dirty="0" smtClean="0"/>
              <a:t>&lt;/html&gt;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endParaRPr lang="en-US" sz="1800" dirty="0" smtClean="0"/>
          </a:p>
          <a:p>
            <a:pPr marL="0" indent="0" algn="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dirty="0" err="1" smtClean="0"/>
              <a:t>Simpan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nama</a:t>
            </a:r>
            <a:r>
              <a:rPr lang="en-US" sz="1800" dirty="0" smtClean="0"/>
              <a:t> input06.php</a:t>
            </a:r>
          </a:p>
        </p:txBody>
      </p:sp>
    </p:spTree>
    <p:extLst>
      <p:ext uri="{BB962C8B-B14F-4D97-AF65-F5344CB8AC3E}">
        <p14:creationId xmlns:p14="http://schemas.microsoft.com/office/powerpoint/2010/main" val="305738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mtClean="0"/>
              <a:t>&lt;?php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mtClean="0"/>
              <a:t>	if (isset($_POST['Pilih'])) {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mtClean="0"/>
              <a:t>		$jurusan = $_POST['jurusan'];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mtClean="0"/>
              <a:t>		echo "Jurusan Anda adalah 	&lt;b&gt;&lt;font 		color='red'&gt;$jurusan&lt;/font&gt;&lt;/b&gt;";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mtClean="0"/>
              <a:t>	}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mtClean="0"/>
              <a:t>?&gt;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endParaRPr lang="en-US" smtClean="0"/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mtClean="0"/>
              <a:t>Simpan dengan nama proses06.php</a:t>
            </a:r>
          </a:p>
        </p:txBody>
      </p:sp>
    </p:spTree>
    <p:extLst>
      <p:ext uri="{BB962C8B-B14F-4D97-AF65-F5344CB8AC3E}">
        <p14:creationId xmlns:p14="http://schemas.microsoft.com/office/powerpoint/2010/main" val="41915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Form Input Type CHECK BOX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Pada form inputan jenis check box, user dimungkinkan memilih lebih dari satu pilihan.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918" y="3230563"/>
            <a:ext cx="436562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200400"/>
            <a:ext cx="2954338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468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867400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dirty="0" smtClean="0"/>
              <a:t>&lt;html&gt;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dirty="0" smtClean="0"/>
              <a:t>&lt;head&gt;&lt;title&gt;Band </a:t>
            </a:r>
            <a:r>
              <a:rPr lang="en-US" sz="2000" dirty="0" err="1" smtClean="0"/>
              <a:t>Favorit</a:t>
            </a:r>
            <a:r>
              <a:rPr lang="en-US" sz="2000" dirty="0" smtClean="0"/>
              <a:t> ~ </a:t>
            </a:r>
            <a:r>
              <a:rPr lang="en-US" sz="2000" dirty="0" err="1" smtClean="0"/>
              <a:t>Inputan</a:t>
            </a:r>
            <a:r>
              <a:rPr lang="en-US" sz="2000" dirty="0" smtClean="0"/>
              <a:t> Checkbox&lt;/title&gt;&lt;/head&gt;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dirty="0" smtClean="0"/>
              <a:t>&lt;body&gt;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dirty="0" smtClean="0"/>
              <a:t>&lt;FORM ACTION="proses07.php" METHOD="POST" NAME="input"&gt;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dirty="0" smtClean="0"/>
              <a:t>&lt;h2&gt;</a:t>
            </a:r>
            <a:r>
              <a:rPr lang="en-US" sz="2000" dirty="0" err="1" smtClean="0"/>
              <a:t>Pilih</a:t>
            </a:r>
            <a:r>
              <a:rPr lang="en-US" sz="2000" dirty="0" smtClean="0"/>
              <a:t> Band </a:t>
            </a:r>
            <a:r>
              <a:rPr lang="en-US" sz="2000" dirty="0" err="1" smtClean="0"/>
              <a:t>Favorit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:&lt;/h2&gt;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dirty="0" smtClean="0"/>
              <a:t> &lt;input type="checkbox" name="band01" value="</a:t>
            </a:r>
            <a:r>
              <a:rPr lang="en-US" sz="2000" dirty="0" err="1" smtClean="0"/>
              <a:t>Padi</a:t>
            </a:r>
            <a:r>
              <a:rPr lang="en-US" sz="2000" dirty="0" smtClean="0"/>
              <a:t>“ checked&gt; 		</a:t>
            </a:r>
            <a:r>
              <a:rPr lang="en-US" sz="2000" dirty="0" err="1" smtClean="0"/>
              <a:t>Padi</a:t>
            </a:r>
            <a:r>
              <a:rPr lang="en-US" sz="2000" dirty="0" smtClean="0"/>
              <a:t>&lt;</a:t>
            </a:r>
            <a:r>
              <a:rPr lang="en-US" sz="2000" dirty="0" err="1" smtClean="0"/>
              <a:t>br</a:t>
            </a:r>
            <a:r>
              <a:rPr lang="en-US" sz="2000" dirty="0" smtClean="0"/>
              <a:t>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dirty="0" smtClean="0"/>
              <a:t>&lt;input type="checkbox" name="band02" value="Sheila On 7"&gt; 		Sheila On 7&lt;</a:t>
            </a:r>
            <a:r>
              <a:rPr lang="en-US" sz="2000" dirty="0" err="1" smtClean="0"/>
              <a:t>br</a:t>
            </a:r>
            <a:r>
              <a:rPr lang="en-US" sz="2000" dirty="0" smtClean="0"/>
              <a:t>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dirty="0" smtClean="0"/>
              <a:t>&lt;input type="checkbox" name="band03" value="</a:t>
            </a:r>
            <a:r>
              <a:rPr lang="en-US" sz="2000" dirty="0" err="1" smtClean="0"/>
              <a:t>Dewa</a:t>
            </a:r>
            <a:r>
              <a:rPr lang="en-US" sz="2000" dirty="0" smtClean="0"/>
              <a:t> 19"&gt; </a:t>
            </a:r>
            <a:r>
              <a:rPr lang="en-US" sz="2000" dirty="0" err="1" smtClean="0"/>
              <a:t>Dewa</a:t>
            </a:r>
            <a:r>
              <a:rPr lang="en-US" sz="2000" dirty="0" smtClean="0"/>
              <a:t> 		19&lt;</a:t>
            </a:r>
            <a:r>
              <a:rPr lang="en-US" sz="2000" dirty="0" err="1" smtClean="0"/>
              <a:t>br</a:t>
            </a:r>
            <a:r>
              <a:rPr lang="en-US" sz="2000" dirty="0" smtClean="0"/>
              <a:t>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dirty="0" smtClean="0"/>
              <a:t>&lt;input type="checkbox" name="band04" value="</a:t>
            </a:r>
            <a:r>
              <a:rPr lang="en-US" sz="2000" dirty="0" err="1" smtClean="0"/>
              <a:t>Ungu</a:t>
            </a:r>
            <a:r>
              <a:rPr lang="en-US" sz="2000" dirty="0" smtClean="0"/>
              <a:t>"&gt; </a:t>
            </a:r>
            <a:r>
              <a:rPr lang="en-US" sz="2000" dirty="0" err="1" smtClean="0"/>
              <a:t>Ungu</a:t>
            </a:r>
            <a:r>
              <a:rPr lang="en-US" sz="2000" dirty="0" smtClean="0"/>
              <a:t>&lt;</a:t>
            </a:r>
            <a:r>
              <a:rPr lang="en-US" sz="2000" dirty="0" err="1" smtClean="0"/>
              <a:t>br</a:t>
            </a:r>
            <a:r>
              <a:rPr lang="en-US" sz="2000" dirty="0" smtClean="0"/>
              <a:t>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dirty="0" smtClean="0"/>
              <a:t>&lt;input type="submit" name="</a:t>
            </a:r>
            <a:r>
              <a:rPr lang="en-US" sz="2000" dirty="0" err="1" smtClean="0"/>
              <a:t>Pilih</a:t>
            </a:r>
            <a:r>
              <a:rPr lang="en-US" sz="2000" dirty="0" smtClean="0"/>
              <a:t>" value="</a:t>
            </a:r>
            <a:r>
              <a:rPr lang="en-US" sz="2000" dirty="0" err="1" smtClean="0"/>
              <a:t>Pilih</a:t>
            </a:r>
            <a:r>
              <a:rPr lang="en-US" sz="2000" dirty="0" smtClean="0"/>
              <a:t>"&gt;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dirty="0" smtClean="0"/>
              <a:t>&lt;/FORM&gt;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dirty="0" smtClean="0"/>
              <a:t>&lt;/body&gt;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dirty="0" smtClean="0"/>
              <a:t>&lt;/html&gt;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dirty="0" smtClean="0"/>
              <a:t>				</a:t>
            </a:r>
            <a:r>
              <a:rPr lang="en-US" sz="2000" dirty="0" err="1" smtClean="0"/>
              <a:t>Simpan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nama</a:t>
            </a:r>
            <a:r>
              <a:rPr lang="en-US" sz="2000" dirty="0" smtClean="0"/>
              <a:t> proses07.php</a:t>
            </a:r>
          </a:p>
        </p:txBody>
      </p:sp>
    </p:spTree>
    <p:extLst>
      <p:ext uri="{BB962C8B-B14F-4D97-AF65-F5344CB8AC3E}">
        <p14:creationId xmlns:p14="http://schemas.microsoft.com/office/powerpoint/2010/main" val="263800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Form Input Type COMBO BOX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03413"/>
            <a:ext cx="5053012" cy="318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300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smtClean="0"/>
              <a:t>&lt;html&gt;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smtClean="0"/>
              <a:t>&lt;head&gt;&lt;title&gt;Film Kartun Favorit ~ Inputan Combo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smtClean="0"/>
              <a:t>box&lt;/title&gt;&lt;/head&gt;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smtClean="0"/>
              <a:t>&lt;body&gt;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smtClean="0"/>
              <a:t>&lt;FORM ACTION="proses08.php" METHOD="POST" NAME="input"&gt;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pt-BR" sz="1800" smtClean="0"/>
              <a:t>&lt;h2&gt;Pilih Film Kartun Favorit Anda :&lt;/h2&gt;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smtClean="0"/>
              <a:t>&lt;select name="kartun"&gt;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smtClean="0"/>
              <a:t>&lt;option value="Sponge Bob"&gt;Sponge Bob&lt;/option&gt;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smtClean="0"/>
              <a:t>&lt;option value="Sinchan"&gt;Sinchan&lt;/option&gt;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smtClean="0"/>
              <a:t>&lt;option value="Conan"&gt;Conan&lt;/option&gt;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smtClean="0"/>
              <a:t>&lt;option value="Doraemon"&gt;Doraemon&lt;/option&gt;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smtClean="0"/>
              <a:t>&lt;option value="Dragon Ball"&gt;Dragon Ball&lt;/option&gt;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smtClean="0"/>
              <a:t>&lt;option value="Naruto"&gt;Naruto&lt;/option&gt;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smtClean="0"/>
              <a:t>&lt;/select&gt;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smtClean="0"/>
              <a:t>&lt;input type="submit" name="Pilih" value="Pilih"&gt;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smtClean="0"/>
              <a:t>&lt;/FORM&gt;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smtClean="0"/>
              <a:t>&lt;/body&gt;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smtClean="0"/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212721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&lt;?php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if (isset($_POST['Pilih'])) {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$film = $_POST['kartun'];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echo "Film Kartun Favorit Anda adalah :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&lt;font color=blue&gt;&lt;b&gt;$film&lt;/b&gt;&lt;/font&gt;";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}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?&gt;</a:t>
            </a:r>
          </a:p>
        </p:txBody>
      </p:sp>
    </p:spTree>
    <p:extLst>
      <p:ext uri="{BB962C8B-B14F-4D97-AF65-F5344CB8AC3E}">
        <p14:creationId xmlns:p14="http://schemas.microsoft.com/office/powerpoint/2010/main" val="496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Form Input Type TEXTAREA</a:t>
            </a: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05000"/>
            <a:ext cx="6541709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983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mtClean="0"/>
              <a:t>Xampp adalah salah satu paket instalasi Apache, PHP  dan MySQL secara instan yg dpt digunakan utk membantu proses instalasi produk tersebut.</a:t>
            </a:r>
          </a:p>
          <a:p>
            <a:r>
              <a:rPr lang="id-ID" smtClean="0"/>
              <a:t>XAMPP juga memberikan fasilitas pilihan penggunaan  PHP 4 atau PHP 5</a:t>
            </a:r>
          </a:p>
          <a:p>
            <a:r>
              <a:rPr lang="id-ID" smtClean="0"/>
              <a:t>Sama halnya dengan PHP, XAMPP bersifat free untuk digunakan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id-ID" dirty="0" smtClean="0">
                <a:solidFill>
                  <a:schemeClr val="tx2">
                    <a:satMod val="130000"/>
                  </a:schemeClr>
                </a:solidFill>
              </a:rPr>
              <a:t>XAMPP</a:t>
            </a:r>
            <a:endParaRPr lang="id-ID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020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000" smtClean="0"/>
              <a:t>&lt;html&gt;</a:t>
            </a:r>
          </a:p>
          <a:p>
            <a:pPr marL="0" indent="0">
              <a:buFont typeface="Arial" charset="0"/>
              <a:buNone/>
            </a:pPr>
            <a:r>
              <a:rPr lang="en-US" sz="2000" smtClean="0"/>
              <a:t>&lt;head&gt;&lt;title&gt;Kritik dan Saran ~ Inputan</a:t>
            </a:r>
          </a:p>
          <a:p>
            <a:pPr marL="0" indent="0">
              <a:buFont typeface="Arial" charset="0"/>
              <a:buNone/>
            </a:pPr>
            <a:r>
              <a:rPr lang="en-US" sz="2000" smtClean="0"/>
              <a:t>Textarea&lt;/title&gt;&lt;/head&gt;</a:t>
            </a:r>
          </a:p>
          <a:p>
            <a:pPr marL="0" indent="0">
              <a:buFont typeface="Arial" charset="0"/>
              <a:buNone/>
            </a:pPr>
            <a:r>
              <a:rPr lang="en-US" sz="2000" smtClean="0"/>
              <a:t>&lt;body&gt;</a:t>
            </a:r>
          </a:p>
          <a:p>
            <a:pPr marL="0" indent="0">
              <a:buFont typeface="Arial" charset="0"/>
              <a:buNone/>
            </a:pPr>
            <a:r>
              <a:rPr lang="en-US" sz="2000" smtClean="0"/>
              <a:t>&lt;FORM ACTION="proses09.php" METHOD="POST" NAME="input"&gt;</a:t>
            </a:r>
          </a:p>
          <a:p>
            <a:pPr marL="0" indent="0">
              <a:buFont typeface="Arial" charset="0"/>
              <a:buNone/>
            </a:pPr>
            <a:r>
              <a:rPr lang="en-US" sz="2000" smtClean="0"/>
              <a:t>&lt;h2&gt;Input Kritik / Saran :&lt;/h2&gt;</a:t>
            </a:r>
          </a:p>
          <a:p>
            <a:pPr marL="0" indent="0">
              <a:buFont typeface="Arial" charset="0"/>
              <a:buNone/>
            </a:pPr>
            <a:r>
              <a:rPr lang="en-US" sz="2000" smtClean="0"/>
              <a:t>&lt;textarea name="saran" cols="40"</a:t>
            </a:r>
          </a:p>
          <a:p>
            <a:pPr marL="0" indent="0">
              <a:buFont typeface="Arial" charset="0"/>
              <a:buNone/>
            </a:pPr>
            <a:r>
              <a:rPr lang="en-US" sz="2000" smtClean="0"/>
              <a:t>rows="5"&gt;&lt;/textarea&gt;&lt;br&gt;</a:t>
            </a:r>
          </a:p>
          <a:p>
            <a:pPr marL="0" indent="0">
              <a:buFont typeface="Arial" charset="0"/>
              <a:buNone/>
            </a:pPr>
            <a:r>
              <a:rPr lang="en-US" sz="2000" smtClean="0"/>
              <a:t>&lt;input type="submit" name="Proses" value="Input</a:t>
            </a:r>
          </a:p>
          <a:p>
            <a:pPr marL="0" indent="0">
              <a:buFont typeface="Arial" charset="0"/>
              <a:buNone/>
            </a:pPr>
            <a:r>
              <a:rPr lang="en-US" sz="2000" smtClean="0"/>
              <a:t>Saran"&gt;</a:t>
            </a:r>
          </a:p>
          <a:p>
            <a:pPr marL="0" indent="0">
              <a:buFont typeface="Arial" charset="0"/>
              <a:buNone/>
            </a:pPr>
            <a:r>
              <a:rPr lang="en-US" sz="2000" smtClean="0"/>
              <a:t>&lt;/FORM&gt;</a:t>
            </a:r>
          </a:p>
          <a:p>
            <a:pPr marL="0" indent="0">
              <a:buFont typeface="Arial" charset="0"/>
              <a:buNone/>
            </a:pPr>
            <a:r>
              <a:rPr lang="en-US" sz="2000" smtClean="0"/>
              <a:t>&lt;/body&gt;</a:t>
            </a:r>
          </a:p>
          <a:p>
            <a:pPr marL="0" indent="0">
              <a:buFont typeface="Arial" charset="0"/>
              <a:buNone/>
            </a:pPr>
            <a:r>
              <a:rPr lang="en-US" sz="2000" smtClean="0"/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420009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165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dirty="0" smtClean="0"/>
              <a:t>&lt;?</a:t>
            </a:r>
            <a:r>
              <a:rPr lang="en-US" dirty="0" err="1" smtClean="0"/>
              <a:t>php</a:t>
            </a:r>
            <a:endParaRPr lang="en-US" dirty="0" smtClean="0"/>
          </a:p>
          <a:p>
            <a:pPr marL="0" indent="0">
              <a:buFont typeface="Arial" charset="0"/>
              <a:buNone/>
            </a:pPr>
            <a:r>
              <a:rPr lang="en-US" dirty="0" smtClean="0"/>
              <a:t>if (</a:t>
            </a:r>
            <a:r>
              <a:rPr lang="en-US" dirty="0" err="1" smtClean="0"/>
              <a:t>isset</a:t>
            </a:r>
            <a:r>
              <a:rPr lang="en-US" dirty="0" smtClean="0"/>
              <a:t>($_POST['</a:t>
            </a:r>
            <a:r>
              <a:rPr lang="en-US" dirty="0" err="1" smtClean="0"/>
              <a:t>Proses</a:t>
            </a:r>
            <a:r>
              <a:rPr lang="en-US" dirty="0" smtClean="0"/>
              <a:t>'])) {</a:t>
            </a:r>
          </a:p>
          <a:p>
            <a:pPr marL="0" indent="0">
              <a:buFont typeface="Arial" charset="0"/>
              <a:buNone/>
            </a:pPr>
            <a:r>
              <a:rPr lang="en-US" dirty="0" smtClean="0"/>
              <a:t>$saran = nl2br($_POST['saran']);</a:t>
            </a:r>
          </a:p>
          <a:p>
            <a:pPr marL="0" indent="0">
              <a:buFont typeface="Arial" charset="0"/>
              <a:buNone/>
            </a:pPr>
            <a:r>
              <a:rPr lang="en-US" dirty="0" smtClean="0"/>
              <a:t>echo "</a:t>
            </a:r>
            <a:r>
              <a:rPr lang="en-US" dirty="0" err="1" smtClean="0"/>
              <a:t>Kritik</a:t>
            </a:r>
            <a:r>
              <a:rPr lang="en-US" dirty="0" smtClean="0"/>
              <a:t> / Saran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: &lt;</a:t>
            </a:r>
            <a:r>
              <a:rPr lang="en-US" dirty="0" err="1" smtClean="0"/>
              <a:t>br</a:t>
            </a:r>
            <a:r>
              <a:rPr lang="en-US" dirty="0" smtClean="0"/>
              <a:t>&gt;";</a:t>
            </a:r>
          </a:p>
          <a:p>
            <a:pPr marL="0" indent="0">
              <a:buFont typeface="Arial" charset="0"/>
              <a:buNone/>
            </a:pPr>
            <a:r>
              <a:rPr lang="en-US" dirty="0" smtClean="0"/>
              <a:t>echo "&lt;font color=blue&gt;&lt;b&gt;$saran&lt;/b&gt;&lt;/font&gt;";</a:t>
            </a:r>
          </a:p>
          <a:p>
            <a:pPr marL="0" indent="0">
              <a:buFont typeface="Arial" charset="0"/>
              <a:buNone/>
            </a:pPr>
            <a:r>
              <a:rPr lang="en-US" dirty="0" smtClean="0"/>
              <a:t>}</a:t>
            </a:r>
          </a:p>
          <a:p>
            <a:pPr marL="0" indent="0">
              <a:buFont typeface="Arial" charset="0"/>
              <a:buNone/>
            </a:pPr>
            <a:r>
              <a:rPr lang="en-US" dirty="0" smtClean="0"/>
              <a:t>?&gt;</a:t>
            </a:r>
          </a:p>
        </p:txBody>
      </p:sp>
    </p:spTree>
    <p:extLst>
      <p:ext uri="{BB962C8B-B14F-4D97-AF65-F5344CB8AC3E}">
        <p14:creationId xmlns:p14="http://schemas.microsoft.com/office/powerpoint/2010/main" val="50351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 err="1" smtClean="0"/>
              <a:t>Buat</a:t>
            </a:r>
            <a:r>
              <a:rPr lang="en-US" sz="2400" dirty="0" smtClean="0"/>
              <a:t> form </a:t>
            </a:r>
            <a:r>
              <a:rPr lang="en-US" sz="2400" dirty="0" err="1" smtClean="0"/>
              <a:t>pendaftaran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: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2800" dirty="0" err="1" smtClean="0"/>
              <a:t>Gunakan</a:t>
            </a:r>
            <a:r>
              <a:rPr lang="en-US" sz="2800" dirty="0" smtClean="0"/>
              <a:t> script </a:t>
            </a:r>
            <a:r>
              <a:rPr lang="en-US" sz="2800" dirty="0" err="1" smtClean="0"/>
              <a:t>php</a:t>
            </a:r>
            <a:r>
              <a:rPr lang="en-US" sz="2800" dirty="0" smtClean="0"/>
              <a:t> ,</a:t>
            </a:r>
            <a:r>
              <a:rPr lang="en-US" sz="2800" dirty="0" err="1" smtClean="0"/>
              <a:t>tabel</a:t>
            </a:r>
            <a:r>
              <a:rPr lang="en-US" sz="2800" dirty="0" smtClean="0"/>
              <a:t>, form </a:t>
            </a:r>
            <a:r>
              <a:rPr lang="en-US" sz="2800" dirty="0" err="1" smtClean="0"/>
              <a:t>dan</a:t>
            </a:r>
            <a:r>
              <a:rPr lang="en-US" sz="2800" dirty="0" smtClean="0"/>
              <a:t> CSS </a:t>
            </a:r>
            <a:r>
              <a:rPr lang="en-US" sz="2800" dirty="0" err="1" smtClean="0"/>
              <a:t>lalu</a:t>
            </a:r>
            <a:r>
              <a:rPr lang="en-US" sz="2800" dirty="0" smtClean="0"/>
              <a:t> </a:t>
            </a:r>
            <a:r>
              <a:rPr lang="en-US" sz="2800" dirty="0" err="1" smtClean="0"/>
              <a:t>tampilkan</a:t>
            </a:r>
            <a:r>
              <a:rPr lang="en-US" sz="2800" dirty="0" smtClean="0"/>
              <a:t> </a:t>
            </a:r>
            <a:r>
              <a:rPr lang="en-US" sz="2800" dirty="0" err="1" smtClean="0"/>
              <a:t>hasil</a:t>
            </a:r>
            <a:r>
              <a:rPr lang="en-US" sz="2800" dirty="0" smtClean="0"/>
              <a:t> input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20688"/>
            <a:ext cx="8229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Latihan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071688"/>
            <a:ext cx="6781800" cy="35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238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Array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86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Array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mtClean="0">
                <a:latin typeface="Times New Roman" pitchFamily="18" charset="0"/>
                <a:cs typeface="Times New Roman" pitchFamily="18" charset="0"/>
              </a:rPr>
              <a:t>Merupakan sebuah tipe data yang digunakan untuk menyimpan sejumlah variabel dengan tipe data yang sama.</a:t>
            </a:r>
          </a:p>
          <a:p>
            <a:pPr algn="just"/>
            <a:r>
              <a:rPr lang="en-US" smtClean="0">
                <a:latin typeface="Times New Roman" pitchFamily="18" charset="0"/>
                <a:cs typeface="Times New Roman" pitchFamily="18" charset="0"/>
              </a:rPr>
              <a:t>Variabel-variabel yang disimpan dalam sebuah array, mempunyai nama yang sama.</a:t>
            </a:r>
          </a:p>
          <a:p>
            <a:pPr algn="just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Variabel deret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atau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LIST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adalah array yang dapat berisi elemen berupa angka, karakter atau string.</a:t>
            </a:r>
            <a:endParaRPr lang="en-US" b="1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24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Mendeteksi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Jumlah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Elemen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Array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mtClean="0">
                <a:latin typeface="Times New Roman" pitchFamily="18" charset="0"/>
                <a:cs typeface="Times New Roman" pitchFamily="18" charset="0"/>
              </a:rPr>
              <a:t>Pada dasarnya elemen maksimum dari array adalah dinamis, artinya dapat berkembang sesuai dengan kebutuhan.</a:t>
            </a:r>
          </a:p>
          <a:p>
            <a:pPr algn="just"/>
            <a:r>
              <a:rPr lang="en-US" smtClean="0">
                <a:latin typeface="Times New Roman" pitchFamily="18" charset="0"/>
                <a:cs typeface="Times New Roman" pitchFamily="18" charset="0"/>
              </a:rPr>
              <a:t>Jumlah aktual elemen sebuah array dapat diketahui dengan menggunakan fungsi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count().</a:t>
            </a:r>
          </a:p>
          <a:p>
            <a:pPr algn="just">
              <a:buFont typeface="Arial" charset="0"/>
              <a:buNone/>
            </a:pPr>
            <a:endParaRPr lang="en-US" b="1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90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smtClean="0"/>
              <a:t>Program array.php</a:t>
            </a: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1371600" y="1295400"/>
            <a:ext cx="63246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&lt;?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Daftar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Kota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$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[0]="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jakarta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";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$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[1]="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bandung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";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$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[2]="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";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$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[3]="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yogyakarta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";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$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[4]="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surabaya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";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$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[5]="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denpasar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";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$n= count ($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print ("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jumlah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terdaftar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$n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/&gt;");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$n--;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print ("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terakhir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daftar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$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[$n]&lt;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/&gt;");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?&gt;</a:t>
            </a:r>
          </a:p>
        </p:txBody>
      </p:sp>
    </p:spTree>
    <p:extLst>
      <p:ext uri="{BB962C8B-B14F-4D97-AF65-F5344CB8AC3E}">
        <p14:creationId xmlns:p14="http://schemas.microsoft.com/office/powerpoint/2010/main" val="185049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Program array2.php</a:t>
            </a: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762000" y="1752600"/>
            <a:ext cx="75438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&lt;?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daftar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kota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$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[0]="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jakarta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";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$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[1]="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surabaya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";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$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[2]="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magelang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";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$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[3]="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jogjakarta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";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$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[4]="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denpasar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";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echo "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tempat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$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[4]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/&gt;";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for ($i=0; $i&lt;count($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);$i++)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echo"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$i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$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[$i]&lt;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/&gt;";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?&gt;</a:t>
            </a:r>
          </a:p>
        </p:txBody>
      </p:sp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762000" y="914400"/>
            <a:ext cx="7924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Pada program dibawah ini adalah untuk menampilkan elemen array dimulai dari satu </a:t>
            </a:r>
          </a:p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Index hingga index lainnya, umumnya menggunakan konstruksi 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Deklarasi array tidak dicantumkan index,PHP secara otomatis akan memberi index sendiri</a:t>
            </a:r>
          </a:p>
          <a:p>
            <a:endParaRPr lang="en-US">
              <a:latin typeface="Calibri" pitchFamily="34" charset="0"/>
            </a:endParaRPr>
          </a:p>
          <a:p>
            <a:endParaRPr lang="en-US" b="1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3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Inisialisasi Variabel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PHP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array()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melakukan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inisialisasi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array.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$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=array (“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jakarta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surabaya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magelang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jogjakarta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denpasar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”);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penulisan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inisalisasi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mudah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index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dimulai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PHP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mempunyai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menggambarkan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index array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array.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index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operator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referensi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array.</a:t>
            </a:r>
          </a:p>
        </p:txBody>
      </p:sp>
    </p:spTree>
    <p:extLst>
      <p:ext uri="{BB962C8B-B14F-4D97-AF65-F5344CB8AC3E}">
        <p14:creationId xmlns:p14="http://schemas.microsoft.com/office/powerpoint/2010/main" val="374246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Array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Multidimensi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1066800"/>
          </a:xfrm>
        </p:spPr>
        <p:txBody>
          <a:bodyPr/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Merupakan array yang didalamnya berisi satu atau beberapa array lagi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381000" y="1447800"/>
            <a:ext cx="80010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&lt;?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$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 array(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	  "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alfian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" =&gt;array ("UTS"=&gt;90,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	                               "UAS"=&gt;65,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		               "TA"=&gt;75),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					 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	 "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" =&gt;array (" UTS"=&gt;80,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	                         "UAS"=&gt;60,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		         "TA"=&gt;80),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	"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wijaya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"=&gt;array ("UTS"=&gt;90,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	                             "UAS"=&gt;70,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	                             "TA"=&gt;65));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	  echo "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akhir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:".($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["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"]["TA"]);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?&gt;				 </a:t>
            </a: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1828800" y="5509419"/>
            <a:ext cx="4256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Simpan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program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diatas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array4.php</a:t>
            </a:r>
          </a:p>
        </p:txBody>
      </p:sp>
    </p:spTree>
    <p:extLst>
      <p:ext uri="{BB962C8B-B14F-4D97-AF65-F5344CB8AC3E}">
        <p14:creationId xmlns:p14="http://schemas.microsoft.com/office/powerpoint/2010/main" val="12524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d-ID" dirty="0" smtClean="0"/>
              <a:t>Dalam paket XAMPP, kita akan memperoleh beberapa fitur :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dirty="0" smtClean="0"/>
              <a:t>	- Apache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dirty="0" smtClean="0"/>
              <a:t>   - Cgi – Bin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dirty="0" smtClean="0"/>
              <a:t>   - PHP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dirty="0" smtClean="0"/>
              <a:t>   - MySQL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dirty="0" smtClean="0"/>
              <a:t>   - FTP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dirty="0" smtClean="0"/>
              <a:t>   - Mercury Mail (SMTP)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dirty="0" smtClean="0"/>
              <a:t>   - PHP MyAdmin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dirty="0" smtClean="0"/>
              <a:t>   - perl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dirty="0" smtClean="0"/>
              <a:t>   - Webalizer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dirty="0" smtClean="0"/>
              <a:t>   - dll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id-ID" dirty="0" smtClean="0">
                <a:solidFill>
                  <a:schemeClr val="tx2">
                    <a:satMod val="130000"/>
                  </a:schemeClr>
                </a:solidFill>
              </a:rPr>
              <a:t>XAMPP (2)</a:t>
            </a:r>
            <a:endParaRPr lang="id-ID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4719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Latihan</a:t>
            </a:r>
            <a:endParaRPr lang="en-US" dirty="0"/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00200"/>
            <a:ext cx="35052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90600"/>
            <a:ext cx="4819650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838200" y="2057400"/>
            <a:ext cx="4648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25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278606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000" dirty="0" smtClean="0"/>
              <a:t>&lt;!</a:t>
            </a:r>
            <a:r>
              <a:rPr lang="en-US" sz="2000" dirty="0" err="1" smtClean="0"/>
              <a:t>doctype</a:t>
            </a:r>
            <a:r>
              <a:rPr lang="en-US" sz="2000" dirty="0" smtClean="0"/>
              <a:t> html&gt;</a:t>
            </a:r>
          </a:p>
          <a:p>
            <a:pPr>
              <a:buNone/>
            </a:pPr>
            <a:r>
              <a:rPr lang="en-US" sz="2000" dirty="0" smtClean="0"/>
              <a:t>&lt;html&gt;</a:t>
            </a:r>
          </a:p>
          <a:p>
            <a:pPr>
              <a:buNone/>
            </a:pPr>
            <a:r>
              <a:rPr lang="en-US" sz="2000" dirty="0" smtClean="0"/>
              <a:t>&lt;head&gt; &lt;title&gt;input </a:t>
            </a:r>
            <a:r>
              <a:rPr lang="en-US" sz="2000" dirty="0" err="1" smtClean="0"/>
              <a:t>daftar</a:t>
            </a:r>
            <a:r>
              <a:rPr lang="en-US" sz="2000" dirty="0" smtClean="0"/>
              <a:t> </a:t>
            </a:r>
            <a:r>
              <a:rPr lang="en-US" sz="2000" dirty="0" err="1" smtClean="0"/>
              <a:t>mahasiswa</a:t>
            </a:r>
            <a:r>
              <a:rPr lang="en-US" sz="2000" dirty="0" smtClean="0"/>
              <a:t> &lt;/title&gt;&lt;/head&gt;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&lt;body&gt;</a:t>
            </a:r>
          </a:p>
          <a:p>
            <a:pPr>
              <a:buNone/>
            </a:pPr>
            <a:r>
              <a:rPr lang="en-US" sz="2000" dirty="0" smtClean="0"/>
              <a:t>        </a:t>
            </a:r>
          </a:p>
          <a:p>
            <a:pPr>
              <a:buNone/>
            </a:pPr>
            <a:r>
              <a:rPr lang="en-US" sz="2000" dirty="0" smtClean="0"/>
              <a:t>&lt;?</a:t>
            </a:r>
            <a:r>
              <a:rPr lang="en-US" sz="2000" dirty="0" err="1" smtClean="0"/>
              <a:t>php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echo "&lt;h1&gt; Input </a:t>
            </a:r>
            <a:r>
              <a:rPr lang="en-US" sz="2000" dirty="0" err="1" smtClean="0"/>
              <a:t>Daftar</a:t>
            </a:r>
            <a:r>
              <a:rPr lang="en-US" sz="2000" dirty="0" smtClean="0"/>
              <a:t> </a:t>
            </a:r>
            <a:r>
              <a:rPr lang="en-US" sz="2000" dirty="0" err="1" smtClean="0"/>
              <a:t>Mahasiswa</a:t>
            </a:r>
            <a:r>
              <a:rPr lang="en-US" sz="2000" dirty="0" smtClean="0"/>
              <a:t> UPJ &lt;/h1&gt;";</a:t>
            </a:r>
          </a:p>
          <a:p>
            <a:pPr>
              <a:buNone/>
            </a:pPr>
            <a:r>
              <a:rPr lang="en-US" sz="2000" dirty="0" smtClean="0"/>
              <a:t>echo "&lt;form action='arraymhs.php' method='post'&gt;";</a:t>
            </a:r>
          </a:p>
          <a:p>
            <a:pPr>
              <a:buNone/>
            </a:pPr>
            <a:r>
              <a:rPr lang="en-US" sz="2000" dirty="0" smtClean="0"/>
              <a:t>echo "&lt;input type='submit' value='submit'&gt;";</a:t>
            </a:r>
          </a:p>
          <a:p>
            <a:pPr>
              <a:buNone/>
            </a:pPr>
            <a:r>
              <a:rPr lang="en-US" sz="2000" dirty="0" smtClean="0"/>
              <a:t>echo "&lt;table border='1'&gt;";</a:t>
            </a:r>
          </a:p>
          <a:p>
            <a:pPr>
              <a:buNone/>
            </a:pPr>
            <a:r>
              <a:rPr lang="en-US" sz="2000" dirty="0" smtClean="0"/>
              <a:t>echo " &lt;</a:t>
            </a:r>
            <a:r>
              <a:rPr lang="en-US" sz="2000" dirty="0" err="1" smtClean="0"/>
              <a:t>tr</a:t>
            </a:r>
            <a:r>
              <a:rPr lang="en-US" sz="2000" dirty="0" smtClean="0"/>
              <a:t>&gt; &lt;td&gt;no &lt;/td&gt; &lt;td&gt; </a:t>
            </a:r>
            <a:r>
              <a:rPr lang="en-US" sz="2000" dirty="0" err="1" smtClean="0"/>
              <a:t>nim</a:t>
            </a:r>
            <a:r>
              <a:rPr lang="en-US" sz="2000" dirty="0" smtClean="0"/>
              <a:t> &lt;/td&gt; &lt;td&gt; </a:t>
            </a:r>
            <a:r>
              <a:rPr lang="en-US" sz="2000" dirty="0" err="1" smtClean="0"/>
              <a:t>nama</a:t>
            </a:r>
            <a:r>
              <a:rPr lang="en-US" sz="2000" dirty="0" smtClean="0"/>
              <a:t> &lt;/td&gt; &lt;td&gt; Program </a:t>
            </a:r>
            <a:r>
              <a:rPr lang="en-US" sz="2000" dirty="0" err="1" smtClean="0"/>
              <a:t>Studi</a:t>
            </a:r>
            <a:r>
              <a:rPr lang="en-US" sz="2000" dirty="0" smtClean="0"/>
              <a:t> &lt;/td&gt; &lt;/</a:t>
            </a:r>
            <a:r>
              <a:rPr lang="en-US" sz="2000" dirty="0" err="1" smtClean="0"/>
              <a:t>tr</a:t>
            </a:r>
            <a:r>
              <a:rPr lang="en-US" sz="2000" dirty="0" smtClean="0"/>
              <a:t>&gt;" ;</a:t>
            </a:r>
          </a:p>
          <a:p>
            <a:pPr>
              <a:buNone/>
            </a:pPr>
            <a:r>
              <a:rPr lang="en-US" sz="2000" dirty="0" smtClean="0"/>
              <a:t>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399280"/>
            <a:ext cx="8229600" cy="1066800"/>
          </a:xfrm>
        </p:spPr>
        <p:txBody>
          <a:bodyPr/>
          <a:lstStyle/>
          <a:p>
            <a:r>
              <a:rPr lang="en-US" dirty="0" smtClean="0"/>
              <a:t>Form input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4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991600" cy="278606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000" dirty="0" smtClean="0"/>
              <a:t>for ($</a:t>
            </a:r>
            <a:r>
              <a:rPr lang="en-US" sz="2000" dirty="0" err="1" smtClean="0"/>
              <a:t>i</a:t>
            </a:r>
            <a:r>
              <a:rPr lang="en-US" sz="2000" dirty="0" smtClean="0"/>
              <a:t>=1;$</a:t>
            </a:r>
            <a:r>
              <a:rPr lang="en-US" sz="2000" dirty="0" err="1" smtClean="0"/>
              <a:t>i</a:t>
            </a:r>
            <a:r>
              <a:rPr lang="en-US" sz="2000" dirty="0" smtClean="0"/>
              <a:t>&lt;=20;$</a:t>
            </a:r>
            <a:r>
              <a:rPr lang="en-US" sz="2000" dirty="0" err="1" smtClean="0"/>
              <a:t>i</a:t>
            </a:r>
            <a:r>
              <a:rPr lang="en-US" sz="2000" dirty="0" smtClean="0"/>
              <a:t>++)</a:t>
            </a:r>
          </a:p>
          <a:p>
            <a:pPr>
              <a:buNone/>
            </a:pPr>
            <a:r>
              <a:rPr lang="en-US" sz="2000" dirty="0" smtClean="0"/>
              <a:t>{ </a:t>
            </a:r>
          </a:p>
          <a:p>
            <a:pPr>
              <a:buNone/>
            </a:pPr>
            <a:r>
              <a:rPr lang="en-US" sz="2000" dirty="0" smtClean="0"/>
              <a:t> echo "&lt;</a:t>
            </a:r>
            <a:r>
              <a:rPr lang="en-US" sz="2000" dirty="0" err="1" smtClean="0"/>
              <a:t>tr</a:t>
            </a:r>
            <a:r>
              <a:rPr lang="en-US" sz="2000" dirty="0" smtClean="0"/>
              <a:t>&gt; &lt;td&gt;$</a:t>
            </a:r>
            <a:r>
              <a:rPr lang="en-US" sz="2000" dirty="0" err="1" smtClean="0"/>
              <a:t>i</a:t>
            </a:r>
            <a:r>
              <a:rPr lang="en-US" sz="2000" dirty="0" smtClean="0"/>
              <a:t> &lt;/td&gt; &lt;td&gt; &lt;input type='text' name='</a:t>
            </a:r>
            <a:r>
              <a:rPr lang="en-US" sz="2000" dirty="0" err="1" smtClean="0"/>
              <a:t>nim</a:t>
            </a:r>
            <a:r>
              <a:rPr lang="en-US" sz="2000" dirty="0" smtClean="0"/>
              <a:t>[]'&gt; &lt;/td&gt; &lt;td&gt; &lt;input type='text' name='</a:t>
            </a:r>
            <a:r>
              <a:rPr lang="en-US" sz="2000" dirty="0" err="1" smtClean="0"/>
              <a:t>nama</a:t>
            </a:r>
            <a:r>
              <a:rPr lang="en-US" sz="2000" dirty="0" smtClean="0"/>
              <a:t>[]'&gt; &lt;/td&gt; &lt;td&gt; &lt;input type='text' name='</a:t>
            </a:r>
            <a:r>
              <a:rPr lang="en-US" sz="2000" dirty="0" err="1" smtClean="0"/>
              <a:t>prodi</a:t>
            </a:r>
            <a:r>
              <a:rPr lang="en-US" sz="2000" dirty="0" smtClean="0"/>
              <a:t>[]'&gt; &lt;/td&gt; &lt;/</a:t>
            </a:r>
            <a:r>
              <a:rPr lang="en-US" sz="2000" dirty="0" err="1" smtClean="0"/>
              <a:t>tr</a:t>
            </a:r>
            <a:r>
              <a:rPr lang="en-US" sz="2000" dirty="0" smtClean="0"/>
              <a:t>&gt;" ;  </a:t>
            </a:r>
            <a:r>
              <a:rPr lang="en-US" sz="1600" i="1" dirty="0" smtClean="0"/>
              <a:t>/*1 </a:t>
            </a:r>
            <a:r>
              <a:rPr lang="en-US" sz="1600" i="1" dirty="0" err="1" smtClean="0"/>
              <a:t>baris</a:t>
            </a:r>
            <a:r>
              <a:rPr lang="en-US" sz="1600" i="1" dirty="0" smtClean="0"/>
              <a:t>*/  </a:t>
            </a:r>
            <a:endParaRPr lang="en-US" sz="2000" i="1" dirty="0" smtClean="0"/>
          </a:p>
          <a:p>
            <a:pPr>
              <a:buNone/>
            </a:pPr>
            <a:r>
              <a:rPr lang="en-US" sz="2000" dirty="0" smtClean="0"/>
              <a:t>    </a:t>
            </a:r>
          </a:p>
          <a:p>
            <a:pPr>
              <a:buNone/>
            </a:pPr>
            <a:r>
              <a:rPr lang="en-US" sz="2000" dirty="0" smtClean="0"/>
              <a:t>}</a:t>
            </a:r>
          </a:p>
          <a:p>
            <a:pPr>
              <a:buNone/>
            </a:pPr>
            <a:r>
              <a:rPr lang="en-US" sz="2000" dirty="0" smtClean="0"/>
              <a:t>echo "&lt;/table&gt;";</a:t>
            </a:r>
          </a:p>
          <a:p>
            <a:pPr>
              <a:buNone/>
            </a:pPr>
            <a:r>
              <a:rPr lang="en-US" sz="2000" dirty="0" smtClean="0"/>
              <a:t>echo "&lt;/form&gt;";</a:t>
            </a:r>
          </a:p>
          <a:p>
            <a:pPr>
              <a:buNone/>
            </a:pPr>
            <a:r>
              <a:rPr lang="en-US" sz="2000" dirty="0" smtClean="0"/>
              <a:t>?&gt;</a:t>
            </a:r>
          </a:p>
          <a:p>
            <a:pPr>
              <a:buNone/>
            </a:pPr>
            <a:r>
              <a:rPr lang="en-US" sz="2000" dirty="0" smtClean="0"/>
              <a:t>        </a:t>
            </a:r>
          </a:p>
          <a:p>
            <a:pPr>
              <a:buNone/>
            </a:pPr>
            <a:r>
              <a:rPr lang="en-US" sz="2000" dirty="0" smtClean="0"/>
              <a:t>    &lt;/body&gt;</a:t>
            </a:r>
          </a:p>
          <a:p>
            <a:pPr>
              <a:buNone/>
            </a:pPr>
            <a:r>
              <a:rPr lang="en-US" sz="2000" dirty="0" smtClean="0"/>
              <a:t>&lt;/html&gt;</a:t>
            </a:r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5074" y="548680"/>
            <a:ext cx="8229600" cy="1066800"/>
          </a:xfrm>
        </p:spPr>
        <p:txBody>
          <a:bodyPr/>
          <a:lstStyle/>
          <a:p>
            <a:r>
              <a:rPr lang="en-US" dirty="0" smtClean="0"/>
              <a:t>Form input …continue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94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47800"/>
            <a:ext cx="4343400" cy="278606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200" dirty="0" smtClean="0"/>
              <a:t>&lt;!</a:t>
            </a:r>
            <a:r>
              <a:rPr lang="en-US" sz="2200" dirty="0" err="1" smtClean="0"/>
              <a:t>doctype</a:t>
            </a:r>
            <a:r>
              <a:rPr lang="en-US" sz="2200" dirty="0" smtClean="0"/>
              <a:t> html&gt;</a:t>
            </a:r>
          </a:p>
          <a:p>
            <a:pPr>
              <a:buNone/>
            </a:pPr>
            <a:r>
              <a:rPr lang="en-US" sz="2200" dirty="0" smtClean="0"/>
              <a:t>&lt;?</a:t>
            </a:r>
            <a:r>
              <a:rPr lang="en-US" sz="2200" dirty="0" err="1" smtClean="0"/>
              <a:t>php</a:t>
            </a: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$</a:t>
            </a:r>
            <a:r>
              <a:rPr lang="en-US" sz="2200" dirty="0" err="1" smtClean="0"/>
              <a:t>nim</a:t>
            </a:r>
            <a:r>
              <a:rPr lang="en-US" sz="2200" dirty="0" smtClean="0"/>
              <a:t> = $_POST['</a:t>
            </a:r>
            <a:r>
              <a:rPr lang="en-US" sz="2200" dirty="0" err="1" smtClean="0"/>
              <a:t>nim</a:t>
            </a:r>
            <a:r>
              <a:rPr lang="en-US" sz="2200" dirty="0" smtClean="0"/>
              <a:t>'];</a:t>
            </a:r>
          </a:p>
          <a:p>
            <a:pPr>
              <a:buNone/>
            </a:pPr>
            <a:r>
              <a:rPr lang="en-US" sz="2200" dirty="0" smtClean="0"/>
              <a:t>$</a:t>
            </a:r>
            <a:r>
              <a:rPr lang="en-US" sz="2200" dirty="0" err="1" smtClean="0"/>
              <a:t>nama</a:t>
            </a:r>
            <a:r>
              <a:rPr lang="en-US" sz="2200" dirty="0" smtClean="0"/>
              <a:t> = $_POST['</a:t>
            </a:r>
            <a:r>
              <a:rPr lang="en-US" sz="2200" dirty="0" err="1" smtClean="0"/>
              <a:t>nama</a:t>
            </a:r>
            <a:r>
              <a:rPr lang="en-US" sz="2200" dirty="0" smtClean="0"/>
              <a:t>'];</a:t>
            </a:r>
          </a:p>
          <a:p>
            <a:pPr>
              <a:buNone/>
            </a:pPr>
            <a:r>
              <a:rPr lang="en-US" sz="2200" dirty="0" smtClean="0"/>
              <a:t>$</a:t>
            </a:r>
            <a:r>
              <a:rPr lang="en-US" sz="2200" dirty="0" err="1" smtClean="0"/>
              <a:t>prodi</a:t>
            </a:r>
            <a:r>
              <a:rPr lang="en-US" sz="2200" dirty="0" smtClean="0"/>
              <a:t> = $_POST['</a:t>
            </a:r>
            <a:r>
              <a:rPr lang="en-US" sz="2200" dirty="0" err="1" smtClean="0"/>
              <a:t>prodi</a:t>
            </a:r>
            <a:r>
              <a:rPr lang="en-US" sz="2200" dirty="0" smtClean="0"/>
              <a:t>'];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$</a:t>
            </a:r>
            <a:r>
              <a:rPr lang="en-US" sz="2200" dirty="0" err="1" smtClean="0"/>
              <a:t>i</a:t>
            </a:r>
            <a:r>
              <a:rPr lang="en-US" sz="2200" dirty="0" smtClean="0"/>
              <a:t>=1;</a:t>
            </a:r>
          </a:p>
          <a:p>
            <a:pPr>
              <a:buNone/>
            </a:pPr>
            <a:endParaRPr lang="en-US" sz="2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Arraymhs.php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4800600" y="1371600"/>
            <a:ext cx="43434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2200" dirty="0" err="1" smtClean="0"/>
              <a:t>foreach</a:t>
            </a:r>
            <a:r>
              <a:rPr lang="en-US" sz="2200" dirty="0" smtClean="0"/>
              <a:t> ($</a:t>
            </a:r>
            <a:r>
              <a:rPr lang="en-US" sz="2200" dirty="0" err="1" smtClean="0"/>
              <a:t>nim</a:t>
            </a:r>
            <a:r>
              <a:rPr lang="en-US" sz="2200" dirty="0" smtClean="0"/>
              <a:t> as $value =&gt; $n)</a:t>
            </a:r>
          </a:p>
          <a:p>
            <a:pPr>
              <a:buNone/>
            </a:pPr>
            <a:r>
              <a:rPr lang="en-US" sz="2200" dirty="0" smtClean="0"/>
              <a:t>{ </a:t>
            </a:r>
          </a:p>
          <a:p>
            <a:pPr>
              <a:buNone/>
            </a:pPr>
            <a:r>
              <a:rPr lang="en-US" sz="2200" dirty="0" smtClean="0"/>
              <a:t>    if ($</a:t>
            </a:r>
            <a:r>
              <a:rPr lang="en-US" sz="2200" dirty="0" err="1" smtClean="0"/>
              <a:t>nim</a:t>
            </a:r>
            <a:r>
              <a:rPr lang="en-US" sz="2200" dirty="0" smtClean="0"/>
              <a:t>[$value]!="")</a:t>
            </a:r>
          </a:p>
          <a:p>
            <a:pPr>
              <a:buNone/>
            </a:pPr>
            <a:r>
              <a:rPr lang="en-US" sz="2200" dirty="0" smtClean="0"/>
              <a:t>    {</a:t>
            </a:r>
          </a:p>
          <a:p>
            <a:pPr>
              <a:buNone/>
            </a:pPr>
            <a:r>
              <a:rPr lang="en-US" sz="2200" dirty="0" smtClean="0"/>
              <a:t>    echo "$</a:t>
            </a:r>
            <a:r>
              <a:rPr lang="en-US" sz="2200" dirty="0" err="1" smtClean="0"/>
              <a:t>i</a:t>
            </a:r>
            <a:r>
              <a:rPr lang="en-US" sz="2200" dirty="0" smtClean="0"/>
              <a:t>  ";</a:t>
            </a:r>
          </a:p>
          <a:p>
            <a:pPr>
              <a:buNone/>
            </a:pPr>
            <a:r>
              <a:rPr lang="en-US" sz="2200" dirty="0" smtClean="0"/>
              <a:t>    echo "</a:t>
            </a:r>
            <a:r>
              <a:rPr lang="en-US" sz="2200" dirty="0" err="1" smtClean="0"/>
              <a:t>nim</a:t>
            </a:r>
            <a:r>
              <a:rPr lang="en-US" sz="2200" dirty="0" smtClean="0"/>
              <a:t> : $n  ";</a:t>
            </a:r>
          </a:p>
          <a:p>
            <a:pPr>
              <a:buNone/>
            </a:pPr>
            <a:r>
              <a:rPr lang="en-US" sz="2200" dirty="0" smtClean="0"/>
              <a:t>    echo "</a:t>
            </a:r>
            <a:r>
              <a:rPr lang="en-US" sz="2200" dirty="0" err="1" smtClean="0"/>
              <a:t>nama</a:t>
            </a:r>
            <a:r>
              <a:rPr lang="en-US" sz="2200" dirty="0" smtClean="0"/>
              <a:t> : $</a:t>
            </a:r>
            <a:r>
              <a:rPr lang="en-US" sz="2200" dirty="0" err="1" smtClean="0"/>
              <a:t>nama</a:t>
            </a:r>
            <a:r>
              <a:rPr lang="en-US" sz="2200" dirty="0" smtClean="0"/>
              <a:t>[$value] ";</a:t>
            </a:r>
          </a:p>
          <a:p>
            <a:pPr>
              <a:buNone/>
            </a:pPr>
            <a:r>
              <a:rPr lang="en-US" sz="2200" dirty="0" smtClean="0"/>
              <a:t>    echo "</a:t>
            </a:r>
            <a:r>
              <a:rPr lang="en-US" sz="2200" dirty="0" err="1" smtClean="0"/>
              <a:t>prodi</a:t>
            </a:r>
            <a:r>
              <a:rPr lang="en-US" sz="2200" dirty="0" smtClean="0"/>
              <a:t> : $</a:t>
            </a:r>
            <a:r>
              <a:rPr lang="en-US" sz="2200" dirty="0" err="1" smtClean="0"/>
              <a:t>prodi</a:t>
            </a:r>
            <a:r>
              <a:rPr lang="en-US" sz="2200" dirty="0" smtClean="0"/>
              <a:t>[$value] &lt;</a:t>
            </a:r>
            <a:r>
              <a:rPr lang="en-US" sz="2200" dirty="0" err="1" smtClean="0"/>
              <a:t>br</a:t>
            </a:r>
            <a:r>
              <a:rPr lang="en-US" sz="2200" dirty="0" smtClean="0"/>
              <a:t> /&gt;";</a:t>
            </a:r>
          </a:p>
          <a:p>
            <a:pPr>
              <a:buNone/>
            </a:pPr>
            <a:r>
              <a:rPr lang="en-US" sz="2200" dirty="0" smtClean="0"/>
              <a:t>    $</a:t>
            </a:r>
            <a:r>
              <a:rPr lang="en-US" sz="2200" dirty="0" err="1" smtClean="0"/>
              <a:t>i</a:t>
            </a:r>
            <a:r>
              <a:rPr lang="en-US" sz="2200" dirty="0" smtClean="0"/>
              <a:t>++;</a:t>
            </a:r>
          </a:p>
          <a:p>
            <a:pPr>
              <a:buNone/>
            </a:pPr>
            <a:r>
              <a:rPr lang="en-US" sz="2200" dirty="0" smtClean="0"/>
              <a:t>    }</a:t>
            </a:r>
          </a:p>
          <a:p>
            <a:pPr>
              <a:buNone/>
            </a:pPr>
            <a:r>
              <a:rPr lang="en-US" sz="2200" dirty="0" smtClean="0"/>
              <a:t>}</a:t>
            </a:r>
          </a:p>
          <a:p>
            <a:pPr>
              <a:buNone/>
            </a:pPr>
            <a:r>
              <a:rPr lang="en-US" sz="2200" dirty="0" smtClean="0"/>
              <a:t>?&gt;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00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endParaRPr lang="en-US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27241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838201"/>
            <a:ext cx="4038600" cy="266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457200" y="1066800"/>
            <a:ext cx="41148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04800" y="2735282"/>
            <a:ext cx="5105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&lt;?</a:t>
            </a:r>
            <a:r>
              <a:rPr lang="en-US" dirty="0" err="1" smtClean="0"/>
              <a:t>php</a:t>
            </a:r>
            <a:endParaRPr lang="en-US" dirty="0" smtClean="0"/>
          </a:p>
          <a:p>
            <a:r>
              <a:rPr lang="en-US" dirty="0" smtClean="0"/>
              <a:t>if (</a:t>
            </a:r>
            <a:r>
              <a:rPr lang="en-US" dirty="0" err="1" smtClean="0"/>
              <a:t>isset</a:t>
            </a:r>
            <a:r>
              <a:rPr lang="en-US" dirty="0" smtClean="0"/>
              <a:t>($_POST['Input'])) 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$</a:t>
            </a:r>
            <a:r>
              <a:rPr lang="en-US" dirty="0" err="1" smtClean="0"/>
              <a:t>nama</a:t>
            </a:r>
            <a:r>
              <a:rPr lang="en-US" dirty="0" smtClean="0"/>
              <a:t> = $_POST['</a:t>
            </a:r>
            <a:r>
              <a:rPr lang="en-US" dirty="0" err="1" smtClean="0"/>
              <a:t>nama</a:t>
            </a:r>
            <a:r>
              <a:rPr lang="en-US" dirty="0" smtClean="0"/>
              <a:t>'];</a:t>
            </a:r>
          </a:p>
          <a:p>
            <a:r>
              <a:rPr lang="en-US" dirty="0" smtClean="0"/>
              <a:t> $pass = $_POST['pass'];</a:t>
            </a:r>
          </a:p>
          <a:p>
            <a:r>
              <a:rPr lang="en-US" dirty="0" smtClean="0"/>
              <a:t> if ($</a:t>
            </a:r>
            <a:r>
              <a:rPr lang="en-US" dirty="0" err="1" smtClean="0"/>
              <a:t>nama</a:t>
            </a:r>
            <a:r>
              <a:rPr lang="en-US" dirty="0" smtClean="0"/>
              <a:t> == "</a:t>
            </a:r>
            <a:r>
              <a:rPr lang="en-US" dirty="0" err="1" smtClean="0"/>
              <a:t>upj</a:t>
            </a:r>
            <a:r>
              <a:rPr lang="en-US" dirty="0" smtClean="0"/>
              <a:t>" and $pass == "</a:t>
            </a:r>
            <a:r>
              <a:rPr lang="en-US" dirty="0" err="1" smtClean="0"/>
              <a:t>upj</a:t>
            </a:r>
            <a:r>
              <a:rPr lang="en-US" dirty="0" smtClean="0"/>
              <a:t>")</a:t>
            </a:r>
          </a:p>
          <a:p>
            <a:r>
              <a:rPr lang="en-US" dirty="0" smtClean="0"/>
              <a:t> {</a:t>
            </a:r>
          </a:p>
          <a:p>
            <a:r>
              <a:rPr lang="en-US" dirty="0" smtClean="0"/>
              <a:t>     Header("Location: http://sif.upj.ac.id");</a:t>
            </a:r>
          </a:p>
          <a:p>
            <a:r>
              <a:rPr lang="en-US" dirty="0" smtClean="0"/>
              <a:t> }</a:t>
            </a:r>
          </a:p>
          <a:p>
            <a:r>
              <a:rPr lang="en-US" dirty="0" smtClean="0"/>
              <a:t> else</a:t>
            </a:r>
          </a:p>
          <a:p>
            <a:r>
              <a:rPr lang="en-US" dirty="0" smtClean="0"/>
              <a:t> {echo "&lt;h1&gt; Wrong Password &lt;/h1&gt;"; </a:t>
            </a:r>
          </a:p>
          <a:p>
            <a:r>
              <a:rPr lang="en-US" dirty="0" smtClean="0"/>
              <a:t> }</a:t>
            </a:r>
          </a:p>
          <a:p>
            <a:r>
              <a:rPr lang="en-US" dirty="0" smtClean="0"/>
              <a:t>}</a:t>
            </a:r>
          </a:p>
          <a:p>
            <a:r>
              <a:rPr lang="en-US" dirty="0" smtClean="0"/>
              <a:t>?&gt;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48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971800"/>
            <a:ext cx="8229600" cy="1143000"/>
          </a:xfrm>
        </p:spPr>
        <p:txBody>
          <a:bodyPr/>
          <a:lstStyle/>
          <a:p>
            <a:r>
              <a:rPr lang="en-US" dirty="0" err="1" smtClean="0"/>
              <a:t>selesai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25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Terima Kasih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409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773238"/>
            <a:ext cx="721995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90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mtClean="0"/>
              <a:t>Script PHP disimpan sbg plain text dlm format ASCII, yg memungkinkan script PHP dpt ditulis di hampir semua text editor seperti : notepad, wordpad, dll.</a:t>
            </a:r>
          </a:p>
          <a:p>
            <a:pPr algn="just"/>
            <a:r>
              <a:rPr lang="id-ID" smtClean="0"/>
              <a:t>Script PHP adalah kode yang disertakan di sebuah halaman HTML &amp; kode tsb dijalankan oleh server yg akan dieksekusi sebelum dikirim ke browser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id-ID" dirty="0" smtClean="0">
                <a:solidFill>
                  <a:schemeClr val="tx2">
                    <a:satMod val="130000"/>
                  </a:schemeClr>
                </a:solidFill>
              </a:rPr>
              <a:t>Dasar Pemrograman PHP</a:t>
            </a:r>
            <a:endParaRPr lang="id-ID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6832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 err="1" smtClean="0"/>
              <a:t>Sebelum</a:t>
            </a:r>
            <a:r>
              <a:rPr lang="en-US" sz="2400" dirty="0" smtClean="0"/>
              <a:t> </a:t>
            </a:r>
            <a:r>
              <a:rPr lang="en-US" sz="2400" dirty="0" err="1" smtClean="0"/>
              <a:t>memulai</a:t>
            </a:r>
            <a:r>
              <a:rPr lang="en-US" sz="2400" dirty="0" smtClean="0"/>
              <a:t> file PHP </a:t>
            </a:r>
            <a:r>
              <a:rPr lang="en-US" sz="2400" dirty="0" err="1" smtClean="0"/>
              <a:t>pertama</a:t>
            </a:r>
            <a:r>
              <a:rPr lang="en-US" sz="2400" dirty="0" smtClean="0"/>
              <a:t>, </a:t>
            </a:r>
            <a:r>
              <a:rPr lang="en-US" sz="2400" dirty="0" err="1" smtClean="0"/>
              <a:t>perlu</a:t>
            </a:r>
            <a:r>
              <a:rPr lang="en-US" sz="2400" dirty="0" smtClean="0"/>
              <a:t> </a:t>
            </a:r>
            <a:r>
              <a:rPr lang="en-US" sz="2400" dirty="0" err="1" smtClean="0"/>
              <a:t>diketahui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file PHP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diletakkan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home </a:t>
            </a:r>
            <a:r>
              <a:rPr lang="en-US" sz="2400" dirty="0" err="1" smtClean="0"/>
              <a:t>direktori</a:t>
            </a:r>
            <a:r>
              <a:rPr lang="en-US" sz="2400" dirty="0" smtClean="0"/>
              <a:t>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apache </a:t>
            </a:r>
            <a:r>
              <a:rPr lang="en-US" sz="2400" dirty="0" err="1" smtClean="0"/>
              <a:t>biasanya</a:t>
            </a:r>
            <a:r>
              <a:rPr lang="en-US" sz="2400" dirty="0" smtClean="0"/>
              <a:t> </a:t>
            </a:r>
            <a:r>
              <a:rPr lang="en-US" sz="2400" dirty="0" err="1" smtClean="0"/>
              <a:t>berada</a:t>
            </a:r>
            <a:r>
              <a:rPr lang="en-US" sz="2400" dirty="0" smtClean="0"/>
              <a:t> di c:\apache\htdocs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xampp</a:t>
            </a:r>
            <a:r>
              <a:rPr lang="en-US" sz="2400" dirty="0" smtClean="0"/>
              <a:t> </a:t>
            </a:r>
            <a:r>
              <a:rPr lang="en-US" sz="2400" dirty="0" err="1" smtClean="0"/>
              <a:t>berada</a:t>
            </a:r>
            <a:r>
              <a:rPr lang="en-US" sz="2400" dirty="0" smtClean="0"/>
              <a:t> di </a:t>
            </a:r>
            <a:r>
              <a:rPr lang="en-US" sz="2400" dirty="0"/>
              <a:t>d</a:t>
            </a:r>
            <a:r>
              <a:rPr lang="en-US" sz="2400" dirty="0" smtClean="0"/>
              <a:t>:\xampp\htdocs. 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IIS </a:t>
            </a:r>
            <a:r>
              <a:rPr lang="en-US" sz="2400" dirty="0" err="1" smtClean="0"/>
              <a:t>berada</a:t>
            </a:r>
            <a:r>
              <a:rPr lang="en-US" sz="2400" dirty="0" smtClean="0"/>
              <a:t> di c:\inetpub\wwwroot</a:t>
            </a:r>
          </a:p>
          <a:p>
            <a:pPr algn="just"/>
            <a:endParaRPr lang="id-ID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id-ID" dirty="0" smtClean="0">
                <a:solidFill>
                  <a:schemeClr val="tx2">
                    <a:satMod val="130000"/>
                  </a:schemeClr>
                </a:solidFill>
              </a:rPr>
              <a:t>Dasar Pemrograman PHP</a:t>
            </a:r>
            <a:endParaRPr lang="id-ID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797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7446</TotalTime>
  <Words>3113</Words>
  <Application>Microsoft Office PowerPoint</Application>
  <PresentationFormat>On-screen Show (4:3)</PresentationFormat>
  <Paragraphs>716</Paragraphs>
  <Slides>76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8" baseType="lpstr">
      <vt:lpstr>Arial</vt:lpstr>
      <vt:lpstr>Baskerville Old Face</vt:lpstr>
      <vt:lpstr>Calibri</vt:lpstr>
      <vt:lpstr>Century Gothic</vt:lpstr>
      <vt:lpstr>Georgia</vt:lpstr>
      <vt:lpstr>Times New Roman</vt:lpstr>
      <vt:lpstr>Trebuchet MS</vt:lpstr>
      <vt:lpstr>Verdana</vt:lpstr>
      <vt:lpstr>Wingdings</vt:lpstr>
      <vt:lpstr>Wingdings 2</vt:lpstr>
      <vt:lpstr>Wingdings 3</vt:lpstr>
      <vt:lpstr>Urban</vt:lpstr>
      <vt:lpstr>Perancangan dan Pemrograman Web</vt:lpstr>
      <vt:lpstr>PowerPoint Presentation</vt:lpstr>
      <vt:lpstr>PENGANTAR PHP</vt:lpstr>
      <vt:lpstr>PENGANTAR PHP (2)</vt:lpstr>
      <vt:lpstr>PENGANTAR PHP (3)</vt:lpstr>
      <vt:lpstr>XAMPP</vt:lpstr>
      <vt:lpstr>XAMPP (2)</vt:lpstr>
      <vt:lpstr>Dasar Pemrograman PHP</vt:lpstr>
      <vt:lpstr>Dasar Pemrograman PHP</vt:lpstr>
      <vt:lpstr>Dasar Pemrograman PHP (2)</vt:lpstr>
      <vt:lpstr>Dasar Pemrograman PHP (3)</vt:lpstr>
      <vt:lpstr>Dasar Pemrograman PHP (4)</vt:lpstr>
      <vt:lpstr>Skema Hubungan  Web Browser-Web Server-PHP</vt:lpstr>
      <vt:lpstr>Syntax PHP</vt:lpstr>
      <vt:lpstr>Contoh Skrip PHP</vt:lpstr>
      <vt:lpstr>Komentar</vt:lpstr>
      <vt:lpstr>Variabel, Tipe Data dan Konstanta</vt:lpstr>
      <vt:lpstr>Operator</vt:lpstr>
      <vt:lpstr>Contoh Penamaan Variabel</vt:lpstr>
      <vt:lpstr>Variabel Server Web</vt:lpstr>
      <vt:lpstr>Tipe Data</vt:lpstr>
      <vt:lpstr>String</vt:lpstr>
      <vt:lpstr>Tanda Petik Tunggal (Single Quoted)</vt:lpstr>
      <vt:lpstr>Tanda Petik ganda (double quoted)</vt:lpstr>
      <vt:lpstr>Tabel Character Escape</vt:lpstr>
      <vt:lpstr>Tanda Petik Ganda</vt:lpstr>
      <vt:lpstr>Contoh :</vt:lpstr>
      <vt:lpstr>Heredoc Sintax(“&lt;&lt;&lt;“)</vt:lpstr>
      <vt:lpstr>Contoh</vt:lpstr>
      <vt:lpstr>Tipe Data Object</vt:lpstr>
      <vt:lpstr>Resources</vt:lpstr>
      <vt:lpstr>Tipe Data NULL</vt:lpstr>
      <vt:lpstr>Penanganan Form</vt:lpstr>
      <vt:lpstr>Penanganan Form (cont)</vt:lpstr>
      <vt:lpstr>Penanganan Form (cont)</vt:lpstr>
      <vt:lpstr>Penanganan Form (cont)</vt:lpstr>
      <vt:lpstr>Penanganan Form (cont)</vt:lpstr>
      <vt:lpstr>SINTAKS pada FORM</vt:lpstr>
      <vt:lpstr>Penangan Form</vt:lpstr>
      <vt:lpstr>Merancang Form</vt:lpstr>
      <vt:lpstr>PowerPoint Presentation</vt:lpstr>
      <vt:lpstr>Menyatukan FORM dengan Proses</vt:lpstr>
      <vt:lpstr>Memisahkan antara Form dan Proses</vt:lpstr>
      <vt:lpstr>Program penanganan form inputan </vt:lpstr>
      <vt:lpstr>Program menampilkan form inputan dengan method GET</vt:lpstr>
      <vt:lpstr>PowerPoint Presentation</vt:lpstr>
      <vt:lpstr>Buat Program untuk memasukkan username dan Password</vt:lpstr>
      <vt:lpstr>Program menampilkan form inputan text dalam jumlah banyak</vt:lpstr>
      <vt:lpstr>Program menampilkan form inputan text dalam jumlah banyak</vt:lpstr>
      <vt:lpstr>PowerPoint Presentation</vt:lpstr>
      <vt:lpstr>FORM Input Type Radio</vt:lpstr>
      <vt:lpstr>PowerPoint Presentation</vt:lpstr>
      <vt:lpstr>PowerPoint Presentation</vt:lpstr>
      <vt:lpstr>Form Input Type CHECK BOX</vt:lpstr>
      <vt:lpstr>PowerPoint Presentation</vt:lpstr>
      <vt:lpstr>Form Input Type COMBO BOX</vt:lpstr>
      <vt:lpstr>PowerPoint Presentation</vt:lpstr>
      <vt:lpstr>PowerPoint Presentation</vt:lpstr>
      <vt:lpstr>Form Input Type TEXTAREA</vt:lpstr>
      <vt:lpstr>PowerPoint Presentation</vt:lpstr>
      <vt:lpstr>PowerPoint Presentation</vt:lpstr>
      <vt:lpstr>Latihan</vt:lpstr>
      <vt:lpstr>Array</vt:lpstr>
      <vt:lpstr>Array</vt:lpstr>
      <vt:lpstr>Mendeteksi Jumlah Elemen dalam Array</vt:lpstr>
      <vt:lpstr>Program array.php</vt:lpstr>
      <vt:lpstr>Program array2.php</vt:lpstr>
      <vt:lpstr>Inisialisasi Variabel</vt:lpstr>
      <vt:lpstr>Array Multidimensi</vt:lpstr>
      <vt:lpstr>Latihan</vt:lpstr>
      <vt:lpstr>Form input</vt:lpstr>
      <vt:lpstr>Form input …continue</vt:lpstr>
      <vt:lpstr>Arraymhs.php</vt:lpstr>
      <vt:lpstr>Latihan</vt:lpstr>
      <vt:lpstr>selesai</vt:lpstr>
      <vt:lpstr>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Sistem Informasi</dc:title>
  <dc:creator>Marcello Singadji</dc:creator>
  <cp:lastModifiedBy>Windows User</cp:lastModifiedBy>
  <cp:revision>526</cp:revision>
  <dcterms:created xsi:type="dcterms:W3CDTF">2011-09-16T02:11:44Z</dcterms:created>
  <dcterms:modified xsi:type="dcterms:W3CDTF">2020-02-04T04:47:07Z</dcterms:modified>
</cp:coreProperties>
</file>