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40" r:id="rId1"/>
  </p:sldMasterIdLst>
  <p:notesMasterIdLst>
    <p:notesMasterId r:id="rId43"/>
  </p:notesMasterIdLst>
  <p:sldIdLst>
    <p:sldId id="256" r:id="rId2"/>
    <p:sldId id="262" r:id="rId3"/>
    <p:sldId id="305" r:id="rId4"/>
    <p:sldId id="264" r:id="rId5"/>
    <p:sldId id="274" r:id="rId6"/>
    <p:sldId id="265" r:id="rId7"/>
    <p:sldId id="266" r:id="rId8"/>
    <p:sldId id="267" r:id="rId9"/>
    <p:sldId id="268" r:id="rId10"/>
    <p:sldId id="269" r:id="rId11"/>
    <p:sldId id="270" r:id="rId12"/>
    <p:sldId id="284" r:id="rId13"/>
    <p:sldId id="307" r:id="rId14"/>
    <p:sldId id="271" r:id="rId15"/>
    <p:sldId id="273" r:id="rId16"/>
    <p:sldId id="272" r:id="rId17"/>
    <p:sldId id="287" r:id="rId18"/>
    <p:sldId id="312" r:id="rId19"/>
    <p:sldId id="313" r:id="rId20"/>
    <p:sldId id="314" r:id="rId21"/>
    <p:sldId id="316" r:id="rId22"/>
    <p:sldId id="317" r:id="rId23"/>
    <p:sldId id="318" r:id="rId24"/>
    <p:sldId id="275" r:id="rId25"/>
    <p:sldId id="276" r:id="rId26"/>
    <p:sldId id="286" r:id="rId27"/>
    <p:sldId id="289" r:id="rId28"/>
    <p:sldId id="291" r:id="rId29"/>
    <p:sldId id="290" r:id="rId30"/>
    <p:sldId id="303" r:id="rId31"/>
    <p:sldId id="302" r:id="rId32"/>
    <p:sldId id="304" r:id="rId33"/>
    <p:sldId id="293" r:id="rId34"/>
    <p:sldId id="301" r:id="rId35"/>
    <p:sldId id="295" r:id="rId36"/>
    <p:sldId id="296" r:id="rId37"/>
    <p:sldId id="297" r:id="rId38"/>
    <p:sldId id="298" r:id="rId39"/>
    <p:sldId id="299" r:id="rId40"/>
    <p:sldId id="300" r:id="rId41"/>
    <p:sldId id="288" r:id="rId42"/>
  </p:sldIdLst>
  <p:sldSz cx="9144000" cy="6858000" type="screen4x3"/>
  <p:notesSz cx="6858000" cy="9144000"/>
  <p:defaultTextStyle>
    <a:defPPr>
      <a:defRPr lang="id-ID"/>
    </a:defPPr>
    <a:lvl1pPr marL="0" algn="l" defTabSz="91410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054" algn="l" defTabSz="91410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107" algn="l" defTabSz="91410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161" algn="l" defTabSz="91410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215" algn="l" defTabSz="91410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5268" algn="l" defTabSz="91410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2322" algn="l" defTabSz="91410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199376" algn="l" defTabSz="91410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6430" algn="l" defTabSz="91410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3352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559" autoAdjust="0"/>
    <p:restoredTop sz="89946" autoAdjust="0"/>
  </p:normalViewPr>
  <p:slideViewPr>
    <p:cSldViewPr>
      <p:cViewPr varScale="1">
        <p:scale>
          <a:sx n="67" d="100"/>
          <a:sy n="67" d="100"/>
        </p:scale>
        <p:origin x="1500" y="6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d-ID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C212972-45E0-4A02-9098-D0EBB0199C4B}" type="datetimeFigureOut">
              <a:rPr lang="id-ID" smtClean="0"/>
              <a:t>04/02/2020</a:t>
            </a:fld>
            <a:endParaRPr lang="id-ID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d-ID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BE19FB5-3E22-4347-9D47-E764C09E46CC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30862502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10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054" algn="l" defTabSz="91410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107" algn="l" defTabSz="91410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161" algn="l" defTabSz="91410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215" algn="l" defTabSz="91410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5268" algn="l" defTabSz="91410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2322" algn="l" defTabSz="91410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199376" algn="l" defTabSz="91410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6430" algn="l" defTabSz="91410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5C9F6D-7BB5-412D-A272-CB352AE77755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444898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5C9F6D-7BB5-412D-A272-CB352AE77755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444898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/>
          <p:cNvSpPr/>
          <p:nvPr/>
        </p:nvSpPr>
        <p:spPr>
          <a:xfrm flipV="1">
            <a:off x="5410182" y="3810001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1411" tIns="45705" rIns="91411" bIns="45705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4" name="Rectangle 23"/>
          <p:cNvSpPr/>
          <p:nvPr/>
        </p:nvSpPr>
        <p:spPr>
          <a:xfrm flipV="1">
            <a:off x="5410201" y="3897010"/>
            <a:ext cx="3733801" cy="192024"/>
          </a:xfrm>
          <a:prstGeom prst="rect">
            <a:avLst/>
          </a:prstGeom>
          <a:solidFill>
            <a:srgbClr val="00B050">
              <a:alpha val="5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1411" tIns="45705" rIns="91411" bIns="45705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5" name="Rectangle 24"/>
          <p:cNvSpPr/>
          <p:nvPr/>
        </p:nvSpPr>
        <p:spPr>
          <a:xfrm flipV="1">
            <a:off x="5410201" y="4115167"/>
            <a:ext cx="3733801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1411" tIns="45705" rIns="91411" bIns="45705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6" name="Rectangle 25"/>
          <p:cNvSpPr/>
          <p:nvPr/>
        </p:nvSpPr>
        <p:spPr>
          <a:xfrm flipV="1">
            <a:off x="5410200" y="4164403"/>
            <a:ext cx="1965960" cy="18288"/>
          </a:xfrm>
          <a:prstGeom prst="rect">
            <a:avLst/>
          </a:prstGeom>
          <a:solidFill>
            <a:srgbClr val="0070C0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1411" tIns="45705" rIns="91411" bIns="45705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Rectangle 26"/>
          <p:cNvSpPr/>
          <p:nvPr/>
        </p:nvSpPr>
        <p:spPr>
          <a:xfrm flipV="1">
            <a:off x="5410200" y="4199572"/>
            <a:ext cx="1965960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1411" tIns="45705" rIns="91411" bIns="45705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0" name="Rounded Rectangle 29"/>
          <p:cNvSpPr/>
          <p:nvPr/>
        </p:nvSpPr>
        <p:spPr bwMode="white">
          <a:xfrm>
            <a:off x="5410200" y="3962400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1411" tIns="45705" rIns="91411" bIns="45705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1" name="Rounded Rectangle 30"/>
          <p:cNvSpPr/>
          <p:nvPr/>
        </p:nvSpPr>
        <p:spPr bwMode="white">
          <a:xfrm>
            <a:off x="7376507" y="406098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1411" tIns="45705" rIns="91411" bIns="45705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Rectangle 6"/>
          <p:cNvSpPr/>
          <p:nvPr/>
        </p:nvSpPr>
        <p:spPr>
          <a:xfrm>
            <a:off x="1" y="3649662"/>
            <a:ext cx="9144000" cy="244170"/>
          </a:xfrm>
          <a:prstGeom prst="rect">
            <a:avLst/>
          </a:prstGeom>
          <a:solidFill>
            <a:srgbClr val="00B050">
              <a:alpha val="5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1411" tIns="45705" rIns="91411" bIns="45705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1" y="3675528"/>
            <a:ext cx="9144001" cy="140677"/>
          </a:xfrm>
          <a:prstGeom prst="rect">
            <a:avLst/>
          </a:prstGeom>
          <a:solidFill>
            <a:srgbClr val="0070C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1411" tIns="45705" rIns="91411" bIns="45705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 flipV="1">
            <a:off x="6414051" y="3643090"/>
            <a:ext cx="2729950" cy="248432"/>
          </a:xfrm>
          <a:prstGeom prst="rect">
            <a:avLst/>
          </a:prstGeom>
          <a:solidFill>
            <a:srgbClr val="0070C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1411" tIns="45705" rIns="91411" bIns="45705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Rectangle 18"/>
          <p:cNvSpPr/>
          <p:nvPr/>
        </p:nvSpPr>
        <p:spPr>
          <a:xfrm>
            <a:off x="0" y="0"/>
            <a:ext cx="9144000" cy="3701700"/>
          </a:xfrm>
          <a:prstGeom prst="rect">
            <a:avLst/>
          </a:prstGeom>
          <a:solidFill>
            <a:srgbClr val="C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1411" tIns="45705" rIns="91411" bIns="45705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57200" y="2401888"/>
            <a:ext cx="8458200" cy="1470025"/>
          </a:xfrm>
        </p:spPr>
        <p:txBody>
          <a:bodyPr anchor="b"/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kumimoji="0" lang="en-US" dirty="0" smtClean="0"/>
              <a:t>Click to edit Master title style</a:t>
            </a:r>
            <a:endParaRPr kumimoji="0" lang="en-US" dirty="0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457200" y="3901087"/>
            <a:ext cx="4953000" cy="1752600"/>
          </a:xfrm>
        </p:spPr>
        <p:txBody>
          <a:bodyPr/>
          <a:lstStyle>
            <a:lvl1pPr marL="63987" indent="0" algn="l">
              <a:buNone/>
              <a:defRPr sz="2400">
                <a:solidFill>
                  <a:schemeClr val="tx2"/>
                </a:solidFill>
              </a:defRPr>
            </a:lvl1pPr>
            <a:lvl2pPr marL="457054" indent="0" algn="ctr">
              <a:buNone/>
            </a:lvl2pPr>
            <a:lvl3pPr marL="914107" indent="0" algn="ctr">
              <a:buNone/>
            </a:lvl3pPr>
            <a:lvl4pPr marL="1371161" indent="0" algn="ctr">
              <a:buNone/>
            </a:lvl4pPr>
            <a:lvl5pPr marL="1828215" indent="0" algn="ctr">
              <a:buNone/>
            </a:lvl5pPr>
            <a:lvl6pPr marL="2285268" indent="0" algn="ctr">
              <a:buNone/>
            </a:lvl6pPr>
            <a:lvl7pPr marL="2742322" indent="0" algn="ctr">
              <a:buNone/>
            </a:lvl7pPr>
            <a:lvl8pPr marL="3199376" indent="0" algn="ctr">
              <a:buNone/>
            </a:lvl8pPr>
            <a:lvl9pPr marL="3656430" indent="0" algn="ctr">
              <a:buNone/>
            </a:lvl9pPr>
          </a:lstStyle>
          <a:p>
            <a:r>
              <a:rPr kumimoji="0" lang="en-US" dirty="0" smtClean="0"/>
              <a:t>Click to edit Master subtitle style</a:t>
            </a:r>
            <a:endParaRPr kumimoji="0" lang="en-US" dirty="0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6705600" y="4206240"/>
            <a:ext cx="960120" cy="457200"/>
          </a:xfrm>
        </p:spPr>
        <p:txBody>
          <a:bodyPr/>
          <a:lstStyle/>
          <a:p>
            <a:fld id="{C815B4FD-92E0-4978-907F-923BCA868FE5}" type="datetimeFigureOut">
              <a:rPr lang="id-ID" smtClean="0"/>
              <a:t>04/02/2020</a:t>
            </a:fld>
            <a:endParaRPr lang="id-ID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5410200" y="4205288"/>
            <a:ext cx="1295400" cy="457200"/>
          </a:xfrm>
        </p:spPr>
        <p:txBody>
          <a:bodyPr/>
          <a:lstStyle/>
          <a:p>
            <a:endParaRPr lang="id-ID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8320088" y="1136"/>
            <a:ext cx="747712" cy="365760"/>
          </a:xfrm>
        </p:spPr>
        <p:txBody>
          <a:bodyPr/>
          <a:lstStyle>
            <a:lvl1pPr algn="r">
              <a:defRPr sz="1800">
                <a:solidFill>
                  <a:schemeClr val="bg1"/>
                </a:solidFill>
              </a:defRPr>
            </a:lvl1pPr>
          </a:lstStyle>
          <a:p>
            <a:fld id="{0D71EAF9-DB67-464C-8987-984D7DE842F6}" type="slidenum">
              <a:rPr lang="id-ID" smtClean="0"/>
              <a:t>‹#›</a:t>
            </a:fld>
            <a:endParaRPr lang="id-ID"/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62207" y="5038229"/>
            <a:ext cx="1828800" cy="1837944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15B4FD-92E0-4978-907F-923BCA868FE5}" type="datetimeFigureOut">
              <a:rPr lang="id-ID" smtClean="0"/>
              <a:t>04/02/2020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71EAF9-DB67-464C-8987-984D7DE842F6}" type="slidenum">
              <a:rPr lang="id-ID" smtClean="0"/>
              <a:t>‹#›</a:t>
            </a:fld>
            <a:endParaRPr lang="id-ID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81800" y="1143000"/>
            <a:ext cx="1905000" cy="5486400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143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15B4FD-92E0-4978-907F-923BCA868FE5}" type="datetimeFigureOut">
              <a:rPr lang="id-ID" smtClean="0"/>
              <a:t>04/02/2020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71EAF9-DB67-464C-8987-984D7DE842F6}" type="slidenum">
              <a:rPr lang="id-ID" smtClean="0"/>
              <a:t>‹#›</a:t>
            </a:fld>
            <a:endParaRPr lang="id-ID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15B4FD-92E0-4978-907F-923BCA868FE5}" type="datetimeFigureOut">
              <a:rPr lang="id-ID" smtClean="0"/>
              <a:t>04/02/2020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71EAF9-DB67-464C-8987-984D7DE842F6}" type="slidenum">
              <a:rPr lang="id-ID" smtClean="0"/>
              <a:t>‹#›</a:t>
            </a:fld>
            <a:endParaRPr lang="id-ID"/>
          </a:p>
        </p:txBody>
      </p:sp>
      <p:sp>
        <p:nvSpPr>
          <p:cNvPr id="7" name="Title 1"/>
          <p:cNvSpPr txBox="1">
            <a:spLocks/>
          </p:cNvSpPr>
          <p:nvPr userDrawn="1"/>
        </p:nvSpPr>
        <p:spPr>
          <a:xfrm>
            <a:off x="0" y="-23408"/>
            <a:ext cx="8121080" cy="356065"/>
          </a:xfrm>
          <a:prstGeom prst="rect">
            <a:avLst/>
          </a:prstGeom>
        </p:spPr>
        <p:txBody>
          <a:bodyPr vert="horz" lIns="91411" tIns="45705" rIns="91411" bIns="45705" anchor="ctr"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0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sz="1200" i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1981201"/>
            <a:ext cx="7772400" cy="1362075"/>
          </a:xfrm>
        </p:spPr>
        <p:txBody>
          <a:bodyPr anchor="b">
            <a:noAutofit/>
          </a:bodyPr>
          <a:lstStyle>
            <a:lvl1pPr algn="l">
              <a:buNone/>
              <a:defRPr sz="4300" b="1" cap="none" baseline="0">
                <a:ln w="12700">
                  <a:solidFill>
                    <a:schemeClr val="accent2">
                      <a:shade val="90000"/>
                      <a:satMod val="150000"/>
                    </a:schemeClr>
                  </a:solidFill>
                </a:ln>
                <a:solidFill>
                  <a:srgbClr val="FFFFFF"/>
                </a:solidFill>
                <a:effectLst>
                  <a:outerShdw blurRad="38100" dist="381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367088"/>
            <a:ext cx="7772400" cy="1509712"/>
          </a:xfrm>
        </p:spPr>
        <p:txBody>
          <a:bodyPr anchor="t"/>
          <a:lstStyle>
            <a:lvl1pPr marL="45705" indent="0">
              <a:buNone/>
              <a:defRPr sz="2100" b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15B4FD-92E0-4978-907F-923BCA868FE5}" type="datetimeFigureOut">
              <a:rPr lang="id-ID" smtClean="0"/>
              <a:t>04/02/2020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71EAF9-DB67-464C-8987-984D7DE842F6}" type="slidenum">
              <a:rPr lang="id-ID" smtClean="0"/>
              <a:t>‹#›</a:t>
            </a:fld>
            <a:endParaRPr lang="id-ID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249425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249425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15B4FD-92E0-4978-907F-923BCA868FE5}" type="datetimeFigureOut">
              <a:rPr lang="id-ID" smtClean="0"/>
              <a:t>04/02/2020</a:t>
            </a:fld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71EAF9-DB67-464C-8987-984D7DE842F6}" type="slidenum">
              <a:rPr lang="id-ID" smtClean="0"/>
              <a:t>‹#›</a:t>
            </a:fld>
            <a:endParaRPr lang="id-ID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1143000"/>
            <a:ext cx="8382000" cy="1069848"/>
          </a:xfrm>
        </p:spPr>
        <p:txBody>
          <a:bodyPr anchor="ctr"/>
          <a:lstStyle>
            <a:lvl1pPr>
              <a:defRPr sz="4000" b="0" i="0" cap="none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1000" y="2244970"/>
            <a:ext cx="4041648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05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721226" y="2244970"/>
            <a:ext cx="4041775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05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381000" y="2708519"/>
            <a:ext cx="4041648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18304" y="2708519"/>
            <a:ext cx="4041775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6" name="Date Placeholder 2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C815B4FD-92E0-4978-907F-923BCA868FE5}" type="datetimeFigureOut">
              <a:rPr lang="id-ID" smtClean="0"/>
              <a:t>04/02/2020</a:t>
            </a:fld>
            <a:endParaRPr lang="id-ID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0D71EAF9-DB67-464C-8987-984D7DE842F6}" type="slidenum">
              <a:rPr lang="id-ID" smtClean="0"/>
              <a:t>‹#›</a:t>
            </a:fld>
            <a:endParaRPr lang="id-ID"/>
          </a:p>
        </p:txBody>
      </p:sp>
      <p:sp>
        <p:nvSpPr>
          <p:cNvPr id="28" name="Footer Placeholder 2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id-ID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9848"/>
          </a:xfrm>
        </p:spPr>
        <p:txBody>
          <a:bodyPr anchor="ctr"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583680" y="612648"/>
            <a:ext cx="957264" cy="457200"/>
          </a:xfrm>
        </p:spPr>
        <p:txBody>
          <a:bodyPr/>
          <a:lstStyle/>
          <a:p>
            <a:fld id="{C815B4FD-92E0-4978-907F-923BCA868FE5}" type="datetimeFigureOut">
              <a:rPr lang="id-ID" smtClean="0"/>
              <a:t>04/02/2020</a:t>
            </a:fld>
            <a:endParaRPr lang="id-ID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5257800" y="612648"/>
            <a:ext cx="1325880" cy="457200"/>
          </a:xfrm>
        </p:spPr>
        <p:txBody>
          <a:bodyPr/>
          <a:lstStyle/>
          <a:p>
            <a:endParaRPr lang="id-ID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174736" y="2272"/>
            <a:ext cx="762000" cy="365760"/>
          </a:xfrm>
        </p:spPr>
        <p:txBody>
          <a:bodyPr/>
          <a:lstStyle/>
          <a:p>
            <a:fld id="{0D71EAF9-DB67-464C-8987-984D7DE842F6}" type="slidenum">
              <a:rPr lang="id-ID" smtClean="0"/>
              <a:t>‹#›</a:t>
            </a:fld>
            <a:endParaRPr lang="id-ID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15B4FD-92E0-4978-907F-923BCA868FE5}" type="datetimeFigureOut">
              <a:rPr lang="id-ID" smtClean="0"/>
              <a:t>04/02/2020</a:t>
            </a:fld>
            <a:endParaRPr lang="id-ID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71EAF9-DB67-464C-8987-984D7DE842F6}" type="slidenum">
              <a:rPr lang="id-ID" smtClean="0"/>
              <a:t>‹#›</a:t>
            </a:fld>
            <a:endParaRPr lang="id-ID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53496" y="1101970"/>
            <a:ext cx="3383280" cy="877824"/>
          </a:xfrm>
        </p:spPr>
        <p:txBody>
          <a:bodyPr anchor="b"/>
          <a:lstStyle>
            <a:lvl1pPr algn="l">
              <a:buNone/>
              <a:defRPr sz="18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5353496" y="2010727"/>
            <a:ext cx="3383280" cy="4617720"/>
          </a:xfrm>
        </p:spPr>
        <p:txBody>
          <a:bodyPr/>
          <a:lstStyle>
            <a:lvl1pPr marL="9141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152400" y="776287"/>
            <a:ext cx="5102352" cy="58521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15B4FD-92E0-4978-907F-923BCA868FE5}" type="datetimeFigureOut">
              <a:rPr lang="id-ID" smtClean="0"/>
              <a:t>04/02/2020</a:t>
            </a:fld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71EAF9-DB67-464C-8987-984D7DE842F6}" type="slidenum">
              <a:rPr lang="id-ID" smtClean="0"/>
              <a:t>‹#›</a:t>
            </a:fld>
            <a:endParaRPr lang="id-ID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40435" y="1109161"/>
            <a:ext cx="586803" cy="4681637"/>
          </a:xfrm>
        </p:spPr>
        <p:txBody>
          <a:bodyPr vert="vert270" lIns="45705" tIns="0" rIns="45705" anchor="t"/>
          <a:lstStyle>
            <a:lvl1pPr algn="ctr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03671" y="1143000"/>
            <a:ext cx="4572000" cy="4572000"/>
          </a:xfrm>
          <a:solidFill>
            <a:srgbClr val="EAEAEA"/>
          </a:solidFill>
          <a:ln w="50800">
            <a:solidFill>
              <a:srgbClr val="FFFFFF"/>
            </a:solidFill>
            <a:miter lim="800000"/>
          </a:ln>
          <a:effectLst>
            <a:outerShdw blurRad="57150" dist="31750" dir="4800000" algn="tl" rotWithShape="0">
              <a:srgbClr val="000000">
                <a:alpha val="2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2540">
            <a:bevelT w="25400" h="19050"/>
            <a:contourClr>
              <a:srgbClr val="AEAEAE"/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88443" y="3274309"/>
            <a:ext cx="2590800" cy="2516489"/>
          </a:xfrm>
        </p:spPr>
        <p:txBody>
          <a:bodyPr lIns="0" tIns="0" rIns="45705" anchor="t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3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15B4FD-92E0-4978-907F-923BCA868FE5}" type="datetimeFigureOut">
              <a:rPr lang="id-ID" smtClean="0"/>
              <a:t>04/02/2020</a:t>
            </a:fld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71EAF9-DB67-464C-8987-984D7DE842F6}" type="slidenum">
              <a:rPr lang="id-ID" smtClean="0"/>
              <a:t>‹#›</a:t>
            </a:fld>
            <a:endParaRPr lang="id-ID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ctangle 27"/>
          <p:cNvSpPr/>
          <p:nvPr/>
        </p:nvSpPr>
        <p:spPr>
          <a:xfrm>
            <a:off x="1" y="366819"/>
            <a:ext cx="9144000" cy="84407"/>
          </a:xfrm>
          <a:prstGeom prst="rect">
            <a:avLst/>
          </a:prstGeom>
          <a:solidFill>
            <a:srgbClr val="00B050">
              <a:alpha val="5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1411" tIns="45705" rIns="91411" bIns="45705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Rectangle 28"/>
          <p:cNvSpPr/>
          <p:nvPr/>
        </p:nvSpPr>
        <p:spPr>
          <a:xfrm>
            <a:off x="0" y="0"/>
            <a:ext cx="9144000" cy="310663"/>
          </a:xfrm>
          <a:prstGeom prst="rect">
            <a:avLst/>
          </a:prstGeom>
          <a:solidFill>
            <a:srgbClr val="C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1411" tIns="45705" rIns="91411" bIns="45705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0" name="Rectangle 29"/>
          <p:cNvSpPr/>
          <p:nvPr/>
        </p:nvSpPr>
        <p:spPr>
          <a:xfrm>
            <a:off x="1" y="308277"/>
            <a:ext cx="9144001" cy="91441"/>
          </a:xfrm>
          <a:prstGeom prst="rect">
            <a:avLst/>
          </a:prstGeom>
          <a:solidFill>
            <a:srgbClr val="0070C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1411" tIns="45705" rIns="91411" bIns="45705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1" name="Rectangle 30"/>
          <p:cNvSpPr/>
          <p:nvPr/>
        </p:nvSpPr>
        <p:spPr>
          <a:xfrm flipV="1">
            <a:off x="5410182" y="360247"/>
            <a:ext cx="3733819" cy="91087"/>
          </a:xfrm>
          <a:prstGeom prst="rect">
            <a:avLst/>
          </a:prstGeom>
          <a:solidFill>
            <a:srgbClr val="0070C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1411" tIns="45705" rIns="91411" bIns="45705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2" name="Rectangle 31"/>
          <p:cNvSpPr/>
          <p:nvPr/>
        </p:nvSpPr>
        <p:spPr>
          <a:xfrm flipV="1">
            <a:off x="5410201" y="440113"/>
            <a:ext cx="3733801" cy="180035"/>
          </a:xfrm>
          <a:prstGeom prst="rect">
            <a:avLst/>
          </a:prstGeom>
          <a:solidFill>
            <a:srgbClr val="00B050">
              <a:alpha val="5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1411" tIns="45705" rIns="91411" bIns="45705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3" name="Rounded Rectangle 32"/>
          <p:cNvSpPr/>
          <p:nvPr/>
        </p:nvSpPr>
        <p:spPr bwMode="white">
          <a:xfrm>
            <a:off x="5407339" y="497504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1411" tIns="45705" rIns="91411" bIns="45705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4" name="Rounded Rectangle 33"/>
          <p:cNvSpPr/>
          <p:nvPr/>
        </p:nvSpPr>
        <p:spPr bwMode="white">
          <a:xfrm>
            <a:off x="7373646" y="58894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1411" tIns="45705" rIns="91411" bIns="45705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5" name="Rectangle 34"/>
          <p:cNvSpPr/>
          <p:nvPr/>
        </p:nvSpPr>
        <p:spPr bwMode="invGray">
          <a:xfrm>
            <a:off x="9084966" y="-2001"/>
            <a:ext cx="57626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1411" tIns="45705" rIns="91411" bIns="45705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6" name="Rectangle 35"/>
          <p:cNvSpPr/>
          <p:nvPr/>
        </p:nvSpPr>
        <p:spPr bwMode="invGray">
          <a:xfrm>
            <a:off x="9044481" y="-2001"/>
            <a:ext cx="27432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1411" tIns="45705" rIns="91411" bIns="45705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7" name="Rectangle 36"/>
          <p:cNvSpPr/>
          <p:nvPr/>
        </p:nvSpPr>
        <p:spPr bwMode="invGray">
          <a:xfrm>
            <a:off x="9025428" y="-2001"/>
            <a:ext cx="9144" cy="621792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1411" tIns="45705" rIns="91411" bIns="45705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8" name="Rectangle 37"/>
          <p:cNvSpPr/>
          <p:nvPr/>
        </p:nvSpPr>
        <p:spPr bwMode="invGray">
          <a:xfrm>
            <a:off x="8975423" y="-2001"/>
            <a:ext cx="27432" cy="621792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1411" tIns="45705" rIns="91411" bIns="45705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9" name="Rectangle 38"/>
          <p:cNvSpPr/>
          <p:nvPr/>
        </p:nvSpPr>
        <p:spPr bwMode="invGray">
          <a:xfrm>
            <a:off x="8915677" y="380"/>
            <a:ext cx="54864" cy="585216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1411" tIns="45705" rIns="91411" bIns="45705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0" name="Rectangle 39"/>
          <p:cNvSpPr/>
          <p:nvPr/>
        </p:nvSpPr>
        <p:spPr bwMode="invGray">
          <a:xfrm>
            <a:off x="8873475" y="380"/>
            <a:ext cx="9144" cy="585216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1411" tIns="45705" rIns="91411" bIns="45705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836712"/>
            <a:ext cx="8229600" cy="1066800"/>
          </a:xfrm>
          <a:prstGeom prst="rect">
            <a:avLst/>
          </a:prstGeom>
        </p:spPr>
        <p:txBody>
          <a:bodyPr vert="horz" lIns="91411" tIns="45705" rIns="91411" bIns="45705" anchor="ctr">
            <a:normAutofit/>
          </a:bodyPr>
          <a:lstStyle/>
          <a:p>
            <a:r>
              <a:rPr kumimoji="0" lang="en-US" dirty="0" smtClean="0"/>
              <a:t>Click to edit Master title style</a:t>
            </a:r>
            <a:endParaRPr kumimoji="0" lang="en-US" dirty="0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943136"/>
            <a:ext cx="8229600" cy="4325112"/>
          </a:xfrm>
          <a:prstGeom prst="rect">
            <a:avLst/>
          </a:prstGeom>
        </p:spPr>
        <p:txBody>
          <a:bodyPr vert="horz" lIns="91411" tIns="45705" rIns="91411" bIns="45705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586536" y="612648"/>
            <a:ext cx="957264" cy="457200"/>
          </a:xfrm>
          <a:prstGeom prst="rect">
            <a:avLst/>
          </a:prstGeom>
        </p:spPr>
        <p:txBody>
          <a:bodyPr vert="horz" lIns="91411" tIns="45705" rIns="91411" bIns="45705"/>
          <a:lstStyle>
            <a:lvl1pPr algn="l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fld id="{C815B4FD-92E0-4978-907F-923BCA868FE5}" type="datetimeFigureOut">
              <a:rPr lang="id-ID" smtClean="0"/>
              <a:t>04/02/2020</a:t>
            </a:fld>
            <a:endParaRPr lang="id-ID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5257800" y="612648"/>
            <a:ext cx="1325880" cy="457200"/>
          </a:xfrm>
          <a:prstGeom prst="rect">
            <a:avLst/>
          </a:prstGeom>
        </p:spPr>
        <p:txBody>
          <a:bodyPr vert="horz" lIns="91411" tIns="45705" rIns="91411" bIns="45705"/>
          <a:lstStyle>
            <a:lvl1pPr algn="r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endParaRPr lang="id-ID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174736" y="2272"/>
            <a:ext cx="762000" cy="365760"/>
          </a:xfrm>
          <a:prstGeom prst="rect">
            <a:avLst/>
          </a:prstGeom>
        </p:spPr>
        <p:txBody>
          <a:bodyPr vert="horz" lIns="91411" tIns="45705" rIns="91411" bIns="45705" anchor="b"/>
          <a:lstStyle>
            <a:lvl1pPr algn="r" eaLnBrk="1" latinLnBrk="0" hangingPunct="1">
              <a:defRPr kumimoji="0" sz="1800">
                <a:solidFill>
                  <a:srgbClr val="FFFFFF"/>
                </a:solidFill>
              </a:defRPr>
            </a:lvl1pPr>
          </a:lstStyle>
          <a:p>
            <a:fld id="{0D71EAF9-DB67-464C-8987-984D7DE842F6}" type="slidenum">
              <a:rPr lang="id-ID" smtClean="0"/>
              <a:t>‹#›</a:t>
            </a:fld>
            <a:endParaRPr lang="id-ID"/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44408" y="5949280"/>
            <a:ext cx="914400" cy="918972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841" r:id="rId1"/>
    <p:sldLayoutId id="2147483842" r:id="rId2"/>
    <p:sldLayoutId id="2147483843" r:id="rId3"/>
    <p:sldLayoutId id="2147483844" r:id="rId4"/>
    <p:sldLayoutId id="2147483845" r:id="rId5"/>
    <p:sldLayoutId id="2147483846" r:id="rId6"/>
    <p:sldLayoutId id="2147483847" r:id="rId7"/>
    <p:sldLayoutId id="2147483848" r:id="rId8"/>
    <p:sldLayoutId id="2147483849" r:id="rId9"/>
    <p:sldLayoutId id="2147483850" r:id="rId10"/>
    <p:sldLayoutId id="2147483851" r:id="rId11"/>
  </p:sldLayoutIdLst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rgbClr val="C00000"/>
          </a:solidFill>
          <a:latin typeface="+mj-lt"/>
          <a:ea typeface="+mj-ea"/>
          <a:cs typeface="+mj-cs"/>
        </a:defRPr>
      </a:lvl1pPr>
    </p:titleStyle>
    <p:bodyStyle>
      <a:lvl1pPr marL="365643" indent="-255950" algn="l" rtl="0" eaLnBrk="1" latinLnBrk="0" hangingPunct="1">
        <a:spcBef>
          <a:spcPts val="300"/>
        </a:spcBef>
        <a:buClr>
          <a:schemeClr val="accent3"/>
        </a:buClr>
        <a:buFont typeface="Georgia"/>
        <a:buChar char="•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58157" indent="-246809" algn="l" rtl="0" eaLnBrk="1" latinLnBrk="0" hangingPunct="1">
        <a:spcBef>
          <a:spcPts val="300"/>
        </a:spcBef>
        <a:buClr>
          <a:schemeClr val="accent2"/>
        </a:buClr>
        <a:buFont typeface="Georgia"/>
        <a:buChar char="▫"/>
        <a:defRPr kumimoji="0" sz="26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923249" indent="-219386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179198" indent="-201104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2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389443" indent="-182821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2000" kern="1200">
          <a:solidFill>
            <a:schemeClr val="accent3"/>
          </a:solidFill>
          <a:latin typeface="+mn-lt"/>
          <a:ea typeface="+mn-ea"/>
          <a:cs typeface="+mn-cs"/>
        </a:defRPr>
      </a:lvl5pPr>
      <a:lvl6pPr marL="1608829" indent="-182821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800" kern="1200">
          <a:solidFill>
            <a:schemeClr val="accent3"/>
          </a:solidFill>
          <a:latin typeface="+mn-lt"/>
          <a:ea typeface="+mn-ea"/>
          <a:cs typeface="+mn-cs"/>
        </a:defRPr>
      </a:lvl6pPr>
      <a:lvl7pPr marL="1828215" indent="-182821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600" kern="1200">
          <a:solidFill>
            <a:schemeClr val="accent3"/>
          </a:solidFill>
          <a:latin typeface="+mn-lt"/>
          <a:ea typeface="+mn-ea"/>
          <a:cs typeface="+mn-cs"/>
        </a:defRPr>
      </a:lvl7pPr>
      <a:lvl8pPr marL="2029318" indent="-182821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500" kern="1200">
          <a:solidFill>
            <a:schemeClr val="accent3"/>
          </a:solidFill>
          <a:latin typeface="+mn-lt"/>
          <a:ea typeface="+mn-ea"/>
          <a:cs typeface="+mn-cs"/>
        </a:defRPr>
      </a:lvl8pPr>
      <a:lvl9pPr marL="2239563" indent="-182821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400" kern="1200" baseline="0">
          <a:solidFill>
            <a:schemeClr val="accent3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054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107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161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215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5268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2322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199376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643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gif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sz="4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Perancangan</a:t>
            </a:r>
            <a:r>
              <a:rPr lang="en-US" sz="4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&amp; </a:t>
            </a:r>
            <a:r>
              <a:rPr lang="en-US" sz="4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Pemrograman</a:t>
            </a:r>
            <a:r>
              <a:rPr lang="en-US" sz="4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Web</a:t>
            </a:r>
            <a:endParaRPr lang="id-ID" sz="4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1520" y="3871913"/>
            <a:ext cx="5987008" cy="1752600"/>
          </a:xfrm>
        </p:spPr>
        <p:txBody>
          <a:bodyPr/>
          <a:lstStyle/>
          <a:p>
            <a:r>
              <a:rPr lang="en-US" dirty="0" smtClean="0"/>
              <a:t>Week</a:t>
            </a:r>
            <a:r>
              <a:rPr lang="id-ID" dirty="0" smtClean="0"/>
              <a:t>3</a:t>
            </a:r>
            <a:r>
              <a:rPr lang="en-US" dirty="0" smtClean="0"/>
              <a:t>. Cascading Style </a:t>
            </a:r>
            <a:r>
              <a:rPr lang="en-US" dirty="0" smtClean="0"/>
              <a:t>Sheet</a:t>
            </a:r>
            <a:r>
              <a:rPr lang="id-ID" dirty="0" smtClean="0"/>
              <a:t> (CSS)</a:t>
            </a:r>
          </a:p>
          <a:p>
            <a:r>
              <a:rPr lang="id-ID" dirty="0" smtClean="0"/>
              <a:t>-Inline, Internal, External File CSS, </a:t>
            </a:r>
          </a:p>
          <a:p>
            <a:endParaRPr lang="id-ID" dirty="0" smtClean="0"/>
          </a:p>
          <a:p>
            <a:endParaRPr lang="id-ID" dirty="0"/>
          </a:p>
          <a:p>
            <a:endParaRPr lang="id-ID" dirty="0"/>
          </a:p>
        </p:txBody>
      </p:sp>
      <p:sp>
        <p:nvSpPr>
          <p:cNvPr id="4" name="TextBox 3"/>
          <p:cNvSpPr txBox="1"/>
          <p:nvPr/>
        </p:nvSpPr>
        <p:spPr>
          <a:xfrm>
            <a:off x="457200" y="5085184"/>
            <a:ext cx="29642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err="1" smtClean="0">
                <a:solidFill>
                  <a:schemeClr val="tx2"/>
                </a:solidFill>
              </a:rPr>
              <a:t>Oleh</a:t>
            </a:r>
            <a:r>
              <a:rPr lang="en-US" i="1" dirty="0" smtClean="0">
                <a:solidFill>
                  <a:schemeClr val="tx2"/>
                </a:solidFill>
              </a:rPr>
              <a:t>: </a:t>
            </a:r>
            <a:r>
              <a:rPr lang="en-US" i="1" dirty="0" err="1" smtClean="0">
                <a:solidFill>
                  <a:schemeClr val="tx2"/>
                </a:solidFill>
              </a:rPr>
              <a:t>Chaerul</a:t>
            </a:r>
            <a:r>
              <a:rPr lang="en-US" i="1" dirty="0" smtClean="0">
                <a:solidFill>
                  <a:schemeClr val="tx2"/>
                </a:solidFill>
              </a:rPr>
              <a:t> Anwar, MTI</a:t>
            </a:r>
            <a:endParaRPr lang="id-ID" i="1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45774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481328"/>
            <a:ext cx="3581400" cy="4525963"/>
          </a:xfrm>
        </p:spPr>
        <p:txBody>
          <a:bodyPr>
            <a:normAutofit lnSpcReduction="10000"/>
          </a:bodyPr>
          <a:lstStyle/>
          <a:p>
            <a:pPr marL="109728" indent="0">
              <a:buNone/>
            </a:pPr>
            <a:endParaRPr lang="en-US" dirty="0"/>
          </a:p>
          <a:p>
            <a:pPr marL="109728" indent="0">
              <a:buNone/>
            </a:pPr>
            <a:r>
              <a:rPr lang="en-US" dirty="0"/>
              <a:t>&lt;!DOCTYPE html&gt;</a:t>
            </a:r>
          </a:p>
          <a:p>
            <a:pPr marL="109728" indent="0">
              <a:buNone/>
            </a:pPr>
            <a:r>
              <a:rPr lang="en-US" dirty="0"/>
              <a:t>&lt;html </a:t>
            </a:r>
            <a:r>
              <a:rPr lang="en-US" dirty="0" err="1"/>
              <a:t>lang</a:t>
            </a:r>
            <a:r>
              <a:rPr lang="en-US" dirty="0"/>
              <a:t>="en"&gt;</a:t>
            </a:r>
          </a:p>
          <a:p>
            <a:pPr marL="109728" indent="0">
              <a:buNone/>
            </a:pPr>
            <a:r>
              <a:rPr lang="en-US" dirty="0"/>
              <a:t>  &lt;head&gt;</a:t>
            </a:r>
          </a:p>
          <a:p>
            <a:pPr marL="109728" indent="0">
              <a:buNone/>
            </a:pPr>
            <a:r>
              <a:rPr lang="en-US" dirty="0"/>
              <a:t>    &lt;title&gt;...&lt;/title&gt;</a:t>
            </a:r>
          </a:p>
          <a:p>
            <a:pPr marL="109728" indent="0">
              <a:buNone/>
            </a:pPr>
            <a:r>
              <a:rPr lang="en-US" dirty="0"/>
              <a:t>  &lt;/head&gt;</a:t>
            </a:r>
          </a:p>
          <a:p>
            <a:pPr marL="109728" indent="0">
              <a:buNone/>
            </a:pPr>
            <a:r>
              <a:rPr lang="en-US" dirty="0"/>
              <a:t>  &lt;body&gt;</a:t>
            </a:r>
          </a:p>
          <a:p>
            <a:pPr marL="109728" indent="0">
              <a:buNone/>
            </a:pPr>
            <a:r>
              <a:rPr lang="en-US" dirty="0"/>
              <a:t>    ...</a:t>
            </a:r>
          </a:p>
          <a:p>
            <a:pPr marL="109728" indent="0">
              <a:buNone/>
            </a:pPr>
            <a:r>
              <a:rPr lang="en-US" dirty="0"/>
              <a:t>  &lt;/body&gt;</a:t>
            </a:r>
          </a:p>
          <a:p>
            <a:pPr marL="109728" indent="0">
              <a:buNone/>
            </a:pPr>
            <a:r>
              <a:rPr lang="en-US" dirty="0"/>
              <a:t>&lt;/html&gt;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Struktur</a:t>
            </a:r>
            <a:r>
              <a:rPr lang="en-US" dirty="0" smtClean="0"/>
              <a:t> HTML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4419600" y="609600"/>
            <a:ext cx="3733799" cy="53553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  <a:p>
            <a:pPr marL="285750" indent="-285750">
              <a:buFont typeface="Arial" pitchFamily="34" charset="0"/>
              <a:buChar char="•"/>
            </a:pPr>
            <a:r>
              <a:rPr lang="en-US" dirty="0" err="1" smtClean="0"/>
              <a:t>Elemen</a:t>
            </a:r>
            <a:r>
              <a:rPr lang="en-US" dirty="0" smtClean="0"/>
              <a:t> </a:t>
            </a:r>
            <a:r>
              <a:rPr lang="en-US" dirty="0"/>
              <a:t>head</a:t>
            </a:r>
          </a:p>
          <a:p>
            <a:r>
              <a:rPr lang="en-US" dirty="0"/>
              <a:t>    </a:t>
            </a:r>
            <a:r>
              <a:rPr lang="en-US" dirty="0" err="1"/>
              <a:t>Elemen</a:t>
            </a:r>
            <a:r>
              <a:rPr lang="en-US" dirty="0"/>
              <a:t> head </a:t>
            </a:r>
            <a:r>
              <a:rPr lang="en-US" dirty="0" err="1"/>
              <a:t>pada</a:t>
            </a:r>
            <a:r>
              <a:rPr lang="en-US" dirty="0"/>
              <a:t> </a:t>
            </a:r>
            <a:r>
              <a:rPr lang="en-US" dirty="0" err="1"/>
              <a:t>dokumen</a:t>
            </a:r>
            <a:r>
              <a:rPr lang="en-US" dirty="0"/>
              <a:t> </a:t>
            </a:r>
            <a:r>
              <a:rPr lang="en-US" dirty="0" err="1"/>
              <a:t>digunakan</a:t>
            </a:r>
            <a:r>
              <a:rPr lang="en-US" dirty="0"/>
              <a:t> </a:t>
            </a:r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dirty="0" err="1"/>
              <a:t>menguraikan</a:t>
            </a:r>
            <a:r>
              <a:rPr lang="en-US" dirty="0"/>
              <a:t> </a:t>
            </a:r>
            <a:r>
              <a:rPr lang="en-US" dirty="0" err="1"/>
              <a:t>berbagai</a:t>
            </a:r>
            <a:r>
              <a:rPr lang="en-US" dirty="0"/>
              <a:t> meta data (</a:t>
            </a:r>
            <a:r>
              <a:rPr lang="en-US" dirty="0" err="1"/>
              <a:t>informasi</a:t>
            </a:r>
            <a:r>
              <a:rPr lang="en-US" dirty="0"/>
              <a:t> yang </a:t>
            </a:r>
            <a:r>
              <a:rPr lang="en-US" dirty="0" err="1"/>
              <a:t>berkaitan</a:t>
            </a:r>
            <a:r>
              <a:rPr lang="en-US" dirty="0"/>
              <a:t> </a:t>
            </a:r>
            <a:r>
              <a:rPr lang="en-US" dirty="0" err="1"/>
              <a:t>dengan</a:t>
            </a:r>
            <a:r>
              <a:rPr lang="en-US" dirty="0"/>
              <a:t> </a:t>
            </a:r>
            <a:r>
              <a:rPr lang="en-US" dirty="0" err="1"/>
              <a:t>dokumen</a:t>
            </a:r>
            <a:r>
              <a:rPr lang="en-US" dirty="0"/>
              <a:t>), </a:t>
            </a:r>
            <a:r>
              <a:rPr lang="en-US" dirty="0" err="1"/>
              <a:t>judul</a:t>
            </a:r>
            <a:r>
              <a:rPr lang="en-US" dirty="0"/>
              <a:t> </a:t>
            </a:r>
            <a:r>
              <a:rPr lang="en-US" dirty="0" err="1"/>
              <a:t>dokumen</a:t>
            </a:r>
            <a:r>
              <a:rPr lang="en-US" dirty="0"/>
              <a:t>,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tautan</a:t>
            </a:r>
            <a:r>
              <a:rPr lang="en-US" dirty="0"/>
              <a:t> </a:t>
            </a:r>
            <a:r>
              <a:rPr lang="en-US" dirty="0" err="1"/>
              <a:t>dokumen</a:t>
            </a:r>
            <a:r>
              <a:rPr lang="en-US" dirty="0"/>
              <a:t> </a:t>
            </a:r>
            <a:r>
              <a:rPr lang="en-US" dirty="0" err="1"/>
              <a:t>ke</a:t>
            </a:r>
            <a:r>
              <a:rPr lang="en-US" dirty="0"/>
              <a:t> </a:t>
            </a:r>
            <a:r>
              <a:rPr lang="en-US" dirty="0" err="1"/>
              <a:t>berkas-berkas</a:t>
            </a:r>
            <a:r>
              <a:rPr lang="en-US" dirty="0"/>
              <a:t> </a:t>
            </a:r>
            <a:r>
              <a:rPr lang="en-US" dirty="0" err="1"/>
              <a:t>eksternal</a:t>
            </a:r>
            <a:r>
              <a:rPr lang="en-US" dirty="0"/>
              <a:t>. </a:t>
            </a:r>
            <a:r>
              <a:rPr lang="en-US" dirty="0" err="1"/>
              <a:t>Berbagai</a:t>
            </a:r>
            <a:r>
              <a:rPr lang="en-US" dirty="0"/>
              <a:t> data yang </a:t>
            </a:r>
            <a:r>
              <a:rPr lang="en-US" dirty="0" err="1"/>
              <a:t>ada</a:t>
            </a:r>
            <a:r>
              <a:rPr lang="en-US" dirty="0"/>
              <a:t> di </a:t>
            </a:r>
            <a:r>
              <a:rPr lang="en-US" dirty="0" err="1"/>
              <a:t>dalam</a:t>
            </a:r>
            <a:r>
              <a:rPr lang="en-US" dirty="0"/>
              <a:t> </a:t>
            </a:r>
            <a:r>
              <a:rPr lang="en-US" dirty="0" err="1"/>
              <a:t>elemen</a:t>
            </a:r>
            <a:r>
              <a:rPr lang="en-US" dirty="0"/>
              <a:t> head </a:t>
            </a:r>
            <a:r>
              <a:rPr lang="en-US" dirty="0" err="1"/>
              <a:t>tidak</a:t>
            </a:r>
            <a:r>
              <a:rPr lang="en-US" dirty="0"/>
              <a:t> </a:t>
            </a:r>
            <a:r>
              <a:rPr lang="en-US" dirty="0" err="1"/>
              <a:t>akan</a:t>
            </a:r>
            <a:r>
              <a:rPr lang="en-US" dirty="0"/>
              <a:t> </a:t>
            </a:r>
            <a:r>
              <a:rPr lang="en-US" dirty="0" err="1"/>
              <a:t>nampak</a:t>
            </a:r>
            <a:r>
              <a:rPr lang="en-US" dirty="0"/>
              <a:t> </a:t>
            </a:r>
            <a:r>
              <a:rPr lang="en-US" dirty="0" err="1"/>
              <a:t>pada</a:t>
            </a:r>
            <a:r>
              <a:rPr lang="en-US" dirty="0"/>
              <a:t> </a:t>
            </a:r>
            <a:r>
              <a:rPr lang="en-US" dirty="0" err="1"/>
              <a:t>halaman</a:t>
            </a:r>
            <a:r>
              <a:rPr lang="en-US" dirty="0"/>
              <a:t> web </a:t>
            </a:r>
            <a:r>
              <a:rPr lang="en-US" dirty="0" err="1"/>
              <a:t>hasil</a:t>
            </a:r>
            <a:r>
              <a:rPr lang="en-US" dirty="0"/>
              <a:t> </a:t>
            </a:r>
            <a:r>
              <a:rPr lang="en-US" dirty="0" err="1"/>
              <a:t>tampilan</a:t>
            </a:r>
            <a:r>
              <a:rPr lang="en-US" dirty="0"/>
              <a:t> browser.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dirty="0" err="1"/>
              <a:t>Elemen</a:t>
            </a:r>
            <a:r>
              <a:rPr lang="en-US" dirty="0"/>
              <a:t> title</a:t>
            </a:r>
          </a:p>
          <a:p>
            <a:r>
              <a:rPr lang="en-US" dirty="0"/>
              <a:t>    </a:t>
            </a:r>
            <a:r>
              <a:rPr lang="en-US" dirty="0" err="1"/>
              <a:t>Memberikan</a:t>
            </a:r>
            <a:r>
              <a:rPr lang="en-US" dirty="0"/>
              <a:t> </a:t>
            </a:r>
            <a:r>
              <a:rPr lang="en-US" dirty="0" err="1"/>
              <a:t>judul</a:t>
            </a:r>
            <a:r>
              <a:rPr lang="en-US" dirty="0"/>
              <a:t> </a:t>
            </a:r>
            <a:r>
              <a:rPr lang="en-US" dirty="0" err="1"/>
              <a:t>dokumen</a:t>
            </a:r>
            <a:r>
              <a:rPr lang="en-US" dirty="0"/>
              <a:t>.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dirty="0" err="1"/>
              <a:t>Elemen</a:t>
            </a:r>
            <a:r>
              <a:rPr lang="en-US" dirty="0"/>
              <a:t> body</a:t>
            </a:r>
          </a:p>
          <a:p>
            <a:r>
              <a:rPr lang="en-US" dirty="0"/>
              <a:t>    </a:t>
            </a:r>
            <a:r>
              <a:rPr lang="en-US" dirty="0" err="1"/>
              <a:t>Elemen</a:t>
            </a:r>
            <a:r>
              <a:rPr lang="en-US" dirty="0"/>
              <a:t> </a:t>
            </a:r>
            <a:r>
              <a:rPr lang="en-US" dirty="0" err="1"/>
              <a:t>ini</a:t>
            </a:r>
            <a:r>
              <a:rPr lang="en-US" dirty="0"/>
              <a:t> </a:t>
            </a:r>
            <a:r>
              <a:rPr lang="en-US" dirty="0" err="1"/>
              <a:t>merupakan</a:t>
            </a:r>
            <a:r>
              <a:rPr lang="en-US" dirty="0"/>
              <a:t> </a:t>
            </a:r>
            <a:r>
              <a:rPr lang="en-US" dirty="0" err="1"/>
              <a:t>penampung</a:t>
            </a:r>
            <a:r>
              <a:rPr lang="en-US" dirty="0"/>
              <a:t> </a:t>
            </a:r>
            <a:r>
              <a:rPr lang="en-US" dirty="0" err="1"/>
              <a:t>dari</a:t>
            </a:r>
            <a:r>
              <a:rPr lang="en-US" dirty="0"/>
              <a:t> </a:t>
            </a:r>
            <a:r>
              <a:rPr lang="en-US" dirty="0" err="1"/>
              <a:t>isi</a:t>
            </a:r>
            <a:r>
              <a:rPr lang="en-US" dirty="0"/>
              <a:t> </a:t>
            </a:r>
            <a:r>
              <a:rPr lang="en-US" dirty="0" err="1"/>
              <a:t>konten</a:t>
            </a:r>
            <a:r>
              <a:rPr lang="en-US" dirty="0"/>
              <a:t> </a:t>
            </a:r>
            <a:r>
              <a:rPr lang="en-US" dirty="0" err="1"/>
              <a:t>dokumen</a:t>
            </a:r>
            <a:r>
              <a:rPr lang="en-US" dirty="0"/>
              <a:t> yang </a:t>
            </a:r>
            <a:r>
              <a:rPr lang="en-US" dirty="0" err="1"/>
              <a:t>akan</a:t>
            </a:r>
            <a:r>
              <a:rPr lang="en-US" dirty="0"/>
              <a:t> </a:t>
            </a:r>
            <a:r>
              <a:rPr lang="en-US" dirty="0" err="1"/>
              <a:t>ditampilkan</a:t>
            </a:r>
            <a:r>
              <a:rPr lang="en-US" dirty="0"/>
              <a:t> </a:t>
            </a:r>
            <a:r>
              <a:rPr lang="en-US" dirty="0" err="1"/>
              <a:t>kepada</a:t>
            </a:r>
            <a:r>
              <a:rPr lang="en-US" dirty="0"/>
              <a:t> </a:t>
            </a:r>
            <a:r>
              <a:rPr lang="en-US" dirty="0" err="1"/>
              <a:t>pengguna</a:t>
            </a:r>
            <a:r>
              <a:rPr lang="en-US" dirty="0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561524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3" name="Content Placeholder 2"/>
          <p:cNvSpPr>
            <a:spLocks noGrp="1"/>
          </p:cNvSpPr>
          <p:nvPr>
            <p:ph idx="1"/>
          </p:nvPr>
        </p:nvSpPr>
        <p:spPr>
          <a:xfrm>
            <a:off x="542925" y="1412776"/>
            <a:ext cx="8153400" cy="1872208"/>
          </a:xfrm>
        </p:spPr>
        <p:txBody>
          <a:bodyPr>
            <a:normAutofit fontScale="92500" lnSpcReduction="20000"/>
          </a:bodyPr>
          <a:lstStyle/>
          <a:p>
            <a:pPr algn="just" eaLnBrk="1" hangingPunct="1"/>
            <a:r>
              <a:rPr lang="en-US" sz="2400" dirty="0" err="1" smtClean="0"/>
              <a:t>Sebuah</a:t>
            </a:r>
            <a:r>
              <a:rPr lang="en-US" sz="2400" dirty="0" smtClean="0"/>
              <a:t> style sheet </a:t>
            </a:r>
            <a:r>
              <a:rPr lang="en-US" sz="2400" dirty="0" err="1" smtClean="0"/>
              <a:t>terdiri</a:t>
            </a:r>
            <a:r>
              <a:rPr lang="en-US" sz="2400" dirty="0" smtClean="0"/>
              <a:t> </a:t>
            </a:r>
            <a:r>
              <a:rPr lang="en-US" sz="2400" dirty="0" err="1" smtClean="0"/>
              <a:t>dari</a:t>
            </a:r>
            <a:r>
              <a:rPr lang="en-US" sz="2400" dirty="0" smtClean="0"/>
              <a:t> </a:t>
            </a:r>
            <a:r>
              <a:rPr lang="en-US" sz="2400" dirty="0" err="1" smtClean="0"/>
              <a:t>beberapa</a:t>
            </a:r>
            <a:r>
              <a:rPr lang="en-US" sz="2400" dirty="0" smtClean="0"/>
              <a:t> </a:t>
            </a:r>
            <a:r>
              <a:rPr lang="en-US" sz="2400" dirty="0" err="1" smtClean="0"/>
              <a:t>aturan</a:t>
            </a:r>
            <a:r>
              <a:rPr lang="en-US" sz="2400" dirty="0" smtClean="0"/>
              <a:t> (rules). </a:t>
            </a:r>
          </a:p>
          <a:p>
            <a:pPr algn="just" eaLnBrk="1" hangingPunct="1"/>
            <a:r>
              <a:rPr lang="en-US" sz="2400" dirty="0" err="1" smtClean="0"/>
              <a:t>Masing-masing</a:t>
            </a:r>
            <a:r>
              <a:rPr lang="en-US" sz="2400" dirty="0" smtClean="0"/>
              <a:t> </a:t>
            </a:r>
            <a:r>
              <a:rPr lang="en-US" sz="2400" dirty="0" err="1" smtClean="0"/>
              <a:t>aturan</a:t>
            </a:r>
            <a:r>
              <a:rPr lang="en-US" sz="2400" dirty="0" smtClean="0"/>
              <a:t> </a:t>
            </a:r>
            <a:r>
              <a:rPr lang="en-US" sz="2400" dirty="0" err="1" smtClean="0"/>
              <a:t>terdiri</a:t>
            </a:r>
            <a:r>
              <a:rPr lang="en-US" sz="2400" dirty="0" smtClean="0"/>
              <a:t> </a:t>
            </a:r>
            <a:r>
              <a:rPr lang="en-US" sz="2400" dirty="0" err="1" smtClean="0"/>
              <a:t>dari</a:t>
            </a:r>
            <a:r>
              <a:rPr lang="en-US" sz="2400" dirty="0" smtClean="0"/>
              <a:t> </a:t>
            </a:r>
            <a:r>
              <a:rPr lang="en-US" sz="2400" dirty="0" err="1" smtClean="0"/>
              <a:t>satu</a:t>
            </a:r>
            <a:r>
              <a:rPr lang="en-US" sz="2400" dirty="0" smtClean="0"/>
              <a:t> </a:t>
            </a:r>
            <a:r>
              <a:rPr lang="en-US" sz="2400" dirty="0" err="1" smtClean="0"/>
              <a:t>atau</a:t>
            </a:r>
            <a:r>
              <a:rPr lang="en-US" sz="2400" dirty="0" smtClean="0"/>
              <a:t> </a:t>
            </a:r>
            <a:r>
              <a:rPr lang="en-US" sz="2400" dirty="0" err="1" smtClean="0"/>
              <a:t>lebih</a:t>
            </a:r>
            <a:r>
              <a:rPr lang="en-US" sz="2400" dirty="0" smtClean="0"/>
              <a:t> </a:t>
            </a:r>
            <a:r>
              <a:rPr lang="en-US" sz="2400" dirty="0" err="1" smtClean="0"/>
              <a:t>selektor</a:t>
            </a:r>
            <a:r>
              <a:rPr lang="en-US" sz="2400" dirty="0" smtClean="0"/>
              <a:t> (selector) </a:t>
            </a:r>
            <a:r>
              <a:rPr lang="en-US" sz="2400" dirty="0" err="1" smtClean="0"/>
              <a:t>dan</a:t>
            </a:r>
            <a:r>
              <a:rPr lang="en-US" sz="2400" dirty="0" smtClean="0"/>
              <a:t> </a:t>
            </a:r>
            <a:r>
              <a:rPr lang="sv-SE" sz="2400" dirty="0" smtClean="0"/>
              <a:t>sebuah blok deklarasi (declaration block). </a:t>
            </a:r>
          </a:p>
          <a:p>
            <a:pPr algn="just" eaLnBrk="1" hangingPunct="1"/>
            <a:r>
              <a:rPr lang="sv-SE" sz="2400" dirty="0" smtClean="0"/>
              <a:t>Sebuah blok deklarasi </a:t>
            </a:r>
            <a:r>
              <a:rPr lang="en-US" sz="2400" dirty="0" err="1" smtClean="0"/>
              <a:t>terdiri</a:t>
            </a:r>
            <a:r>
              <a:rPr lang="en-US" sz="2400" dirty="0" smtClean="0"/>
              <a:t> </a:t>
            </a:r>
            <a:r>
              <a:rPr lang="en-US" sz="2400" dirty="0" err="1" smtClean="0"/>
              <a:t>dari</a:t>
            </a:r>
            <a:r>
              <a:rPr lang="en-US" sz="2400" dirty="0" smtClean="0"/>
              <a:t> </a:t>
            </a:r>
            <a:r>
              <a:rPr lang="en-US" sz="2400" dirty="0" err="1" smtClean="0"/>
              <a:t>beberapa</a:t>
            </a:r>
            <a:r>
              <a:rPr lang="en-US" sz="2400" dirty="0" smtClean="0"/>
              <a:t> </a:t>
            </a:r>
            <a:r>
              <a:rPr lang="en-US" sz="2400" dirty="0" err="1" smtClean="0"/>
              <a:t>deklarasi</a:t>
            </a:r>
            <a:r>
              <a:rPr lang="en-US" sz="2400" dirty="0" smtClean="0"/>
              <a:t> yang </a:t>
            </a:r>
            <a:r>
              <a:rPr lang="en-US" sz="2400" dirty="0" err="1" smtClean="0"/>
              <a:t>dipisahkan</a:t>
            </a:r>
            <a:r>
              <a:rPr lang="en-US" sz="2400" dirty="0" smtClean="0"/>
              <a:t> </a:t>
            </a:r>
            <a:r>
              <a:rPr lang="en-US" sz="2400" dirty="0" err="1" smtClean="0"/>
              <a:t>oleh</a:t>
            </a:r>
            <a:r>
              <a:rPr lang="en-US" sz="2400" dirty="0" smtClean="0"/>
              <a:t> </a:t>
            </a:r>
            <a:r>
              <a:rPr lang="en-US" sz="2400" dirty="0" err="1" smtClean="0"/>
              <a:t>titik</a:t>
            </a:r>
            <a:r>
              <a:rPr lang="en-US" sz="2400" dirty="0" smtClean="0"/>
              <a:t> </a:t>
            </a:r>
            <a:r>
              <a:rPr lang="en-US" sz="2400" dirty="0" err="1" smtClean="0"/>
              <a:t>koma</a:t>
            </a:r>
            <a:r>
              <a:rPr lang="en-US" sz="2400" dirty="0" smtClean="0"/>
              <a:t> (;). </a:t>
            </a:r>
            <a:r>
              <a:rPr lang="sv-SE" sz="2400" dirty="0" smtClean="0"/>
              <a:t>Masing-masing deklarasi terdiri dari property, titik dua (:) dan nilai </a:t>
            </a:r>
            <a:r>
              <a:rPr lang="en-US" sz="2400" dirty="0" smtClean="0"/>
              <a:t>(value).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4825" y="476672"/>
            <a:ext cx="8229600" cy="1066800"/>
          </a:xfrm>
        </p:spPr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3600" b="1" dirty="0" smtClean="0"/>
              <a:t>Format CSS</a:t>
            </a:r>
            <a:endParaRPr lang="en-US" sz="3600" b="1" dirty="0"/>
          </a:p>
        </p:txBody>
      </p:sp>
      <p:pic>
        <p:nvPicPr>
          <p:cNvPr id="1024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90600" y="4512252"/>
            <a:ext cx="7258050" cy="2352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3284984"/>
            <a:ext cx="5534025" cy="1323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467621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520" y="548680"/>
            <a:ext cx="8229600" cy="1066800"/>
          </a:xfrm>
        </p:spPr>
        <p:txBody>
          <a:bodyPr/>
          <a:lstStyle/>
          <a:p>
            <a:r>
              <a:rPr lang="en-US" b="1" dirty="0"/>
              <a:t>Value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528" y="1484784"/>
            <a:ext cx="8229600" cy="4325112"/>
          </a:xfrm>
        </p:spPr>
        <p:txBody>
          <a:bodyPr>
            <a:noAutofit/>
          </a:bodyPr>
          <a:lstStyle/>
          <a:p>
            <a:r>
              <a:rPr lang="en-US" sz="1700" dirty="0"/>
              <a:t>Value </a:t>
            </a:r>
            <a:r>
              <a:rPr lang="en-US" sz="1700" dirty="0" err="1"/>
              <a:t>merupakan</a:t>
            </a:r>
            <a:r>
              <a:rPr lang="en-US" sz="1700" dirty="0"/>
              <a:t> </a:t>
            </a:r>
            <a:r>
              <a:rPr lang="en-US" sz="1700" dirty="0" err="1"/>
              <a:t>nilai</a:t>
            </a:r>
            <a:r>
              <a:rPr lang="en-US" sz="1700" dirty="0"/>
              <a:t> </a:t>
            </a:r>
            <a:r>
              <a:rPr lang="en-US" sz="1700" dirty="0" err="1"/>
              <a:t>dari</a:t>
            </a:r>
            <a:r>
              <a:rPr lang="en-US" sz="1700" dirty="0"/>
              <a:t> property yang </a:t>
            </a:r>
            <a:r>
              <a:rPr lang="en-US" sz="1700" dirty="0" err="1"/>
              <a:t>ingin</a:t>
            </a:r>
            <a:r>
              <a:rPr lang="en-US" sz="1700" dirty="0"/>
              <a:t> </a:t>
            </a:r>
            <a:r>
              <a:rPr lang="en-US" sz="1700" dirty="0" err="1"/>
              <a:t>kita</a:t>
            </a:r>
            <a:r>
              <a:rPr lang="en-US" sz="1700" dirty="0"/>
              <a:t> </a:t>
            </a:r>
            <a:r>
              <a:rPr lang="en-US" sz="1700" dirty="0" err="1"/>
              <a:t>berikan</a:t>
            </a:r>
            <a:r>
              <a:rPr lang="en-US" sz="1700" dirty="0"/>
              <a:t>. </a:t>
            </a:r>
            <a:r>
              <a:rPr lang="en-US" sz="1700" dirty="0" err="1"/>
              <a:t>Nilai</a:t>
            </a:r>
            <a:r>
              <a:rPr lang="en-US" sz="1700" dirty="0"/>
              <a:t> yang </a:t>
            </a:r>
            <a:r>
              <a:rPr lang="en-US" sz="1700" dirty="0" err="1"/>
              <a:t>dapat</a:t>
            </a:r>
            <a:r>
              <a:rPr lang="en-US" sz="1700" dirty="0"/>
              <a:t> </a:t>
            </a:r>
            <a:r>
              <a:rPr lang="en-US" sz="1700" dirty="0" err="1"/>
              <a:t>diberikan</a:t>
            </a:r>
            <a:r>
              <a:rPr lang="en-US" sz="1700" dirty="0"/>
              <a:t> </a:t>
            </a:r>
            <a:r>
              <a:rPr lang="en-US" sz="1700" dirty="0" err="1"/>
              <a:t>sendiri</a:t>
            </a:r>
            <a:r>
              <a:rPr lang="en-US" sz="1700" dirty="0"/>
              <a:t> </a:t>
            </a:r>
            <a:r>
              <a:rPr lang="en-US" sz="1700" dirty="0" err="1"/>
              <a:t>berbeda-beda</a:t>
            </a:r>
            <a:r>
              <a:rPr lang="en-US" sz="1700" dirty="0"/>
              <a:t>, </a:t>
            </a:r>
            <a:r>
              <a:rPr lang="en-US" sz="1700" dirty="0" err="1"/>
              <a:t>tergantung</a:t>
            </a:r>
            <a:r>
              <a:rPr lang="en-US" sz="1700" dirty="0"/>
              <a:t> </a:t>
            </a:r>
            <a:r>
              <a:rPr lang="en-US" sz="1700" dirty="0" err="1"/>
              <a:t>dengan</a:t>
            </a:r>
            <a:r>
              <a:rPr lang="en-US" sz="1700" dirty="0"/>
              <a:t> </a:t>
            </a:r>
            <a:r>
              <a:rPr lang="en-US" sz="1700" dirty="0" err="1"/>
              <a:t>jenis</a:t>
            </a:r>
            <a:r>
              <a:rPr lang="en-US" sz="1700" dirty="0"/>
              <a:t> property-</a:t>
            </a:r>
            <a:r>
              <a:rPr lang="en-US" sz="1700" dirty="0" err="1"/>
              <a:t>nya</a:t>
            </a:r>
            <a:r>
              <a:rPr lang="en-US" sz="1700" dirty="0"/>
              <a:t>. </a:t>
            </a:r>
            <a:endParaRPr lang="en-US" sz="1700" dirty="0" smtClean="0"/>
          </a:p>
          <a:p>
            <a:r>
              <a:rPr lang="en-US" sz="1700" dirty="0" err="1" smtClean="0"/>
              <a:t>Utk</a:t>
            </a:r>
            <a:r>
              <a:rPr lang="en-US" sz="1700" dirty="0" smtClean="0"/>
              <a:t> </a:t>
            </a:r>
            <a:r>
              <a:rPr lang="en-US" sz="1700" dirty="0" err="1" smtClean="0"/>
              <a:t>warna</a:t>
            </a:r>
            <a:r>
              <a:rPr lang="en-US" sz="1700" dirty="0" smtClean="0"/>
              <a:t> : #RRGGBB </a:t>
            </a:r>
            <a:r>
              <a:rPr lang="en-US" sz="1700" dirty="0"/>
              <a:t>(</a:t>
            </a:r>
            <a:r>
              <a:rPr lang="en-US" sz="1700" dirty="0" err="1"/>
              <a:t>kombinasi</a:t>
            </a:r>
            <a:r>
              <a:rPr lang="en-US" sz="1700" dirty="0"/>
              <a:t> </a:t>
            </a:r>
            <a:r>
              <a:rPr lang="en-US" sz="1700" dirty="0" err="1"/>
              <a:t>nilai</a:t>
            </a:r>
            <a:r>
              <a:rPr lang="en-US" sz="1700" dirty="0"/>
              <a:t> </a:t>
            </a:r>
            <a:r>
              <a:rPr lang="en-US" sz="1700" dirty="0" err="1"/>
              <a:t>heksa</a:t>
            </a:r>
            <a:r>
              <a:rPr lang="en-US" sz="1700" dirty="0"/>
              <a:t> </a:t>
            </a:r>
            <a:r>
              <a:rPr lang="en-US" sz="1700" dirty="0" err="1"/>
              <a:t>merah-hijau-biru</a:t>
            </a:r>
            <a:r>
              <a:rPr lang="en-US" sz="1700" dirty="0"/>
              <a:t> yang </a:t>
            </a:r>
            <a:r>
              <a:rPr lang="en-US" sz="1700" dirty="0" err="1"/>
              <a:t>biasa</a:t>
            </a:r>
            <a:r>
              <a:rPr lang="en-US" sz="1700" dirty="0"/>
              <a:t> </a:t>
            </a:r>
            <a:r>
              <a:rPr lang="en-US" sz="1700" dirty="0" err="1"/>
              <a:t>digunakan</a:t>
            </a:r>
            <a:r>
              <a:rPr lang="en-US" sz="1700" dirty="0"/>
              <a:t> </a:t>
            </a:r>
            <a:r>
              <a:rPr lang="en-US" sz="1700" dirty="0" err="1"/>
              <a:t>pada</a:t>
            </a:r>
            <a:r>
              <a:rPr lang="en-US" sz="1700" dirty="0"/>
              <a:t> program </a:t>
            </a:r>
            <a:r>
              <a:rPr lang="en-US" sz="1700" dirty="0" err="1"/>
              <a:t>pengolah</a:t>
            </a:r>
            <a:r>
              <a:rPr lang="en-US" sz="1700" dirty="0"/>
              <a:t> </a:t>
            </a:r>
            <a:r>
              <a:rPr lang="en-US" sz="1700" dirty="0" err="1"/>
              <a:t>grafis</a:t>
            </a:r>
            <a:r>
              <a:rPr lang="en-US" sz="1700" dirty="0"/>
              <a:t> </a:t>
            </a:r>
            <a:r>
              <a:rPr lang="en-US" sz="1700" dirty="0" err="1"/>
              <a:t>seperti</a:t>
            </a:r>
            <a:r>
              <a:rPr lang="en-US" sz="1700" dirty="0"/>
              <a:t> Photoshop). </a:t>
            </a:r>
            <a:endParaRPr lang="en-US" sz="1700" dirty="0" smtClean="0"/>
          </a:p>
          <a:p>
            <a:r>
              <a:rPr lang="en-US" sz="1700" dirty="0" err="1" smtClean="0"/>
              <a:t>Ukuran</a:t>
            </a:r>
            <a:r>
              <a:rPr lang="en-US" sz="1700" dirty="0" smtClean="0"/>
              <a:t> : </a:t>
            </a:r>
            <a:r>
              <a:rPr lang="en-US" sz="1700" dirty="0" err="1" smtClean="0"/>
              <a:t>dalam</a:t>
            </a:r>
            <a:r>
              <a:rPr lang="en-US" sz="1700" dirty="0" smtClean="0"/>
              <a:t> </a:t>
            </a:r>
            <a:r>
              <a:rPr lang="en-US" sz="1700" dirty="0"/>
              <a:t>format </a:t>
            </a:r>
            <a:r>
              <a:rPr lang="en-US" sz="1700" dirty="0" err="1"/>
              <a:t>nilai</a:t>
            </a:r>
            <a:r>
              <a:rPr lang="en-US" sz="1700" dirty="0"/>
              <a:t> </a:t>
            </a:r>
            <a:r>
              <a:rPr lang="en-US" sz="1700" dirty="0" err="1"/>
              <a:t>px</a:t>
            </a:r>
            <a:r>
              <a:rPr lang="en-US" sz="1700" dirty="0"/>
              <a:t> </a:t>
            </a:r>
            <a:r>
              <a:rPr lang="en-US" sz="1700" dirty="0" err="1"/>
              <a:t>atau</a:t>
            </a:r>
            <a:r>
              <a:rPr lang="en-US" sz="1700" dirty="0"/>
              <a:t> </a:t>
            </a:r>
            <a:r>
              <a:rPr lang="en-US" sz="1700" dirty="0" err="1"/>
              <a:t>nilai</a:t>
            </a:r>
            <a:r>
              <a:rPr lang="en-US" sz="1700" dirty="0"/>
              <a:t> </a:t>
            </a:r>
            <a:r>
              <a:rPr lang="en-US" sz="1700" dirty="0" err="1"/>
              <a:t>em</a:t>
            </a:r>
            <a:r>
              <a:rPr lang="en-US" sz="1700" dirty="0"/>
              <a:t>. </a:t>
            </a:r>
            <a:endParaRPr lang="en-US" sz="1700" dirty="0" smtClean="0"/>
          </a:p>
          <a:p>
            <a:pPr marL="109693" indent="0">
              <a:buNone/>
            </a:pPr>
            <a:endParaRPr lang="en-US" sz="1700" dirty="0"/>
          </a:p>
          <a:p>
            <a:pPr marL="109693" indent="0">
              <a:buNone/>
            </a:pPr>
            <a:r>
              <a:rPr lang="en-US" sz="1700" dirty="0" err="1" smtClean="0"/>
              <a:t>Contoh</a:t>
            </a:r>
            <a:r>
              <a:rPr lang="en-US" sz="1700" dirty="0" smtClean="0"/>
              <a:t> value :</a:t>
            </a:r>
            <a:endParaRPr lang="en-US" sz="1700" dirty="0"/>
          </a:p>
          <a:p>
            <a:pPr marL="109693" indent="0">
              <a:buNone/>
            </a:pPr>
            <a:endParaRPr lang="en-US" sz="1700" dirty="0"/>
          </a:p>
          <a:p>
            <a:pPr marL="109693" indent="0">
              <a:buNone/>
            </a:pPr>
            <a:r>
              <a:rPr lang="en-US" sz="1700" dirty="0"/>
              <a:t>p {</a:t>
            </a:r>
          </a:p>
          <a:p>
            <a:pPr marL="109693" indent="0">
              <a:buNone/>
            </a:pPr>
            <a:r>
              <a:rPr lang="en-US" sz="1700" dirty="0"/>
              <a:t>    color: #FFFF00;</a:t>
            </a:r>
          </a:p>
          <a:p>
            <a:pPr marL="109693" indent="0">
              <a:buNone/>
            </a:pPr>
            <a:r>
              <a:rPr lang="en-US" sz="1700" dirty="0"/>
              <a:t>    font-size: 50px;</a:t>
            </a:r>
          </a:p>
          <a:p>
            <a:pPr marL="109693" indent="0">
              <a:buNone/>
            </a:pPr>
            <a:r>
              <a:rPr lang="en-US" sz="1700" dirty="0" smtClean="0"/>
              <a:t>}</a:t>
            </a:r>
          </a:p>
          <a:p>
            <a:pPr marL="109693" indent="0">
              <a:buNone/>
            </a:pPr>
            <a:endParaRPr lang="en-US" sz="1700" dirty="0"/>
          </a:p>
          <a:p>
            <a:pPr marL="109693" indent="0">
              <a:buNone/>
            </a:pPr>
            <a:r>
              <a:rPr lang="en-US" sz="1700" dirty="0" smtClean="0"/>
              <a:t>P {</a:t>
            </a:r>
          </a:p>
          <a:p>
            <a:pPr marL="109693" indent="0">
              <a:buNone/>
            </a:pPr>
            <a:r>
              <a:rPr lang="en-US" sz="1700" dirty="0"/>
              <a:t> </a:t>
            </a:r>
            <a:r>
              <a:rPr lang="en-US" sz="1700" dirty="0" smtClean="0"/>
              <a:t>     color : green;</a:t>
            </a:r>
          </a:p>
          <a:p>
            <a:pPr marL="109693" indent="0">
              <a:buNone/>
            </a:pPr>
            <a:r>
              <a:rPr lang="en-US" sz="1700" dirty="0"/>
              <a:t> </a:t>
            </a:r>
            <a:r>
              <a:rPr lang="en-US" sz="1700" dirty="0" smtClean="0"/>
              <a:t>      font-size :200%;</a:t>
            </a:r>
          </a:p>
          <a:p>
            <a:pPr marL="109693" indent="0">
              <a:buNone/>
            </a:pPr>
            <a:r>
              <a:rPr lang="en-US" sz="1700" dirty="0"/>
              <a:t>}</a:t>
            </a:r>
          </a:p>
          <a:p>
            <a:pPr marL="109693" indent="0">
              <a:buNone/>
            </a:pPr>
            <a:endParaRPr lang="en-US" sz="1700" dirty="0"/>
          </a:p>
        </p:txBody>
      </p:sp>
    </p:spTree>
    <p:extLst>
      <p:ext uri="{BB962C8B-B14F-4D97-AF65-F5344CB8AC3E}">
        <p14:creationId xmlns:p14="http://schemas.microsoft.com/office/powerpoint/2010/main" val="31294108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FC9C9B-E796-4B3A-8968-CE68F54D5E06}" type="slidenum">
              <a:rPr lang="en-US" altLang="en-US"/>
              <a:pPr/>
              <a:t>13</a:t>
            </a:fld>
            <a:endParaRPr lang="en-US" altLang="en-US"/>
          </a:p>
        </p:txBody>
      </p:sp>
      <p:sp>
        <p:nvSpPr>
          <p:cNvPr id="133122" name="Rectangle 2"/>
          <p:cNvSpPr>
            <a:spLocks noGrp="1" noChangeArrowheads="1"/>
          </p:cNvSpPr>
          <p:nvPr>
            <p:ph type="title"/>
          </p:nvPr>
        </p:nvSpPr>
        <p:spPr>
          <a:xfrm>
            <a:off x="432668" y="579774"/>
            <a:ext cx="8229600" cy="1066800"/>
          </a:xfrm>
        </p:spPr>
        <p:txBody>
          <a:bodyPr/>
          <a:lstStyle/>
          <a:p>
            <a:r>
              <a:rPr lang="en-US" altLang="en-US" b="1" dirty="0"/>
              <a:t>Selector</a:t>
            </a:r>
          </a:p>
        </p:txBody>
      </p:sp>
      <p:sp>
        <p:nvSpPr>
          <p:cNvPr id="1331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600200"/>
            <a:ext cx="8001000" cy="2517775"/>
          </a:xfrm>
        </p:spPr>
        <p:txBody>
          <a:bodyPr/>
          <a:lstStyle/>
          <a:p>
            <a:pPr marL="0" indent="0"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en-US" altLang="en-US" sz="2100" dirty="0" err="1"/>
              <a:t>Adalah</a:t>
            </a:r>
            <a:r>
              <a:rPr lang="en-US" altLang="en-US" sz="2100" dirty="0"/>
              <a:t> </a:t>
            </a:r>
            <a:r>
              <a:rPr lang="en-US" altLang="en-US" sz="2100" dirty="0" err="1"/>
              <a:t>nama</a:t>
            </a:r>
            <a:r>
              <a:rPr lang="en-US" altLang="en-US" sz="2100" dirty="0"/>
              <a:t> yang </a:t>
            </a:r>
            <a:r>
              <a:rPr lang="en-US" altLang="en-US" sz="2100" dirty="0" err="1"/>
              <a:t>diberikan</a:t>
            </a:r>
            <a:r>
              <a:rPr lang="en-US" altLang="en-US" sz="2100" dirty="0"/>
              <a:t> </a:t>
            </a:r>
            <a:r>
              <a:rPr lang="en-US" altLang="en-US" sz="2100" dirty="0" err="1"/>
              <a:t>untuk</a:t>
            </a:r>
            <a:r>
              <a:rPr lang="en-US" altLang="en-US" sz="2100" dirty="0"/>
              <a:t> </a:t>
            </a:r>
            <a:r>
              <a:rPr lang="en-US" altLang="en-US" sz="2100" dirty="0" err="1"/>
              <a:t>setiap</a:t>
            </a:r>
            <a:r>
              <a:rPr lang="en-US" altLang="en-US" sz="2100" dirty="0"/>
              <a:t> </a:t>
            </a:r>
            <a:r>
              <a:rPr lang="en-US" altLang="en-US" sz="2100" i="1" dirty="0"/>
              <a:t>style </a:t>
            </a:r>
            <a:r>
              <a:rPr lang="en-US" altLang="en-US" sz="2100" dirty="0" err="1"/>
              <a:t>berbeda</a:t>
            </a:r>
            <a:r>
              <a:rPr lang="en-US" altLang="en-US" sz="2100" dirty="0"/>
              <a:t> yang </a:t>
            </a:r>
            <a:r>
              <a:rPr lang="en-US" altLang="en-US" sz="2100" dirty="0" err="1"/>
              <a:t>dibuat</a:t>
            </a:r>
            <a:r>
              <a:rPr lang="en-US" altLang="en-US" sz="2100" dirty="0"/>
              <a:t>. Di </a:t>
            </a:r>
            <a:r>
              <a:rPr lang="en-US" altLang="en-US" sz="2100" dirty="0" err="1"/>
              <a:t>dalam</a:t>
            </a:r>
            <a:r>
              <a:rPr lang="en-US" altLang="en-US" sz="2100" dirty="0"/>
              <a:t> </a:t>
            </a:r>
            <a:r>
              <a:rPr lang="en-US" altLang="en-US" sz="2100" i="1" dirty="0"/>
              <a:t>style </a:t>
            </a:r>
            <a:r>
              <a:rPr lang="en-US" altLang="en-US" sz="2100" dirty="0" err="1"/>
              <a:t>didefinisikan</a:t>
            </a:r>
            <a:r>
              <a:rPr lang="en-US" altLang="en-US" sz="2100" dirty="0"/>
              <a:t> </a:t>
            </a:r>
            <a:r>
              <a:rPr lang="en-US" altLang="en-US" sz="2100" dirty="0" err="1"/>
              <a:t>bagaimana</a:t>
            </a:r>
            <a:r>
              <a:rPr lang="en-US" altLang="en-US" sz="2100" dirty="0"/>
              <a:t> </a:t>
            </a:r>
            <a:r>
              <a:rPr lang="en-US" altLang="en-US" sz="2100" dirty="0" err="1"/>
              <a:t>setiap</a:t>
            </a:r>
            <a:r>
              <a:rPr lang="en-US" altLang="en-US" sz="2100" dirty="0"/>
              <a:t> </a:t>
            </a:r>
            <a:r>
              <a:rPr lang="en-US" altLang="en-US" sz="2100" i="1" dirty="0"/>
              <a:t>selector </a:t>
            </a:r>
            <a:r>
              <a:rPr lang="en-US" altLang="en-US" sz="2100" dirty="0" err="1"/>
              <a:t>akan</a:t>
            </a:r>
            <a:r>
              <a:rPr lang="en-US" altLang="en-US" sz="2100" dirty="0"/>
              <a:t> </a:t>
            </a:r>
            <a:r>
              <a:rPr lang="en-US" altLang="en-US" sz="2100" dirty="0" err="1"/>
              <a:t>bekerja</a:t>
            </a:r>
            <a:r>
              <a:rPr lang="en-US" altLang="en-US" sz="2100" dirty="0"/>
              <a:t> (</a:t>
            </a:r>
            <a:r>
              <a:rPr lang="en-US" altLang="en-US" sz="2100" i="1" dirty="0"/>
              <a:t>font</a:t>
            </a:r>
            <a:r>
              <a:rPr lang="en-US" altLang="en-US" sz="2100" dirty="0"/>
              <a:t>, </a:t>
            </a:r>
            <a:r>
              <a:rPr lang="en-US" altLang="en-US" sz="2100" i="1" dirty="0"/>
              <a:t>color </a:t>
            </a:r>
            <a:r>
              <a:rPr lang="en-US" altLang="en-US" sz="2100" dirty="0" err="1"/>
              <a:t>dan</a:t>
            </a:r>
            <a:r>
              <a:rPr lang="en-US" altLang="en-US" sz="2100" dirty="0"/>
              <a:t> lain-lain.). </a:t>
            </a:r>
            <a:r>
              <a:rPr lang="en-US" altLang="en-US" sz="2100" dirty="0" err="1"/>
              <a:t>Kemudian</a:t>
            </a:r>
            <a:r>
              <a:rPr lang="en-US" altLang="en-US" sz="2100" dirty="0"/>
              <a:t> di </a:t>
            </a:r>
            <a:r>
              <a:rPr lang="en-US" altLang="en-US" sz="2100" dirty="0" err="1"/>
              <a:t>dalam</a:t>
            </a:r>
            <a:r>
              <a:rPr lang="en-US" altLang="en-US" sz="2100" dirty="0"/>
              <a:t> </a:t>
            </a:r>
            <a:r>
              <a:rPr lang="en-US" altLang="en-US" sz="2100" dirty="0" err="1"/>
              <a:t>bagian</a:t>
            </a:r>
            <a:r>
              <a:rPr lang="en-US" altLang="en-US" sz="2100" dirty="0"/>
              <a:t> </a:t>
            </a:r>
            <a:r>
              <a:rPr lang="en-US" altLang="en-US" sz="2100" i="1" dirty="0"/>
              <a:t>body </a:t>
            </a:r>
            <a:r>
              <a:rPr lang="en-US" altLang="en-US" sz="2100" dirty="0" err="1"/>
              <a:t>halaman</a:t>
            </a:r>
            <a:r>
              <a:rPr lang="en-US" altLang="en-US" sz="2100" dirty="0"/>
              <a:t> web, </a:t>
            </a:r>
            <a:r>
              <a:rPr lang="en-US" altLang="en-US" sz="2100" i="1" dirty="0"/>
              <a:t>selector </a:t>
            </a:r>
            <a:r>
              <a:rPr lang="en-US" altLang="en-US" sz="2100" dirty="0" err="1"/>
              <a:t>tersebut</a:t>
            </a:r>
            <a:r>
              <a:rPr lang="en-US" altLang="en-US" sz="2100" dirty="0"/>
              <a:t> </a:t>
            </a:r>
            <a:r>
              <a:rPr lang="en-US" altLang="en-US" sz="2100" dirty="0" err="1"/>
              <a:t>dipanggil</a:t>
            </a:r>
            <a:r>
              <a:rPr lang="en-US" altLang="en-US" sz="2100" dirty="0"/>
              <a:t> </a:t>
            </a:r>
            <a:r>
              <a:rPr lang="en-US" altLang="en-US" sz="2100" dirty="0" err="1"/>
              <a:t>untuk</a:t>
            </a:r>
            <a:r>
              <a:rPr lang="en-US" altLang="en-US" sz="2100" dirty="0"/>
              <a:t> </a:t>
            </a:r>
            <a:r>
              <a:rPr lang="en-US" altLang="en-US" sz="2100" dirty="0" err="1"/>
              <a:t>mengaktifkan</a:t>
            </a:r>
            <a:r>
              <a:rPr lang="en-US" altLang="en-US" sz="2100" dirty="0"/>
              <a:t> </a:t>
            </a:r>
            <a:r>
              <a:rPr lang="en-US" altLang="en-US" sz="2100" i="1" dirty="0"/>
              <a:t>style </a:t>
            </a:r>
            <a:r>
              <a:rPr lang="en-US" altLang="en-US" sz="2100" dirty="0"/>
              <a:t>yang </a:t>
            </a:r>
            <a:r>
              <a:rPr lang="en-US" altLang="en-US" sz="2100" dirty="0" err="1"/>
              <a:t>telah</a:t>
            </a:r>
            <a:r>
              <a:rPr lang="en-US" altLang="en-US" sz="2100" dirty="0"/>
              <a:t> </a:t>
            </a:r>
            <a:r>
              <a:rPr lang="en-US" altLang="en-US" sz="2100" dirty="0" err="1"/>
              <a:t>didefinisikan</a:t>
            </a:r>
            <a:r>
              <a:rPr lang="en-US" altLang="en-US" sz="2100" dirty="0"/>
              <a:t>.</a:t>
            </a:r>
          </a:p>
          <a:p>
            <a:pPr marL="0" indent="0">
              <a:lnSpc>
                <a:spcPct val="90000"/>
              </a:lnSpc>
              <a:buFont typeface="Wingdings" panose="05000000000000000000" pitchFamily="2" charset="2"/>
              <a:buNone/>
            </a:pPr>
            <a:endParaRPr lang="en-US" altLang="en-US" sz="2100" dirty="0"/>
          </a:p>
        </p:txBody>
      </p:sp>
      <p:sp>
        <p:nvSpPr>
          <p:cNvPr id="133124" name="Rectangle 4"/>
          <p:cNvSpPr>
            <a:spLocks noChangeArrowheads="1"/>
          </p:cNvSpPr>
          <p:nvPr/>
        </p:nvSpPr>
        <p:spPr bwMode="auto">
          <a:xfrm>
            <a:off x="685800" y="4038600"/>
            <a:ext cx="6400800" cy="15696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50838" indent="-35083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6513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2400" dirty="0" err="1">
                <a:latin typeface="Palatino Linotype" panose="02040502050505030304" pitchFamily="18" charset="0"/>
              </a:rPr>
              <a:t>Jenis-jenis</a:t>
            </a:r>
            <a:r>
              <a:rPr lang="en-US" altLang="en-US" sz="2400" dirty="0">
                <a:latin typeface="Palatino Linotype" panose="02040502050505030304" pitchFamily="18" charset="0"/>
              </a:rPr>
              <a:t> </a:t>
            </a:r>
            <a:r>
              <a:rPr lang="en-US" altLang="en-US" sz="2400" i="1" dirty="0">
                <a:latin typeface="Palatino Linotype" panose="02040502050505030304" pitchFamily="18" charset="0"/>
              </a:rPr>
              <a:t>Selector</a:t>
            </a:r>
            <a:r>
              <a:rPr lang="en-US" altLang="en-US" sz="2400" dirty="0">
                <a:latin typeface="Palatino Linotype" panose="02040502050505030304" pitchFamily="18" charset="0"/>
              </a:rPr>
              <a:t>:</a:t>
            </a:r>
          </a:p>
          <a:p>
            <a:pPr>
              <a:buFontTx/>
              <a:buChar char="•"/>
            </a:pPr>
            <a:r>
              <a:rPr lang="en-US" altLang="en-US" sz="2400" i="1" dirty="0">
                <a:latin typeface="Palatino Linotype" panose="02040502050505030304" pitchFamily="18" charset="0"/>
              </a:rPr>
              <a:t>Selector </a:t>
            </a:r>
            <a:r>
              <a:rPr lang="en-US" altLang="en-US" sz="2400" dirty="0">
                <a:latin typeface="Palatino Linotype" panose="02040502050505030304" pitchFamily="18" charset="0"/>
              </a:rPr>
              <a:t>HTML</a:t>
            </a:r>
          </a:p>
          <a:p>
            <a:pPr>
              <a:buFontTx/>
              <a:buChar char="•"/>
            </a:pPr>
            <a:r>
              <a:rPr lang="en-US" altLang="en-US" sz="2400" i="1" dirty="0">
                <a:latin typeface="Palatino Linotype" panose="02040502050505030304" pitchFamily="18" charset="0"/>
              </a:rPr>
              <a:t>Selector Class</a:t>
            </a:r>
          </a:p>
          <a:p>
            <a:pPr>
              <a:buFontTx/>
              <a:buChar char="•"/>
            </a:pPr>
            <a:r>
              <a:rPr lang="en-US" altLang="en-US" sz="2400" i="1" dirty="0">
                <a:latin typeface="Palatino Linotype" panose="02040502050505030304" pitchFamily="18" charset="0"/>
              </a:rPr>
              <a:t>Selector </a:t>
            </a:r>
            <a:r>
              <a:rPr lang="en-US" altLang="en-US" sz="2400" dirty="0">
                <a:latin typeface="Palatino Linotype" panose="02040502050505030304" pitchFamily="18" charset="0"/>
              </a:rPr>
              <a:t>ID</a:t>
            </a:r>
          </a:p>
        </p:txBody>
      </p:sp>
    </p:spTree>
    <p:extLst>
      <p:ext uri="{BB962C8B-B14F-4D97-AF65-F5344CB8AC3E}">
        <p14:creationId xmlns:p14="http://schemas.microsoft.com/office/powerpoint/2010/main" val="189281838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33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133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23" grpId="0" build="p"/>
      <p:bldP spid="13312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7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pPr eaLnBrk="1" hangingPunct="1"/>
            <a:r>
              <a:rPr lang="en-US" sz="2800" dirty="0" err="1" smtClean="0"/>
              <a:t>Selektor</a:t>
            </a:r>
            <a:r>
              <a:rPr lang="en-US" sz="2800" dirty="0" smtClean="0"/>
              <a:t> </a:t>
            </a:r>
            <a:r>
              <a:rPr lang="en-US" sz="2800" dirty="0" err="1" smtClean="0"/>
              <a:t>Elemen</a:t>
            </a:r>
            <a:r>
              <a:rPr lang="en-US" sz="2800" dirty="0" smtClean="0"/>
              <a:t> </a:t>
            </a:r>
            <a:r>
              <a:rPr lang="en-US" dirty="0" err="1" smtClean="0"/>
              <a:t>dibuat</a:t>
            </a:r>
            <a:r>
              <a:rPr lang="en-US" dirty="0" smtClean="0"/>
              <a:t> </a:t>
            </a:r>
            <a:r>
              <a:rPr lang="en-US" dirty="0" err="1" smtClean="0"/>
              <a:t>berdasarkan</a:t>
            </a:r>
            <a:r>
              <a:rPr lang="en-US" dirty="0" smtClean="0"/>
              <a:t> </a:t>
            </a:r>
            <a:r>
              <a:rPr lang="en-US" dirty="0" err="1" smtClean="0"/>
              <a:t>nama</a:t>
            </a:r>
            <a:r>
              <a:rPr lang="en-US" dirty="0" smtClean="0"/>
              <a:t> </a:t>
            </a:r>
            <a:r>
              <a:rPr lang="en-US" dirty="0" err="1" smtClean="0"/>
              <a:t>elemen</a:t>
            </a:r>
            <a:r>
              <a:rPr lang="en-US" dirty="0" smtClean="0"/>
              <a:t> tag html, </a:t>
            </a:r>
            <a:r>
              <a:rPr lang="en-US" sz="2800" dirty="0" err="1" smtClean="0"/>
              <a:t>dapat</a:t>
            </a:r>
            <a:r>
              <a:rPr lang="en-US" sz="2800" dirty="0" smtClean="0"/>
              <a:t> </a:t>
            </a:r>
            <a:r>
              <a:rPr lang="en-US" sz="2800" dirty="0" err="1" smtClean="0"/>
              <a:t>ditulis</a:t>
            </a:r>
            <a:r>
              <a:rPr lang="en-US" sz="2800" dirty="0" smtClean="0"/>
              <a:t> </a:t>
            </a:r>
            <a:r>
              <a:rPr lang="en-US" sz="2800" dirty="0" err="1" smtClean="0"/>
              <a:t>secara</a:t>
            </a:r>
            <a:r>
              <a:rPr lang="en-US" sz="2800" dirty="0" smtClean="0"/>
              <a:t> </a:t>
            </a:r>
            <a:r>
              <a:rPr lang="en-US" sz="2800" dirty="0" err="1" smtClean="0"/>
              <a:t>kelompok</a:t>
            </a:r>
            <a:r>
              <a:rPr lang="en-US" sz="2800" dirty="0" smtClean="0"/>
              <a:t>, </a:t>
            </a:r>
            <a:r>
              <a:rPr lang="en-US" sz="2800" dirty="0" err="1" smtClean="0"/>
              <a:t>dipisahkan</a:t>
            </a:r>
            <a:r>
              <a:rPr lang="en-US" sz="2800" dirty="0" smtClean="0"/>
              <a:t> </a:t>
            </a:r>
            <a:r>
              <a:rPr lang="en-US" sz="2800" dirty="0" err="1" smtClean="0"/>
              <a:t>dengan</a:t>
            </a:r>
            <a:r>
              <a:rPr lang="en-US" sz="2800" dirty="0" smtClean="0"/>
              <a:t> </a:t>
            </a:r>
            <a:r>
              <a:rPr lang="en-US" sz="2800" dirty="0" err="1" smtClean="0"/>
              <a:t>tanda</a:t>
            </a:r>
            <a:r>
              <a:rPr lang="en-US" sz="2800" dirty="0" smtClean="0"/>
              <a:t> </a:t>
            </a:r>
            <a:r>
              <a:rPr lang="en-US" sz="2800" dirty="0" err="1" smtClean="0"/>
              <a:t>koma</a:t>
            </a:r>
            <a:r>
              <a:rPr lang="en-US" sz="2800" dirty="0" smtClean="0"/>
              <a:t>. (GROUPING)</a:t>
            </a:r>
          </a:p>
          <a:p>
            <a:pPr eaLnBrk="1" hangingPunct="1">
              <a:buFont typeface="Wingdings 2" pitchFamily="18" charset="2"/>
              <a:buNone/>
            </a:pPr>
            <a:r>
              <a:rPr lang="en-US" sz="2800" dirty="0" smtClean="0"/>
              <a:t>	</a:t>
            </a:r>
            <a:r>
              <a:rPr lang="en-US" sz="2800" dirty="0" err="1" smtClean="0"/>
              <a:t>contoh</a:t>
            </a:r>
            <a:r>
              <a:rPr lang="en-US" sz="2800" dirty="0" smtClean="0"/>
              <a:t>: 1. element selector </a:t>
            </a:r>
            <a:r>
              <a:rPr lang="en-US" sz="2800" dirty="0" err="1" smtClean="0"/>
              <a:t>pada</a:t>
            </a:r>
            <a:r>
              <a:rPr lang="en-US" sz="2800" dirty="0" smtClean="0"/>
              <a:t> </a:t>
            </a:r>
            <a:r>
              <a:rPr lang="en-US" sz="2800" dirty="0" err="1" smtClean="0"/>
              <a:t>elemen</a:t>
            </a:r>
            <a:r>
              <a:rPr lang="en-US" sz="2800" dirty="0" smtClean="0"/>
              <a:t> h -&gt; Header</a:t>
            </a:r>
          </a:p>
          <a:p>
            <a:pPr eaLnBrk="1" hangingPunct="1">
              <a:buFont typeface="Wingdings 2" pitchFamily="18" charset="2"/>
              <a:buNone/>
            </a:pPr>
            <a:endParaRPr lang="en-US" sz="2800" dirty="0" smtClean="0"/>
          </a:p>
          <a:p>
            <a:pPr eaLnBrk="1" hangingPunct="1">
              <a:buFont typeface="Wingdings 2" pitchFamily="18" charset="2"/>
              <a:buNone/>
            </a:pPr>
            <a:r>
              <a:rPr lang="en-US" sz="2800" dirty="0" smtClean="0"/>
              <a:t>	</a:t>
            </a:r>
          </a:p>
          <a:p>
            <a:pPr eaLnBrk="1" hangingPunct="1">
              <a:buFont typeface="Wingdings 2" pitchFamily="18" charset="2"/>
              <a:buNone/>
            </a:pPr>
            <a:r>
              <a:rPr lang="en-US" sz="2800" dirty="0" err="1" smtClean="0"/>
              <a:t>Semua</a:t>
            </a:r>
            <a:r>
              <a:rPr lang="en-US" sz="2800" dirty="0" smtClean="0"/>
              <a:t> </a:t>
            </a:r>
            <a:r>
              <a:rPr lang="en-US" sz="2800" dirty="0" err="1" smtClean="0"/>
              <a:t>elemen</a:t>
            </a:r>
            <a:r>
              <a:rPr lang="en-US" sz="2800" dirty="0" smtClean="0"/>
              <a:t> header </a:t>
            </a:r>
            <a:r>
              <a:rPr lang="en-US" sz="2800" dirty="0" err="1" smtClean="0"/>
              <a:t>akan</a:t>
            </a:r>
            <a:r>
              <a:rPr lang="en-US" sz="2800" dirty="0" smtClean="0"/>
              <a:t> </a:t>
            </a:r>
            <a:r>
              <a:rPr lang="en-US" sz="2800" dirty="0" err="1" smtClean="0"/>
              <a:t>ditampilkan</a:t>
            </a:r>
            <a:r>
              <a:rPr lang="en-US" sz="2800" dirty="0" smtClean="0"/>
              <a:t> </a:t>
            </a:r>
            <a:r>
              <a:rPr lang="en-US" sz="2800" dirty="0" err="1" smtClean="0"/>
              <a:t>dalam</a:t>
            </a:r>
            <a:r>
              <a:rPr lang="en-US" sz="2800" dirty="0" smtClean="0"/>
              <a:t> </a:t>
            </a:r>
            <a:r>
              <a:rPr lang="en-US" sz="2800" dirty="0" err="1" smtClean="0"/>
              <a:t>teks</a:t>
            </a:r>
            <a:r>
              <a:rPr lang="en-US" sz="2800" dirty="0" smtClean="0"/>
              <a:t> 	</a:t>
            </a:r>
            <a:r>
              <a:rPr lang="en-US" sz="2800" dirty="0" err="1" smtClean="0"/>
              <a:t>berwarna</a:t>
            </a:r>
            <a:r>
              <a:rPr lang="en-US" sz="2800" dirty="0" smtClean="0"/>
              <a:t> </a:t>
            </a:r>
            <a:r>
              <a:rPr lang="en-US" sz="2800" dirty="0" err="1" smtClean="0"/>
              <a:t>hijau</a:t>
            </a:r>
            <a:endParaRPr lang="en-US" sz="2800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dirty="0" err="1" smtClean="0"/>
              <a:t>Contoh</a:t>
            </a:r>
            <a:r>
              <a:rPr lang="en-US" dirty="0" smtClean="0"/>
              <a:t> lain : 2. element selector </a:t>
            </a:r>
            <a:r>
              <a:rPr lang="en-US" dirty="0" err="1" smtClean="0"/>
              <a:t>pada</a:t>
            </a:r>
            <a:r>
              <a:rPr lang="en-US" dirty="0" smtClean="0"/>
              <a:t> </a:t>
            </a:r>
            <a:r>
              <a:rPr lang="en-US" dirty="0" err="1" smtClean="0"/>
              <a:t>elemen</a:t>
            </a:r>
            <a:r>
              <a:rPr lang="en-US" dirty="0" smtClean="0"/>
              <a:t> html : p (paragraph)</a:t>
            </a:r>
          </a:p>
          <a:p>
            <a:pPr>
              <a:buNone/>
            </a:pPr>
            <a:endParaRPr lang="en-US" dirty="0"/>
          </a:p>
          <a:p>
            <a:pPr>
              <a:buNone/>
            </a:pPr>
            <a:r>
              <a:rPr lang="en-US" dirty="0" smtClean="0"/>
              <a:t>p </a:t>
            </a:r>
            <a:r>
              <a:rPr lang="en-US" dirty="0"/>
              <a:t>{</a:t>
            </a:r>
            <a:br>
              <a:rPr lang="en-US" dirty="0"/>
            </a:br>
            <a:r>
              <a:rPr lang="en-US" dirty="0"/>
              <a:t>    text-align: center;</a:t>
            </a:r>
            <a:br>
              <a:rPr lang="en-US" dirty="0"/>
            </a:br>
            <a:r>
              <a:rPr lang="en-US" dirty="0"/>
              <a:t>    color: red;</a:t>
            </a:r>
            <a:br>
              <a:rPr lang="en-US" dirty="0"/>
            </a:br>
            <a:r>
              <a:rPr lang="en-US" dirty="0"/>
              <a:t>} </a:t>
            </a:r>
            <a:endParaRPr lang="en-US" sz="2800" dirty="0" smtClean="0"/>
          </a:p>
          <a:p>
            <a:pPr eaLnBrk="1" hangingPunct="1">
              <a:buFont typeface="Wingdings 2" pitchFamily="18" charset="2"/>
              <a:buNone/>
            </a:pPr>
            <a:r>
              <a:rPr lang="en-US" sz="2800" dirty="0" smtClean="0"/>
              <a:t>	</a:t>
            </a:r>
          </a:p>
          <a:p>
            <a:pPr eaLnBrk="1" hangingPunct="1">
              <a:buFont typeface="Wingdings 2" pitchFamily="18" charset="2"/>
              <a:buNone/>
            </a:pPr>
            <a:r>
              <a:rPr lang="en-US" dirty="0" err="1" smtClean="0"/>
              <a:t>Posisi</a:t>
            </a:r>
            <a:r>
              <a:rPr lang="en-US" dirty="0" smtClean="0"/>
              <a:t> Paragraph </a:t>
            </a:r>
            <a:r>
              <a:rPr lang="en-US" dirty="0" err="1" smtClean="0"/>
              <a:t>akan</a:t>
            </a:r>
            <a:r>
              <a:rPr lang="en-US" dirty="0" smtClean="0"/>
              <a:t> </a:t>
            </a:r>
            <a:r>
              <a:rPr lang="en-US" dirty="0" err="1" smtClean="0"/>
              <a:t>ditengah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berwarna</a:t>
            </a:r>
            <a:r>
              <a:rPr lang="en-US" dirty="0" smtClean="0"/>
              <a:t> </a:t>
            </a:r>
            <a:r>
              <a:rPr lang="en-US" dirty="0" err="1" smtClean="0"/>
              <a:t>merah</a:t>
            </a:r>
            <a:endParaRPr lang="en-US" sz="2800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/>
            </a:pPr>
            <a:r>
              <a:rPr lang="en-US" b="1" dirty="0" smtClean="0"/>
              <a:t>Element Selector</a:t>
            </a:r>
            <a:endParaRPr lang="en-US" dirty="0"/>
          </a:p>
        </p:txBody>
      </p:sp>
      <p:pic>
        <p:nvPicPr>
          <p:cNvPr id="1126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35696" y="2708920"/>
            <a:ext cx="4605338" cy="3893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5949436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5" name="Content Placeholder 2"/>
          <p:cNvSpPr>
            <a:spLocks noGrp="1"/>
          </p:cNvSpPr>
          <p:nvPr>
            <p:ph idx="1"/>
          </p:nvPr>
        </p:nvSpPr>
        <p:spPr>
          <a:xfrm>
            <a:off x="0" y="1772816"/>
            <a:ext cx="4788024" cy="4325112"/>
          </a:xfrm>
        </p:spPr>
        <p:txBody>
          <a:bodyPr>
            <a:normAutofit fontScale="92500" lnSpcReduction="10000"/>
          </a:bodyPr>
          <a:lstStyle/>
          <a:p>
            <a:pPr eaLnBrk="1" hangingPunct="1"/>
            <a:r>
              <a:rPr lang="en-US" sz="2400" dirty="0" err="1" smtClean="0"/>
              <a:t>Pendefinisian</a:t>
            </a:r>
            <a:r>
              <a:rPr lang="en-US" sz="2400" dirty="0" smtClean="0"/>
              <a:t> style </a:t>
            </a:r>
            <a:r>
              <a:rPr lang="en-US" sz="2400" dirty="0" err="1" smtClean="0"/>
              <a:t>untuk</a:t>
            </a:r>
            <a:r>
              <a:rPr lang="en-US" sz="2400" dirty="0" smtClean="0"/>
              <a:t> </a:t>
            </a:r>
            <a:r>
              <a:rPr lang="en-US" sz="2400" dirty="0" err="1" smtClean="0"/>
              <a:t>elemen</a:t>
            </a:r>
            <a:r>
              <a:rPr lang="en-US" sz="2400" dirty="0" smtClean="0"/>
              <a:t> HTML </a:t>
            </a:r>
            <a:r>
              <a:rPr lang="en-US" sz="2400" dirty="0" err="1" smtClean="0"/>
              <a:t>dapat</a:t>
            </a:r>
            <a:r>
              <a:rPr lang="en-US" sz="2400" dirty="0" smtClean="0"/>
              <a:t> </a:t>
            </a:r>
            <a:r>
              <a:rPr lang="en-US" sz="2400" dirty="0" err="1" smtClean="0"/>
              <a:t>dilakukan</a:t>
            </a:r>
            <a:r>
              <a:rPr lang="en-US" sz="2400" dirty="0" smtClean="0"/>
              <a:t> </a:t>
            </a:r>
            <a:r>
              <a:rPr lang="en-US" sz="2400" dirty="0" err="1" smtClean="0"/>
              <a:t>dengan</a:t>
            </a:r>
            <a:r>
              <a:rPr lang="en-US" sz="2400" dirty="0" smtClean="0"/>
              <a:t> selector  id. </a:t>
            </a:r>
            <a:r>
              <a:rPr lang="en-US" sz="2400" dirty="0" err="1" smtClean="0"/>
              <a:t>Selektor</a:t>
            </a:r>
            <a:r>
              <a:rPr lang="en-US" sz="2400" dirty="0" smtClean="0"/>
              <a:t> ID </a:t>
            </a:r>
            <a:r>
              <a:rPr lang="en-US" sz="2400" dirty="0" err="1" smtClean="0"/>
              <a:t>didefinisikan</a:t>
            </a:r>
            <a:r>
              <a:rPr lang="en-US" sz="2400" dirty="0" smtClean="0"/>
              <a:t> </a:t>
            </a:r>
            <a:r>
              <a:rPr lang="en-US" sz="2400" dirty="0" err="1" smtClean="0"/>
              <a:t>sebagai</a:t>
            </a:r>
            <a:r>
              <a:rPr lang="en-US" sz="2400" dirty="0" smtClean="0"/>
              <a:t> #.</a:t>
            </a:r>
          </a:p>
          <a:p>
            <a:pPr eaLnBrk="1" hangingPunct="1">
              <a:buFont typeface="Wingdings 2" pitchFamily="18" charset="2"/>
              <a:buNone/>
            </a:pPr>
            <a:r>
              <a:rPr lang="en-US" sz="2400" dirty="0" smtClean="0"/>
              <a:t>	</a:t>
            </a:r>
            <a:r>
              <a:rPr lang="en-US" sz="2400" dirty="0" err="1" smtClean="0"/>
              <a:t>Contoh</a:t>
            </a:r>
            <a:r>
              <a:rPr lang="en-US" sz="2400" dirty="0" smtClean="0"/>
              <a:t>:</a:t>
            </a:r>
          </a:p>
          <a:p>
            <a:pPr eaLnBrk="1" hangingPunct="1">
              <a:buFont typeface="Wingdings 2" pitchFamily="18" charset="2"/>
              <a:buNone/>
            </a:pPr>
            <a:r>
              <a:rPr lang="en-US" sz="2400" dirty="0" smtClean="0"/>
              <a:t>	</a:t>
            </a:r>
            <a:r>
              <a:rPr lang="nb-NO" sz="2400" dirty="0" smtClean="0"/>
              <a:t>Aturan style berikut akan menyesuaikan elemen yang </a:t>
            </a:r>
            <a:r>
              <a:rPr lang="en-US" sz="2400" dirty="0" err="1" smtClean="0"/>
              <a:t>mempunyai</a:t>
            </a:r>
            <a:r>
              <a:rPr lang="en-US" sz="2400" dirty="0" smtClean="0"/>
              <a:t> </a:t>
            </a:r>
            <a:r>
              <a:rPr lang="en-US" sz="2400" dirty="0" err="1" smtClean="0"/>
              <a:t>sebuah</a:t>
            </a:r>
            <a:r>
              <a:rPr lang="en-US" sz="2400" dirty="0" smtClean="0"/>
              <a:t> </a:t>
            </a:r>
            <a:r>
              <a:rPr lang="en-US" sz="2400" dirty="0" err="1" smtClean="0"/>
              <a:t>atribut</a:t>
            </a:r>
            <a:r>
              <a:rPr lang="en-US" sz="2400" dirty="0" smtClean="0"/>
              <a:t> id </a:t>
            </a:r>
            <a:r>
              <a:rPr lang="en-US" sz="2400" dirty="0" err="1" smtClean="0"/>
              <a:t>dengan</a:t>
            </a:r>
            <a:r>
              <a:rPr lang="en-US" sz="2400" dirty="0" smtClean="0"/>
              <a:t> </a:t>
            </a:r>
            <a:r>
              <a:rPr lang="en-US" sz="2400" dirty="0" err="1" smtClean="0"/>
              <a:t>nilai</a:t>
            </a:r>
            <a:r>
              <a:rPr lang="en-US" sz="2400" dirty="0" smtClean="0"/>
              <a:t> “</a:t>
            </a:r>
            <a:r>
              <a:rPr lang="en-US" sz="2400" dirty="0" err="1" smtClean="0"/>
              <a:t>hijau</a:t>
            </a:r>
            <a:r>
              <a:rPr lang="en-US" sz="2400" dirty="0" smtClean="0"/>
              <a:t>”.</a:t>
            </a:r>
          </a:p>
          <a:p>
            <a:pPr marL="109693" indent="0" eaLnBrk="1" hangingPunct="1">
              <a:buNone/>
            </a:pPr>
            <a:r>
              <a:rPr lang="en-US" dirty="0" smtClean="0"/>
              <a:t>   </a:t>
            </a:r>
          </a:p>
          <a:p>
            <a:pPr marL="109693" indent="0" eaLnBrk="1" hangingPunct="1">
              <a:buNone/>
            </a:pPr>
            <a:r>
              <a:rPr lang="en-US" b="1" dirty="0" smtClean="0"/>
              <a:t>#</a:t>
            </a:r>
            <a:r>
              <a:rPr lang="en-US" b="1" dirty="0" err="1" smtClean="0"/>
              <a:t>hijau</a:t>
            </a:r>
            <a:r>
              <a:rPr lang="en-US" b="1" dirty="0" smtClean="0"/>
              <a:t> {color: green}</a:t>
            </a:r>
          </a:p>
          <a:p>
            <a:pPr eaLnBrk="1" hangingPunct="1">
              <a:buFont typeface="Wingdings 2" pitchFamily="18" charset="2"/>
              <a:buNone/>
            </a:pPr>
            <a:r>
              <a:rPr lang="en-US" sz="2400" dirty="0" smtClean="0"/>
              <a:t>	&lt;p id=“</a:t>
            </a:r>
            <a:r>
              <a:rPr lang="en-US" sz="2400" dirty="0" err="1" smtClean="0"/>
              <a:t>hijau</a:t>
            </a:r>
            <a:r>
              <a:rPr lang="en-US" sz="2400" dirty="0" smtClean="0"/>
              <a:t>”&gt;</a:t>
            </a:r>
            <a:r>
              <a:rPr lang="en-US" sz="2400" dirty="0" err="1" smtClean="0"/>
              <a:t>Tulisan</a:t>
            </a:r>
            <a:r>
              <a:rPr lang="en-US" sz="2400" dirty="0" smtClean="0"/>
              <a:t> </a:t>
            </a:r>
            <a:r>
              <a:rPr lang="en-US" sz="2400" dirty="0" err="1" smtClean="0"/>
              <a:t>Warna</a:t>
            </a:r>
            <a:r>
              <a:rPr lang="en-US" sz="2400" dirty="0" smtClean="0"/>
              <a:t> </a:t>
            </a:r>
            <a:r>
              <a:rPr lang="en-US" sz="2400" dirty="0" err="1" smtClean="0"/>
              <a:t>Hijau</a:t>
            </a:r>
            <a:r>
              <a:rPr lang="en-US" sz="2400" dirty="0" smtClean="0"/>
              <a:t>&lt;/p&gt;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b="1" dirty="0" smtClean="0"/>
              <a:t>Id Selector</a:t>
            </a:r>
            <a:endParaRPr lang="en-US" b="1" dirty="0"/>
          </a:p>
        </p:txBody>
      </p:sp>
      <p:sp>
        <p:nvSpPr>
          <p:cNvPr id="3" name="TextBox 2"/>
          <p:cNvSpPr txBox="1"/>
          <p:nvPr/>
        </p:nvSpPr>
        <p:spPr>
          <a:xfrm>
            <a:off x="4572000" y="1052736"/>
            <a:ext cx="4211961" cy="54784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/>
              <a:t>&lt;!DOCTYPE html&gt;</a:t>
            </a:r>
          </a:p>
          <a:p>
            <a:r>
              <a:rPr lang="en-US" sz="1400" b="1" dirty="0"/>
              <a:t>&lt;html&gt;</a:t>
            </a:r>
          </a:p>
          <a:p>
            <a:r>
              <a:rPr lang="en-US" sz="1400" b="1" dirty="0"/>
              <a:t>&lt;head&gt;</a:t>
            </a:r>
          </a:p>
          <a:p>
            <a:r>
              <a:rPr lang="en-US" sz="1400" b="1" dirty="0"/>
              <a:t>&lt;style&gt;</a:t>
            </a:r>
          </a:p>
          <a:p>
            <a:r>
              <a:rPr lang="en-US" sz="1400" b="1" dirty="0" smtClean="0"/>
              <a:t>#</a:t>
            </a:r>
            <a:r>
              <a:rPr lang="en-US" sz="1400" b="1" dirty="0" err="1" smtClean="0"/>
              <a:t>hijau</a:t>
            </a:r>
            <a:r>
              <a:rPr lang="en-US" sz="1400" b="1" dirty="0" smtClean="0"/>
              <a:t> </a:t>
            </a:r>
            <a:r>
              <a:rPr lang="en-US" sz="1400" b="1" dirty="0"/>
              <a:t>{</a:t>
            </a:r>
          </a:p>
          <a:p>
            <a:r>
              <a:rPr lang="en-US" sz="1400" b="1" dirty="0"/>
              <a:t>    text-align: center;</a:t>
            </a:r>
          </a:p>
          <a:p>
            <a:r>
              <a:rPr lang="en-US" sz="1400" b="1" dirty="0"/>
              <a:t>    color: </a:t>
            </a:r>
            <a:r>
              <a:rPr lang="en-US" sz="1400" b="1" dirty="0" smtClean="0"/>
              <a:t>green; }</a:t>
            </a:r>
          </a:p>
          <a:p>
            <a:r>
              <a:rPr lang="en-US" sz="1400" b="1" dirty="0" smtClean="0"/>
              <a:t>#</a:t>
            </a:r>
            <a:r>
              <a:rPr lang="en-US" sz="1400" b="1" dirty="0" err="1" smtClean="0"/>
              <a:t>merah</a:t>
            </a:r>
            <a:r>
              <a:rPr lang="en-US" sz="1400" b="1" dirty="0" smtClean="0"/>
              <a:t>{</a:t>
            </a:r>
          </a:p>
          <a:p>
            <a:r>
              <a:rPr lang="en-US" sz="1400" b="1" dirty="0" err="1" smtClean="0"/>
              <a:t>Text-align:left</a:t>
            </a:r>
            <a:r>
              <a:rPr lang="en-US" sz="1400" b="1" dirty="0" smtClean="0"/>
              <a:t>;</a:t>
            </a:r>
          </a:p>
          <a:p>
            <a:r>
              <a:rPr lang="en-US" sz="1400" b="1" dirty="0" err="1" smtClean="0"/>
              <a:t>color:red</a:t>
            </a:r>
            <a:r>
              <a:rPr lang="en-US" sz="1400" b="1" dirty="0" smtClean="0"/>
              <a:t>; }</a:t>
            </a:r>
            <a:endParaRPr lang="en-US" sz="1400" b="1" dirty="0"/>
          </a:p>
          <a:p>
            <a:r>
              <a:rPr lang="en-US" sz="1400" b="1" dirty="0"/>
              <a:t>&lt;/style&gt;</a:t>
            </a:r>
          </a:p>
          <a:p>
            <a:r>
              <a:rPr lang="en-US" sz="1400" b="1" dirty="0"/>
              <a:t>&lt;/head&gt;</a:t>
            </a:r>
          </a:p>
          <a:p>
            <a:r>
              <a:rPr lang="en-US" sz="1400" b="1" dirty="0"/>
              <a:t>&lt;body&gt;</a:t>
            </a:r>
          </a:p>
          <a:p>
            <a:r>
              <a:rPr lang="en-US" sz="1400" b="1" dirty="0" smtClean="0"/>
              <a:t>&lt;h1 id=“</a:t>
            </a:r>
            <a:r>
              <a:rPr lang="en-US" sz="1400" b="1" dirty="0" err="1" smtClean="0"/>
              <a:t>merah</a:t>
            </a:r>
            <a:r>
              <a:rPr lang="en-US" sz="1400" b="1" dirty="0" smtClean="0"/>
              <a:t>”&gt; </a:t>
            </a:r>
            <a:r>
              <a:rPr lang="en-US" sz="1400" b="1" dirty="0" err="1" smtClean="0"/>
              <a:t>Topik</a:t>
            </a:r>
            <a:r>
              <a:rPr lang="en-US" sz="1400" b="1" dirty="0" smtClean="0"/>
              <a:t> </a:t>
            </a:r>
            <a:r>
              <a:rPr lang="en-US" sz="1400" b="1" dirty="0" err="1" smtClean="0"/>
              <a:t>hari</a:t>
            </a:r>
            <a:r>
              <a:rPr lang="en-US" sz="1400" b="1" dirty="0" smtClean="0"/>
              <a:t> </a:t>
            </a:r>
            <a:r>
              <a:rPr lang="en-US" sz="1400" b="1" dirty="0" err="1" smtClean="0"/>
              <a:t>ini</a:t>
            </a:r>
            <a:r>
              <a:rPr lang="en-US" sz="1400" b="1" dirty="0" smtClean="0"/>
              <a:t> id selector &lt;/h1&gt;</a:t>
            </a:r>
            <a:endParaRPr lang="en-US" sz="1400" b="1" dirty="0"/>
          </a:p>
          <a:p>
            <a:r>
              <a:rPr lang="en-US" sz="1400" b="1" dirty="0"/>
              <a:t>&lt;p id</a:t>
            </a:r>
            <a:r>
              <a:rPr lang="en-US" sz="1400" b="1" dirty="0" smtClean="0"/>
              <a:t>=“</a:t>
            </a:r>
            <a:r>
              <a:rPr lang="en-US" sz="1400" b="1" dirty="0" err="1" smtClean="0"/>
              <a:t>hijau</a:t>
            </a:r>
            <a:r>
              <a:rPr lang="en-US" sz="1400" b="1" dirty="0" smtClean="0"/>
              <a:t>"&gt;</a:t>
            </a:r>
            <a:r>
              <a:rPr lang="en-US" sz="1400" b="1" dirty="0" err="1" smtClean="0"/>
              <a:t>Tulisan</a:t>
            </a:r>
            <a:r>
              <a:rPr lang="en-US" sz="1400" b="1" dirty="0" smtClean="0"/>
              <a:t> </a:t>
            </a:r>
            <a:r>
              <a:rPr lang="en-US" sz="1400" b="1" dirty="0" err="1" smtClean="0"/>
              <a:t>Warna</a:t>
            </a:r>
            <a:r>
              <a:rPr lang="en-US" sz="1400" b="1" dirty="0" smtClean="0"/>
              <a:t> </a:t>
            </a:r>
            <a:r>
              <a:rPr lang="en-US" sz="1400" b="1" dirty="0" err="1" smtClean="0"/>
              <a:t>hijau</a:t>
            </a:r>
            <a:r>
              <a:rPr lang="en-US" sz="1400" b="1" dirty="0" smtClean="0"/>
              <a:t>!&lt;/</a:t>
            </a:r>
            <a:r>
              <a:rPr lang="en-US" sz="1400" b="1" dirty="0"/>
              <a:t>p</a:t>
            </a:r>
            <a:r>
              <a:rPr lang="en-US" sz="1400" b="1" dirty="0" smtClean="0"/>
              <a:t>&gt;</a:t>
            </a:r>
          </a:p>
          <a:p>
            <a:endParaRPr lang="en-US" sz="1400" b="1" dirty="0" smtClean="0"/>
          </a:p>
          <a:p>
            <a:r>
              <a:rPr lang="en-US" sz="1400" dirty="0" smtClean="0"/>
              <a:t>&lt;!–</a:t>
            </a:r>
            <a:r>
              <a:rPr lang="en-US" sz="1400" b="1" dirty="0" smtClean="0"/>
              <a:t> </a:t>
            </a:r>
            <a:r>
              <a:rPr lang="en-US" sz="1400" b="1" dirty="0" err="1" smtClean="0"/>
              <a:t>komentar</a:t>
            </a:r>
            <a:r>
              <a:rPr lang="en-US" sz="1400" b="1" dirty="0" smtClean="0"/>
              <a:t>  html </a:t>
            </a:r>
            <a:r>
              <a:rPr lang="en-US" sz="1400" b="1" dirty="0" err="1" smtClean="0"/>
              <a:t>tidak</a:t>
            </a:r>
            <a:r>
              <a:rPr lang="en-US" sz="1400" b="1" dirty="0" smtClean="0"/>
              <a:t> </a:t>
            </a:r>
            <a:r>
              <a:rPr lang="en-US" sz="1400" b="1" dirty="0" err="1" smtClean="0"/>
              <a:t>diproses</a:t>
            </a:r>
            <a:r>
              <a:rPr lang="en-US" sz="1400" b="1" dirty="0" smtClean="0"/>
              <a:t> : </a:t>
            </a:r>
            <a:r>
              <a:rPr lang="en-US" sz="1400" b="1" dirty="0" err="1" smtClean="0"/>
              <a:t>tulisan</a:t>
            </a:r>
            <a:r>
              <a:rPr lang="en-US" sz="1400" b="1" dirty="0" smtClean="0"/>
              <a:t> </a:t>
            </a:r>
            <a:r>
              <a:rPr lang="en-US" sz="1400" b="1" dirty="0" err="1" smtClean="0"/>
              <a:t>berikut</a:t>
            </a:r>
            <a:r>
              <a:rPr lang="en-US" sz="1400" b="1" dirty="0" smtClean="0"/>
              <a:t> </a:t>
            </a:r>
            <a:r>
              <a:rPr lang="en-US" sz="1400" b="1" dirty="0" err="1" smtClean="0"/>
              <a:t>tanpa</a:t>
            </a:r>
            <a:r>
              <a:rPr lang="en-US" sz="1400" b="1" dirty="0" smtClean="0"/>
              <a:t> style --&gt;</a:t>
            </a:r>
            <a:endParaRPr lang="en-US" sz="1400" b="1" dirty="0"/>
          </a:p>
          <a:p>
            <a:endParaRPr lang="en-US" sz="1400" b="1" dirty="0" smtClean="0"/>
          </a:p>
          <a:p>
            <a:r>
              <a:rPr lang="en-US" sz="1400" b="1" dirty="0" smtClean="0"/>
              <a:t>&lt;p&gt;</a:t>
            </a:r>
            <a:r>
              <a:rPr lang="en-US" sz="1400" b="1" dirty="0" err="1" smtClean="0"/>
              <a:t>Tulisan</a:t>
            </a:r>
            <a:r>
              <a:rPr lang="en-US" sz="1400" b="1" dirty="0" smtClean="0"/>
              <a:t> </a:t>
            </a:r>
            <a:r>
              <a:rPr lang="en-US" sz="1400" b="1" dirty="0" err="1" smtClean="0"/>
              <a:t>paragrap</a:t>
            </a:r>
            <a:r>
              <a:rPr lang="en-US" sz="1400" b="1" dirty="0"/>
              <a:t> </a:t>
            </a:r>
            <a:r>
              <a:rPr lang="en-US" sz="1400" b="1" dirty="0" err="1" smtClean="0"/>
              <a:t>ini</a:t>
            </a:r>
            <a:r>
              <a:rPr lang="en-US" sz="1400" b="1" dirty="0" smtClean="0"/>
              <a:t>  </a:t>
            </a:r>
            <a:r>
              <a:rPr lang="en-US" sz="1400" b="1" dirty="0" err="1" smtClean="0"/>
              <a:t>tanpa</a:t>
            </a:r>
            <a:r>
              <a:rPr lang="en-US" sz="1400" b="1" dirty="0" smtClean="0"/>
              <a:t> style </a:t>
            </a:r>
            <a:r>
              <a:rPr lang="en-US" sz="1400" b="1" dirty="0" err="1" smtClean="0"/>
              <a:t>atau</a:t>
            </a:r>
            <a:r>
              <a:rPr lang="en-US" sz="1400" b="1" dirty="0" smtClean="0"/>
              <a:t>  </a:t>
            </a:r>
            <a:r>
              <a:rPr lang="en-US" sz="1400" b="1" dirty="0" err="1" smtClean="0"/>
              <a:t>tanpa</a:t>
            </a:r>
            <a:r>
              <a:rPr lang="en-US" sz="1400" b="1" dirty="0" smtClean="0"/>
              <a:t> </a:t>
            </a:r>
            <a:r>
              <a:rPr lang="en-US" sz="1400" b="1" dirty="0" err="1" smtClean="0"/>
              <a:t>terpengaruh</a:t>
            </a:r>
            <a:r>
              <a:rPr lang="en-US" sz="1400" b="1" dirty="0" smtClean="0"/>
              <a:t> style &lt;/</a:t>
            </a:r>
            <a:r>
              <a:rPr lang="en-US" sz="1400" b="1" dirty="0"/>
              <a:t>p&gt;</a:t>
            </a:r>
          </a:p>
          <a:p>
            <a:endParaRPr lang="en-US" sz="1400" b="1" dirty="0"/>
          </a:p>
          <a:p>
            <a:r>
              <a:rPr lang="en-US" sz="1400" b="1" dirty="0"/>
              <a:t>&lt;/body&gt;</a:t>
            </a:r>
          </a:p>
          <a:p>
            <a:r>
              <a:rPr lang="en-US" sz="1400" b="1" dirty="0"/>
              <a:t>&lt;/html&gt;</a:t>
            </a:r>
          </a:p>
        </p:txBody>
      </p:sp>
    </p:spTree>
    <p:extLst>
      <p:ext uri="{BB962C8B-B14F-4D97-AF65-F5344CB8AC3E}">
        <p14:creationId xmlns:p14="http://schemas.microsoft.com/office/powerpoint/2010/main" val="37618087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1" name="Content Placeholder 2"/>
          <p:cNvSpPr>
            <a:spLocks noGrp="1"/>
          </p:cNvSpPr>
          <p:nvPr>
            <p:ph idx="1"/>
          </p:nvPr>
        </p:nvSpPr>
        <p:spPr>
          <a:xfrm>
            <a:off x="381000" y="1340768"/>
            <a:ext cx="8229600" cy="4679032"/>
          </a:xfrm>
        </p:spPr>
        <p:txBody>
          <a:bodyPr>
            <a:normAutofit fontScale="92500" lnSpcReduction="10000"/>
          </a:bodyPr>
          <a:lstStyle/>
          <a:p>
            <a:pPr eaLnBrk="1" hangingPunct="1"/>
            <a:r>
              <a:rPr lang="en-US" sz="2800" dirty="0" err="1" smtClean="0"/>
              <a:t>Mendefinisikan</a:t>
            </a:r>
            <a:r>
              <a:rPr lang="en-US" sz="2800" dirty="0" smtClean="0"/>
              <a:t> style yang </a:t>
            </a:r>
            <a:r>
              <a:rPr lang="en-US" sz="2800" dirty="0" err="1" smtClean="0"/>
              <a:t>berbeda</a:t>
            </a:r>
            <a:r>
              <a:rPr lang="en-US" sz="2800" dirty="0" smtClean="0"/>
              <a:t> </a:t>
            </a:r>
            <a:r>
              <a:rPr lang="en-US" sz="2800" dirty="0" err="1" smtClean="0"/>
              <a:t>untuk</a:t>
            </a:r>
            <a:r>
              <a:rPr lang="en-US" sz="2800" dirty="0" smtClean="0"/>
              <a:t> type </a:t>
            </a:r>
            <a:r>
              <a:rPr lang="en-US" sz="2800" dirty="0" err="1" smtClean="0"/>
              <a:t>elemen</a:t>
            </a:r>
            <a:r>
              <a:rPr lang="en-US" sz="2800" dirty="0" smtClean="0"/>
              <a:t> HTML yang </a:t>
            </a:r>
            <a:r>
              <a:rPr lang="en-US" sz="2800" dirty="0" err="1" smtClean="0"/>
              <a:t>sama</a:t>
            </a:r>
            <a:r>
              <a:rPr lang="en-US" sz="2800" dirty="0" smtClean="0"/>
              <a:t> (Class Selector)</a:t>
            </a:r>
          </a:p>
          <a:p>
            <a:pPr>
              <a:lnSpc>
                <a:spcPct val="80000"/>
              </a:lnSpc>
            </a:pPr>
            <a:r>
              <a:rPr lang="en-US" altLang="en-US" dirty="0" err="1">
                <a:solidFill>
                  <a:srgbClr val="B91D55"/>
                </a:solidFill>
              </a:rPr>
              <a:t>Digunakan</a:t>
            </a:r>
            <a:r>
              <a:rPr lang="en-US" altLang="en-US" dirty="0">
                <a:solidFill>
                  <a:srgbClr val="B91D55"/>
                </a:solidFill>
              </a:rPr>
              <a:t> </a:t>
            </a:r>
            <a:r>
              <a:rPr lang="en-US" altLang="en-US" dirty="0" err="1">
                <a:solidFill>
                  <a:srgbClr val="B91D55"/>
                </a:solidFill>
              </a:rPr>
              <a:t>untuk</a:t>
            </a:r>
            <a:r>
              <a:rPr lang="en-US" altLang="en-US" dirty="0">
                <a:solidFill>
                  <a:srgbClr val="B91D55"/>
                </a:solidFill>
              </a:rPr>
              <a:t> </a:t>
            </a:r>
            <a:r>
              <a:rPr lang="en-US" altLang="en-US" dirty="0" err="1">
                <a:solidFill>
                  <a:srgbClr val="B91D55"/>
                </a:solidFill>
              </a:rPr>
              <a:t>mendefinisikan</a:t>
            </a:r>
            <a:r>
              <a:rPr lang="en-US" altLang="en-US" dirty="0">
                <a:solidFill>
                  <a:srgbClr val="B91D55"/>
                </a:solidFill>
              </a:rPr>
              <a:t> </a:t>
            </a:r>
            <a:r>
              <a:rPr lang="en-US" altLang="en-US" i="1" dirty="0">
                <a:solidFill>
                  <a:srgbClr val="B91D55"/>
                </a:solidFill>
              </a:rPr>
              <a:t>style </a:t>
            </a:r>
            <a:r>
              <a:rPr lang="en-US" altLang="en-US" dirty="0">
                <a:solidFill>
                  <a:srgbClr val="B91D55"/>
                </a:solidFill>
              </a:rPr>
              <a:t>yang </a:t>
            </a:r>
            <a:r>
              <a:rPr lang="en-US" altLang="en-US" dirty="0" err="1">
                <a:solidFill>
                  <a:srgbClr val="B91D55"/>
                </a:solidFill>
              </a:rPr>
              <a:t>dapat</a:t>
            </a:r>
            <a:r>
              <a:rPr lang="en-US" altLang="en-US" dirty="0">
                <a:solidFill>
                  <a:srgbClr val="B91D55"/>
                </a:solidFill>
              </a:rPr>
              <a:t> </a:t>
            </a:r>
            <a:r>
              <a:rPr lang="en-US" altLang="en-US" dirty="0" err="1">
                <a:solidFill>
                  <a:srgbClr val="B91D55"/>
                </a:solidFill>
              </a:rPr>
              <a:t>dipakai</a:t>
            </a:r>
            <a:r>
              <a:rPr lang="en-US" altLang="en-US" dirty="0">
                <a:solidFill>
                  <a:srgbClr val="B91D55"/>
                </a:solidFill>
              </a:rPr>
              <a:t> </a:t>
            </a:r>
            <a:r>
              <a:rPr lang="en-US" altLang="en-US" dirty="0" err="1">
                <a:solidFill>
                  <a:srgbClr val="B91D55"/>
                </a:solidFill>
              </a:rPr>
              <a:t>tanpa</a:t>
            </a:r>
            <a:r>
              <a:rPr lang="en-US" altLang="en-US" dirty="0">
                <a:solidFill>
                  <a:srgbClr val="B91D55"/>
                </a:solidFill>
              </a:rPr>
              <a:t> </a:t>
            </a:r>
            <a:r>
              <a:rPr lang="en-US" altLang="en-US" dirty="0" err="1">
                <a:solidFill>
                  <a:srgbClr val="B91D55"/>
                </a:solidFill>
              </a:rPr>
              <a:t>melakukan</a:t>
            </a:r>
            <a:r>
              <a:rPr lang="en-US" altLang="en-US" dirty="0">
                <a:solidFill>
                  <a:srgbClr val="B91D55"/>
                </a:solidFill>
              </a:rPr>
              <a:t> </a:t>
            </a:r>
            <a:r>
              <a:rPr lang="en-US" altLang="en-US" dirty="0" err="1">
                <a:solidFill>
                  <a:srgbClr val="B91D55"/>
                </a:solidFill>
              </a:rPr>
              <a:t>redefinisi</a:t>
            </a:r>
            <a:r>
              <a:rPr lang="en-US" altLang="en-US" dirty="0">
                <a:solidFill>
                  <a:srgbClr val="B91D55"/>
                </a:solidFill>
              </a:rPr>
              <a:t> tag HTML.</a:t>
            </a:r>
          </a:p>
          <a:p>
            <a:pPr>
              <a:lnSpc>
                <a:spcPct val="80000"/>
              </a:lnSpc>
            </a:pPr>
            <a:r>
              <a:rPr lang="en-US" altLang="en-US" dirty="0">
                <a:solidFill>
                  <a:srgbClr val="B91D55"/>
                </a:solidFill>
              </a:rPr>
              <a:t>Syntax: </a:t>
            </a:r>
            <a:r>
              <a:rPr lang="en-US" altLang="en-US" b="1" dirty="0" err="1">
                <a:solidFill>
                  <a:srgbClr val="33CC33"/>
                </a:solidFill>
              </a:rPr>
              <a:t>ClassSelector</a:t>
            </a:r>
            <a:r>
              <a:rPr lang="en-US" altLang="en-US" b="1" dirty="0">
                <a:solidFill>
                  <a:srgbClr val="33CC33"/>
                </a:solidFill>
              </a:rPr>
              <a:t> {</a:t>
            </a:r>
            <a:r>
              <a:rPr lang="en-US" altLang="en-US" b="1" dirty="0" err="1">
                <a:solidFill>
                  <a:srgbClr val="33CC33"/>
                </a:solidFill>
              </a:rPr>
              <a:t>Properti:Nilai</a:t>
            </a:r>
            <a:r>
              <a:rPr lang="en-US" altLang="en-US" b="1" dirty="0">
                <a:solidFill>
                  <a:srgbClr val="33CC33"/>
                </a:solidFill>
              </a:rPr>
              <a:t>;}</a:t>
            </a:r>
          </a:p>
          <a:p>
            <a:pPr eaLnBrk="1" hangingPunct="1"/>
            <a:endParaRPr lang="en-US" sz="2800" dirty="0" smtClean="0"/>
          </a:p>
          <a:p>
            <a:pPr eaLnBrk="1" hangingPunct="1"/>
            <a:endParaRPr lang="en-US" dirty="0"/>
          </a:p>
          <a:p>
            <a:pPr eaLnBrk="1" hangingPunct="1"/>
            <a:endParaRPr lang="en-US" sz="2800" dirty="0" smtClean="0"/>
          </a:p>
          <a:p>
            <a:pPr eaLnBrk="1" hangingPunct="1">
              <a:buFont typeface="Wingdings 2" pitchFamily="18" charset="2"/>
              <a:buNone/>
            </a:pPr>
            <a:r>
              <a:rPr lang="en-US" sz="2800" dirty="0" smtClean="0"/>
              <a:t>	</a:t>
            </a:r>
            <a:r>
              <a:rPr lang="en-US" sz="2800" dirty="0" err="1" smtClean="0"/>
              <a:t>contoh</a:t>
            </a:r>
            <a:r>
              <a:rPr lang="en-US" sz="2800" dirty="0" smtClean="0"/>
              <a:t>:</a:t>
            </a:r>
          </a:p>
          <a:p>
            <a:pPr eaLnBrk="1" hangingPunct="1">
              <a:buFont typeface="Wingdings 2" pitchFamily="18" charset="2"/>
              <a:buNone/>
            </a:pPr>
            <a:r>
              <a:rPr lang="en-US" sz="2800" dirty="0" smtClean="0"/>
              <a:t>	</a:t>
            </a:r>
            <a:r>
              <a:rPr lang="en-US" sz="2800" dirty="0" err="1" smtClean="0"/>
              <a:t>Terdapat</a:t>
            </a:r>
            <a:r>
              <a:rPr lang="en-US" sz="2800" dirty="0" smtClean="0"/>
              <a:t> </a:t>
            </a:r>
            <a:r>
              <a:rPr lang="en-US" sz="2800" dirty="0" err="1" smtClean="0"/>
              <a:t>dua</a:t>
            </a:r>
            <a:r>
              <a:rPr lang="en-US" sz="2800" dirty="0" smtClean="0"/>
              <a:t> type paragraph </a:t>
            </a:r>
            <a:r>
              <a:rPr lang="en-US" sz="2800" dirty="0" err="1" smtClean="0"/>
              <a:t>dalam</a:t>
            </a:r>
            <a:r>
              <a:rPr lang="en-US" sz="2800" dirty="0" smtClean="0"/>
              <a:t> </a:t>
            </a:r>
            <a:r>
              <a:rPr lang="en-US" sz="2800" dirty="0" err="1" smtClean="0"/>
              <a:t>suatu</a:t>
            </a:r>
            <a:r>
              <a:rPr lang="en-US" sz="2800" dirty="0" smtClean="0"/>
              <a:t> </a:t>
            </a:r>
            <a:r>
              <a:rPr lang="en-US" sz="2800" dirty="0" err="1" smtClean="0"/>
              <a:t>dokumen</a:t>
            </a:r>
            <a:r>
              <a:rPr lang="en-US" sz="2800" dirty="0" smtClean="0"/>
              <a:t>: </a:t>
            </a:r>
            <a:r>
              <a:rPr lang="en-US" sz="2800" dirty="0" err="1" smtClean="0"/>
              <a:t>satu</a:t>
            </a:r>
            <a:r>
              <a:rPr lang="fi-FI" sz="2800" dirty="0" smtClean="0"/>
              <a:t>paragraf rata kanan, dan paragraf yang lain rata tengah.</a:t>
            </a:r>
            <a:endParaRPr lang="en-US" sz="2800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512" y="404664"/>
            <a:ext cx="8229600" cy="720080"/>
          </a:xfrm>
        </p:spPr>
        <p:txBody>
          <a:bodyPr>
            <a:normAutofit/>
          </a:bodyPr>
          <a:lstStyle/>
          <a:p>
            <a:r>
              <a:rPr lang="en-US" sz="3600" b="1" dirty="0" smtClean="0"/>
              <a:t>Class </a:t>
            </a:r>
            <a:r>
              <a:rPr lang="en-US" sz="3600" b="1" dirty="0"/>
              <a:t>Selector</a:t>
            </a:r>
          </a:p>
        </p:txBody>
      </p:sp>
      <p:pic>
        <p:nvPicPr>
          <p:cNvPr id="1229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66254" y="3084972"/>
            <a:ext cx="6896100" cy="771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66254" y="5815576"/>
            <a:ext cx="71628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8313900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528" y="476672"/>
            <a:ext cx="8229600" cy="720080"/>
          </a:xfrm>
        </p:spPr>
        <p:txBody>
          <a:bodyPr>
            <a:normAutofit/>
          </a:bodyPr>
          <a:lstStyle/>
          <a:p>
            <a:r>
              <a:rPr lang="en-US" sz="2800" b="1" dirty="0" err="1" smtClean="0"/>
              <a:t>Contoh</a:t>
            </a:r>
            <a:r>
              <a:rPr lang="en-US" sz="2800" b="1" dirty="0" smtClean="0"/>
              <a:t> Class Selector</a:t>
            </a:r>
            <a:endParaRPr lang="en-US" sz="28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536" y="1268760"/>
            <a:ext cx="7920880" cy="4325112"/>
          </a:xfrm>
        </p:spPr>
        <p:txBody>
          <a:bodyPr>
            <a:noAutofit/>
          </a:bodyPr>
          <a:lstStyle/>
          <a:p>
            <a:pPr marL="109693" indent="0">
              <a:buNone/>
            </a:pPr>
            <a:r>
              <a:rPr lang="en-US" sz="1400" b="1" dirty="0"/>
              <a:t>&lt;!DOCTYPE html&gt;</a:t>
            </a:r>
          </a:p>
          <a:p>
            <a:pPr marL="109693" indent="0">
              <a:buNone/>
            </a:pPr>
            <a:r>
              <a:rPr lang="en-US" sz="1400" b="1" dirty="0"/>
              <a:t>&lt;html&gt;</a:t>
            </a:r>
          </a:p>
          <a:p>
            <a:pPr marL="109693" indent="0">
              <a:buNone/>
            </a:pPr>
            <a:r>
              <a:rPr lang="en-US" sz="1400" b="1" dirty="0"/>
              <a:t>&lt;head&gt;</a:t>
            </a:r>
          </a:p>
          <a:p>
            <a:pPr marL="109693" indent="0">
              <a:buNone/>
            </a:pPr>
            <a:r>
              <a:rPr lang="en-US" sz="1400" b="1" dirty="0"/>
              <a:t>&lt;style&gt;</a:t>
            </a:r>
          </a:p>
          <a:p>
            <a:pPr marL="109693" indent="0">
              <a:buNone/>
            </a:pPr>
            <a:r>
              <a:rPr lang="en-US" sz="1400" b="1" dirty="0" err="1"/>
              <a:t>p.center</a:t>
            </a:r>
            <a:r>
              <a:rPr lang="en-US" sz="1400" b="1" dirty="0"/>
              <a:t> {</a:t>
            </a:r>
          </a:p>
          <a:p>
            <a:pPr marL="109693" indent="0">
              <a:buNone/>
            </a:pPr>
            <a:r>
              <a:rPr lang="en-US" sz="1400" b="1" dirty="0"/>
              <a:t>    text-align: center;</a:t>
            </a:r>
          </a:p>
          <a:p>
            <a:pPr marL="109693" indent="0">
              <a:buNone/>
            </a:pPr>
            <a:r>
              <a:rPr lang="en-US" sz="1400" b="1" dirty="0"/>
              <a:t>    color: red</a:t>
            </a:r>
            <a:r>
              <a:rPr lang="en-US" sz="1400" b="1" dirty="0" smtClean="0"/>
              <a:t>; /* </a:t>
            </a:r>
            <a:r>
              <a:rPr lang="en-US" sz="1400" b="1" dirty="0" err="1" smtClean="0"/>
              <a:t>bisa</a:t>
            </a:r>
            <a:r>
              <a:rPr lang="en-US" sz="1400" b="1" dirty="0" smtClean="0"/>
              <a:t> </a:t>
            </a:r>
            <a:r>
              <a:rPr lang="en-US" sz="1400" b="1" dirty="0" err="1" smtClean="0"/>
              <a:t>diganti</a:t>
            </a:r>
            <a:r>
              <a:rPr lang="en-US" sz="1400" b="1" dirty="0" smtClean="0"/>
              <a:t> </a:t>
            </a:r>
            <a:r>
              <a:rPr lang="en-US" sz="1400" b="1" dirty="0" err="1" smtClean="0"/>
              <a:t>dengan</a:t>
            </a:r>
            <a:r>
              <a:rPr lang="en-US" sz="1400" b="1" dirty="0" smtClean="0"/>
              <a:t>  format  RGB : #ff0000 */</a:t>
            </a:r>
            <a:endParaRPr lang="en-US" sz="1400" b="1" dirty="0"/>
          </a:p>
          <a:p>
            <a:pPr marL="109693" indent="0">
              <a:buNone/>
            </a:pPr>
            <a:r>
              <a:rPr lang="en-US" sz="1400" b="1" dirty="0"/>
              <a:t>}</a:t>
            </a:r>
          </a:p>
          <a:p>
            <a:pPr marL="109693" indent="0">
              <a:buNone/>
            </a:pPr>
            <a:endParaRPr lang="en-US" sz="1400" b="1" dirty="0"/>
          </a:p>
          <a:p>
            <a:pPr marL="109693" indent="0">
              <a:buNone/>
            </a:pPr>
            <a:r>
              <a:rPr lang="en-US" sz="1400" b="1" dirty="0" err="1"/>
              <a:t>p.large</a:t>
            </a:r>
            <a:r>
              <a:rPr lang="en-US" sz="1400" b="1" dirty="0"/>
              <a:t> {</a:t>
            </a:r>
          </a:p>
          <a:p>
            <a:pPr marL="109693" indent="0">
              <a:buNone/>
            </a:pPr>
            <a:r>
              <a:rPr lang="en-US" sz="1400" b="1" dirty="0"/>
              <a:t>    font-size: 300%;</a:t>
            </a:r>
          </a:p>
          <a:p>
            <a:pPr marL="109693" indent="0">
              <a:buNone/>
            </a:pPr>
            <a:r>
              <a:rPr lang="en-US" sz="1400" b="1" dirty="0"/>
              <a:t>}</a:t>
            </a:r>
          </a:p>
          <a:p>
            <a:pPr marL="109693" indent="0">
              <a:buNone/>
            </a:pPr>
            <a:r>
              <a:rPr lang="en-US" sz="1400" b="1" dirty="0"/>
              <a:t>&lt;/style&gt;</a:t>
            </a:r>
          </a:p>
          <a:p>
            <a:pPr marL="109693" indent="0">
              <a:buNone/>
            </a:pPr>
            <a:r>
              <a:rPr lang="en-US" sz="1400" b="1" dirty="0"/>
              <a:t>&lt;/head&gt;</a:t>
            </a:r>
          </a:p>
          <a:p>
            <a:pPr marL="109693" indent="0">
              <a:buNone/>
            </a:pPr>
            <a:r>
              <a:rPr lang="en-US" sz="1400" b="1" dirty="0"/>
              <a:t>&lt;body&gt;</a:t>
            </a:r>
          </a:p>
          <a:p>
            <a:pPr marL="109693" indent="0">
              <a:buNone/>
            </a:pPr>
            <a:endParaRPr lang="en-US" sz="1400" b="1" dirty="0"/>
          </a:p>
          <a:p>
            <a:pPr marL="109693" indent="0">
              <a:buNone/>
            </a:pPr>
            <a:r>
              <a:rPr lang="en-US" sz="1400" b="1" dirty="0"/>
              <a:t>&lt;h1 class="center</a:t>
            </a:r>
            <a:r>
              <a:rPr lang="en-US" sz="1400" b="1" dirty="0" smtClean="0"/>
              <a:t>"&gt;</a:t>
            </a:r>
            <a:r>
              <a:rPr lang="en-US" sz="1400" b="1" dirty="0" err="1" smtClean="0"/>
              <a:t>Ini</a:t>
            </a:r>
            <a:r>
              <a:rPr lang="en-US" sz="1400" b="1" dirty="0" smtClean="0"/>
              <a:t>  </a:t>
            </a:r>
            <a:r>
              <a:rPr lang="en-US" sz="1400" b="1" dirty="0" err="1" smtClean="0"/>
              <a:t>judul</a:t>
            </a:r>
            <a:r>
              <a:rPr lang="en-US" sz="1400" b="1" dirty="0" smtClean="0"/>
              <a:t> </a:t>
            </a:r>
            <a:r>
              <a:rPr lang="en-US" sz="1400" b="1" dirty="0" err="1" smtClean="0"/>
              <a:t>meskipun</a:t>
            </a:r>
            <a:r>
              <a:rPr lang="en-US" sz="1400" b="1" dirty="0" smtClean="0"/>
              <a:t>  center  </a:t>
            </a:r>
            <a:r>
              <a:rPr lang="en-US" sz="1400" b="1" dirty="0" err="1" smtClean="0"/>
              <a:t>tapi</a:t>
            </a:r>
            <a:r>
              <a:rPr lang="en-US" sz="1400" b="1" dirty="0" smtClean="0"/>
              <a:t>  </a:t>
            </a:r>
            <a:r>
              <a:rPr lang="en-US" sz="1400" b="1" dirty="0" err="1" smtClean="0"/>
              <a:t>tidak</a:t>
            </a:r>
            <a:r>
              <a:rPr lang="en-US" sz="1400" b="1" dirty="0" smtClean="0"/>
              <a:t>  </a:t>
            </a:r>
            <a:r>
              <a:rPr lang="en-US" sz="1400" b="1" dirty="0" err="1" smtClean="0"/>
              <a:t>terkena</a:t>
            </a:r>
            <a:r>
              <a:rPr lang="en-US" sz="1400" b="1" dirty="0" smtClean="0"/>
              <a:t> style &lt;/h1</a:t>
            </a:r>
            <a:r>
              <a:rPr lang="en-US" sz="1400" b="1" dirty="0"/>
              <a:t>&gt;</a:t>
            </a:r>
          </a:p>
          <a:p>
            <a:pPr marL="109693" indent="0">
              <a:buNone/>
            </a:pPr>
            <a:r>
              <a:rPr lang="en-US" sz="1400" b="1" dirty="0"/>
              <a:t>&lt;p class="center</a:t>
            </a:r>
            <a:r>
              <a:rPr lang="en-US" sz="1400" b="1" dirty="0" smtClean="0"/>
              <a:t>"&gt; Paragraph </a:t>
            </a:r>
            <a:r>
              <a:rPr lang="en-US" sz="1400" b="1" dirty="0" err="1" smtClean="0"/>
              <a:t>ini</a:t>
            </a:r>
            <a:r>
              <a:rPr lang="en-US" sz="1400" b="1" dirty="0" smtClean="0"/>
              <a:t> </a:t>
            </a:r>
            <a:r>
              <a:rPr lang="en-US" sz="1400" b="1" dirty="0" err="1" smtClean="0"/>
              <a:t>akan</a:t>
            </a:r>
            <a:r>
              <a:rPr lang="en-US" sz="1400" b="1" dirty="0" smtClean="0"/>
              <a:t> </a:t>
            </a:r>
            <a:r>
              <a:rPr lang="en-US" sz="1400" b="1" dirty="0" err="1" smtClean="0"/>
              <a:t>berwarna</a:t>
            </a:r>
            <a:r>
              <a:rPr lang="en-US" sz="1400" b="1" dirty="0" smtClean="0"/>
              <a:t> </a:t>
            </a:r>
            <a:r>
              <a:rPr lang="en-US" sz="1400" b="1" dirty="0" err="1" smtClean="0"/>
              <a:t>merah</a:t>
            </a:r>
            <a:r>
              <a:rPr lang="en-US" sz="1400" b="1" dirty="0" smtClean="0"/>
              <a:t> </a:t>
            </a:r>
            <a:r>
              <a:rPr lang="en-US" sz="1400" b="1" dirty="0" err="1" smtClean="0"/>
              <a:t>dan</a:t>
            </a:r>
            <a:r>
              <a:rPr lang="en-US" sz="1400" b="1" dirty="0" smtClean="0"/>
              <a:t>  rata </a:t>
            </a:r>
            <a:r>
              <a:rPr lang="en-US" sz="1400" b="1" dirty="0" err="1" smtClean="0"/>
              <a:t>tengah</a:t>
            </a:r>
            <a:r>
              <a:rPr lang="en-US" sz="1400" b="1" dirty="0" smtClean="0"/>
              <a:t>  &lt;/</a:t>
            </a:r>
            <a:r>
              <a:rPr lang="en-US" sz="1400" b="1" dirty="0"/>
              <a:t>p&gt;</a:t>
            </a:r>
          </a:p>
          <a:p>
            <a:pPr marL="109693" indent="0">
              <a:buNone/>
            </a:pPr>
            <a:r>
              <a:rPr lang="en-US" sz="1400" b="1" dirty="0"/>
              <a:t>&lt;p class="center large</a:t>
            </a:r>
            <a:r>
              <a:rPr lang="en-US" sz="1400" b="1" dirty="0" smtClean="0"/>
              <a:t>"&gt;Paragraph </a:t>
            </a:r>
            <a:r>
              <a:rPr lang="en-US" sz="1400" b="1" dirty="0" err="1" smtClean="0"/>
              <a:t>ini</a:t>
            </a:r>
            <a:r>
              <a:rPr lang="en-US" sz="1400" b="1" dirty="0" smtClean="0"/>
              <a:t> </a:t>
            </a:r>
            <a:r>
              <a:rPr lang="en-US" sz="1400" b="1" dirty="0" err="1" smtClean="0"/>
              <a:t>akan</a:t>
            </a:r>
            <a:r>
              <a:rPr lang="en-US" sz="1400" b="1" dirty="0" smtClean="0"/>
              <a:t> </a:t>
            </a:r>
            <a:r>
              <a:rPr lang="en-US" sz="1400" b="1" dirty="0" err="1" smtClean="0"/>
              <a:t>berwarna</a:t>
            </a:r>
            <a:r>
              <a:rPr lang="en-US" sz="1400" b="1" dirty="0" smtClean="0"/>
              <a:t> </a:t>
            </a:r>
            <a:r>
              <a:rPr lang="en-US" sz="1400" b="1" dirty="0" err="1" smtClean="0"/>
              <a:t>merah</a:t>
            </a:r>
            <a:r>
              <a:rPr lang="en-US" sz="1400" b="1" dirty="0" smtClean="0"/>
              <a:t> </a:t>
            </a:r>
            <a:r>
              <a:rPr lang="en-US" sz="1400" b="1" dirty="0" err="1" smtClean="0"/>
              <a:t>dan</a:t>
            </a:r>
            <a:r>
              <a:rPr lang="en-US" sz="1400" b="1" dirty="0" smtClean="0"/>
              <a:t>  </a:t>
            </a:r>
            <a:r>
              <a:rPr lang="en-US" sz="1400" b="1" dirty="0" err="1" smtClean="0"/>
              <a:t>tulisannya</a:t>
            </a:r>
            <a:r>
              <a:rPr lang="en-US" sz="1400" b="1" dirty="0" smtClean="0"/>
              <a:t>  </a:t>
            </a:r>
            <a:r>
              <a:rPr lang="en-US" sz="1400" b="1" dirty="0" err="1" smtClean="0"/>
              <a:t>besar</a:t>
            </a:r>
            <a:r>
              <a:rPr lang="en-US" sz="1400" b="1" dirty="0" smtClean="0"/>
              <a:t> &lt;/</a:t>
            </a:r>
            <a:r>
              <a:rPr lang="en-US" sz="1400" b="1" dirty="0"/>
              <a:t>p&gt; </a:t>
            </a:r>
          </a:p>
          <a:p>
            <a:pPr marL="109693" indent="0">
              <a:buNone/>
            </a:pPr>
            <a:r>
              <a:rPr lang="en-US" sz="1400" b="1" dirty="0" smtClean="0"/>
              <a:t>&lt;/</a:t>
            </a:r>
            <a:r>
              <a:rPr lang="en-US" sz="1400" b="1" dirty="0"/>
              <a:t>body&gt;</a:t>
            </a:r>
          </a:p>
          <a:p>
            <a:pPr marL="109693" indent="0">
              <a:buNone/>
            </a:pPr>
            <a:r>
              <a:rPr lang="en-US" sz="1400" b="1" dirty="0"/>
              <a:t>&lt;/html&gt;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40651695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528" y="476672"/>
            <a:ext cx="8229600" cy="720080"/>
          </a:xfrm>
        </p:spPr>
        <p:txBody>
          <a:bodyPr>
            <a:normAutofit/>
          </a:bodyPr>
          <a:lstStyle/>
          <a:p>
            <a:r>
              <a:rPr lang="en-US" sz="2800" b="1" dirty="0" err="1" smtClean="0"/>
              <a:t>Contoh</a:t>
            </a:r>
            <a:r>
              <a:rPr lang="en-US" sz="2800" b="1" dirty="0" smtClean="0"/>
              <a:t> Class Selector</a:t>
            </a:r>
            <a:endParaRPr lang="en-US" sz="28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536" y="1268760"/>
            <a:ext cx="7920880" cy="4325112"/>
          </a:xfrm>
        </p:spPr>
        <p:txBody>
          <a:bodyPr>
            <a:noAutofit/>
          </a:bodyPr>
          <a:lstStyle/>
          <a:p>
            <a:pPr marL="109693" indent="0">
              <a:buNone/>
            </a:pPr>
            <a:r>
              <a:rPr lang="en-US" altLang="en-US" sz="1800" dirty="0" smtClean="0">
                <a:latin typeface="Calibri" panose="020F0502020204030204" pitchFamily="34" charset="0"/>
              </a:rPr>
              <a:t>&lt;</a:t>
            </a:r>
            <a:r>
              <a:rPr lang="en-US" altLang="en-US" sz="1800" dirty="0">
                <a:latin typeface="Calibri" panose="020F0502020204030204" pitchFamily="34" charset="0"/>
              </a:rPr>
              <a:t>html&gt;</a:t>
            </a:r>
          </a:p>
          <a:p>
            <a:pPr marL="109693" indent="0">
              <a:buNone/>
            </a:pPr>
            <a:r>
              <a:rPr lang="en-US" altLang="en-US" sz="1800" dirty="0">
                <a:latin typeface="Calibri" panose="020F0502020204030204" pitchFamily="34" charset="0"/>
              </a:rPr>
              <a:t>  &lt;head&gt;</a:t>
            </a:r>
          </a:p>
          <a:p>
            <a:pPr marL="109693" indent="0">
              <a:buNone/>
            </a:pPr>
            <a:r>
              <a:rPr lang="en-US" altLang="en-US" sz="1800" dirty="0">
                <a:latin typeface="Calibri" panose="020F0502020204030204" pitchFamily="34" charset="0"/>
              </a:rPr>
              <a:t>     &lt;title&gt;Selector Class&lt;/title&gt;</a:t>
            </a:r>
          </a:p>
          <a:p>
            <a:pPr marL="109693" indent="0">
              <a:buNone/>
            </a:pPr>
            <a:r>
              <a:rPr lang="en-US" altLang="en-US" sz="1800" b="1" dirty="0">
                <a:solidFill>
                  <a:schemeClr val="tx2"/>
                </a:solidFill>
                <a:latin typeface="Calibri" panose="020F0502020204030204" pitchFamily="34" charset="0"/>
              </a:rPr>
              <a:t>     &lt;style type="text/</a:t>
            </a:r>
            <a:r>
              <a:rPr lang="en-US" altLang="en-US" sz="1800" b="1" dirty="0" err="1">
                <a:solidFill>
                  <a:schemeClr val="tx2"/>
                </a:solidFill>
                <a:latin typeface="Calibri" panose="020F0502020204030204" pitchFamily="34" charset="0"/>
              </a:rPr>
              <a:t>css</a:t>
            </a:r>
            <a:r>
              <a:rPr lang="en-US" altLang="en-US" sz="1800" b="1" dirty="0">
                <a:solidFill>
                  <a:schemeClr val="tx2"/>
                </a:solidFill>
                <a:latin typeface="Calibri" panose="020F0502020204030204" pitchFamily="34" charset="0"/>
              </a:rPr>
              <a:t>"&gt; </a:t>
            </a:r>
          </a:p>
          <a:p>
            <a:pPr marL="109693" indent="0">
              <a:buNone/>
            </a:pPr>
            <a:r>
              <a:rPr lang="en-US" altLang="en-US" sz="1800" b="1" dirty="0">
                <a:solidFill>
                  <a:schemeClr val="tx2"/>
                </a:solidFill>
                <a:latin typeface="Calibri" panose="020F0502020204030204" pitchFamily="34" charset="0"/>
              </a:rPr>
              <a:t>	</a:t>
            </a:r>
            <a:r>
              <a:rPr lang="en-US" altLang="en-US" sz="1800" b="1" dirty="0" smtClean="0">
                <a:solidFill>
                  <a:schemeClr val="tx2"/>
                </a:solidFill>
                <a:latin typeface="Calibri" panose="020F0502020204030204" pitchFamily="34" charset="0"/>
              </a:rPr>
              <a:t>.highlight </a:t>
            </a:r>
            <a:r>
              <a:rPr lang="en-US" altLang="en-US" sz="1800" b="1" dirty="0">
                <a:solidFill>
                  <a:schemeClr val="tx2"/>
                </a:solidFill>
                <a:latin typeface="Calibri" panose="020F0502020204030204" pitchFamily="34" charset="0"/>
              </a:rPr>
              <a:t>{</a:t>
            </a:r>
            <a:r>
              <a:rPr lang="en-US" altLang="en-US" sz="1800" b="1" dirty="0" err="1">
                <a:solidFill>
                  <a:schemeClr val="tx2"/>
                </a:solidFill>
                <a:latin typeface="Calibri" panose="020F0502020204030204" pitchFamily="34" charset="0"/>
              </a:rPr>
              <a:t>font-family:arial</a:t>
            </a:r>
            <a:r>
              <a:rPr lang="en-US" altLang="en-US" sz="1800" b="1" dirty="0">
                <a:solidFill>
                  <a:schemeClr val="tx2"/>
                </a:solidFill>
                <a:latin typeface="Calibri" panose="020F0502020204030204" pitchFamily="34" charset="0"/>
              </a:rPr>
              <a:t>; </a:t>
            </a:r>
            <a:r>
              <a:rPr lang="en-US" altLang="en-US" sz="1800" b="1" dirty="0" smtClean="0">
                <a:solidFill>
                  <a:schemeClr val="tx2"/>
                </a:solidFill>
                <a:latin typeface="Calibri" panose="020F0502020204030204" pitchFamily="34" charset="0"/>
              </a:rPr>
              <a:t>font-size:15px</a:t>
            </a:r>
            <a:r>
              <a:rPr lang="en-US" altLang="en-US" sz="1800" b="1" dirty="0">
                <a:solidFill>
                  <a:schemeClr val="tx2"/>
                </a:solidFill>
                <a:latin typeface="Calibri" panose="020F0502020204030204" pitchFamily="34" charset="0"/>
              </a:rPr>
              <a:t>; </a:t>
            </a:r>
            <a:r>
              <a:rPr lang="en-US" altLang="en-US" sz="1800" b="1" dirty="0" err="1">
                <a:solidFill>
                  <a:schemeClr val="tx2"/>
                </a:solidFill>
                <a:latin typeface="Calibri" panose="020F0502020204030204" pitchFamily="34" charset="0"/>
              </a:rPr>
              <a:t>color:red</a:t>
            </a:r>
            <a:r>
              <a:rPr lang="en-US" altLang="en-US" sz="1800" b="1" dirty="0">
                <a:solidFill>
                  <a:schemeClr val="tx2"/>
                </a:solidFill>
                <a:latin typeface="Calibri" panose="020F0502020204030204" pitchFamily="34" charset="0"/>
              </a:rPr>
              <a:t>}</a:t>
            </a:r>
          </a:p>
          <a:p>
            <a:pPr marL="109693" indent="0">
              <a:buNone/>
            </a:pPr>
            <a:r>
              <a:rPr lang="en-US" altLang="en-US" sz="1800" b="1" dirty="0">
                <a:solidFill>
                  <a:schemeClr val="tx2"/>
                </a:solidFill>
                <a:latin typeface="Calibri" panose="020F0502020204030204" pitchFamily="34" charset="0"/>
              </a:rPr>
              <a:t>     &lt;/style&gt;</a:t>
            </a:r>
          </a:p>
          <a:p>
            <a:pPr marL="109693" indent="0">
              <a:buNone/>
            </a:pPr>
            <a:r>
              <a:rPr lang="en-US" altLang="en-US" sz="1800" dirty="0">
                <a:latin typeface="Calibri" panose="020F0502020204030204" pitchFamily="34" charset="0"/>
              </a:rPr>
              <a:t>  &lt;/head&gt;</a:t>
            </a:r>
          </a:p>
          <a:p>
            <a:pPr marL="109693" indent="0">
              <a:buNone/>
            </a:pPr>
            <a:r>
              <a:rPr lang="en-US" altLang="en-US" sz="1800" dirty="0">
                <a:latin typeface="Calibri" panose="020F0502020204030204" pitchFamily="34" charset="0"/>
              </a:rPr>
              <a:t>  &lt;body</a:t>
            </a:r>
            <a:r>
              <a:rPr lang="en-US" altLang="en-US" sz="1800" dirty="0" smtClean="0">
                <a:latin typeface="Calibri" panose="020F0502020204030204" pitchFamily="34" charset="0"/>
              </a:rPr>
              <a:t>&gt;</a:t>
            </a:r>
          </a:p>
          <a:p>
            <a:pPr marL="109693" indent="0">
              <a:buNone/>
            </a:pPr>
            <a:r>
              <a:rPr lang="en-US" altLang="en-US" sz="1800" dirty="0" err="1" smtClean="0">
                <a:latin typeface="Calibri" panose="020F0502020204030204" pitchFamily="34" charset="0"/>
              </a:rPr>
              <a:t>Tulisan</a:t>
            </a:r>
            <a:r>
              <a:rPr lang="en-US" altLang="en-US" sz="1800" dirty="0" smtClean="0">
                <a:latin typeface="Calibri" panose="020F0502020204030204" pitchFamily="34" charset="0"/>
              </a:rPr>
              <a:t> </a:t>
            </a:r>
            <a:r>
              <a:rPr lang="en-US" altLang="en-US" sz="1800" dirty="0" err="1" smtClean="0">
                <a:latin typeface="Calibri" panose="020F0502020204030204" pitchFamily="34" charset="0"/>
              </a:rPr>
              <a:t>tanpa</a:t>
            </a:r>
            <a:r>
              <a:rPr lang="en-US" altLang="en-US" sz="1800" dirty="0" smtClean="0">
                <a:latin typeface="Calibri" panose="020F0502020204030204" pitchFamily="34" charset="0"/>
              </a:rPr>
              <a:t> Class</a:t>
            </a:r>
          </a:p>
          <a:p>
            <a:pPr marL="109693" indent="0">
              <a:buNone/>
            </a:pPr>
            <a:r>
              <a:rPr lang="en-US" altLang="en-US" sz="1800" dirty="0" smtClean="0">
                <a:latin typeface="Calibri" panose="020F0502020204030204" pitchFamily="34" charset="0"/>
              </a:rPr>
              <a:t>&lt;b&gt; </a:t>
            </a:r>
            <a:r>
              <a:rPr lang="en-US" altLang="en-US" sz="1800" dirty="0" err="1" smtClean="0">
                <a:latin typeface="Calibri" panose="020F0502020204030204" pitchFamily="34" charset="0"/>
              </a:rPr>
              <a:t>Tulisan</a:t>
            </a:r>
            <a:r>
              <a:rPr lang="en-US" altLang="en-US" sz="1800" dirty="0" smtClean="0">
                <a:latin typeface="Calibri" panose="020F0502020204030204" pitchFamily="34" charset="0"/>
              </a:rPr>
              <a:t> </a:t>
            </a:r>
            <a:r>
              <a:rPr lang="en-US" altLang="en-US" sz="1800" dirty="0" err="1" smtClean="0">
                <a:latin typeface="Calibri" panose="020F0502020204030204" pitchFamily="34" charset="0"/>
              </a:rPr>
              <a:t>Dengan</a:t>
            </a:r>
            <a:r>
              <a:rPr lang="en-US" altLang="en-US" sz="1800" dirty="0" smtClean="0">
                <a:latin typeface="Calibri" panose="020F0502020204030204" pitchFamily="34" charset="0"/>
              </a:rPr>
              <a:t> </a:t>
            </a:r>
            <a:r>
              <a:rPr lang="en-US" altLang="en-US" sz="1800" dirty="0" err="1" smtClean="0">
                <a:latin typeface="Calibri" panose="020F0502020204030204" pitchFamily="34" charset="0"/>
              </a:rPr>
              <a:t>Tebal</a:t>
            </a:r>
            <a:r>
              <a:rPr lang="en-US" altLang="en-US" sz="1800" dirty="0" smtClean="0">
                <a:latin typeface="Calibri" panose="020F0502020204030204" pitchFamily="34" charset="0"/>
              </a:rPr>
              <a:t> </a:t>
            </a:r>
            <a:r>
              <a:rPr lang="en-US" altLang="en-US" sz="1800" dirty="0" err="1" smtClean="0">
                <a:latin typeface="Calibri" panose="020F0502020204030204" pitchFamily="34" charset="0"/>
              </a:rPr>
              <a:t>tanpa</a:t>
            </a:r>
            <a:r>
              <a:rPr lang="en-US" altLang="en-US" sz="1800" dirty="0" smtClean="0">
                <a:latin typeface="Calibri" panose="020F0502020204030204" pitchFamily="34" charset="0"/>
              </a:rPr>
              <a:t> </a:t>
            </a:r>
            <a:r>
              <a:rPr lang="en-US" altLang="en-US" sz="1800" dirty="0" err="1" smtClean="0">
                <a:latin typeface="Calibri" panose="020F0502020204030204" pitchFamily="34" charset="0"/>
              </a:rPr>
              <a:t>css</a:t>
            </a:r>
            <a:r>
              <a:rPr lang="en-US" altLang="en-US" sz="1800" dirty="0" smtClean="0">
                <a:latin typeface="Calibri" panose="020F0502020204030204" pitchFamily="34" charset="0"/>
              </a:rPr>
              <a:t>&lt;/b&gt;</a:t>
            </a:r>
            <a:endParaRPr lang="en-US" altLang="en-US" sz="1800" dirty="0">
              <a:latin typeface="Calibri" panose="020F0502020204030204" pitchFamily="34" charset="0"/>
            </a:endParaRPr>
          </a:p>
          <a:p>
            <a:pPr marL="109693" indent="0">
              <a:buNone/>
            </a:pPr>
            <a:r>
              <a:rPr lang="en-US" altLang="en-US" sz="1800" b="1" dirty="0" smtClean="0">
                <a:solidFill>
                  <a:schemeClr val="tx2"/>
                </a:solidFill>
                <a:latin typeface="Calibri" panose="020F0502020204030204" pitchFamily="34" charset="0"/>
              </a:rPr>
              <a:t>&lt;</a:t>
            </a:r>
            <a:r>
              <a:rPr lang="en-US" altLang="en-US" sz="1800" b="1" dirty="0">
                <a:solidFill>
                  <a:schemeClr val="tx2"/>
                </a:solidFill>
                <a:latin typeface="Calibri" panose="020F0502020204030204" pitchFamily="34" charset="0"/>
              </a:rPr>
              <a:t>b class</a:t>
            </a:r>
            <a:r>
              <a:rPr lang="en-US" altLang="en-US" sz="1800" b="1" dirty="0" smtClean="0">
                <a:solidFill>
                  <a:schemeClr val="tx2"/>
                </a:solidFill>
                <a:latin typeface="Calibri" panose="020F0502020204030204" pitchFamily="34" charset="0"/>
              </a:rPr>
              <a:t>="</a:t>
            </a:r>
            <a:r>
              <a:rPr lang="en-US" altLang="en-US" sz="1800" b="1" dirty="0">
                <a:solidFill>
                  <a:schemeClr val="tx2"/>
                </a:solidFill>
                <a:latin typeface="Calibri" panose="020F0502020204030204" pitchFamily="34" charset="0"/>
              </a:rPr>
              <a:t> highlight </a:t>
            </a:r>
            <a:r>
              <a:rPr lang="en-US" altLang="en-US" sz="1800" b="1" dirty="0" smtClean="0">
                <a:solidFill>
                  <a:schemeClr val="tx2"/>
                </a:solidFill>
                <a:latin typeface="Calibri" panose="020F0502020204030204" pitchFamily="34" charset="0"/>
              </a:rPr>
              <a:t>"&gt; </a:t>
            </a:r>
            <a:r>
              <a:rPr lang="en-US" altLang="en-US" sz="1800" dirty="0" smtClean="0">
                <a:latin typeface="Calibri" panose="020F0502020204030204" pitchFamily="34" charset="0"/>
              </a:rPr>
              <a:t> </a:t>
            </a:r>
            <a:r>
              <a:rPr lang="en-US" altLang="en-US" sz="1800" dirty="0" err="1">
                <a:latin typeface="Calibri" panose="020F0502020204030204" pitchFamily="34" charset="0"/>
              </a:rPr>
              <a:t>Tulisan</a:t>
            </a:r>
            <a:r>
              <a:rPr lang="en-US" altLang="en-US" sz="1800" dirty="0">
                <a:latin typeface="Calibri" panose="020F0502020204030204" pitchFamily="34" charset="0"/>
              </a:rPr>
              <a:t> </a:t>
            </a:r>
            <a:r>
              <a:rPr lang="en-US" altLang="en-US" sz="1800" dirty="0" err="1">
                <a:latin typeface="Calibri" panose="020F0502020204030204" pitchFamily="34" charset="0"/>
              </a:rPr>
              <a:t>ini</a:t>
            </a:r>
            <a:r>
              <a:rPr lang="en-US" altLang="en-US" sz="1800" dirty="0">
                <a:latin typeface="Calibri" panose="020F0502020204030204" pitchFamily="34" charset="0"/>
              </a:rPr>
              <a:t> </a:t>
            </a:r>
            <a:r>
              <a:rPr lang="en-US" altLang="en-US" sz="1800" dirty="0" err="1">
                <a:latin typeface="Calibri" panose="020F0502020204030204" pitchFamily="34" charset="0"/>
              </a:rPr>
              <a:t>tebal</a:t>
            </a:r>
            <a:r>
              <a:rPr lang="en-US" altLang="en-US" sz="1800" dirty="0">
                <a:latin typeface="Calibri" panose="020F0502020204030204" pitchFamily="34" charset="0"/>
              </a:rPr>
              <a:t> </a:t>
            </a:r>
            <a:r>
              <a:rPr lang="en-US" altLang="en-US" sz="1800" dirty="0" err="1">
                <a:latin typeface="Calibri" panose="020F0502020204030204" pitchFamily="34" charset="0"/>
              </a:rPr>
              <a:t>karena</a:t>
            </a:r>
            <a:r>
              <a:rPr lang="en-US" altLang="en-US" sz="1800" dirty="0">
                <a:latin typeface="Calibri" panose="020F0502020204030204" pitchFamily="34" charset="0"/>
              </a:rPr>
              <a:t> </a:t>
            </a:r>
            <a:r>
              <a:rPr lang="en-US" altLang="en-US" sz="1800" dirty="0" err="1">
                <a:latin typeface="Calibri" panose="020F0502020204030204" pitchFamily="34" charset="0"/>
              </a:rPr>
              <a:t>pengaruh</a:t>
            </a:r>
            <a:r>
              <a:rPr lang="en-US" altLang="en-US" sz="1800" dirty="0">
                <a:latin typeface="Calibri" panose="020F0502020204030204" pitchFamily="34" charset="0"/>
              </a:rPr>
              <a:t> selector class </a:t>
            </a:r>
            <a:r>
              <a:rPr lang="en-US" altLang="en-US" sz="1800" b="1" dirty="0">
                <a:solidFill>
                  <a:schemeClr val="tx2"/>
                </a:solidFill>
                <a:latin typeface="Calibri" panose="020F0502020204030204" pitchFamily="34" charset="0"/>
              </a:rPr>
              <a:t>highlight</a:t>
            </a:r>
            <a:r>
              <a:rPr lang="en-US" altLang="en-US" sz="1800" dirty="0" smtClean="0">
                <a:latin typeface="Calibri" panose="020F0502020204030204" pitchFamily="34" charset="0"/>
              </a:rPr>
              <a:t> </a:t>
            </a:r>
            <a:endParaRPr lang="en-US" altLang="en-US" sz="1800" dirty="0">
              <a:latin typeface="Calibri" panose="020F0502020204030204" pitchFamily="34" charset="0"/>
            </a:endParaRPr>
          </a:p>
          <a:p>
            <a:pPr marL="109693" indent="0">
              <a:buNone/>
            </a:pPr>
            <a:r>
              <a:rPr lang="en-US" altLang="en-US" sz="1800" dirty="0">
                <a:latin typeface="Calibri" panose="020F0502020204030204" pitchFamily="34" charset="0"/>
              </a:rPr>
              <a:t>       &lt;/b&gt;&lt;</a:t>
            </a:r>
            <a:r>
              <a:rPr lang="en-US" altLang="en-US" sz="1800" dirty="0" err="1">
                <a:latin typeface="Calibri" panose="020F0502020204030204" pitchFamily="34" charset="0"/>
              </a:rPr>
              <a:t>br</a:t>
            </a:r>
            <a:r>
              <a:rPr lang="en-US" altLang="en-US" sz="1800" dirty="0" smtClean="0">
                <a:latin typeface="Calibri" panose="020F0502020204030204" pitchFamily="34" charset="0"/>
              </a:rPr>
              <a:t>&gt;</a:t>
            </a:r>
          </a:p>
          <a:p>
            <a:pPr marL="109693" indent="0">
              <a:buNone/>
            </a:pPr>
            <a:r>
              <a:rPr lang="en-US" altLang="en-US" sz="1800" dirty="0" smtClean="0">
                <a:latin typeface="Calibri" panose="020F0502020204030204" pitchFamily="34" charset="0"/>
              </a:rPr>
              <a:t>&lt;</a:t>
            </a:r>
            <a:r>
              <a:rPr lang="en-US" altLang="en-US" sz="1800" dirty="0" err="1" smtClean="0">
                <a:latin typeface="Calibri" panose="020F0502020204030204" pitchFamily="34" charset="0"/>
              </a:rPr>
              <a:t>i</a:t>
            </a:r>
            <a:r>
              <a:rPr lang="en-US" altLang="en-US" sz="1800" dirty="0" smtClean="0">
                <a:latin typeface="Calibri" panose="020F0502020204030204" pitchFamily="34" charset="0"/>
              </a:rPr>
              <a:t>&gt; </a:t>
            </a:r>
            <a:r>
              <a:rPr lang="en-US" altLang="en-US" sz="1800" dirty="0" err="1" smtClean="0">
                <a:latin typeface="Calibri" panose="020F0502020204030204" pitchFamily="34" charset="0"/>
              </a:rPr>
              <a:t>tulisan</a:t>
            </a:r>
            <a:r>
              <a:rPr lang="en-US" altLang="en-US" sz="1800" dirty="0" smtClean="0">
                <a:latin typeface="Calibri" panose="020F0502020204030204" pitchFamily="34" charset="0"/>
              </a:rPr>
              <a:t> </a:t>
            </a:r>
            <a:r>
              <a:rPr lang="en-US" altLang="en-US" sz="1800" dirty="0" err="1" smtClean="0">
                <a:latin typeface="Calibri" panose="020F0502020204030204" pitchFamily="34" charset="0"/>
              </a:rPr>
              <a:t>ini</a:t>
            </a:r>
            <a:r>
              <a:rPr lang="en-US" altLang="en-US" sz="1800" dirty="0" smtClean="0">
                <a:latin typeface="Calibri" panose="020F0502020204030204" pitchFamily="34" charset="0"/>
              </a:rPr>
              <a:t> </a:t>
            </a:r>
            <a:r>
              <a:rPr lang="en-US" altLang="en-US" sz="1800" dirty="0" err="1" smtClean="0">
                <a:latin typeface="Calibri" panose="020F0502020204030204" pitchFamily="34" charset="0"/>
              </a:rPr>
              <a:t>dicetak</a:t>
            </a:r>
            <a:r>
              <a:rPr lang="en-US" altLang="en-US" sz="1800" dirty="0" smtClean="0">
                <a:latin typeface="Calibri" panose="020F0502020204030204" pitchFamily="34" charset="0"/>
              </a:rPr>
              <a:t> miring </a:t>
            </a:r>
            <a:r>
              <a:rPr lang="en-US" altLang="en-US" sz="1800" dirty="0" err="1" smtClean="0">
                <a:latin typeface="Calibri" panose="020F0502020204030204" pitchFamily="34" charset="0"/>
              </a:rPr>
              <a:t>tanpa</a:t>
            </a:r>
            <a:r>
              <a:rPr lang="en-US" altLang="en-US" sz="1800" dirty="0" smtClean="0">
                <a:latin typeface="Calibri" panose="020F0502020204030204" pitchFamily="34" charset="0"/>
              </a:rPr>
              <a:t> </a:t>
            </a:r>
            <a:r>
              <a:rPr lang="en-US" altLang="en-US" sz="1800" dirty="0" err="1" smtClean="0">
                <a:latin typeface="Calibri" panose="020F0502020204030204" pitchFamily="34" charset="0"/>
              </a:rPr>
              <a:t>css</a:t>
            </a:r>
            <a:r>
              <a:rPr lang="en-US" altLang="en-US" sz="1800" dirty="0" smtClean="0">
                <a:latin typeface="Calibri" panose="020F0502020204030204" pitchFamily="34" charset="0"/>
              </a:rPr>
              <a:t> &lt;/</a:t>
            </a:r>
            <a:r>
              <a:rPr lang="en-US" altLang="en-US" sz="1800" dirty="0" err="1" smtClean="0">
                <a:latin typeface="Calibri" panose="020F0502020204030204" pitchFamily="34" charset="0"/>
              </a:rPr>
              <a:t>i</a:t>
            </a:r>
            <a:r>
              <a:rPr lang="en-US" altLang="en-US" sz="1800" dirty="0" smtClean="0">
                <a:latin typeface="Calibri" panose="020F0502020204030204" pitchFamily="34" charset="0"/>
              </a:rPr>
              <a:t>&gt;</a:t>
            </a:r>
            <a:endParaRPr lang="en-US" altLang="en-US" sz="1800" dirty="0">
              <a:latin typeface="Calibri" panose="020F0502020204030204" pitchFamily="34" charset="0"/>
            </a:endParaRPr>
          </a:p>
          <a:p>
            <a:pPr marL="109693" indent="0">
              <a:buNone/>
            </a:pPr>
            <a:r>
              <a:rPr lang="en-US" altLang="en-US" sz="1800" b="1" dirty="0" smtClean="0">
                <a:solidFill>
                  <a:schemeClr val="tx2"/>
                </a:solidFill>
                <a:latin typeface="Calibri" panose="020F0502020204030204" pitchFamily="34" charset="0"/>
              </a:rPr>
              <a:t>&lt;</a:t>
            </a:r>
            <a:r>
              <a:rPr lang="en-US" altLang="en-US" sz="1800" b="1" dirty="0" err="1">
                <a:solidFill>
                  <a:schemeClr val="tx2"/>
                </a:solidFill>
                <a:latin typeface="Calibri" panose="020F0502020204030204" pitchFamily="34" charset="0"/>
              </a:rPr>
              <a:t>i</a:t>
            </a:r>
            <a:r>
              <a:rPr lang="en-US" altLang="en-US" sz="1800" b="1" dirty="0">
                <a:solidFill>
                  <a:schemeClr val="tx2"/>
                </a:solidFill>
                <a:latin typeface="Calibri" panose="020F0502020204030204" pitchFamily="34" charset="0"/>
              </a:rPr>
              <a:t> class</a:t>
            </a:r>
            <a:r>
              <a:rPr lang="en-US" altLang="en-US" sz="1800" b="1" dirty="0" smtClean="0">
                <a:solidFill>
                  <a:schemeClr val="tx2"/>
                </a:solidFill>
                <a:latin typeface="Calibri" panose="020F0502020204030204" pitchFamily="34" charset="0"/>
              </a:rPr>
              <a:t>=“highlight"&gt;   </a:t>
            </a:r>
            <a:r>
              <a:rPr lang="en-US" altLang="en-US" sz="1800" dirty="0" err="1" smtClean="0">
                <a:latin typeface="Calibri" panose="020F0502020204030204" pitchFamily="34" charset="0"/>
              </a:rPr>
              <a:t>Tulisan</a:t>
            </a:r>
            <a:r>
              <a:rPr lang="en-US" altLang="en-US" sz="1800" dirty="0" smtClean="0">
                <a:latin typeface="Calibri" panose="020F0502020204030204" pitchFamily="34" charset="0"/>
              </a:rPr>
              <a:t> </a:t>
            </a:r>
            <a:r>
              <a:rPr lang="en-US" altLang="en-US" sz="1800" dirty="0" err="1">
                <a:latin typeface="Calibri" panose="020F0502020204030204" pitchFamily="34" charset="0"/>
              </a:rPr>
              <a:t>ini</a:t>
            </a:r>
            <a:r>
              <a:rPr lang="en-US" altLang="en-US" sz="1800" dirty="0">
                <a:latin typeface="Calibri" panose="020F0502020204030204" pitchFamily="34" charset="0"/>
              </a:rPr>
              <a:t> </a:t>
            </a:r>
            <a:r>
              <a:rPr lang="en-US" altLang="en-US" sz="1800" dirty="0" err="1">
                <a:latin typeface="Calibri" panose="020F0502020204030204" pitchFamily="34" charset="0"/>
              </a:rPr>
              <a:t>dicetak</a:t>
            </a:r>
            <a:r>
              <a:rPr lang="en-US" altLang="en-US" sz="1800" dirty="0">
                <a:latin typeface="Calibri" panose="020F0502020204030204" pitchFamily="34" charset="0"/>
              </a:rPr>
              <a:t> miring </a:t>
            </a:r>
            <a:r>
              <a:rPr lang="en-US" altLang="en-US" sz="1800" dirty="0" err="1">
                <a:latin typeface="Calibri" panose="020F0502020204030204" pitchFamily="34" charset="0"/>
              </a:rPr>
              <a:t>karena</a:t>
            </a:r>
            <a:r>
              <a:rPr lang="en-US" altLang="en-US" sz="1800" dirty="0">
                <a:latin typeface="Calibri" panose="020F0502020204030204" pitchFamily="34" charset="0"/>
              </a:rPr>
              <a:t> </a:t>
            </a:r>
            <a:r>
              <a:rPr lang="en-US" altLang="en-US" sz="1800" dirty="0" err="1" smtClean="0">
                <a:latin typeface="Calibri" panose="020F0502020204030204" pitchFamily="34" charset="0"/>
              </a:rPr>
              <a:t>css</a:t>
            </a:r>
            <a:r>
              <a:rPr lang="en-US" altLang="en-US" sz="1800" dirty="0" smtClean="0">
                <a:latin typeface="Calibri" panose="020F0502020204030204" pitchFamily="34" charset="0"/>
              </a:rPr>
              <a:t> selector </a:t>
            </a:r>
            <a:r>
              <a:rPr lang="en-US" altLang="en-US" sz="1800" dirty="0">
                <a:latin typeface="Calibri" panose="020F0502020204030204" pitchFamily="34" charset="0"/>
              </a:rPr>
              <a:t>class </a:t>
            </a:r>
            <a:r>
              <a:rPr lang="en-US" altLang="en-US" sz="1800" dirty="0" smtClean="0">
                <a:latin typeface="Calibri" panose="020F0502020204030204" pitchFamily="34" charset="0"/>
              </a:rPr>
              <a:t>highlight&lt;/</a:t>
            </a:r>
            <a:r>
              <a:rPr lang="en-US" altLang="en-US" sz="1800" dirty="0" err="1">
                <a:latin typeface="Calibri" panose="020F0502020204030204" pitchFamily="34" charset="0"/>
              </a:rPr>
              <a:t>i</a:t>
            </a:r>
            <a:r>
              <a:rPr lang="en-US" altLang="en-US" sz="1800" dirty="0">
                <a:latin typeface="Calibri" panose="020F0502020204030204" pitchFamily="34" charset="0"/>
              </a:rPr>
              <a:t>&gt;</a:t>
            </a:r>
          </a:p>
          <a:p>
            <a:pPr marL="109693" indent="0">
              <a:buNone/>
            </a:pPr>
            <a:r>
              <a:rPr lang="en-US" altLang="en-US" sz="1800" dirty="0">
                <a:latin typeface="Calibri" panose="020F0502020204030204" pitchFamily="34" charset="0"/>
              </a:rPr>
              <a:t>  &lt;/body&gt;</a:t>
            </a:r>
          </a:p>
          <a:p>
            <a:pPr marL="109693" indent="0">
              <a:buNone/>
            </a:pPr>
            <a:r>
              <a:rPr lang="en-US" altLang="en-US" sz="1800" dirty="0">
                <a:latin typeface="Calibri" panose="020F0502020204030204" pitchFamily="34" charset="0"/>
              </a:rPr>
              <a:t>&lt;/html&gt;</a:t>
            </a:r>
          </a:p>
        </p:txBody>
      </p:sp>
    </p:spTree>
    <p:extLst>
      <p:ext uri="{BB962C8B-B14F-4D97-AF65-F5344CB8AC3E}">
        <p14:creationId xmlns:p14="http://schemas.microsoft.com/office/powerpoint/2010/main" val="4910106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SPAN </a:t>
            </a:r>
            <a:r>
              <a:rPr lang="en-US" b="1" dirty="0" err="1" smtClean="0"/>
              <a:t>dan</a:t>
            </a:r>
            <a:r>
              <a:rPr lang="en-US" b="1" dirty="0" smtClean="0"/>
              <a:t> DIV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78211"/>
            <a:ext cx="8229600" cy="4325112"/>
          </a:xfrm>
        </p:spPr>
        <p:txBody>
          <a:bodyPr>
            <a:normAutofit fontScale="92500" lnSpcReduction="10000"/>
          </a:bodyPr>
          <a:lstStyle/>
          <a:p>
            <a:pPr>
              <a:lnSpc>
                <a:spcPct val="80000"/>
              </a:lnSpc>
            </a:pPr>
            <a:r>
              <a:rPr lang="en-US" altLang="en-US" dirty="0" err="1"/>
              <a:t>Dua</a:t>
            </a:r>
            <a:r>
              <a:rPr lang="en-US" altLang="en-US" dirty="0"/>
              <a:t> tag yang </a:t>
            </a:r>
            <a:r>
              <a:rPr lang="en-US" altLang="en-US" dirty="0" err="1"/>
              <a:t>sering</a:t>
            </a:r>
            <a:r>
              <a:rPr lang="en-US" altLang="en-US" dirty="0"/>
              <a:t> </a:t>
            </a:r>
            <a:r>
              <a:rPr lang="en-US" altLang="en-US" dirty="0" err="1"/>
              <a:t>dikombinasikan</a:t>
            </a:r>
            <a:r>
              <a:rPr lang="en-US" altLang="en-US" dirty="0"/>
              <a:t> </a:t>
            </a:r>
            <a:r>
              <a:rPr lang="en-US" altLang="en-US" dirty="0" err="1"/>
              <a:t>dengan</a:t>
            </a:r>
            <a:r>
              <a:rPr lang="en-US" altLang="en-US" dirty="0"/>
              <a:t> </a:t>
            </a:r>
            <a:r>
              <a:rPr lang="en-US" altLang="en-US" i="1" dirty="0"/>
              <a:t>selector class </a:t>
            </a:r>
            <a:r>
              <a:rPr lang="en-US" altLang="en-US" dirty="0" err="1"/>
              <a:t>adalah</a:t>
            </a:r>
            <a:r>
              <a:rPr lang="en-US" altLang="en-US" dirty="0"/>
              <a:t> </a:t>
            </a:r>
            <a:r>
              <a:rPr lang="en-US" altLang="en-US" b="1" dirty="0"/>
              <a:t>&lt;SPAN&gt; </a:t>
            </a:r>
            <a:r>
              <a:rPr lang="en-US" altLang="en-US" dirty="0" err="1"/>
              <a:t>dan</a:t>
            </a:r>
            <a:r>
              <a:rPr lang="en-US" altLang="en-US" dirty="0"/>
              <a:t> </a:t>
            </a:r>
            <a:r>
              <a:rPr lang="en-US" altLang="en-US" b="1" dirty="0"/>
              <a:t>&lt;DIV&gt;</a:t>
            </a:r>
          </a:p>
          <a:p>
            <a:pPr>
              <a:lnSpc>
                <a:spcPct val="80000"/>
              </a:lnSpc>
            </a:pPr>
            <a:r>
              <a:rPr lang="en-US" altLang="en-US" dirty="0"/>
              <a:t>Tag </a:t>
            </a:r>
            <a:r>
              <a:rPr lang="en-US" altLang="en-US" b="1" dirty="0"/>
              <a:t>&lt;SPAN&gt; </a:t>
            </a:r>
            <a:r>
              <a:rPr lang="en-US" altLang="en-US" dirty="0" err="1"/>
              <a:t>adalah</a:t>
            </a:r>
            <a:r>
              <a:rPr lang="en-US" altLang="en-US" dirty="0"/>
              <a:t> "</a:t>
            </a:r>
            <a:r>
              <a:rPr lang="en-US" altLang="en-US" i="1" dirty="0"/>
              <a:t>inline-tag</a:t>
            </a:r>
            <a:r>
              <a:rPr lang="en-US" altLang="en-US" dirty="0"/>
              <a:t>" </a:t>
            </a:r>
            <a:r>
              <a:rPr lang="en-US" altLang="en-US" dirty="0" err="1"/>
              <a:t>dalam</a:t>
            </a:r>
            <a:r>
              <a:rPr lang="en-US" altLang="en-US" dirty="0"/>
              <a:t> HTML, </a:t>
            </a:r>
            <a:r>
              <a:rPr lang="en-US" altLang="en-US" dirty="0" err="1"/>
              <a:t>berarti</a:t>
            </a:r>
            <a:r>
              <a:rPr lang="en-US" altLang="en-US" dirty="0"/>
              <a:t> </a:t>
            </a:r>
            <a:r>
              <a:rPr lang="en-US" altLang="en-US" dirty="0" err="1"/>
              <a:t>tidak</a:t>
            </a:r>
            <a:r>
              <a:rPr lang="en-US" altLang="en-US" dirty="0"/>
              <a:t> </a:t>
            </a:r>
            <a:r>
              <a:rPr lang="en-US" altLang="en-US" dirty="0" err="1"/>
              <a:t>ada</a:t>
            </a:r>
            <a:r>
              <a:rPr lang="en-US" altLang="en-US" dirty="0"/>
              <a:t> </a:t>
            </a:r>
            <a:r>
              <a:rPr lang="en-US" altLang="en-US" dirty="0" err="1"/>
              <a:t>pergantian</a:t>
            </a:r>
            <a:r>
              <a:rPr lang="en-US" altLang="en-US" dirty="0"/>
              <a:t> </a:t>
            </a:r>
            <a:r>
              <a:rPr lang="en-US" altLang="en-US" dirty="0" err="1"/>
              <a:t>baris</a:t>
            </a:r>
            <a:r>
              <a:rPr lang="en-US" altLang="en-US" dirty="0"/>
              <a:t> (</a:t>
            </a:r>
            <a:r>
              <a:rPr lang="en-US" altLang="en-US" i="1" dirty="0"/>
              <a:t>line break</a:t>
            </a:r>
            <a:r>
              <a:rPr lang="en-US" altLang="en-US" dirty="0"/>
              <a:t>) yang </a:t>
            </a:r>
            <a:r>
              <a:rPr lang="en-US" altLang="en-US" dirty="0" err="1"/>
              <a:t>disisipkan</a:t>
            </a:r>
            <a:r>
              <a:rPr lang="en-US" altLang="en-US" dirty="0"/>
              <a:t> </a:t>
            </a:r>
            <a:r>
              <a:rPr lang="en-US" altLang="en-US" dirty="0" err="1"/>
              <a:t>sebelum</a:t>
            </a:r>
            <a:r>
              <a:rPr lang="en-US" altLang="en-US" dirty="0"/>
              <a:t> </a:t>
            </a:r>
            <a:r>
              <a:rPr lang="en-US" altLang="en-US" dirty="0" err="1"/>
              <a:t>atau</a:t>
            </a:r>
            <a:r>
              <a:rPr lang="en-US" altLang="en-US" dirty="0"/>
              <a:t> </a:t>
            </a:r>
            <a:r>
              <a:rPr lang="en-US" altLang="en-US" dirty="0" err="1"/>
              <a:t>setelah</a:t>
            </a:r>
            <a:r>
              <a:rPr lang="en-US" altLang="en-US" dirty="0"/>
              <a:t> </a:t>
            </a:r>
            <a:r>
              <a:rPr lang="en-US" altLang="en-US" dirty="0" err="1"/>
              <a:t>penulisannya</a:t>
            </a:r>
            <a:r>
              <a:rPr lang="en-US" altLang="en-US" dirty="0"/>
              <a:t>.</a:t>
            </a:r>
          </a:p>
          <a:p>
            <a:pPr>
              <a:lnSpc>
                <a:spcPct val="80000"/>
              </a:lnSpc>
            </a:pPr>
            <a:r>
              <a:rPr lang="en-US" altLang="en-US" dirty="0"/>
              <a:t>Tag </a:t>
            </a:r>
            <a:r>
              <a:rPr lang="en-US" altLang="en-US" b="1" dirty="0"/>
              <a:t>&lt;DIV&gt; </a:t>
            </a:r>
            <a:r>
              <a:rPr lang="en-US" altLang="en-US" dirty="0" err="1"/>
              <a:t>adalah</a:t>
            </a:r>
            <a:r>
              <a:rPr lang="en-US" altLang="en-US" dirty="0"/>
              <a:t> "</a:t>
            </a:r>
            <a:r>
              <a:rPr lang="en-US" altLang="en-US" i="1" dirty="0"/>
              <a:t>block tag</a:t>
            </a:r>
            <a:r>
              <a:rPr lang="en-US" altLang="en-US" dirty="0"/>
              <a:t>" </a:t>
            </a:r>
            <a:r>
              <a:rPr lang="en-US" altLang="en-US" dirty="0" err="1"/>
              <a:t>dalam</a:t>
            </a:r>
            <a:r>
              <a:rPr lang="en-US" altLang="en-US" dirty="0"/>
              <a:t> HTML, </a:t>
            </a:r>
            <a:r>
              <a:rPr lang="en-US" altLang="en-US" dirty="0" err="1"/>
              <a:t>berarti</a:t>
            </a:r>
            <a:r>
              <a:rPr lang="en-US" altLang="en-US" dirty="0"/>
              <a:t> </a:t>
            </a:r>
            <a:r>
              <a:rPr lang="en-US" altLang="en-US" dirty="0" err="1"/>
              <a:t>pergantian</a:t>
            </a:r>
            <a:r>
              <a:rPr lang="en-US" altLang="en-US" dirty="0"/>
              <a:t> </a:t>
            </a:r>
            <a:r>
              <a:rPr lang="en-US" altLang="en-US" dirty="0" err="1"/>
              <a:t>baris</a:t>
            </a:r>
            <a:r>
              <a:rPr lang="en-US" altLang="en-US" dirty="0"/>
              <a:t> </a:t>
            </a:r>
            <a:r>
              <a:rPr lang="en-US" altLang="en-US" dirty="0" err="1"/>
              <a:t>secara</a:t>
            </a:r>
            <a:r>
              <a:rPr lang="en-US" altLang="en-US" dirty="0"/>
              <a:t> </a:t>
            </a:r>
            <a:r>
              <a:rPr lang="en-US" altLang="en-US" dirty="0" err="1"/>
              <a:t>otomatis</a:t>
            </a:r>
            <a:r>
              <a:rPr lang="en-US" altLang="en-US" dirty="0"/>
              <a:t> </a:t>
            </a:r>
            <a:r>
              <a:rPr lang="en-US" altLang="en-US" dirty="0" err="1"/>
              <a:t>disisipkan</a:t>
            </a:r>
            <a:r>
              <a:rPr lang="en-US" altLang="en-US" dirty="0"/>
              <a:t> </a:t>
            </a:r>
            <a:r>
              <a:rPr lang="en-US" altLang="en-US" dirty="0" err="1"/>
              <a:t>untuk</a:t>
            </a:r>
            <a:r>
              <a:rPr lang="en-US" altLang="en-US" dirty="0"/>
              <a:t> </a:t>
            </a:r>
            <a:r>
              <a:rPr lang="en-US" altLang="en-US" dirty="0" err="1"/>
              <a:t>memberikan</a:t>
            </a:r>
            <a:r>
              <a:rPr lang="en-US" altLang="en-US" dirty="0"/>
              <a:t> </a:t>
            </a:r>
            <a:r>
              <a:rPr lang="en-US" altLang="en-US" dirty="0" err="1"/>
              <a:t>jarak</a:t>
            </a:r>
            <a:r>
              <a:rPr lang="en-US" altLang="en-US" dirty="0"/>
              <a:t> </a:t>
            </a:r>
            <a:r>
              <a:rPr lang="en-US" altLang="en-US" dirty="0" err="1"/>
              <a:t>antara</a:t>
            </a:r>
            <a:r>
              <a:rPr lang="en-US" altLang="en-US" dirty="0"/>
              <a:t> </a:t>
            </a:r>
            <a:r>
              <a:rPr lang="en-US" altLang="en-US" dirty="0" err="1"/>
              <a:t>blok</a:t>
            </a:r>
            <a:r>
              <a:rPr lang="en-US" altLang="en-US" dirty="0"/>
              <a:t> yang </a:t>
            </a:r>
            <a:r>
              <a:rPr lang="en-US" altLang="en-US" dirty="0" err="1"/>
              <a:t>dibuat</a:t>
            </a:r>
            <a:r>
              <a:rPr lang="en-US" altLang="en-US" dirty="0"/>
              <a:t> </a:t>
            </a:r>
            <a:r>
              <a:rPr lang="en-US" altLang="en-US" dirty="0" err="1"/>
              <a:t>dengan</a:t>
            </a:r>
            <a:r>
              <a:rPr lang="en-US" altLang="en-US" dirty="0"/>
              <a:t> </a:t>
            </a:r>
            <a:r>
              <a:rPr lang="en-US" altLang="en-US" dirty="0" err="1"/>
              <a:t>teks</a:t>
            </a:r>
            <a:r>
              <a:rPr lang="en-US" altLang="en-US" dirty="0"/>
              <a:t> </a:t>
            </a:r>
            <a:r>
              <a:rPr lang="en-US" altLang="en-US" dirty="0" err="1"/>
              <a:t>atau</a:t>
            </a:r>
            <a:r>
              <a:rPr lang="en-US" altLang="en-US" dirty="0"/>
              <a:t> </a:t>
            </a:r>
            <a:r>
              <a:rPr lang="en-US" altLang="en-US" dirty="0" err="1"/>
              <a:t>blok</a:t>
            </a:r>
            <a:r>
              <a:rPr lang="en-US" altLang="en-US" dirty="0"/>
              <a:t> lain </a:t>
            </a:r>
            <a:r>
              <a:rPr lang="en-US" altLang="en-US" dirty="0" err="1"/>
              <a:t>sebelum</a:t>
            </a:r>
            <a:r>
              <a:rPr lang="en-US" altLang="en-US" dirty="0"/>
              <a:t> </a:t>
            </a:r>
            <a:r>
              <a:rPr lang="en-US" altLang="en-US" dirty="0" err="1"/>
              <a:t>dan</a:t>
            </a:r>
            <a:r>
              <a:rPr lang="en-US" altLang="en-US" dirty="0"/>
              <a:t> </a:t>
            </a:r>
            <a:r>
              <a:rPr lang="en-US" altLang="en-US" dirty="0" err="1"/>
              <a:t>sesudahnya</a:t>
            </a:r>
            <a:r>
              <a:rPr lang="en-US" altLang="en-US" dirty="0"/>
              <a:t> (</a:t>
            </a:r>
            <a:r>
              <a:rPr lang="en-US" altLang="en-US" dirty="0" err="1"/>
              <a:t>seperti</a:t>
            </a:r>
            <a:r>
              <a:rPr lang="en-US" altLang="en-US" dirty="0"/>
              <a:t> tag &lt;P&gt; </a:t>
            </a:r>
            <a:r>
              <a:rPr lang="en-US" altLang="en-US" dirty="0" err="1"/>
              <a:t>atau</a:t>
            </a:r>
            <a:r>
              <a:rPr lang="en-US" altLang="en-US" dirty="0"/>
              <a:t> &lt;TABLE&gt;).</a:t>
            </a:r>
          </a:p>
          <a:p>
            <a:pPr>
              <a:lnSpc>
                <a:spcPct val="80000"/>
              </a:lnSpc>
            </a:pPr>
            <a:r>
              <a:rPr lang="en-US" altLang="en-US" dirty="0"/>
              <a:t>Tag </a:t>
            </a:r>
            <a:r>
              <a:rPr lang="en-US" altLang="en-US" b="1" dirty="0"/>
              <a:t>&lt;DIV&gt; </a:t>
            </a:r>
            <a:r>
              <a:rPr lang="en-US" altLang="en-US" dirty="0" err="1"/>
              <a:t>sering</a:t>
            </a:r>
            <a:r>
              <a:rPr lang="en-US" altLang="en-US" dirty="0"/>
              <a:t> </a:t>
            </a:r>
            <a:r>
              <a:rPr lang="en-US" altLang="en-US" dirty="0" err="1"/>
              <a:t>digunakan</a:t>
            </a:r>
            <a:r>
              <a:rPr lang="en-US" altLang="en-US" dirty="0"/>
              <a:t> </a:t>
            </a:r>
            <a:r>
              <a:rPr lang="en-US" altLang="en-US" dirty="0" err="1"/>
              <a:t>untuk</a:t>
            </a:r>
            <a:r>
              <a:rPr lang="en-US" altLang="en-US" dirty="0"/>
              <a:t> </a:t>
            </a:r>
            <a:r>
              <a:rPr lang="en-US" altLang="en-US" dirty="0" err="1"/>
              <a:t>implementasi</a:t>
            </a:r>
            <a:r>
              <a:rPr lang="en-US" altLang="en-US" dirty="0"/>
              <a:t> layer </a:t>
            </a:r>
            <a:r>
              <a:rPr lang="en-US" altLang="en-US" dirty="0" err="1"/>
              <a:t>karena</a:t>
            </a:r>
            <a:r>
              <a:rPr lang="en-US" altLang="en-US" dirty="0"/>
              <a:t> layer </a:t>
            </a:r>
            <a:r>
              <a:rPr lang="en-US" altLang="en-US" dirty="0" err="1"/>
              <a:t>merupakan</a:t>
            </a:r>
            <a:r>
              <a:rPr lang="en-US" altLang="en-US" dirty="0"/>
              <a:t> </a:t>
            </a:r>
            <a:r>
              <a:rPr lang="en-US" altLang="en-US" dirty="0" err="1"/>
              <a:t>blokblok</a:t>
            </a:r>
            <a:r>
              <a:rPr lang="en-US" altLang="en-US" dirty="0"/>
              <a:t> </a:t>
            </a:r>
            <a:r>
              <a:rPr lang="en-US" altLang="en-US" dirty="0" err="1"/>
              <a:t>informasi</a:t>
            </a:r>
            <a:r>
              <a:rPr lang="en-US" altLang="en-US" dirty="0"/>
              <a:t> </a:t>
            </a:r>
            <a:r>
              <a:rPr lang="en-US" altLang="en-US" dirty="0" err="1"/>
              <a:t>terpisah</a:t>
            </a:r>
            <a:r>
              <a:rPr lang="en-US" altLang="en-US" dirty="0"/>
              <a:t>. Tag </a:t>
            </a:r>
            <a:r>
              <a:rPr lang="en-US" altLang="en-US" b="1" dirty="0"/>
              <a:t>&lt;DIV&gt; </a:t>
            </a:r>
            <a:r>
              <a:rPr lang="en-US" altLang="en-US" dirty="0" err="1"/>
              <a:t>merupakan</a:t>
            </a:r>
            <a:r>
              <a:rPr lang="en-US" altLang="en-US" dirty="0"/>
              <a:t> </a:t>
            </a:r>
            <a:r>
              <a:rPr lang="en-US" altLang="en-US" dirty="0" err="1"/>
              <a:t>pilihan</a:t>
            </a:r>
            <a:r>
              <a:rPr lang="en-US" altLang="en-US" dirty="0"/>
              <a:t> yang </a:t>
            </a:r>
            <a:r>
              <a:rPr lang="en-US" altLang="en-US" dirty="0" err="1"/>
              <a:t>tepat</a:t>
            </a:r>
            <a:r>
              <a:rPr lang="en-US" altLang="en-US" dirty="0"/>
              <a:t> </a:t>
            </a:r>
            <a:r>
              <a:rPr lang="en-US" altLang="en-US" dirty="0" err="1"/>
              <a:t>saat</a:t>
            </a:r>
            <a:r>
              <a:rPr lang="en-US" altLang="en-US" dirty="0"/>
              <a:t> </a:t>
            </a:r>
            <a:r>
              <a:rPr lang="en-US" altLang="en-US" dirty="0" err="1"/>
              <a:t>membuat</a:t>
            </a:r>
            <a:r>
              <a:rPr lang="en-US" altLang="en-US" dirty="0"/>
              <a:t> layer </a:t>
            </a:r>
            <a:r>
              <a:rPr lang="en-US" altLang="en-US" dirty="0" err="1"/>
              <a:t>pada</a:t>
            </a:r>
            <a:r>
              <a:rPr lang="en-US" altLang="en-US" dirty="0"/>
              <a:t> </a:t>
            </a:r>
            <a:r>
              <a:rPr lang="en-US" altLang="en-US" dirty="0" err="1"/>
              <a:t>halaman</a:t>
            </a:r>
            <a:r>
              <a:rPr lang="en-US" altLang="en-US" dirty="0"/>
              <a:t> web.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801949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75756" y="980728"/>
            <a:ext cx="4392488" cy="51147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279542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Pengelompokan</a:t>
            </a:r>
            <a:r>
              <a:rPr lang="en-US" dirty="0" smtClean="0"/>
              <a:t> Selector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09693" indent="0">
              <a:buNone/>
            </a:pPr>
            <a:r>
              <a:rPr lang="en-US" altLang="en-US" dirty="0" err="1"/>
              <a:t>Untuk</a:t>
            </a:r>
            <a:r>
              <a:rPr lang="en-US" altLang="en-US" dirty="0"/>
              <a:t> </a:t>
            </a:r>
            <a:r>
              <a:rPr lang="en-US" altLang="en-US" dirty="0" err="1"/>
              <a:t>beberapa</a:t>
            </a:r>
            <a:r>
              <a:rPr lang="en-US" altLang="en-US" dirty="0"/>
              <a:t> style yang </a:t>
            </a:r>
            <a:r>
              <a:rPr lang="en-US" altLang="en-US" dirty="0" err="1"/>
              <a:t>sebagian</a:t>
            </a:r>
            <a:r>
              <a:rPr lang="en-US" altLang="en-US" dirty="0"/>
              <a:t> </a:t>
            </a:r>
            <a:r>
              <a:rPr lang="en-US" altLang="en-US" dirty="0" err="1"/>
              <a:t>properti-nya</a:t>
            </a:r>
            <a:r>
              <a:rPr lang="en-US" altLang="en-US" dirty="0"/>
              <a:t> </a:t>
            </a:r>
            <a:r>
              <a:rPr lang="en-US" altLang="en-US" dirty="0" err="1"/>
              <a:t>memiliki</a:t>
            </a:r>
            <a:r>
              <a:rPr lang="en-US" altLang="en-US" dirty="0"/>
              <a:t> </a:t>
            </a:r>
            <a:r>
              <a:rPr lang="en-US" altLang="en-US" dirty="0" err="1"/>
              <a:t>nilai</a:t>
            </a:r>
            <a:r>
              <a:rPr lang="en-US" altLang="en-US" dirty="0"/>
              <a:t> yang </a:t>
            </a:r>
            <a:r>
              <a:rPr lang="en-US" altLang="en-US" dirty="0" err="1"/>
              <a:t>sama</a:t>
            </a:r>
            <a:r>
              <a:rPr lang="en-US" altLang="en-US" dirty="0"/>
              <a:t>, </a:t>
            </a:r>
            <a:r>
              <a:rPr lang="en-US" altLang="en-US" dirty="0" err="1"/>
              <a:t>misalnya</a:t>
            </a:r>
            <a:r>
              <a:rPr lang="en-US" altLang="en-US" dirty="0"/>
              <a:t> </a:t>
            </a:r>
            <a:r>
              <a:rPr lang="en-US" altLang="en-US" dirty="0" err="1"/>
              <a:t>jenis</a:t>
            </a:r>
            <a:r>
              <a:rPr lang="en-US" altLang="en-US" dirty="0"/>
              <a:t> </a:t>
            </a:r>
            <a:r>
              <a:rPr lang="en-US" altLang="en-US" i="1" dirty="0"/>
              <a:t>font </a:t>
            </a:r>
            <a:r>
              <a:rPr lang="en-US" altLang="en-US" dirty="0"/>
              <a:t>yang </a:t>
            </a:r>
            <a:r>
              <a:rPr lang="en-US" altLang="en-US" dirty="0" err="1"/>
              <a:t>sama</a:t>
            </a:r>
            <a:r>
              <a:rPr lang="en-US" altLang="en-US" dirty="0"/>
              <a:t>; </a:t>
            </a:r>
            <a:r>
              <a:rPr lang="en-US" altLang="en-US" dirty="0" err="1"/>
              <a:t>mendefinisikan</a:t>
            </a:r>
            <a:r>
              <a:rPr lang="en-US" altLang="en-US" dirty="0"/>
              <a:t> font </a:t>
            </a:r>
            <a:r>
              <a:rPr lang="en-US" altLang="en-US" dirty="0" err="1"/>
              <a:t>tidak</a:t>
            </a:r>
            <a:r>
              <a:rPr lang="en-US" altLang="en-US" dirty="0"/>
              <a:t> </a:t>
            </a:r>
            <a:r>
              <a:rPr lang="en-US" altLang="en-US" dirty="0" err="1"/>
              <a:t>perlu</a:t>
            </a:r>
            <a:r>
              <a:rPr lang="en-US" altLang="en-US" dirty="0"/>
              <a:t> </a:t>
            </a:r>
            <a:r>
              <a:rPr lang="en-US" altLang="en-US" dirty="0" err="1"/>
              <a:t>dilakukan</a:t>
            </a:r>
            <a:r>
              <a:rPr lang="en-US" altLang="en-US" dirty="0"/>
              <a:t> </a:t>
            </a:r>
            <a:r>
              <a:rPr lang="en-US" altLang="en-US" dirty="0" err="1"/>
              <a:t>satu</a:t>
            </a:r>
            <a:r>
              <a:rPr lang="en-US" altLang="en-US" dirty="0"/>
              <a:t> demi </a:t>
            </a:r>
            <a:r>
              <a:rPr lang="en-US" altLang="en-US" dirty="0" err="1"/>
              <a:t>satu</a:t>
            </a:r>
            <a:r>
              <a:rPr lang="en-US" altLang="en-US" dirty="0"/>
              <a:t> </a:t>
            </a:r>
            <a:r>
              <a:rPr lang="en-US" altLang="en-US" dirty="0" err="1"/>
              <a:t>untuk</a:t>
            </a:r>
            <a:r>
              <a:rPr lang="en-US" altLang="en-US" dirty="0"/>
              <a:t> </a:t>
            </a:r>
            <a:r>
              <a:rPr lang="en-US" altLang="en-US" dirty="0" err="1"/>
              <a:t>setiap</a:t>
            </a:r>
            <a:r>
              <a:rPr lang="en-US" altLang="en-US" dirty="0"/>
              <a:t> selector. </a:t>
            </a:r>
            <a:r>
              <a:rPr lang="en-US" altLang="en-US" dirty="0" err="1"/>
              <a:t>Pendefinisian</a:t>
            </a:r>
            <a:r>
              <a:rPr lang="en-US" altLang="en-US" dirty="0"/>
              <a:t> </a:t>
            </a:r>
            <a:r>
              <a:rPr lang="en-US" altLang="en-US" dirty="0" err="1"/>
              <a:t>dapat</a:t>
            </a:r>
            <a:r>
              <a:rPr lang="en-US" altLang="en-US" dirty="0"/>
              <a:t> </a:t>
            </a:r>
            <a:r>
              <a:rPr lang="en-US" altLang="en-US" dirty="0" err="1"/>
              <a:t>dikelompokkan</a:t>
            </a:r>
            <a:r>
              <a:rPr lang="en-US" altLang="en-US" dirty="0"/>
              <a:t>, </a:t>
            </a:r>
            <a:r>
              <a:rPr lang="en-US" altLang="en-US" dirty="0" err="1"/>
              <a:t>dengan</a:t>
            </a:r>
            <a:r>
              <a:rPr lang="en-US" altLang="en-US" dirty="0"/>
              <a:t> </a:t>
            </a:r>
            <a:r>
              <a:rPr lang="en-US" altLang="en-US" dirty="0" err="1"/>
              <a:t>cara</a:t>
            </a:r>
            <a:r>
              <a:rPr lang="en-US" altLang="en-US" dirty="0"/>
              <a:t> </a:t>
            </a:r>
            <a:r>
              <a:rPr lang="en-US" altLang="en-US" dirty="0" err="1"/>
              <a:t>melewatkan</a:t>
            </a:r>
            <a:r>
              <a:rPr lang="en-US" altLang="en-US" dirty="0"/>
              <a:t> </a:t>
            </a:r>
            <a:r>
              <a:rPr lang="en-US" altLang="en-US" i="1" dirty="0"/>
              <a:t>font </a:t>
            </a:r>
            <a:r>
              <a:rPr lang="en-US" altLang="en-US" dirty="0" err="1"/>
              <a:t>ke</a:t>
            </a:r>
            <a:r>
              <a:rPr lang="en-US" altLang="en-US" dirty="0"/>
              <a:t> </a:t>
            </a:r>
            <a:r>
              <a:rPr lang="en-US" altLang="en-US" dirty="0" err="1"/>
              <a:t>semua</a:t>
            </a:r>
            <a:r>
              <a:rPr lang="en-US" altLang="en-US" dirty="0"/>
              <a:t> selector </a:t>
            </a:r>
            <a:r>
              <a:rPr lang="en-US" altLang="en-US" dirty="0" err="1"/>
              <a:t>dalam</a:t>
            </a:r>
            <a:r>
              <a:rPr lang="en-US" altLang="en-US" dirty="0"/>
              <a:t> </a:t>
            </a:r>
            <a:r>
              <a:rPr lang="en-US" altLang="en-US" dirty="0" err="1"/>
              <a:t>satu</a:t>
            </a:r>
            <a:r>
              <a:rPr lang="en-US" altLang="en-US" dirty="0"/>
              <a:t> kali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265498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32656"/>
            <a:ext cx="8229600" cy="1066800"/>
          </a:xfrm>
        </p:spPr>
        <p:txBody>
          <a:bodyPr/>
          <a:lstStyle/>
          <a:p>
            <a:r>
              <a:rPr lang="en-US" dirty="0" err="1" smtClean="0"/>
              <a:t>Pengelompokan</a:t>
            </a:r>
            <a:r>
              <a:rPr lang="en-US" dirty="0" smtClean="0"/>
              <a:t> Selector</a:t>
            </a:r>
            <a:endParaRPr lang="en-US" dirty="0"/>
          </a:p>
        </p:txBody>
      </p:sp>
      <p:sp>
        <p:nvSpPr>
          <p:cNvPr id="5" name="Rectangle 5"/>
          <p:cNvSpPr>
            <a:spLocks noChangeArrowheads="1"/>
          </p:cNvSpPr>
          <p:nvPr/>
        </p:nvSpPr>
        <p:spPr bwMode="auto">
          <a:xfrm>
            <a:off x="1143000" y="1295400"/>
            <a:ext cx="2971800" cy="484346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20000"/>
              </a:spcBef>
              <a:buClr>
                <a:srgbClr val="FFFFCC"/>
              </a:buClr>
            </a:pPr>
            <a:r>
              <a:rPr lang="en-US" altLang="en-US" b="1" dirty="0" err="1">
                <a:solidFill>
                  <a:srgbClr val="B91D55"/>
                </a:solidFill>
                <a:latin typeface="Palatino Linotype" panose="02040502050505030304" pitchFamily="18" charset="0"/>
              </a:rPr>
              <a:t>Sebelum</a:t>
            </a:r>
            <a:r>
              <a:rPr lang="en-US" altLang="en-US" b="1" dirty="0">
                <a:solidFill>
                  <a:srgbClr val="B91D55"/>
                </a:solidFill>
                <a:latin typeface="Palatino Linotype" panose="02040502050505030304" pitchFamily="18" charset="0"/>
              </a:rPr>
              <a:t> </a:t>
            </a:r>
            <a:r>
              <a:rPr lang="en-US" altLang="en-US" b="1" dirty="0" err="1">
                <a:solidFill>
                  <a:srgbClr val="B91D55"/>
                </a:solidFill>
                <a:latin typeface="Palatino Linotype" panose="02040502050505030304" pitchFamily="18" charset="0"/>
              </a:rPr>
              <a:t>pengelompokan</a:t>
            </a:r>
            <a:r>
              <a:rPr lang="en-US" altLang="en-US" b="1" dirty="0">
                <a:solidFill>
                  <a:srgbClr val="B91D55"/>
                </a:solidFill>
                <a:latin typeface="Palatino Linotype" panose="02040502050505030304" pitchFamily="18" charset="0"/>
              </a:rPr>
              <a:t>:</a:t>
            </a:r>
          </a:p>
          <a:p>
            <a:r>
              <a:rPr lang="en-US" altLang="en-US" sz="1400" dirty="0">
                <a:latin typeface="Palatino Linotype" panose="02040502050505030304" pitchFamily="18" charset="0"/>
              </a:rPr>
              <a:t>.headlines</a:t>
            </a:r>
          </a:p>
          <a:p>
            <a:r>
              <a:rPr lang="en-US" altLang="en-US" sz="1400" dirty="0">
                <a:latin typeface="Palatino Linotype" panose="02040502050505030304" pitchFamily="18" charset="0"/>
              </a:rPr>
              <a:t>  {</a:t>
            </a:r>
          </a:p>
          <a:p>
            <a:r>
              <a:rPr lang="en-US" altLang="en-US" sz="1400" dirty="0">
                <a:latin typeface="Palatino Linotype" panose="02040502050505030304" pitchFamily="18" charset="0"/>
              </a:rPr>
              <a:t>  </a:t>
            </a:r>
            <a:r>
              <a:rPr lang="en-US" altLang="en-US" sz="1400" dirty="0" err="1">
                <a:latin typeface="Palatino Linotype" panose="02040502050505030304" pitchFamily="18" charset="0"/>
              </a:rPr>
              <a:t>font-family:arial</a:t>
            </a:r>
            <a:r>
              <a:rPr lang="en-US" altLang="en-US" sz="1400" dirty="0">
                <a:latin typeface="Palatino Linotype" panose="02040502050505030304" pitchFamily="18" charset="0"/>
              </a:rPr>
              <a:t>;</a:t>
            </a:r>
          </a:p>
          <a:p>
            <a:r>
              <a:rPr lang="en-US" altLang="en-US" sz="1400" dirty="0">
                <a:latin typeface="Palatino Linotype" panose="02040502050505030304" pitchFamily="18" charset="0"/>
              </a:rPr>
              <a:t>  </a:t>
            </a:r>
            <a:r>
              <a:rPr lang="en-US" altLang="en-US" sz="1400" dirty="0" err="1">
                <a:latin typeface="Palatino Linotype" panose="02040502050505030304" pitchFamily="18" charset="0"/>
              </a:rPr>
              <a:t>color:black</a:t>
            </a:r>
            <a:r>
              <a:rPr lang="en-US" altLang="en-US" sz="1400" dirty="0">
                <a:latin typeface="Palatino Linotype" panose="02040502050505030304" pitchFamily="18" charset="0"/>
              </a:rPr>
              <a:t>;</a:t>
            </a:r>
          </a:p>
          <a:p>
            <a:r>
              <a:rPr lang="en-US" altLang="en-US" sz="1400" dirty="0">
                <a:latin typeface="Palatino Linotype" panose="02040502050505030304" pitchFamily="18" charset="0"/>
              </a:rPr>
              <a:t>  </a:t>
            </a:r>
            <a:r>
              <a:rPr lang="en-US" altLang="en-US" sz="1400" dirty="0" err="1">
                <a:latin typeface="Palatino Linotype" panose="02040502050505030304" pitchFamily="18" charset="0"/>
              </a:rPr>
              <a:t>background:yellow</a:t>
            </a:r>
            <a:r>
              <a:rPr lang="en-US" altLang="en-US" sz="1400" dirty="0">
                <a:latin typeface="Palatino Linotype" panose="02040502050505030304" pitchFamily="18" charset="0"/>
              </a:rPr>
              <a:t>;</a:t>
            </a:r>
          </a:p>
          <a:p>
            <a:r>
              <a:rPr lang="en-US" altLang="en-US" sz="1400" dirty="0">
                <a:solidFill>
                  <a:srgbClr val="0000FF"/>
                </a:solidFill>
                <a:latin typeface="Palatino Linotype" panose="02040502050505030304" pitchFamily="18" charset="0"/>
              </a:rPr>
              <a:t>  </a:t>
            </a:r>
            <a:r>
              <a:rPr lang="en-US" altLang="en-US" sz="1400" b="1" dirty="0">
                <a:solidFill>
                  <a:srgbClr val="0000FF"/>
                </a:solidFill>
                <a:latin typeface="Palatino Linotype" panose="02040502050505030304" pitchFamily="18" charset="0"/>
              </a:rPr>
              <a:t>font-size:14pt;</a:t>
            </a:r>
          </a:p>
          <a:p>
            <a:r>
              <a:rPr lang="en-US" altLang="en-US" sz="1400" dirty="0">
                <a:latin typeface="Palatino Linotype" panose="02040502050505030304" pitchFamily="18" charset="0"/>
              </a:rPr>
              <a:t>  }</a:t>
            </a:r>
          </a:p>
          <a:p>
            <a:r>
              <a:rPr lang="en-US" altLang="en-US" sz="1400" dirty="0">
                <a:latin typeface="Palatino Linotype" panose="02040502050505030304" pitchFamily="18" charset="0"/>
              </a:rPr>
              <a:t>.sublines </a:t>
            </a:r>
          </a:p>
          <a:p>
            <a:r>
              <a:rPr lang="en-US" altLang="en-US" sz="1400" dirty="0">
                <a:latin typeface="Palatino Linotype" panose="02040502050505030304" pitchFamily="18" charset="0"/>
              </a:rPr>
              <a:t>  {</a:t>
            </a:r>
          </a:p>
          <a:p>
            <a:r>
              <a:rPr lang="en-US" altLang="en-US" sz="1400" dirty="0">
                <a:latin typeface="Palatino Linotype" panose="02040502050505030304" pitchFamily="18" charset="0"/>
              </a:rPr>
              <a:t>  </a:t>
            </a:r>
            <a:r>
              <a:rPr lang="en-US" altLang="en-US" sz="1400" dirty="0" err="1">
                <a:latin typeface="Palatino Linotype" panose="02040502050505030304" pitchFamily="18" charset="0"/>
              </a:rPr>
              <a:t>font-family:arial</a:t>
            </a:r>
            <a:r>
              <a:rPr lang="en-US" altLang="en-US" sz="1400" dirty="0">
                <a:latin typeface="Palatino Linotype" panose="02040502050505030304" pitchFamily="18" charset="0"/>
              </a:rPr>
              <a:t>;</a:t>
            </a:r>
          </a:p>
          <a:p>
            <a:r>
              <a:rPr lang="en-US" altLang="en-US" sz="1400" dirty="0">
                <a:latin typeface="Palatino Linotype" panose="02040502050505030304" pitchFamily="18" charset="0"/>
              </a:rPr>
              <a:t>  </a:t>
            </a:r>
            <a:r>
              <a:rPr lang="en-US" altLang="en-US" sz="1400" dirty="0" err="1">
                <a:latin typeface="Palatino Linotype" panose="02040502050505030304" pitchFamily="18" charset="0"/>
              </a:rPr>
              <a:t>color:black</a:t>
            </a:r>
            <a:r>
              <a:rPr lang="en-US" altLang="en-US" sz="1400" dirty="0">
                <a:latin typeface="Palatino Linotype" panose="02040502050505030304" pitchFamily="18" charset="0"/>
              </a:rPr>
              <a:t>;</a:t>
            </a:r>
          </a:p>
          <a:p>
            <a:r>
              <a:rPr lang="en-US" altLang="en-US" sz="1400" dirty="0">
                <a:latin typeface="Palatino Linotype" panose="02040502050505030304" pitchFamily="18" charset="0"/>
              </a:rPr>
              <a:t>  </a:t>
            </a:r>
            <a:r>
              <a:rPr lang="en-US" altLang="en-US" sz="1400" dirty="0" err="1">
                <a:latin typeface="Palatino Linotype" panose="02040502050505030304" pitchFamily="18" charset="0"/>
              </a:rPr>
              <a:t>background:yellow</a:t>
            </a:r>
            <a:r>
              <a:rPr lang="en-US" altLang="en-US" sz="1400" dirty="0">
                <a:latin typeface="Palatino Linotype" panose="02040502050505030304" pitchFamily="18" charset="0"/>
              </a:rPr>
              <a:t>;</a:t>
            </a:r>
          </a:p>
          <a:p>
            <a:r>
              <a:rPr lang="en-US" altLang="en-US" sz="1400" b="1" dirty="0">
                <a:solidFill>
                  <a:srgbClr val="0000FF"/>
                </a:solidFill>
                <a:latin typeface="Palatino Linotype" panose="02040502050505030304" pitchFamily="18" charset="0"/>
              </a:rPr>
              <a:t>  font-size:12pt;</a:t>
            </a:r>
          </a:p>
          <a:p>
            <a:r>
              <a:rPr lang="en-US" altLang="en-US" sz="1400" dirty="0">
                <a:latin typeface="Palatino Linotype" panose="02040502050505030304" pitchFamily="18" charset="0"/>
              </a:rPr>
              <a:t>  }</a:t>
            </a:r>
          </a:p>
          <a:p>
            <a:r>
              <a:rPr lang="en-US" altLang="en-US" sz="1400" dirty="0">
                <a:latin typeface="Palatino Linotype" panose="02040502050505030304" pitchFamily="18" charset="0"/>
              </a:rPr>
              <a:t>.</a:t>
            </a:r>
            <a:r>
              <a:rPr lang="en-US" altLang="en-US" sz="1400" dirty="0" err="1">
                <a:latin typeface="Palatino Linotype" panose="02040502050505030304" pitchFamily="18" charset="0"/>
              </a:rPr>
              <a:t>infotext</a:t>
            </a:r>
            <a:r>
              <a:rPr lang="en-US" altLang="en-US" sz="1400" dirty="0">
                <a:latin typeface="Palatino Linotype" panose="02040502050505030304" pitchFamily="18" charset="0"/>
              </a:rPr>
              <a:t> </a:t>
            </a:r>
          </a:p>
          <a:p>
            <a:r>
              <a:rPr lang="en-US" altLang="en-US" sz="1400" dirty="0">
                <a:latin typeface="Palatino Linotype" panose="02040502050505030304" pitchFamily="18" charset="0"/>
              </a:rPr>
              <a:t>  {</a:t>
            </a:r>
          </a:p>
          <a:p>
            <a:r>
              <a:rPr lang="en-US" altLang="en-US" sz="1400" dirty="0">
                <a:latin typeface="Palatino Linotype" panose="02040502050505030304" pitchFamily="18" charset="0"/>
              </a:rPr>
              <a:t>  </a:t>
            </a:r>
            <a:r>
              <a:rPr lang="en-US" altLang="en-US" sz="1400" dirty="0" err="1">
                <a:latin typeface="Palatino Linotype" panose="02040502050505030304" pitchFamily="18" charset="0"/>
              </a:rPr>
              <a:t>font-family:arial</a:t>
            </a:r>
            <a:r>
              <a:rPr lang="en-US" altLang="en-US" sz="1400" dirty="0">
                <a:latin typeface="Palatino Linotype" panose="02040502050505030304" pitchFamily="18" charset="0"/>
              </a:rPr>
              <a:t>;</a:t>
            </a:r>
          </a:p>
          <a:p>
            <a:r>
              <a:rPr lang="en-US" altLang="en-US" sz="1400" dirty="0">
                <a:latin typeface="Palatino Linotype" panose="02040502050505030304" pitchFamily="18" charset="0"/>
              </a:rPr>
              <a:t>  </a:t>
            </a:r>
            <a:r>
              <a:rPr lang="en-US" altLang="en-US" sz="1400" dirty="0" err="1">
                <a:latin typeface="Palatino Linotype" panose="02040502050505030304" pitchFamily="18" charset="0"/>
              </a:rPr>
              <a:t>color:black</a:t>
            </a:r>
            <a:r>
              <a:rPr lang="en-US" altLang="en-US" sz="1400" dirty="0">
                <a:latin typeface="Palatino Linotype" panose="02040502050505030304" pitchFamily="18" charset="0"/>
              </a:rPr>
              <a:t>;</a:t>
            </a:r>
          </a:p>
          <a:p>
            <a:r>
              <a:rPr lang="en-US" altLang="en-US" sz="1400" dirty="0">
                <a:latin typeface="Palatino Linotype" panose="02040502050505030304" pitchFamily="18" charset="0"/>
              </a:rPr>
              <a:t>  </a:t>
            </a:r>
            <a:r>
              <a:rPr lang="en-US" altLang="en-US" sz="1400" dirty="0" err="1">
                <a:latin typeface="Palatino Linotype" panose="02040502050505030304" pitchFamily="18" charset="0"/>
              </a:rPr>
              <a:t>background:yellow</a:t>
            </a:r>
            <a:r>
              <a:rPr lang="en-US" altLang="en-US" sz="1400" dirty="0">
                <a:latin typeface="Palatino Linotype" panose="02040502050505030304" pitchFamily="18" charset="0"/>
              </a:rPr>
              <a:t>;</a:t>
            </a:r>
          </a:p>
          <a:p>
            <a:r>
              <a:rPr lang="en-US" altLang="en-US" sz="1400" b="1" dirty="0">
                <a:solidFill>
                  <a:srgbClr val="0000FF"/>
                </a:solidFill>
                <a:latin typeface="Palatino Linotype" panose="02040502050505030304" pitchFamily="18" charset="0"/>
              </a:rPr>
              <a:t>  font-size:10pt;</a:t>
            </a:r>
          </a:p>
          <a:p>
            <a:r>
              <a:rPr lang="en-US" altLang="en-US" sz="1400" dirty="0">
                <a:latin typeface="Palatino Linotype" panose="02040502050505030304" pitchFamily="18" charset="0"/>
              </a:rPr>
              <a:t>  }</a:t>
            </a:r>
          </a:p>
        </p:txBody>
      </p:sp>
      <p:sp>
        <p:nvSpPr>
          <p:cNvPr id="6" name="Rectangle 6"/>
          <p:cNvSpPr>
            <a:spLocks noChangeArrowheads="1"/>
          </p:cNvSpPr>
          <p:nvPr/>
        </p:nvSpPr>
        <p:spPr bwMode="auto">
          <a:xfrm>
            <a:off x="5715000" y="2438400"/>
            <a:ext cx="2971800" cy="22637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lnSpc>
                <a:spcPct val="90000"/>
              </a:lnSpc>
              <a:spcBef>
                <a:spcPct val="20000"/>
              </a:spcBef>
              <a:buClr>
                <a:srgbClr val="FFFFCC"/>
              </a:buClr>
            </a:pPr>
            <a:r>
              <a:rPr lang="en-US" altLang="en-US" b="1">
                <a:solidFill>
                  <a:srgbClr val="B91D55"/>
                </a:solidFill>
                <a:latin typeface="Palatino Linotype" panose="02040502050505030304" pitchFamily="18" charset="0"/>
              </a:rPr>
              <a:t>Setelah pengelompokan:</a:t>
            </a:r>
            <a:endParaRPr lang="en-US" altLang="en-US" sz="1600">
              <a:latin typeface="Palatino Linotype" panose="02040502050505030304" pitchFamily="18" charset="0"/>
            </a:endParaRPr>
          </a:p>
          <a:p>
            <a:r>
              <a:rPr lang="en-US" altLang="en-US" sz="1400">
                <a:latin typeface="Palatino Linotype" panose="02040502050505030304" pitchFamily="18" charset="0"/>
              </a:rPr>
              <a:t>.headlines, .sublines, .infotext </a:t>
            </a:r>
          </a:p>
          <a:p>
            <a:r>
              <a:rPr lang="en-US" altLang="en-US" sz="1400">
                <a:latin typeface="Palatino Linotype" panose="02040502050505030304" pitchFamily="18" charset="0"/>
              </a:rPr>
              <a:t>  {</a:t>
            </a:r>
          </a:p>
          <a:p>
            <a:r>
              <a:rPr lang="en-US" altLang="en-US" sz="1400">
                <a:latin typeface="Palatino Linotype" panose="02040502050505030304" pitchFamily="18" charset="0"/>
              </a:rPr>
              <a:t>  font-family:arial;</a:t>
            </a:r>
          </a:p>
          <a:p>
            <a:r>
              <a:rPr lang="en-US" altLang="en-US" sz="1400">
                <a:latin typeface="Palatino Linotype" panose="02040502050505030304" pitchFamily="18" charset="0"/>
              </a:rPr>
              <a:t>  color:black;</a:t>
            </a:r>
          </a:p>
          <a:p>
            <a:r>
              <a:rPr lang="en-US" altLang="en-US" sz="1400">
                <a:latin typeface="Palatino Linotype" panose="02040502050505030304" pitchFamily="18" charset="0"/>
              </a:rPr>
              <a:t>  background:yellow;</a:t>
            </a:r>
          </a:p>
          <a:p>
            <a:r>
              <a:rPr lang="en-US" altLang="en-US" sz="1400">
                <a:latin typeface="Palatino Linotype" panose="02040502050505030304" pitchFamily="18" charset="0"/>
              </a:rPr>
              <a:t>  }</a:t>
            </a:r>
          </a:p>
          <a:p>
            <a:r>
              <a:rPr lang="en-US" altLang="en-US" sz="1400" b="1">
                <a:solidFill>
                  <a:srgbClr val="0000FF"/>
                </a:solidFill>
                <a:latin typeface="Palatino Linotype" panose="02040502050505030304" pitchFamily="18" charset="0"/>
              </a:rPr>
              <a:t>.headlines {font-size:14pt;}</a:t>
            </a:r>
          </a:p>
          <a:p>
            <a:r>
              <a:rPr lang="en-US" altLang="en-US" sz="1400" b="1">
                <a:solidFill>
                  <a:srgbClr val="0000FF"/>
                </a:solidFill>
                <a:latin typeface="Palatino Linotype" panose="02040502050505030304" pitchFamily="18" charset="0"/>
              </a:rPr>
              <a:t>.sublines {font-size:12pt;}</a:t>
            </a:r>
          </a:p>
          <a:p>
            <a:r>
              <a:rPr lang="en-US" altLang="en-US" sz="1400" b="1">
                <a:solidFill>
                  <a:srgbClr val="0000FF"/>
                </a:solidFill>
                <a:latin typeface="Palatino Linotype" panose="02040502050505030304" pitchFamily="18" charset="0"/>
              </a:rPr>
              <a:t>.infotext {font-size: 10pt;}</a:t>
            </a:r>
          </a:p>
        </p:txBody>
      </p:sp>
    </p:spTree>
    <p:extLst>
      <p:ext uri="{BB962C8B-B14F-4D97-AF65-F5344CB8AC3E}">
        <p14:creationId xmlns:p14="http://schemas.microsoft.com/office/powerpoint/2010/main" val="34070915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32656"/>
            <a:ext cx="8229600" cy="1066800"/>
          </a:xfrm>
        </p:spPr>
        <p:txBody>
          <a:bodyPr/>
          <a:lstStyle/>
          <a:p>
            <a:r>
              <a:rPr lang="en-US" dirty="0" smtClean="0"/>
              <a:t>hover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512" y="1196752"/>
            <a:ext cx="8229600" cy="1512168"/>
          </a:xfrm>
        </p:spPr>
        <p:txBody>
          <a:bodyPr>
            <a:normAutofit/>
          </a:bodyPr>
          <a:lstStyle/>
          <a:p>
            <a:r>
              <a:rPr lang="en-US" dirty="0" smtClean="0"/>
              <a:t>Hover </a:t>
            </a:r>
            <a:r>
              <a:rPr lang="en-US" dirty="0" err="1" smtClean="0"/>
              <a:t>adalah</a:t>
            </a:r>
            <a:r>
              <a:rPr lang="en-US" dirty="0" smtClean="0"/>
              <a:t> </a:t>
            </a:r>
            <a:r>
              <a:rPr lang="en-US" dirty="0" err="1" smtClean="0"/>
              <a:t>salah</a:t>
            </a:r>
            <a:r>
              <a:rPr lang="en-US" dirty="0" smtClean="0"/>
              <a:t> </a:t>
            </a:r>
            <a:r>
              <a:rPr lang="en-US" dirty="0" err="1" smtClean="0"/>
              <a:t>satu</a:t>
            </a:r>
            <a:r>
              <a:rPr lang="en-US" dirty="0" smtClean="0"/>
              <a:t> element </a:t>
            </a:r>
            <a:r>
              <a:rPr lang="en-US" dirty="0" err="1" smtClean="0"/>
              <a:t>css</a:t>
            </a:r>
            <a:r>
              <a:rPr lang="en-US" dirty="0" smtClean="0"/>
              <a:t>. Hover </a:t>
            </a:r>
            <a:r>
              <a:rPr lang="en-US" dirty="0" err="1" smtClean="0"/>
              <a:t>ini</a:t>
            </a:r>
            <a:r>
              <a:rPr lang="en-US" dirty="0" smtClean="0"/>
              <a:t> </a:t>
            </a:r>
            <a:r>
              <a:rPr lang="en-US" dirty="0" err="1" smtClean="0"/>
              <a:t>berguna</a:t>
            </a:r>
            <a:r>
              <a:rPr lang="en-US" dirty="0" smtClean="0"/>
              <a:t> </a:t>
            </a:r>
            <a:r>
              <a:rPr lang="en-US" dirty="0" err="1" smtClean="0"/>
              <a:t>untuk</a:t>
            </a:r>
            <a:r>
              <a:rPr lang="en-US" dirty="0" smtClean="0"/>
              <a:t> </a:t>
            </a:r>
            <a:r>
              <a:rPr lang="en-US" dirty="0" err="1" smtClean="0"/>
              <a:t>membuat</a:t>
            </a:r>
            <a:r>
              <a:rPr lang="en-US" dirty="0" smtClean="0"/>
              <a:t> </a:t>
            </a:r>
            <a:r>
              <a:rPr lang="en-US" dirty="0" err="1" smtClean="0"/>
              <a:t>efek</a:t>
            </a:r>
            <a:r>
              <a:rPr lang="en-US" dirty="0" smtClean="0"/>
              <a:t> </a:t>
            </a:r>
            <a:r>
              <a:rPr lang="en-US" dirty="0" err="1" smtClean="0"/>
              <a:t>saat</a:t>
            </a:r>
            <a:r>
              <a:rPr lang="en-US" dirty="0" smtClean="0"/>
              <a:t> mouse </a:t>
            </a:r>
            <a:r>
              <a:rPr lang="en-US" dirty="0" err="1" smtClean="0"/>
              <a:t>mengenai</a:t>
            </a:r>
            <a:r>
              <a:rPr lang="en-US" dirty="0" smtClean="0"/>
              <a:t> </a:t>
            </a:r>
            <a:r>
              <a:rPr lang="en-US" dirty="0" err="1" smtClean="0"/>
              <a:t>suatu</a:t>
            </a:r>
            <a:r>
              <a:rPr lang="en-US" dirty="0" smtClean="0"/>
              <a:t> element HTML.</a:t>
            </a: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0" y="2564904"/>
            <a:ext cx="4802237" cy="3155224"/>
          </a:xfrm>
          <a:prstGeom prst="rect">
            <a:avLst/>
          </a:prstGeom>
        </p:spPr>
        <p:txBody>
          <a:bodyPr vert="horz" lIns="91411" tIns="45705" rIns="91411" bIns="45705">
            <a:normAutofit/>
          </a:bodyPr>
          <a:lstStyle>
            <a:lvl1pPr marL="365643" indent="-25595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•"/>
              <a:defRPr kumimoji="0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58157" indent="-246809" algn="l" rtl="0" eaLnBrk="1" latinLnBrk="0" hangingPunct="1">
              <a:spcBef>
                <a:spcPts val="300"/>
              </a:spcBef>
              <a:buClr>
                <a:schemeClr val="accent2"/>
              </a:buClr>
              <a:buFont typeface="Georgia"/>
              <a:buChar char="▫"/>
              <a:defRPr kumimoji="0" sz="26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2pPr>
            <a:lvl3pPr marL="923249" indent="-219386" algn="l" rtl="0" eaLnBrk="1" latinLnBrk="0" hangingPunct="1">
              <a:spcBef>
                <a:spcPts val="300"/>
              </a:spcBef>
              <a:buClr>
                <a:schemeClr val="accent1"/>
              </a:buClr>
              <a:buFont typeface="Wingdings 2"/>
              <a:buChar char=""/>
              <a:defRPr kumimoji="0"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3pPr>
            <a:lvl4pPr marL="1179198" indent="-201104" algn="l" rtl="0" eaLnBrk="1" latinLnBrk="0" hangingPunct="1">
              <a:spcBef>
                <a:spcPts val="300"/>
              </a:spcBef>
              <a:buClr>
                <a:schemeClr val="accent1"/>
              </a:buClr>
              <a:buFont typeface="Wingdings 2"/>
              <a:buChar char=""/>
              <a:defRPr kumimoji="0" sz="22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4pPr>
            <a:lvl5pPr marL="1389443" indent="-182821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▫"/>
              <a:defRPr kumimoji="0" sz="20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5pPr>
            <a:lvl6pPr marL="1608829" indent="-182821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▫"/>
              <a:defRPr kumimoji="0" sz="18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6pPr>
            <a:lvl7pPr marL="1828215" indent="-182821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▫"/>
              <a:defRPr kumimoji="0" sz="16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7pPr>
            <a:lvl8pPr marL="2029318" indent="-182821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◦"/>
              <a:defRPr kumimoji="0" sz="15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8pPr>
            <a:lvl9pPr marL="2239563" indent="-182821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◦"/>
              <a:defRPr kumimoji="0" sz="1400" kern="1200" baseline="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09693" indent="0" defTabSz="914400">
              <a:buFont typeface="Georgia"/>
              <a:buNone/>
            </a:pPr>
            <a:r>
              <a:rPr lang="en-US" sz="2000" dirty="0" smtClean="0"/>
              <a:t>&lt;!DOCTYPE html&gt;</a:t>
            </a:r>
          </a:p>
          <a:p>
            <a:pPr marL="109693" indent="0" defTabSz="914400">
              <a:buFont typeface="Georgia"/>
              <a:buNone/>
            </a:pPr>
            <a:r>
              <a:rPr lang="en-US" sz="2000" dirty="0" smtClean="0"/>
              <a:t>&lt;html&gt;</a:t>
            </a:r>
          </a:p>
          <a:p>
            <a:pPr marL="109693" indent="0" defTabSz="914400">
              <a:buFont typeface="Georgia"/>
              <a:buNone/>
            </a:pPr>
            <a:r>
              <a:rPr lang="en-US" sz="2000" dirty="0" smtClean="0"/>
              <a:t>&lt;head&gt;</a:t>
            </a:r>
          </a:p>
          <a:p>
            <a:pPr marL="109693" indent="0" defTabSz="914400">
              <a:buFont typeface="Georgia"/>
              <a:buNone/>
            </a:pPr>
            <a:r>
              <a:rPr lang="en-US" sz="2000" dirty="0" smtClean="0"/>
              <a:t>&lt;style&gt;</a:t>
            </a:r>
          </a:p>
          <a:p>
            <a:pPr marL="109693" indent="0" defTabSz="914400">
              <a:buFont typeface="Georgia"/>
              <a:buNone/>
            </a:pPr>
            <a:r>
              <a:rPr lang="en-US" sz="2000" dirty="0" smtClean="0"/>
              <a:t>a:hover {</a:t>
            </a:r>
          </a:p>
          <a:p>
            <a:pPr marL="109693" indent="0" defTabSz="914400">
              <a:buFont typeface="Georgia"/>
              <a:buNone/>
            </a:pPr>
            <a:r>
              <a:rPr lang="en-US" sz="2000" dirty="0" smtClean="0"/>
              <a:t>    background-color: yellow;</a:t>
            </a:r>
          </a:p>
          <a:p>
            <a:pPr marL="109693" indent="0" defTabSz="914400">
              <a:buFont typeface="Georgia"/>
              <a:buNone/>
            </a:pPr>
            <a:r>
              <a:rPr lang="en-US" sz="2000" dirty="0" smtClean="0"/>
              <a:t>}</a:t>
            </a:r>
          </a:p>
          <a:p>
            <a:pPr marL="109693" indent="0" defTabSz="914400">
              <a:buFont typeface="Georgia"/>
              <a:buNone/>
            </a:pPr>
            <a:r>
              <a:rPr lang="en-US" sz="2000" dirty="0" smtClean="0"/>
              <a:t>&lt;/style&gt;</a:t>
            </a:r>
          </a:p>
          <a:p>
            <a:pPr marL="109693" indent="0" defTabSz="914400">
              <a:buFont typeface="Georgia"/>
              <a:buNone/>
            </a:pPr>
            <a:r>
              <a:rPr lang="en-US" sz="2000" dirty="0" smtClean="0"/>
              <a:t>&lt;/head&gt;</a:t>
            </a:r>
          </a:p>
          <a:p>
            <a:pPr marL="109693" indent="0" defTabSz="914400">
              <a:buFont typeface="Georgia"/>
              <a:buNone/>
            </a:pPr>
            <a:endParaRPr lang="en-US" sz="2000" dirty="0"/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4337652" y="2595339"/>
            <a:ext cx="4538277" cy="4325112"/>
          </a:xfrm>
          <a:prstGeom prst="rect">
            <a:avLst/>
          </a:prstGeom>
        </p:spPr>
        <p:txBody>
          <a:bodyPr vert="horz" lIns="91411" tIns="45705" rIns="91411" bIns="45705">
            <a:normAutofit fontScale="70000" lnSpcReduction="20000"/>
          </a:bodyPr>
          <a:lstStyle>
            <a:lvl1pPr marL="365643" indent="-25595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•"/>
              <a:defRPr kumimoji="0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58157" indent="-246809" algn="l" rtl="0" eaLnBrk="1" latinLnBrk="0" hangingPunct="1">
              <a:spcBef>
                <a:spcPts val="300"/>
              </a:spcBef>
              <a:buClr>
                <a:schemeClr val="accent2"/>
              </a:buClr>
              <a:buFont typeface="Georgia"/>
              <a:buChar char="▫"/>
              <a:defRPr kumimoji="0" sz="26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2pPr>
            <a:lvl3pPr marL="923249" indent="-219386" algn="l" rtl="0" eaLnBrk="1" latinLnBrk="0" hangingPunct="1">
              <a:spcBef>
                <a:spcPts val="300"/>
              </a:spcBef>
              <a:buClr>
                <a:schemeClr val="accent1"/>
              </a:buClr>
              <a:buFont typeface="Wingdings 2"/>
              <a:buChar char=""/>
              <a:defRPr kumimoji="0"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3pPr>
            <a:lvl4pPr marL="1179198" indent="-201104" algn="l" rtl="0" eaLnBrk="1" latinLnBrk="0" hangingPunct="1">
              <a:spcBef>
                <a:spcPts val="300"/>
              </a:spcBef>
              <a:buClr>
                <a:schemeClr val="accent1"/>
              </a:buClr>
              <a:buFont typeface="Wingdings 2"/>
              <a:buChar char=""/>
              <a:defRPr kumimoji="0" sz="22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4pPr>
            <a:lvl5pPr marL="1389443" indent="-182821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▫"/>
              <a:defRPr kumimoji="0" sz="20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5pPr>
            <a:lvl6pPr marL="1608829" indent="-182821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▫"/>
              <a:defRPr kumimoji="0" sz="18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6pPr>
            <a:lvl7pPr marL="1828215" indent="-182821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▫"/>
              <a:defRPr kumimoji="0" sz="16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7pPr>
            <a:lvl8pPr marL="2029318" indent="-182821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◦"/>
              <a:defRPr kumimoji="0" sz="15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8pPr>
            <a:lvl9pPr marL="2239563" indent="-182821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◦"/>
              <a:defRPr kumimoji="0" sz="1400" kern="1200" baseline="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09693" indent="0" defTabSz="914400">
              <a:buNone/>
            </a:pPr>
            <a:r>
              <a:rPr lang="en-US" dirty="0"/>
              <a:t>&lt;body&gt;</a:t>
            </a:r>
          </a:p>
          <a:p>
            <a:pPr marL="109693" indent="0" defTabSz="914400">
              <a:buNone/>
            </a:pPr>
            <a:endParaRPr lang="en-US" dirty="0"/>
          </a:p>
          <a:p>
            <a:pPr marL="109693" indent="0" defTabSz="914400">
              <a:buNone/>
            </a:pPr>
            <a:r>
              <a:rPr lang="en-US" dirty="0"/>
              <a:t>&lt;a </a:t>
            </a:r>
            <a:r>
              <a:rPr lang="en-US" dirty="0" err="1"/>
              <a:t>href</a:t>
            </a:r>
            <a:r>
              <a:rPr lang="en-US" dirty="0"/>
              <a:t>="https://sif.upj.ac.id"&gt;</a:t>
            </a:r>
            <a:r>
              <a:rPr lang="en-US" dirty="0" err="1"/>
              <a:t>Sistem</a:t>
            </a:r>
            <a:r>
              <a:rPr lang="en-US" dirty="0"/>
              <a:t> </a:t>
            </a:r>
            <a:r>
              <a:rPr lang="en-US" dirty="0" err="1"/>
              <a:t>Informasi</a:t>
            </a:r>
            <a:r>
              <a:rPr lang="en-US" dirty="0"/>
              <a:t> UPJ&lt;/a&gt;</a:t>
            </a:r>
          </a:p>
          <a:p>
            <a:pPr marL="109693" indent="0" defTabSz="914400">
              <a:buNone/>
            </a:pPr>
            <a:r>
              <a:rPr lang="en-US" dirty="0"/>
              <a:t>&lt;a </a:t>
            </a:r>
            <a:r>
              <a:rPr lang="en-US" dirty="0" err="1"/>
              <a:t>href</a:t>
            </a:r>
            <a:r>
              <a:rPr lang="en-US" dirty="0"/>
              <a:t>="https://ocw.upj.ac.id"&gt;</a:t>
            </a:r>
            <a:r>
              <a:rPr lang="en-US" dirty="0" err="1"/>
              <a:t>Ocw</a:t>
            </a:r>
            <a:r>
              <a:rPr lang="en-US" dirty="0"/>
              <a:t> UPJ &lt;/a&gt;</a:t>
            </a:r>
          </a:p>
          <a:p>
            <a:pPr marL="109693" indent="0" defTabSz="914400">
              <a:buNone/>
            </a:pPr>
            <a:endParaRPr lang="en-US" dirty="0"/>
          </a:p>
          <a:p>
            <a:pPr marL="109693" indent="0" defTabSz="914400">
              <a:buNone/>
            </a:pPr>
            <a:r>
              <a:rPr lang="en-US" dirty="0"/>
              <a:t>&lt;p&gt;&lt;b&gt;Note:&lt;/b&gt; The :hover selector style links on mouse-over.&lt;/p&gt;</a:t>
            </a:r>
          </a:p>
          <a:p>
            <a:pPr marL="109693" indent="0" defTabSz="914400">
              <a:buNone/>
            </a:pPr>
            <a:endParaRPr lang="en-US" dirty="0"/>
          </a:p>
          <a:p>
            <a:pPr marL="109693" indent="0" defTabSz="914400">
              <a:buNone/>
            </a:pPr>
            <a:r>
              <a:rPr lang="en-US" dirty="0"/>
              <a:t>&lt;/body&gt;</a:t>
            </a:r>
          </a:p>
          <a:p>
            <a:pPr marL="109693" indent="0" defTabSz="914400">
              <a:buNone/>
            </a:pPr>
            <a:r>
              <a:rPr lang="en-US" dirty="0"/>
              <a:t>&lt;/html&gt;</a:t>
            </a:r>
          </a:p>
          <a:p>
            <a:pPr marL="109693" indent="0" defTabSz="914400">
              <a:buFont typeface="Georgia"/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022706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32656"/>
            <a:ext cx="8229600" cy="1066800"/>
          </a:xfrm>
        </p:spPr>
        <p:txBody>
          <a:bodyPr/>
          <a:lstStyle/>
          <a:p>
            <a:r>
              <a:rPr lang="en-US" dirty="0" smtClean="0"/>
              <a:t>hover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512" y="1196752"/>
            <a:ext cx="4464496" cy="5562376"/>
          </a:xfrm>
        </p:spPr>
        <p:txBody>
          <a:bodyPr>
            <a:noAutofit/>
          </a:bodyPr>
          <a:lstStyle/>
          <a:p>
            <a:pPr marL="109693" indent="0">
              <a:buNone/>
            </a:pPr>
            <a:r>
              <a:rPr lang="en-US" sz="1200" dirty="0"/>
              <a:t>&lt;!DOCTYPE html&gt;</a:t>
            </a:r>
          </a:p>
          <a:p>
            <a:pPr marL="109693" indent="0">
              <a:buNone/>
            </a:pPr>
            <a:r>
              <a:rPr lang="en-US" sz="1200" dirty="0"/>
              <a:t>&lt;html&gt;</a:t>
            </a:r>
          </a:p>
          <a:p>
            <a:pPr marL="109693" indent="0">
              <a:buNone/>
            </a:pPr>
            <a:r>
              <a:rPr lang="en-US" sz="1200" dirty="0"/>
              <a:t>&lt;head&gt;</a:t>
            </a:r>
          </a:p>
          <a:p>
            <a:pPr marL="109693" indent="0">
              <a:buNone/>
            </a:pPr>
            <a:r>
              <a:rPr lang="en-US" sz="1200" dirty="0"/>
              <a:t>&lt;style&gt;</a:t>
            </a:r>
          </a:p>
          <a:p>
            <a:pPr marL="109693" indent="0">
              <a:buNone/>
            </a:pPr>
            <a:r>
              <a:rPr lang="en-US" sz="1200" dirty="0"/>
              <a:t>div {background-color: green;}</a:t>
            </a:r>
          </a:p>
          <a:p>
            <a:pPr marL="109693" indent="0">
              <a:buNone/>
            </a:pPr>
            <a:r>
              <a:rPr lang="en-US" sz="1200" dirty="0"/>
              <a:t>div a {</a:t>
            </a:r>
          </a:p>
          <a:p>
            <a:pPr marL="109693" indent="0">
              <a:buNone/>
            </a:pPr>
            <a:r>
              <a:rPr lang="en-US" sz="1200" dirty="0"/>
              <a:t>    text-decoration: none;</a:t>
            </a:r>
          </a:p>
          <a:p>
            <a:pPr marL="109693" indent="0">
              <a:buNone/>
            </a:pPr>
            <a:r>
              <a:rPr lang="en-US" sz="1200" dirty="0"/>
              <a:t>    color: white;</a:t>
            </a:r>
          </a:p>
          <a:p>
            <a:pPr marL="109693" indent="0">
              <a:buNone/>
            </a:pPr>
            <a:r>
              <a:rPr lang="en-US" sz="1200" dirty="0"/>
              <a:t>    font-size: 20px;</a:t>
            </a:r>
          </a:p>
          <a:p>
            <a:pPr marL="109693" indent="0">
              <a:buNone/>
            </a:pPr>
            <a:r>
              <a:rPr lang="en-US" sz="1200" dirty="0"/>
              <a:t>    padding: 15px;</a:t>
            </a:r>
          </a:p>
          <a:p>
            <a:pPr marL="109693" indent="0">
              <a:buNone/>
            </a:pPr>
            <a:r>
              <a:rPr lang="en-US" sz="1200" dirty="0"/>
              <a:t>    </a:t>
            </a:r>
            <a:r>
              <a:rPr lang="en-US" sz="1200" dirty="0" err="1"/>
              <a:t>display:inline-block</a:t>
            </a:r>
            <a:r>
              <a:rPr lang="en-US" sz="1200" dirty="0"/>
              <a:t>;</a:t>
            </a:r>
          </a:p>
          <a:p>
            <a:pPr marL="109693" indent="0">
              <a:buNone/>
            </a:pPr>
            <a:r>
              <a:rPr lang="en-US" sz="1200" dirty="0"/>
              <a:t>}</a:t>
            </a:r>
          </a:p>
          <a:p>
            <a:pPr marL="109693" indent="0">
              <a:buNone/>
            </a:pPr>
            <a:r>
              <a:rPr lang="en-US" sz="1200" dirty="0" err="1"/>
              <a:t>ul</a:t>
            </a:r>
            <a:r>
              <a:rPr lang="en-US" sz="1200" dirty="0"/>
              <a:t> {</a:t>
            </a:r>
          </a:p>
          <a:p>
            <a:pPr marL="109693" indent="0">
              <a:buNone/>
            </a:pPr>
            <a:r>
              <a:rPr lang="en-US" sz="1200" dirty="0"/>
              <a:t>  display: inline;</a:t>
            </a:r>
          </a:p>
          <a:p>
            <a:pPr marL="109693" indent="0">
              <a:buNone/>
            </a:pPr>
            <a:r>
              <a:rPr lang="en-US" sz="1200" dirty="0"/>
              <a:t>  margin: 0;</a:t>
            </a:r>
          </a:p>
          <a:p>
            <a:pPr marL="109693" indent="0">
              <a:buNone/>
            </a:pPr>
            <a:r>
              <a:rPr lang="en-US" sz="1200" dirty="0"/>
              <a:t>  padding: 0;</a:t>
            </a:r>
          </a:p>
          <a:p>
            <a:pPr marL="109693" indent="0">
              <a:buNone/>
            </a:pPr>
            <a:r>
              <a:rPr lang="en-US" sz="1200" dirty="0"/>
              <a:t>}</a:t>
            </a:r>
          </a:p>
          <a:p>
            <a:pPr marL="109693" indent="0">
              <a:buNone/>
            </a:pPr>
            <a:r>
              <a:rPr lang="en-US" sz="1200" dirty="0" err="1"/>
              <a:t>ul</a:t>
            </a:r>
            <a:r>
              <a:rPr lang="en-US" sz="1200" dirty="0"/>
              <a:t> li {display: inline-block;}</a:t>
            </a:r>
          </a:p>
          <a:p>
            <a:pPr marL="109693" indent="0">
              <a:buNone/>
            </a:pPr>
            <a:r>
              <a:rPr lang="en-US" sz="1200" dirty="0" err="1"/>
              <a:t>ul</a:t>
            </a:r>
            <a:r>
              <a:rPr lang="en-US" sz="1200" dirty="0"/>
              <a:t> </a:t>
            </a:r>
            <a:r>
              <a:rPr lang="en-US" sz="1200" dirty="0" err="1"/>
              <a:t>li:hover</a:t>
            </a:r>
            <a:r>
              <a:rPr lang="en-US" sz="1200" dirty="0"/>
              <a:t> {background: #555;}</a:t>
            </a:r>
          </a:p>
          <a:p>
            <a:pPr marL="109693" indent="0">
              <a:buNone/>
            </a:pPr>
            <a:r>
              <a:rPr lang="en-US" sz="1200" dirty="0" err="1"/>
              <a:t>ul</a:t>
            </a:r>
            <a:r>
              <a:rPr lang="en-US" sz="1200" dirty="0"/>
              <a:t> </a:t>
            </a:r>
            <a:r>
              <a:rPr lang="en-US" sz="1200" dirty="0" err="1"/>
              <a:t>li:hover</a:t>
            </a:r>
            <a:r>
              <a:rPr lang="en-US" sz="1200" dirty="0"/>
              <a:t> </a:t>
            </a:r>
            <a:r>
              <a:rPr lang="en-US" sz="1200" dirty="0" err="1"/>
              <a:t>ul</a:t>
            </a:r>
            <a:r>
              <a:rPr lang="en-US" sz="1200" dirty="0"/>
              <a:t> {display: block;}</a:t>
            </a:r>
          </a:p>
          <a:p>
            <a:pPr marL="109693" indent="0">
              <a:buNone/>
            </a:pPr>
            <a:r>
              <a:rPr lang="en-US" sz="1200" dirty="0" err="1"/>
              <a:t>ul</a:t>
            </a:r>
            <a:r>
              <a:rPr lang="en-US" sz="1200" dirty="0"/>
              <a:t> li </a:t>
            </a:r>
            <a:r>
              <a:rPr lang="en-US" sz="1200" dirty="0" err="1"/>
              <a:t>ul</a:t>
            </a:r>
            <a:r>
              <a:rPr lang="en-US" sz="1200" dirty="0"/>
              <a:t> {</a:t>
            </a:r>
          </a:p>
          <a:p>
            <a:pPr marL="109693" indent="0">
              <a:buNone/>
            </a:pPr>
            <a:r>
              <a:rPr lang="en-US" sz="1200" dirty="0"/>
              <a:t>  position: absolute;</a:t>
            </a:r>
          </a:p>
          <a:p>
            <a:pPr marL="109693" indent="0">
              <a:buNone/>
            </a:pPr>
            <a:r>
              <a:rPr lang="en-US" sz="1200" dirty="0"/>
              <a:t>  width: 200px;</a:t>
            </a:r>
          </a:p>
          <a:p>
            <a:pPr marL="109693" indent="0">
              <a:buNone/>
            </a:pPr>
            <a:r>
              <a:rPr lang="en-US" sz="1200" dirty="0"/>
              <a:t>  display: none;</a:t>
            </a:r>
          </a:p>
          <a:p>
            <a:pPr marL="109693" indent="0">
              <a:buNone/>
            </a:pPr>
            <a:r>
              <a:rPr lang="en-US" sz="1200" dirty="0" smtClean="0"/>
              <a:t>}</a:t>
            </a:r>
            <a:endParaRPr lang="en-US" sz="1200" dirty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201811" y="2434016"/>
            <a:ext cx="8229600" cy="4325112"/>
          </a:xfrm>
          <a:prstGeom prst="rect">
            <a:avLst/>
          </a:prstGeom>
        </p:spPr>
        <p:txBody>
          <a:bodyPr vert="horz" lIns="91411" tIns="45705" rIns="91411" bIns="45705">
            <a:normAutofit/>
          </a:bodyPr>
          <a:lstStyle>
            <a:lvl1pPr marL="365643" indent="-25595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•"/>
              <a:defRPr kumimoji="0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58157" indent="-246809" algn="l" rtl="0" eaLnBrk="1" latinLnBrk="0" hangingPunct="1">
              <a:spcBef>
                <a:spcPts val="300"/>
              </a:spcBef>
              <a:buClr>
                <a:schemeClr val="accent2"/>
              </a:buClr>
              <a:buFont typeface="Georgia"/>
              <a:buChar char="▫"/>
              <a:defRPr kumimoji="0" sz="26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2pPr>
            <a:lvl3pPr marL="923249" indent="-219386" algn="l" rtl="0" eaLnBrk="1" latinLnBrk="0" hangingPunct="1">
              <a:spcBef>
                <a:spcPts val="300"/>
              </a:spcBef>
              <a:buClr>
                <a:schemeClr val="accent1"/>
              </a:buClr>
              <a:buFont typeface="Wingdings 2"/>
              <a:buChar char=""/>
              <a:defRPr kumimoji="0"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3pPr>
            <a:lvl4pPr marL="1179198" indent="-201104" algn="l" rtl="0" eaLnBrk="1" latinLnBrk="0" hangingPunct="1">
              <a:spcBef>
                <a:spcPts val="300"/>
              </a:spcBef>
              <a:buClr>
                <a:schemeClr val="accent1"/>
              </a:buClr>
              <a:buFont typeface="Wingdings 2"/>
              <a:buChar char=""/>
              <a:defRPr kumimoji="0" sz="22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4pPr>
            <a:lvl5pPr marL="1389443" indent="-182821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▫"/>
              <a:defRPr kumimoji="0" sz="20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5pPr>
            <a:lvl6pPr marL="1608829" indent="-182821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▫"/>
              <a:defRPr kumimoji="0" sz="18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6pPr>
            <a:lvl7pPr marL="1828215" indent="-182821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▫"/>
              <a:defRPr kumimoji="0" sz="16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7pPr>
            <a:lvl8pPr marL="2029318" indent="-182821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◦"/>
              <a:defRPr kumimoji="0" sz="15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8pPr>
            <a:lvl9pPr marL="2239563" indent="-182821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◦"/>
              <a:defRPr kumimoji="0" sz="1400" kern="1200" baseline="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09693" indent="0" defTabSz="914400">
              <a:buFont typeface="Georgia"/>
              <a:buNone/>
            </a:pPr>
            <a:endParaRPr lang="en-US" dirty="0"/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4666307" y="692696"/>
            <a:ext cx="3096344" cy="5562376"/>
          </a:xfrm>
          <a:prstGeom prst="rect">
            <a:avLst/>
          </a:prstGeom>
        </p:spPr>
        <p:txBody>
          <a:bodyPr vert="horz" lIns="91411" tIns="45705" rIns="91411" bIns="45705">
            <a:noAutofit/>
          </a:bodyPr>
          <a:lstStyle>
            <a:lvl1pPr marL="365643" indent="-25595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•"/>
              <a:defRPr kumimoji="0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58157" indent="-246809" algn="l" rtl="0" eaLnBrk="1" latinLnBrk="0" hangingPunct="1">
              <a:spcBef>
                <a:spcPts val="300"/>
              </a:spcBef>
              <a:buClr>
                <a:schemeClr val="accent2"/>
              </a:buClr>
              <a:buFont typeface="Georgia"/>
              <a:buChar char="▫"/>
              <a:defRPr kumimoji="0" sz="26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2pPr>
            <a:lvl3pPr marL="923249" indent="-219386" algn="l" rtl="0" eaLnBrk="1" latinLnBrk="0" hangingPunct="1">
              <a:spcBef>
                <a:spcPts val="300"/>
              </a:spcBef>
              <a:buClr>
                <a:schemeClr val="accent1"/>
              </a:buClr>
              <a:buFont typeface="Wingdings 2"/>
              <a:buChar char=""/>
              <a:defRPr kumimoji="0"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3pPr>
            <a:lvl4pPr marL="1179198" indent="-201104" algn="l" rtl="0" eaLnBrk="1" latinLnBrk="0" hangingPunct="1">
              <a:spcBef>
                <a:spcPts val="300"/>
              </a:spcBef>
              <a:buClr>
                <a:schemeClr val="accent1"/>
              </a:buClr>
              <a:buFont typeface="Wingdings 2"/>
              <a:buChar char=""/>
              <a:defRPr kumimoji="0" sz="22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4pPr>
            <a:lvl5pPr marL="1389443" indent="-182821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▫"/>
              <a:defRPr kumimoji="0" sz="20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5pPr>
            <a:lvl6pPr marL="1608829" indent="-182821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▫"/>
              <a:defRPr kumimoji="0" sz="18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6pPr>
            <a:lvl7pPr marL="1828215" indent="-182821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▫"/>
              <a:defRPr kumimoji="0" sz="16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7pPr>
            <a:lvl8pPr marL="2029318" indent="-182821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◦"/>
              <a:defRPr kumimoji="0" sz="15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8pPr>
            <a:lvl9pPr marL="2239563" indent="-182821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◦"/>
              <a:defRPr kumimoji="0" sz="1400" kern="1200" baseline="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09693" indent="0">
              <a:buNone/>
            </a:pPr>
            <a:r>
              <a:rPr lang="en-US" sz="1200" dirty="0" err="1"/>
              <a:t>ul</a:t>
            </a:r>
            <a:r>
              <a:rPr lang="en-US" sz="1200" dirty="0"/>
              <a:t> li </a:t>
            </a:r>
            <a:r>
              <a:rPr lang="en-US" sz="1200" dirty="0" err="1"/>
              <a:t>ul</a:t>
            </a:r>
            <a:r>
              <a:rPr lang="en-US" sz="1200" dirty="0"/>
              <a:t> li { </a:t>
            </a:r>
          </a:p>
          <a:p>
            <a:pPr marL="109693" indent="0">
              <a:buNone/>
            </a:pPr>
            <a:r>
              <a:rPr lang="en-US" sz="1200" dirty="0"/>
              <a:t>  background: #555; </a:t>
            </a:r>
          </a:p>
          <a:p>
            <a:pPr marL="109693" indent="0">
              <a:buNone/>
            </a:pPr>
            <a:r>
              <a:rPr lang="en-US" sz="1200" dirty="0"/>
              <a:t>  display: block; </a:t>
            </a:r>
          </a:p>
          <a:p>
            <a:pPr marL="109693" indent="0">
              <a:buNone/>
            </a:pPr>
            <a:r>
              <a:rPr lang="en-US" sz="1200" dirty="0"/>
              <a:t>}</a:t>
            </a:r>
          </a:p>
          <a:p>
            <a:pPr marL="109693" indent="0">
              <a:buNone/>
            </a:pPr>
            <a:r>
              <a:rPr lang="en-US" sz="1200" dirty="0" err="1"/>
              <a:t>ul</a:t>
            </a:r>
            <a:r>
              <a:rPr lang="en-US" sz="1200" dirty="0"/>
              <a:t> li </a:t>
            </a:r>
            <a:r>
              <a:rPr lang="en-US" sz="1200" dirty="0" err="1"/>
              <a:t>ul</a:t>
            </a:r>
            <a:r>
              <a:rPr lang="en-US" sz="1200" dirty="0"/>
              <a:t> li a {</a:t>
            </a:r>
            <a:r>
              <a:rPr lang="en-US" sz="1200" dirty="0" err="1"/>
              <a:t>display:block</a:t>
            </a:r>
            <a:r>
              <a:rPr lang="en-US" sz="1200" dirty="0"/>
              <a:t> !important;} </a:t>
            </a:r>
          </a:p>
          <a:p>
            <a:pPr marL="109693" indent="0">
              <a:buNone/>
            </a:pPr>
            <a:r>
              <a:rPr lang="en-US" sz="1200" dirty="0" err="1"/>
              <a:t>ul</a:t>
            </a:r>
            <a:r>
              <a:rPr lang="en-US" sz="1200" dirty="0"/>
              <a:t> li </a:t>
            </a:r>
            <a:r>
              <a:rPr lang="en-US" sz="1200" dirty="0" err="1"/>
              <a:t>ul</a:t>
            </a:r>
            <a:r>
              <a:rPr lang="en-US" sz="1200" dirty="0"/>
              <a:t> </a:t>
            </a:r>
            <a:r>
              <a:rPr lang="en-US" sz="1200" dirty="0" err="1"/>
              <a:t>li:hover</a:t>
            </a:r>
            <a:r>
              <a:rPr lang="en-US" sz="1200" dirty="0"/>
              <a:t> {background: #666;}</a:t>
            </a:r>
          </a:p>
          <a:p>
            <a:pPr marL="109693" indent="0">
              <a:buNone/>
            </a:pPr>
            <a:r>
              <a:rPr lang="en-US" sz="1200" dirty="0"/>
              <a:t>&lt;/style&gt;</a:t>
            </a:r>
          </a:p>
          <a:p>
            <a:pPr marL="109693" indent="0">
              <a:buNone/>
            </a:pPr>
            <a:r>
              <a:rPr lang="en-US" sz="1200" dirty="0"/>
              <a:t>&lt;/head&gt;</a:t>
            </a:r>
          </a:p>
          <a:p>
            <a:pPr marL="109693" indent="0">
              <a:buNone/>
            </a:pPr>
            <a:endParaRPr lang="en-US" sz="1200" dirty="0" smtClean="0"/>
          </a:p>
          <a:p>
            <a:pPr marL="109693" indent="0">
              <a:buNone/>
            </a:pPr>
            <a:r>
              <a:rPr lang="en-US" sz="1200" dirty="0" smtClean="0"/>
              <a:t>&lt;</a:t>
            </a:r>
            <a:r>
              <a:rPr lang="en-US" sz="1200" dirty="0"/>
              <a:t>body&gt;</a:t>
            </a:r>
          </a:p>
          <a:p>
            <a:pPr marL="109693" indent="0">
              <a:buNone/>
            </a:pPr>
            <a:endParaRPr lang="en-US" sz="1200" dirty="0"/>
          </a:p>
          <a:p>
            <a:pPr marL="109693" indent="0">
              <a:buNone/>
            </a:pPr>
            <a:r>
              <a:rPr lang="en-US" sz="1200" dirty="0"/>
              <a:t>&lt;div&gt;</a:t>
            </a:r>
          </a:p>
          <a:p>
            <a:pPr marL="109693" indent="0">
              <a:buNone/>
            </a:pPr>
            <a:r>
              <a:rPr lang="en-US" sz="1200" dirty="0"/>
              <a:t>  &lt;a </a:t>
            </a:r>
            <a:r>
              <a:rPr lang="en-US" sz="1200" dirty="0" err="1"/>
              <a:t>href</a:t>
            </a:r>
            <a:r>
              <a:rPr lang="en-US" sz="1200" dirty="0"/>
              <a:t>="#"&gt;Useless Link&lt;/a&gt;</a:t>
            </a:r>
          </a:p>
          <a:p>
            <a:pPr marL="109693" indent="0">
              <a:buNone/>
            </a:pPr>
            <a:r>
              <a:rPr lang="en-US" sz="1200" dirty="0"/>
              <a:t>  &lt;</a:t>
            </a:r>
            <a:r>
              <a:rPr lang="en-US" sz="1200" dirty="0" err="1"/>
              <a:t>ul</a:t>
            </a:r>
            <a:r>
              <a:rPr lang="en-US" sz="1200" dirty="0"/>
              <a:t>&gt;</a:t>
            </a:r>
          </a:p>
          <a:p>
            <a:pPr marL="109693" indent="0">
              <a:buNone/>
            </a:pPr>
            <a:r>
              <a:rPr lang="en-US" sz="1200" dirty="0"/>
              <a:t>    &lt;li&gt;</a:t>
            </a:r>
          </a:p>
          <a:p>
            <a:pPr marL="109693" indent="0">
              <a:buNone/>
            </a:pPr>
            <a:r>
              <a:rPr lang="en-US" sz="1200" dirty="0"/>
              <a:t>      &lt;a </a:t>
            </a:r>
            <a:r>
              <a:rPr lang="en-US" sz="1200" dirty="0" err="1"/>
              <a:t>href</a:t>
            </a:r>
            <a:r>
              <a:rPr lang="en-US" sz="1200" dirty="0"/>
              <a:t>="#"&gt;Dropdown Link&lt;/a&gt;</a:t>
            </a:r>
          </a:p>
          <a:p>
            <a:pPr marL="109693" indent="0">
              <a:buNone/>
            </a:pPr>
            <a:r>
              <a:rPr lang="en-US" sz="1200" dirty="0"/>
              <a:t>      &lt;</a:t>
            </a:r>
            <a:r>
              <a:rPr lang="en-US" sz="1200" dirty="0" err="1"/>
              <a:t>ul</a:t>
            </a:r>
            <a:r>
              <a:rPr lang="en-US" sz="1200" dirty="0"/>
              <a:t>&gt;</a:t>
            </a:r>
          </a:p>
          <a:p>
            <a:pPr marL="109693" indent="0">
              <a:buNone/>
            </a:pPr>
            <a:r>
              <a:rPr lang="en-US" sz="1200" dirty="0"/>
              <a:t>        &lt;li&gt;&lt;a </a:t>
            </a:r>
            <a:r>
              <a:rPr lang="en-US" sz="1200" dirty="0" err="1"/>
              <a:t>href</a:t>
            </a:r>
            <a:r>
              <a:rPr lang="en-US" sz="1200" dirty="0"/>
              <a:t>="#"&gt;Link 1&lt;/a&gt;&lt;/li&gt;</a:t>
            </a:r>
          </a:p>
          <a:p>
            <a:pPr marL="109693" indent="0">
              <a:buNone/>
            </a:pPr>
            <a:r>
              <a:rPr lang="en-US" sz="1200" dirty="0"/>
              <a:t>        &lt;li&gt;&lt;a </a:t>
            </a:r>
            <a:r>
              <a:rPr lang="en-US" sz="1200" dirty="0" err="1"/>
              <a:t>href</a:t>
            </a:r>
            <a:r>
              <a:rPr lang="en-US" sz="1200" dirty="0"/>
              <a:t>="#"&gt;Link 2&lt;/a&gt;&lt;/li&gt;</a:t>
            </a:r>
          </a:p>
          <a:p>
            <a:pPr marL="109693" indent="0">
              <a:buNone/>
            </a:pPr>
            <a:r>
              <a:rPr lang="en-US" sz="1200" dirty="0"/>
              <a:t>        &lt;li&gt;&lt;a </a:t>
            </a:r>
            <a:r>
              <a:rPr lang="en-US" sz="1200" dirty="0" err="1"/>
              <a:t>href</a:t>
            </a:r>
            <a:r>
              <a:rPr lang="en-US" sz="1200" dirty="0"/>
              <a:t>="#"&gt;Link 3&lt;/a&gt;&lt;/li&gt;</a:t>
            </a:r>
          </a:p>
          <a:p>
            <a:pPr marL="109693" indent="0">
              <a:buNone/>
            </a:pPr>
            <a:r>
              <a:rPr lang="en-US" sz="1200" dirty="0"/>
              <a:t>      &lt;/</a:t>
            </a:r>
            <a:r>
              <a:rPr lang="en-US" sz="1200" dirty="0" err="1"/>
              <a:t>ul</a:t>
            </a:r>
            <a:r>
              <a:rPr lang="en-US" sz="1200" dirty="0"/>
              <a:t>&gt;</a:t>
            </a:r>
          </a:p>
          <a:p>
            <a:pPr marL="109693" indent="0">
              <a:buNone/>
            </a:pPr>
            <a:r>
              <a:rPr lang="en-US" sz="1200" dirty="0"/>
              <a:t>    &lt;/li&gt;</a:t>
            </a:r>
          </a:p>
          <a:p>
            <a:pPr marL="109693" indent="0">
              <a:buNone/>
            </a:pPr>
            <a:r>
              <a:rPr lang="en-US" sz="1200" dirty="0"/>
              <a:t>  &lt;/</a:t>
            </a:r>
            <a:r>
              <a:rPr lang="en-US" sz="1200" dirty="0" err="1"/>
              <a:t>ul</a:t>
            </a:r>
            <a:r>
              <a:rPr lang="en-US" sz="1200" dirty="0"/>
              <a:t>&gt;</a:t>
            </a:r>
          </a:p>
          <a:p>
            <a:pPr marL="109693" indent="0">
              <a:buNone/>
            </a:pPr>
            <a:r>
              <a:rPr lang="en-US" sz="1200" dirty="0"/>
              <a:t>&lt;/div&gt;</a:t>
            </a:r>
          </a:p>
          <a:p>
            <a:pPr marL="109693" indent="0">
              <a:buNone/>
            </a:pPr>
            <a:endParaRPr lang="en-US" sz="1200" dirty="0"/>
          </a:p>
          <a:p>
            <a:pPr marL="109693" indent="0">
              <a:buNone/>
            </a:pPr>
            <a:r>
              <a:rPr lang="en-US" sz="1200" dirty="0"/>
              <a:t>&lt;/body&gt;</a:t>
            </a:r>
          </a:p>
          <a:p>
            <a:pPr marL="109693" indent="0">
              <a:buNone/>
            </a:pPr>
            <a:r>
              <a:rPr lang="en-US" sz="1200" dirty="0"/>
              <a:t>&lt;/html&gt;</a:t>
            </a:r>
          </a:p>
        </p:txBody>
      </p:sp>
    </p:spTree>
    <p:extLst>
      <p:ext uri="{BB962C8B-B14F-4D97-AF65-F5344CB8AC3E}">
        <p14:creationId xmlns:p14="http://schemas.microsoft.com/office/powerpoint/2010/main" val="32903855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>
                <a:solidFill>
                  <a:schemeClr val="accent1">
                    <a:satMod val="150000"/>
                  </a:schemeClr>
                </a:solidFill>
              </a:rPr>
              <a:t>CSS Internal</a:t>
            </a:r>
            <a:endParaRPr lang="en-US" dirty="0">
              <a:solidFill>
                <a:schemeClr val="accent1">
                  <a:satMod val="150000"/>
                </a:schemeClr>
              </a:solidFill>
            </a:endParaRPr>
          </a:p>
        </p:txBody>
      </p:sp>
      <p:pic>
        <p:nvPicPr>
          <p:cNvPr id="15366" name="Picture 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1043136"/>
            <a:ext cx="8010525" cy="541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5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923856" y="4293096"/>
            <a:ext cx="1752600" cy="1495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86816" y="620688"/>
            <a:ext cx="8229600" cy="556519"/>
          </a:xfrm>
          <a:prstGeom prst="rect">
            <a:avLst/>
          </a:prstGeom>
        </p:spPr>
        <p:txBody>
          <a:bodyPr vert="horz" lIns="91411" tIns="45705" rIns="91411" bIns="45705" anchor="ctr">
            <a:normAutofit fontScale="92500" lnSpcReduction="20000"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000" kern="1200">
                <a:solidFill>
                  <a:srgbClr val="C00000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US" dirty="0" smtClean="0"/>
              <a:t>CSS Internal : </a:t>
            </a:r>
            <a:r>
              <a:rPr lang="en-US" dirty="0" err="1" smtClean="0"/>
              <a:t>berada</a:t>
            </a:r>
            <a:r>
              <a:rPr lang="en-US" dirty="0" smtClean="0"/>
              <a:t> </a:t>
            </a:r>
            <a:r>
              <a:rPr lang="en-US" dirty="0" err="1" smtClean="0"/>
              <a:t>pada</a:t>
            </a:r>
            <a:r>
              <a:rPr lang="en-US" dirty="0" smtClean="0"/>
              <a:t> file html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713759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5787" y="533400"/>
            <a:ext cx="8229600" cy="10668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CSS </a:t>
            </a:r>
            <a:r>
              <a:rPr lang="en-US" dirty="0" err="1" smtClean="0"/>
              <a:t>Eksternal</a:t>
            </a:r>
            <a:endParaRPr lang="en-US" dirty="0"/>
          </a:p>
        </p:txBody>
      </p:sp>
      <p:pic>
        <p:nvPicPr>
          <p:cNvPr id="1638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0" y="1600200"/>
            <a:ext cx="6810375" cy="213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8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14400" y="4191000"/>
            <a:ext cx="7572375" cy="1914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0649178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5787" y="533400"/>
            <a:ext cx="8229600" cy="10668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Background</a:t>
            </a:r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251520" y="1628800"/>
            <a:ext cx="3312368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err="1" smtClean="0"/>
              <a:t>Latar</a:t>
            </a:r>
            <a:r>
              <a:rPr lang="en-US" dirty="0" smtClean="0"/>
              <a:t> </a:t>
            </a:r>
            <a:r>
              <a:rPr lang="en-US" dirty="0" err="1" smtClean="0"/>
              <a:t>belakang</a:t>
            </a:r>
            <a:r>
              <a:rPr lang="en-US" dirty="0" smtClean="0"/>
              <a:t> (Background) </a:t>
            </a:r>
            <a:r>
              <a:rPr lang="en-US" dirty="0" err="1" smtClean="0"/>
              <a:t>Efek</a:t>
            </a:r>
            <a:r>
              <a:rPr lang="en-US" dirty="0" smtClean="0"/>
              <a:t>  </a:t>
            </a:r>
            <a:r>
              <a:rPr lang="en-US" dirty="0" err="1" smtClean="0"/>
              <a:t>pada</a:t>
            </a:r>
            <a:r>
              <a:rPr lang="en-US" dirty="0" smtClean="0"/>
              <a:t> CSS </a:t>
            </a:r>
            <a:r>
              <a:rPr lang="en-US" dirty="0" err="1" smtClean="0"/>
              <a:t>meliputi</a:t>
            </a:r>
            <a:r>
              <a:rPr lang="en-US" dirty="0" smtClean="0"/>
              <a:t>  :</a:t>
            </a:r>
            <a:endParaRPr lang="en-US" dirty="0"/>
          </a:p>
          <a:p>
            <a:pPr marL="285750" indent="-285750">
              <a:buFont typeface="Arial" pitchFamily="34" charset="0"/>
              <a:buChar char="•"/>
            </a:pPr>
            <a:r>
              <a:rPr lang="en-US" dirty="0" smtClean="0"/>
              <a:t>background-color   </a:t>
            </a:r>
            <a:endParaRPr lang="en-US" dirty="0"/>
          </a:p>
          <a:p>
            <a:pPr marL="285750" indent="-285750">
              <a:buFont typeface="Arial" pitchFamily="34" charset="0"/>
              <a:buChar char="•"/>
            </a:pPr>
            <a:r>
              <a:rPr lang="en-US" dirty="0"/>
              <a:t>background-image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dirty="0"/>
              <a:t>background-repeat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dirty="0"/>
              <a:t>background-attachment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dirty="0"/>
              <a:t>background-position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462761" y="1628800"/>
            <a:ext cx="4195379" cy="258532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Contoh</a:t>
            </a:r>
            <a:r>
              <a:rPr lang="en-US" dirty="0" smtClean="0"/>
              <a:t> :</a:t>
            </a:r>
          </a:p>
          <a:p>
            <a:r>
              <a:rPr lang="en-US" dirty="0" smtClean="0"/>
              <a:t>H1{background-color</a:t>
            </a:r>
            <a:r>
              <a:rPr lang="en-US" smtClean="0"/>
              <a:t>:#FF00FF}</a:t>
            </a:r>
            <a:endParaRPr lang="en-US" dirty="0" smtClean="0"/>
          </a:p>
          <a:p>
            <a:endParaRPr lang="en-US" dirty="0"/>
          </a:p>
          <a:p>
            <a:r>
              <a:rPr lang="en-US" dirty="0"/>
              <a:t>body</a:t>
            </a:r>
            <a:br>
              <a:rPr lang="en-US" dirty="0"/>
            </a:br>
            <a:r>
              <a:rPr lang="en-US" dirty="0"/>
              <a:t>{</a:t>
            </a:r>
            <a:br>
              <a:rPr lang="en-US" dirty="0"/>
            </a:br>
            <a:r>
              <a:rPr lang="en-US" dirty="0" err="1"/>
              <a:t>background-image:url</a:t>
            </a:r>
            <a:r>
              <a:rPr lang="en-US" dirty="0"/>
              <a:t>('img_tree.png');</a:t>
            </a:r>
            <a:br>
              <a:rPr lang="en-US" dirty="0"/>
            </a:br>
            <a:r>
              <a:rPr lang="en-US" dirty="0" err="1"/>
              <a:t>background-repeat:no-repeat</a:t>
            </a:r>
            <a:r>
              <a:rPr lang="en-US" dirty="0"/>
              <a:t>;</a:t>
            </a:r>
            <a:br>
              <a:rPr lang="en-US" dirty="0"/>
            </a:br>
            <a:r>
              <a:rPr lang="en-US" dirty="0" err="1"/>
              <a:t>background-position:right</a:t>
            </a:r>
            <a:r>
              <a:rPr lang="en-US" dirty="0"/>
              <a:t> top;</a:t>
            </a:r>
            <a:br>
              <a:rPr lang="en-US" dirty="0"/>
            </a:br>
            <a:r>
              <a:rPr lang="en-US" dirty="0"/>
              <a:t>}</a:t>
            </a:r>
          </a:p>
        </p:txBody>
      </p:sp>
      <p:sp>
        <p:nvSpPr>
          <p:cNvPr id="5" name="Rectangle 4"/>
          <p:cNvSpPr/>
          <p:nvPr/>
        </p:nvSpPr>
        <p:spPr>
          <a:xfrm>
            <a:off x="251520" y="5157192"/>
            <a:ext cx="840662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body {background:#</a:t>
            </a:r>
            <a:r>
              <a:rPr lang="en-US" dirty="0" err="1"/>
              <a:t>ffffff</a:t>
            </a:r>
            <a:r>
              <a:rPr lang="en-US" dirty="0"/>
              <a:t> </a:t>
            </a:r>
            <a:r>
              <a:rPr lang="en-US" dirty="0" err="1"/>
              <a:t>url</a:t>
            </a:r>
            <a:r>
              <a:rPr lang="en-US" dirty="0"/>
              <a:t>('img_tree.png') no-repeat right top;}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51520" y="4756502"/>
            <a:ext cx="15039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Contoh</a:t>
            </a:r>
            <a:r>
              <a:rPr lang="en-US" dirty="0" smtClean="0"/>
              <a:t> lain :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27890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Padding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43136"/>
            <a:ext cx="4114800" cy="2998032"/>
          </a:xfrm>
        </p:spPr>
        <p:txBody>
          <a:bodyPr>
            <a:normAutofit fontScale="55000" lnSpcReduction="20000"/>
          </a:bodyPr>
          <a:lstStyle/>
          <a:p>
            <a:r>
              <a:rPr lang="en-US" dirty="0" err="1" smtClean="0"/>
              <a:t>Memberikan</a:t>
            </a:r>
            <a:r>
              <a:rPr lang="en-US" dirty="0" smtClean="0"/>
              <a:t> </a:t>
            </a:r>
            <a:r>
              <a:rPr lang="en-US" dirty="0" err="1" smtClean="0"/>
              <a:t>jarak</a:t>
            </a:r>
            <a:r>
              <a:rPr lang="en-US" dirty="0" smtClean="0"/>
              <a:t> </a:t>
            </a:r>
            <a:r>
              <a:rPr lang="en-US" dirty="0" err="1" smtClean="0"/>
              <a:t>dari</a:t>
            </a:r>
            <a:r>
              <a:rPr lang="en-US" dirty="0" smtClean="0"/>
              <a:t> margin</a:t>
            </a:r>
          </a:p>
          <a:p>
            <a:pPr marL="109693" indent="0">
              <a:buNone/>
            </a:pPr>
            <a:r>
              <a:rPr lang="en-US" dirty="0" err="1" smtClean="0"/>
              <a:t>Properti</a:t>
            </a:r>
            <a:r>
              <a:rPr lang="en-US" dirty="0" smtClean="0"/>
              <a:t>:</a:t>
            </a:r>
          </a:p>
          <a:p>
            <a:pPr marL="109693" indent="0">
              <a:buNone/>
            </a:pPr>
            <a:r>
              <a:rPr lang="en-US" dirty="0" smtClean="0"/>
              <a:t>- padding-top</a:t>
            </a:r>
          </a:p>
          <a:p>
            <a:pPr marL="109693" indent="0">
              <a:buNone/>
            </a:pPr>
            <a:r>
              <a:rPr lang="en-US" dirty="0" smtClean="0"/>
              <a:t>- padding-right</a:t>
            </a:r>
          </a:p>
          <a:p>
            <a:pPr marL="109693" indent="0">
              <a:buNone/>
            </a:pPr>
            <a:r>
              <a:rPr lang="en-US" dirty="0" smtClean="0"/>
              <a:t>- padding-bottom</a:t>
            </a:r>
          </a:p>
          <a:p>
            <a:pPr>
              <a:buFontTx/>
              <a:buChar char="-"/>
            </a:pPr>
            <a:r>
              <a:rPr lang="en-US" dirty="0" smtClean="0"/>
              <a:t>padding-left</a:t>
            </a:r>
          </a:p>
          <a:p>
            <a:pPr marL="109693" indent="0">
              <a:buNone/>
            </a:pPr>
            <a:endParaRPr lang="en-US" dirty="0"/>
          </a:p>
          <a:p>
            <a:pPr marL="109693" indent="0">
              <a:buNone/>
            </a:pPr>
            <a:r>
              <a:rPr lang="en-US" dirty="0" smtClean="0"/>
              <a:t>Value :</a:t>
            </a:r>
          </a:p>
          <a:p>
            <a:r>
              <a:rPr lang="en-US" dirty="0" err="1" smtClean="0"/>
              <a:t>Angka</a:t>
            </a:r>
            <a:r>
              <a:rPr lang="en-US" dirty="0" smtClean="0"/>
              <a:t> </a:t>
            </a:r>
            <a:r>
              <a:rPr lang="en-US" dirty="0" err="1" smtClean="0"/>
              <a:t>dengan</a:t>
            </a:r>
            <a:r>
              <a:rPr lang="en-US" dirty="0" smtClean="0"/>
              <a:t> </a:t>
            </a:r>
            <a:r>
              <a:rPr lang="en-US" dirty="0" err="1" smtClean="0"/>
              <a:t>satuan</a:t>
            </a:r>
            <a:r>
              <a:rPr lang="en-US" dirty="0" smtClean="0"/>
              <a:t> </a:t>
            </a:r>
            <a:r>
              <a:rPr lang="en-US" dirty="0" err="1" smtClean="0"/>
              <a:t>px</a:t>
            </a:r>
            <a:r>
              <a:rPr lang="en-US" dirty="0" smtClean="0"/>
              <a:t>, </a:t>
            </a:r>
            <a:r>
              <a:rPr lang="en-US" dirty="0" err="1" smtClean="0"/>
              <a:t>pt</a:t>
            </a:r>
            <a:r>
              <a:rPr lang="en-US" dirty="0" smtClean="0"/>
              <a:t>, cm</a:t>
            </a:r>
          </a:p>
          <a:p>
            <a:r>
              <a:rPr lang="en-US" dirty="0" smtClean="0"/>
              <a:t>% </a:t>
            </a:r>
            <a:r>
              <a:rPr lang="en-US" dirty="0" err="1" smtClean="0"/>
              <a:t>persentase</a:t>
            </a:r>
            <a:r>
              <a:rPr lang="en-US" dirty="0" smtClean="0"/>
              <a:t> </a:t>
            </a:r>
            <a:r>
              <a:rPr lang="en-US" dirty="0" err="1" smtClean="0"/>
              <a:t>lebar</a:t>
            </a:r>
            <a:r>
              <a:rPr lang="en-US" dirty="0" smtClean="0"/>
              <a:t> </a:t>
            </a:r>
            <a:r>
              <a:rPr lang="en-US" dirty="0" err="1" smtClean="0"/>
              <a:t>dari</a:t>
            </a:r>
            <a:r>
              <a:rPr lang="en-US" dirty="0" smtClean="0"/>
              <a:t> element</a:t>
            </a:r>
          </a:p>
          <a:p>
            <a:r>
              <a:rPr lang="en-US" dirty="0" smtClean="0"/>
              <a:t>Inherit – </a:t>
            </a:r>
            <a:r>
              <a:rPr lang="en-US" dirty="0" err="1" smtClean="0"/>
              <a:t>turunan</a:t>
            </a:r>
            <a:r>
              <a:rPr lang="en-US" dirty="0" smtClean="0"/>
              <a:t> </a:t>
            </a:r>
            <a:r>
              <a:rPr lang="en-US" dirty="0" err="1" smtClean="0"/>
              <a:t>dari</a:t>
            </a:r>
            <a:r>
              <a:rPr lang="en-US" dirty="0" smtClean="0"/>
              <a:t> parent (OOP)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4788024" y="1133866"/>
            <a:ext cx="3672408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Contoh</a:t>
            </a:r>
            <a:r>
              <a:rPr lang="en-US" dirty="0" smtClean="0"/>
              <a:t> :</a:t>
            </a:r>
          </a:p>
          <a:p>
            <a:r>
              <a:rPr lang="en-US" dirty="0" err="1" smtClean="0"/>
              <a:t>p.latar</a:t>
            </a:r>
            <a:r>
              <a:rPr lang="en-US" dirty="0" smtClean="0"/>
              <a:t> {</a:t>
            </a:r>
          </a:p>
          <a:p>
            <a:r>
              <a:rPr lang="en-US" dirty="0" smtClean="0"/>
              <a:t>Border: 1px solid red;</a:t>
            </a:r>
          </a:p>
          <a:p>
            <a:r>
              <a:rPr lang="en-US" dirty="0" smtClean="0"/>
              <a:t>Background-color: green:</a:t>
            </a:r>
          </a:p>
          <a:p>
            <a:r>
              <a:rPr lang="en-US" dirty="0" smtClean="0"/>
              <a:t>padding-top : 50px;</a:t>
            </a:r>
          </a:p>
          <a:p>
            <a:r>
              <a:rPr lang="en-US" dirty="0" smtClean="0"/>
              <a:t>padding-left: 40px;</a:t>
            </a:r>
          </a:p>
          <a:p>
            <a:r>
              <a:rPr lang="en-US" dirty="0" smtClean="0"/>
              <a:t>padding-bottom: 50px;</a:t>
            </a:r>
          </a:p>
          <a:p>
            <a:r>
              <a:rPr lang="en-US" dirty="0" smtClean="0"/>
              <a:t>padding-right: 80px;</a:t>
            </a:r>
          </a:p>
          <a:p>
            <a:r>
              <a:rPr lang="en-US" dirty="0" smtClean="0"/>
              <a:t>}</a:t>
            </a:r>
          </a:p>
          <a:p>
            <a:endParaRPr lang="en-US" dirty="0"/>
          </a:p>
          <a:p>
            <a:r>
              <a:rPr lang="en-US" dirty="0" smtClean="0"/>
              <a:t>&lt;!-- body html --&gt;</a:t>
            </a:r>
          </a:p>
          <a:p>
            <a:r>
              <a:rPr lang="en-US" dirty="0" smtClean="0"/>
              <a:t>&lt;body&gt;</a:t>
            </a:r>
          </a:p>
          <a:p>
            <a:r>
              <a:rPr lang="en-US" dirty="0" smtClean="0"/>
              <a:t>&lt;p class=“</a:t>
            </a:r>
            <a:r>
              <a:rPr lang="en-US" dirty="0" err="1" smtClean="0"/>
              <a:t>latar</a:t>
            </a:r>
            <a:r>
              <a:rPr lang="en-US" dirty="0" smtClean="0"/>
              <a:t>”&gt; hallo </a:t>
            </a:r>
            <a:r>
              <a:rPr lang="en-US" dirty="0" err="1" smtClean="0"/>
              <a:t>semua</a:t>
            </a:r>
            <a:r>
              <a:rPr lang="en-US" dirty="0" smtClean="0"/>
              <a:t> </a:t>
            </a:r>
            <a:r>
              <a:rPr lang="en-US" dirty="0" err="1" smtClean="0"/>
              <a:t>ini</a:t>
            </a:r>
            <a:r>
              <a:rPr lang="en-US" dirty="0" smtClean="0"/>
              <a:t> test margin &lt;/p&gt;</a:t>
            </a:r>
          </a:p>
          <a:p>
            <a:endParaRPr lang="en-US" dirty="0"/>
          </a:p>
          <a:p>
            <a:r>
              <a:rPr lang="en-US" dirty="0" smtClean="0"/>
              <a:t>&lt;/body&gt;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263188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Border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dirty="0" smtClean="0"/>
              <a:t>Border </a:t>
            </a:r>
            <a:r>
              <a:rPr lang="en-US" dirty="0" err="1" smtClean="0"/>
              <a:t>merupakan</a:t>
            </a:r>
            <a:r>
              <a:rPr lang="en-US" dirty="0" smtClean="0"/>
              <a:t> </a:t>
            </a:r>
            <a:r>
              <a:rPr lang="en-US" dirty="0" err="1" smtClean="0"/>
              <a:t>properti</a:t>
            </a:r>
            <a:r>
              <a:rPr lang="en-US" dirty="0" smtClean="0"/>
              <a:t> </a:t>
            </a:r>
            <a:r>
              <a:rPr lang="en-US" dirty="0" err="1" smtClean="0"/>
              <a:t>css</a:t>
            </a:r>
            <a:r>
              <a:rPr lang="en-US" dirty="0" smtClean="0"/>
              <a:t> </a:t>
            </a:r>
            <a:r>
              <a:rPr lang="en-US" dirty="0" err="1" smtClean="0"/>
              <a:t>untuk</a:t>
            </a:r>
            <a:r>
              <a:rPr lang="en-US" dirty="0" smtClean="0"/>
              <a:t> </a:t>
            </a:r>
            <a:r>
              <a:rPr lang="en-US" dirty="0" err="1" smtClean="0"/>
              <a:t>membatasi</a:t>
            </a:r>
            <a:r>
              <a:rPr lang="en-US" dirty="0" smtClean="0"/>
              <a:t> </a:t>
            </a:r>
            <a:r>
              <a:rPr lang="en-US" dirty="0" err="1" smtClean="0"/>
              <a:t>suatu</a:t>
            </a:r>
            <a:r>
              <a:rPr lang="en-US" dirty="0" smtClean="0"/>
              <a:t> tag html , </a:t>
            </a:r>
            <a:r>
              <a:rPr lang="en-US" dirty="0" err="1" smtClean="0"/>
              <a:t>antara</a:t>
            </a:r>
            <a:r>
              <a:rPr lang="en-US" dirty="0" smtClean="0"/>
              <a:t> lain:</a:t>
            </a:r>
          </a:p>
          <a:p>
            <a:r>
              <a:rPr lang="en-US" b="1" dirty="0" err="1" smtClean="0"/>
              <a:t>Border-style:value</a:t>
            </a:r>
            <a:endParaRPr lang="en-US" b="1" dirty="0" smtClean="0"/>
          </a:p>
          <a:p>
            <a:pPr marL="402207" lvl="1" indent="0">
              <a:buNone/>
            </a:pPr>
            <a:r>
              <a:rPr lang="en-US" dirty="0" err="1" smtClean="0"/>
              <a:t>Jenis</a:t>
            </a:r>
            <a:r>
              <a:rPr lang="en-US" dirty="0" smtClean="0"/>
              <a:t> border </a:t>
            </a:r>
            <a:r>
              <a:rPr lang="en-US" dirty="0" err="1" smtClean="0"/>
              <a:t>diisi</a:t>
            </a:r>
            <a:r>
              <a:rPr lang="en-US" dirty="0" smtClean="0"/>
              <a:t> </a:t>
            </a:r>
            <a:r>
              <a:rPr lang="en-US" dirty="0" err="1" smtClean="0"/>
              <a:t>dengan</a:t>
            </a:r>
            <a:r>
              <a:rPr lang="en-US" dirty="0" smtClean="0"/>
              <a:t> value (</a:t>
            </a:r>
            <a:r>
              <a:rPr lang="en-US" dirty="0" err="1" smtClean="0"/>
              <a:t>pilih</a:t>
            </a:r>
            <a:r>
              <a:rPr lang="en-US" dirty="0" smtClean="0"/>
              <a:t> </a:t>
            </a:r>
            <a:r>
              <a:rPr lang="en-US" dirty="0" err="1" smtClean="0"/>
              <a:t>satu</a:t>
            </a:r>
            <a:r>
              <a:rPr lang="en-US" dirty="0" smtClean="0"/>
              <a:t> </a:t>
            </a:r>
            <a:r>
              <a:rPr lang="en-US" dirty="0" err="1" smtClean="0"/>
              <a:t>jenis</a:t>
            </a:r>
            <a:r>
              <a:rPr lang="en-US" dirty="0" smtClean="0"/>
              <a:t>) </a:t>
            </a:r>
            <a:r>
              <a:rPr lang="en-US" dirty="0"/>
              <a:t>: </a:t>
            </a:r>
            <a:r>
              <a:rPr lang="en-US" dirty="0" err="1"/>
              <a:t>dotted,dashed,solid,double</a:t>
            </a:r>
            <a:r>
              <a:rPr lang="en-US" dirty="0"/>
              <a:t> ,groove ,ridge ,inset ,</a:t>
            </a:r>
            <a:r>
              <a:rPr lang="en-US" dirty="0" smtClean="0"/>
              <a:t>outset, </a:t>
            </a:r>
            <a:r>
              <a:rPr lang="en-US" dirty="0"/>
              <a:t>none </a:t>
            </a:r>
            <a:endParaRPr lang="en-US" dirty="0" smtClean="0"/>
          </a:p>
          <a:p>
            <a:pPr marL="402207" lvl="1" indent="0">
              <a:buNone/>
            </a:pPr>
            <a:r>
              <a:rPr lang="en-US" dirty="0" err="1" smtClean="0"/>
              <a:t>Untuk</a:t>
            </a:r>
            <a:r>
              <a:rPr lang="en-US" dirty="0" smtClean="0"/>
              <a:t> border 3d </a:t>
            </a:r>
            <a:r>
              <a:rPr lang="en-US" dirty="0" err="1" smtClean="0"/>
              <a:t>bisa</a:t>
            </a:r>
            <a:r>
              <a:rPr lang="en-US" dirty="0" smtClean="0"/>
              <a:t> di-</a:t>
            </a:r>
            <a:r>
              <a:rPr lang="en-US" dirty="0" err="1" smtClean="0"/>
              <a:t>isi</a:t>
            </a:r>
            <a:r>
              <a:rPr lang="en-US" dirty="0" smtClean="0"/>
              <a:t> value groove, ridge, inset , outset</a:t>
            </a:r>
          </a:p>
          <a:p>
            <a:pPr marL="402207" lvl="1" indent="0">
              <a:buNone/>
            </a:pPr>
            <a:r>
              <a:rPr lang="en-US" dirty="0" err="1" smtClean="0"/>
              <a:t>Jika</a:t>
            </a:r>
            <a:r>
              <a:rPr lang="en-US" dirty="0" smtClean="0"/>
              <a:t> </a:t>
            </a:r>
            <a:r>
              <a:rPr lang="en-US" dirty="0" err="1" smtClean="0"/>
              <a:t>hanya</a:t>
            </a:r>
            <a:r>
              <a:rPr lang="en-US" dirty="0" smtClean="0"/>
              <a:t> </a:t>
            </a:r>
            <a:r>
              <a:rPr lang="en-US" dirty="0" err="1" smtClean="0"/>
              <a:t>untuk</a:t>
            </a:r>
            <a:r>
              <a:rPr lang="en-US" dirty="0" smtClean="0"/>
              <a:t> </a:t>
            </a:r>
            <a:r>
              <a:rPr lang="en-US" dirty="0" err="1" smtClean="0"/>
              <a:t>spesifik</a:t>
            </a:r>
            <a:r>
              <a:rPr lang="en-US" dirty="0" smtClean="0"/>
              <a:t> area </a:t>
            </a:r>
            <a:r>
              <a:rPr lang="en-US" dirty="0" err="1" smtClean="0"/>
              <a:t>atas</a:t>
            </a:r>
            <a:r>
              <a:rPr lang="en-US" dirty="0" smtClean="0"/>
              <a:t> , </a:t>
            </a:r>
            <a:r>
              <a:rPr lang="en-US" dirty="0" err="1" smtClean="0"/>
              <a:t>kiri,kanan</a:t>
            </a:r>
            <a:r>
              <a:rPr lang="en-US" dirty="0" smtClean="0"/>
              <a:t>, </a:t>
            </a:r>
            <a:r>
              <a:rPr lang="en-US" dirty="0" err="1" smtClean="0"/>
              <a:t>atau</a:t>
            </a:r>
            <a:r>
              <a:rPr lang="en-US" dirty="0" smtClean="0"/>
              <a:t> </a:t>
            </a:r>
            <a:r>
              <a:rPr lang="en-US" dirty="0" err="1" smtClean="0"/>
              <a:t>bawah</a:t>
            </a:r>
            <a:r>
              <a:rPr lang="en-US" dirty="0" smtClean="0"/>
              <a:t> </a:t>
            </a:r>
            <a:r>
              <a:rPr lang="en-US" dirty="0" err="1" smtClean="0"/>
              <a:t>saja</a:t>
            </a:r>
            <a:r>
              <a:rPr lang="en-US" dirty="0" smtClean="0"/>
              <a:t> </a:t>
            </a:r>
            <a:r>
              <a:rPr lang="en-US" dirty="0" err="1" smtClean="0"/>
              <a:t>bisa</a:t>
            </a:r>
            <a:r>
              <a:rPr lang="en-US" dirty="0" smtClean="0"/>
              <a:t> </a:t>
            </a:r>
            <a:r>
              <a:rPr lang="en-US" dirty="0" err="1" smtClean="0"/>
              <a:t>ditulis</a:t>
            </a:r>
            <a:r>
              <a:rPr lang="en-US" dirty="0" smtClean="0"/>
              <a:t> : </a:t>
            </a:r>
            <a:r>
              <a:rPr lang="en-US" b="1" dirty="0" smtClean="0"/>
              <a:t>border-top-style, border-left-style, border-right-style, border-left-style</a:t>
            </a:r>
          </a:p>
          <a:p>
            <a:r>
              <a:rPr lang="en-US" b="1" dirty="0" err="1" smtClean="0"/>
              <a:t>border-width:value</a:t>
            </a:r>
            <a:endParaRPr lang="en-US" b="1" dirty="0" smtClean="0"/>
          </a:p>
          <a:p>
            <a:pPr marL="109693" indent="0">
              <a:buNone/>
            </a:pPr>
            <a:r>
              <a:rPr lang="en-US" dirty="0"/>
              <a:t> </a:t>
            </a:r>
            <a:r>
              <a:rPr lang="en-US" dirty="0" smtClean="0"/>
              <a:t>  </a:t>
            </a:r>
            <a:r>
              <a:rPr lang="en-US" dirty="0" err="1" smtClean="0"/>
              <a:t>lebar</a:t>
            </a:r>
            <a:r>
              <a:rPr lang="en-US" dirty="0" smtClean="0"/>
              <a:t> </a:t>
            </a:r>
            <a:r>
              <a:rPr lang="en-US" dirty="0" err="1" smtClean="0"/>
              <a:t>dari</a:t>
            </a:r>
            <a:r>
              <a:rPr lang="en-US" dirty="0" smtClean="0"/>
              <a:t> border , di-</a:t>
            </a:r>
            <a:r>
              <a:rPr lang="en-US" dirty="0" err="1" smtClean="0"/>
              <a:t>isi</a:t>
            </a:r>
            <a:r>
              <a:rPr lang="en-US" dirty="0" smtClean="0"/>
              <a:t> </a:t>
            </a:r>
            <a:r>
              <a:rPr lang="en-US" dirty="0" err="1" smtClean="0"/>
              <a:t>dengan</a:t>
            </a:r>
            <a:r>
              <a:rPr lang="en-US" dirty="0" smtClean="0"/>
              <a:t> </a:t>
            </a:r>
            <a:r>
              <a:rPr lang="en-US" dirty="0" err="1" smtClean="0"/>
              <a:t>angka</a:t>
            </a:r>
            <a:r>
              <a:rPr lang="en-US" dirty="0" smtClean="0"/>
              <a:t> </a:t>
            </a:r>
            <a:r>
              <a:rPr lang="en-US" dirty="0" err="1" smtClean="0"/>
              <a:t>px,pt,cm,em</a:t>
            </a:r>
            <a:r>
              <a:rPr lang="en-US" dirty="0"/>
              <a:t> </a:t>
            </a:r>
            <a:r>
              <a:rPr lang="en-US" dirty="0" err="1" smtClean="0"/>
              <a:t>atau</a:t>
            </a:r>
            <a:r>
              <a:rPr lang="en-US" dirty="0" smtClean="0"/>
              <a:t> </a:t>
            </a:r>
            <a:r>
              <a:rPr lang="en-US" dirty="0" err="1" smtClean="0"/>
              <a:t>bisa</a:t>
            </a:r>
            <a:r>
              <a:rPr lang="en-US" dirty="0" smtClean="0"/>
              <a:t> </a:t>
            </a:r>
            <a:r>
              <a:rPr lang="en-US" dirty="0" err="1" smtClean="0"/>
              <a:t>diisi</a:t>
            </a:r>
            <a:r>
              <a:rPr lang="en-US" dirty="0" smtClean="0"/>
              <a:t> </a:t>
            </a:r>
            <a:r>
              <a:rPr lang="en-US" dirty="0" err="1" smtClean="0"/>
              <a:t>dengan</a:t>
            </a:r>
            <a:r>
              <a:rPr lang="en-US" dirty="0" smtClean="0"/>
              <a:t> </a:t>
            </a:r>
            <a:r>
              <a:rPr lang="en-US" dirty="0" err="1" smtClean="0"/>
              <a:t>thin,thick</a:t>
            </a:r>
            <a:r>
              <a:rPr lang="en-US" dirty="0" smtClean="0"/>
              <a:t>, medium</a:t>
            </a:r>
          </a:p>
          <a:p>
            <a:r>
              <a:rPr lang="en-US" b="1" dirty="0" err="1" smtClean="0"/>
              <a:t>border-color:value</a:t>
            </a:r>
            <a:endParaRPr lang="en-US" b="1" dirty="0" smtClean="0"/>
          </a:p>
          <a:p>
            <a:pPr marL="109693" indent="0">
              <a:buNone/>
            </a:pPr>
            <a:r>
              <a:rPr lang="en-US" dirty="0" err="1" smtClean="0"/>
              <a:t>Warna</a:t>
            </a:r>
            <a:r>
              <a:rPr lang="en-US" dirty="0" smtClean="0"/>
              <a:t> border </a:t>
            </a:r>
            <a:r>
              <a:rPr lang="en-US" dirty="0" err="1" smtClean="0"/>
              <a:t>diisi</a:t>
            </a:r>
            <a:r>
              <a:rPr lang="en-US" dirty="0" smtClean="0"/>
              <a:t> </a:t>
            </a:r>
            <a:r>
              <a:rPr lang="en-US" dirty="0" err="1" smtClean="0"/>
              <a:t>dengan</a:t>
            </a:r>
            <a:r>
              <a:rPr lang="en-US" dirty="0" smtClean="0"/>
              <a:t> </a:t>
            </a:r>
            <a:r>
              <a:rPr lang="en-US" dirty="0" err="1" smtClean="0"/>
              <a:t>tulisan</a:t>
            </a:r>
            <a:r>
              <a:rPr lang="en-US" dirty="0" smtClean="0"/>
              <a:t> </a:t>
            </a:r>
            <a:r>
              <a:rPr lang="en-US" dirty="0" err="1" smtClean="0"/>
              <a:t>warna</a:t>
            </a:r>
            <a:r>
              <a:rPr lang="en-US" dirty="0"/>
              <a:t> </a:t>
            </a:r>
            <a:r>
              <a:rPr lang="en-US" dirty="0" err="1" smtClean="0"/>
              <a:t>seperti</a:t>
            </a:r>
            <a:r>
              <a:rPr lang="en-US" dirty="0" smtClean="0"/>
              <a:t> : </a:t>
            </a:r>
            <a:r>
              <a:rPr lang="en-US" dirty="0" err="1" smtClean="0"/>
              <a:t>red,green,blue,dsb,dengan</a:t>
            </a:r>
            <a:r>
              <a:rPr lang="en-US" dirty="0" smtClean="0"/>
              <a:t> hex:#ff0000 (2digit red,2digit green,2 digit blue), </a:t>
            </a:r>
            <a:r>
              <a:rPr lang="en-US" dirty="0" err="1" smtClean="0"/>
              <a:t>dengan</a:t>
            </a:r>
            <a:r>
              <a:rPr lang="en-US" dirty="0" smtClean="0"/>
              <a:t> format </a:t>
            </a:r>
            <a:r>
              <a:rPr lang="en-US" dirty="0" err="1" smtClean="0"/>
              <a:t>rgb</a:t>
            </a:r>
            <a:r>
              <a:rPr lang="en-US" dirty="0" smtClean="0"/>
              <a:t> : </a:t>
            </a:r>
            <a:r>
              <a:rPr lang="en-US" dirty="0" err="1" smtClean="0"/>
              <a:t>rgb</a:t>
            </a:r>
            <a:r>
              <a:rPr lang="en-US" dirty="0" smtClean="0"/>
              <a:t>(255,0,0)</a:t>
            </a:r>
          </a:p>
          <a:p>
            <a:pPr marL="109693" indent="0">
              <a:buNone/>
            </a:pPr>
            <a:endParaRPr lang="en-US" dirty="0" smtClean="0"/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0483359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528" y="548680"/>
            <a:ext cx="8229600" cy="792088"/>
          </a:xfrm>
        </p:spPr>
        <p:txBody>
          <a:bodyPr/>
          <a:lstStyle/>
          <a:p>
            <a:r>
              <a:rPr lang="en-US" dirty="0" smtClean="0"/>
              <a:t>Box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196752"/>
            <a:ext cx="6851104" cy="2277952"/>
          </a:xfrm>
        </p:spPr>
        <p:txBody>
          <a:bodyPr>
            <a:noAutofit/>
          </a:bodyPr>
          <a:lstStyle/>
          <a:p>
            <a:pPr marL="109693" indent="0">
              <a:buNone/>
            </a:pPr>
            <a:r>
              <a:rPr lang="en-US" sz="1400" dirty="0" err="1" smtClean="0"/>
              <a:t>Untuk</a:t>
            </a:r>
            <a:r>
              <a:rPr lang="en-US" sz="1400" dirty="0" smtClean="0"/>
              <a:t> </a:t>
            </a:r>
            <a:r>
              <a:rPr lang="en-US" sz="1400" dirty="0" err="1" smtClean="0"/>
              <a:t>membuat</a:t>
            </a:r>
            <a:r>
              <a:rPr lang="en-US" sz="1400" dirty="0" smtClean="0"/>
              <a:t> box </a:t>
            </a:r>
            <a:r>
              <a:rPr lang="en-US" sz="1400" dirty="0" err="1" smtClean="0"/>
              <a:t>dengan</a:t>
            </a:r>
            <a:r>
              <a:rPr lang="en-US" sz="1400" dirty="0" smtClean="0"/>
              <a:t> </a:t>
            </a:r>
            <a:r>
              <a:rPr lang="en-US" sz="1400" dirty="0" err="1" smtClean="0"/>
              <a:t>sudut</a:t>
            </a:r>
            <a:r>
              <a:rPr lang="en-US" sz="1400" dirty="0" smtClean="0"/>
              <a:t> </a:t>
            </a:r>
            <a:r>
              <a:rPr lang="en-US" sz="1400" dirty="0" err="1" smtClean="0"/>
              <a:t>melengkung</a:t>
            </a:r>
            <a:r>
              <a:rPr lang="en-US" sz="1400" dirty="0" smtClean="0"/>
              <a:t> </a:t>
            </a:r>
            <a:r>
              <a:rPr lang="en-US" sz="1400" dirty="0" err="1" smtClean="0"/>
              <a:t>menggunakan</a:t>
            </a:r>
            <a:r>
              <a:rPr lang="en-US" sz="1400" dirty="0" smtClean="0"/>
              <a:t> properties: border-radius</a:t>
            </a:r>
          </a:p>
          <a:p>
            <a:pPr marL="109693" indent="0">
              <a:buNone/>
            </a:pPr>
            <a:r>
              <a:rPr lang="en-US" sz="1400" dirty="0" smtClean="0"/>
              <a:t>#</a:t>
            </a:r>
            <a:r>
              <a:rPr lang="en-US" sz="1400" dirty="0" err="1" smtClean="0"/>
              <a:t>areaku</a:t>
            </a:r>
            <a:endParaRPr lang="en-US" sz="1400" dirty="0" smtClean="0"/>
          </a:p>
          <a:p>
            <a:pPr marL="109693" indent="0">
              <a:buNone/>
            </a:pPr>
            <a:r>
              <a:rPr lang="en-US" sz="1400" dirty="0" smtClean="0"/>
              <a:t>{</a:t>
            </a:r>
            <a:r>
              <a:rPr lang="en-US" sz="1400" dirty="0"/>
              <a:t>  width:600px;  </a:t>
            </a:r>
            <a:endParaRPr lang="en-US" sz="1400" dirty="0" smtClean="0"/>
          </a:p>
          <a:p>
            <a:pPr marL="109693" indent="0">
              <a:buNone/>
            </a:pPr>
            <a:r>
              <a:rPr lang="en-US" sz="1400" dirty="0" smtClean="0"/>
              <a:t>background</a:t>
            </a:r>
            <a:r>
              <a:rPr lang="en-US" sz="1400" dirty="0"/>
              <a:t>: #DDD;  </a:t>
            </a:r>
            <a:endParaRPr lang="en-US" sz="1400" dirty="0" smtClean="0"/>
          </a:p>
          <a:p>
            <a:pPr marL="109693" indent="0">
              <a:buNone/>
            </a:pPr>
            <a:r>
              <a:rPr lang="en-US" sz="1400" dirty="0" smtClean="0"/>
              <a:t>color</a:t>
            </a:r>
            <a:r>
              <a:rPr lang="en-US" sz="1400" dirty="0"/>
              <a:t>: #222;  border: </a:t>
            </a:r>
            <a:r>
              <a:rPr lang="en-US" sz="1400" dirty="0" smtClean="0"/>
              <a:t>2px</a:t>
            </a:r>
            <a:r>
              <a:rPr lang="en-US" sz="1400" dirty="0"/>
              <a:t> solid blue;  </a:t>
            </a:r>
            <a:endParaRPr lang="en-US" sz="1400" dirty="0" smtClean="0"/>
          </a:p>
          <a:p>
            <a:pPr marL="109693" indent="0">
              <a:buNone/>
            </a:pPr>
            <a:r>
              <a:rPr lang="en-US" sz="1400" dirty="0" smtClean="0"/>
              <a:t>padding</a:t>
            </a:r>
            <a:r>
              <a:rPr lang="en-US" sz="1400" dirty="0"/>
              <a:t>: 10px; </a:t>
            </a:r>
            <a:endParaRPr lang="en-US" sz="1400" dirty="0" smtClean="0"/>
          </a:p>
          <a:p>
            <a:pPr marL="109693" indent="0">
              <a:buNone/>
            </a:pPr>
            <a:r>
              <a:rPr lang="en-US" sz="1400" dirty="0" smtClean="0">
                <a:solidFill>
                  <a:srgbClr val="FF0000"/>
                </a:solidFill>
              </a:rPr>
              <a:t>Border-radius</a:t>
            </a:r>
            <a:r>
              <a:rPr lang="en-US" sz="1400" dirty="0">
                <a:solidFill>
                  <a:srgbClr val="FF0000"/>
                </a:solidFill>
              </a:rPr>
              <a:t>: </a:t>
            </a:r>
            <a:r>
              <a:rPr lang="en-US" sz="1400" dirty="0" smtClean="0">
                <a:solidFill>
                  <a:srgbClr val="FF0000"/>
                </a:solidFill>
              </a:rPr>
              <a:t>20px</a:t>
            </a:r>
            <a:r>
              <a:rPr lang="en-US" sz="1400" dirty="0">
                <a:solidFill>
                  <a:srgbClr val="FF0000"/>
                </a:solidFill>
              </a:rPr>
              <a:t>; </a:t>
            </a:r>
            <a:r>
              <a:rPr lang="en-US" sz="1400" dirty="0" smtClean="0"/>
              <a:t> /*</a:t>
            </a:r>
            <a:r>
              <a:rPr lang="en-US" sz="1400" dirty="0" err="1"/>
              <a:t>Kode</a:t>
            </a:r>
            <a:r>
              <a:rPr lang="en-US" sz="1400" dirty="0"/>
              <a:t> </a:t>
            </a:r>
            <a:r>
              <a:rPr lang="en-US" sz="1400" dirty="0" err="1"/>
              <a:t>pembuat</a:t>
            </a:r>
            <a:r>
              <a:rPr lang="en-US" sz="1400" dirty="0"/>
              <a:t> </a:t>
            </a:r>
            <a:r>
              <a:rPr lang="en-US" sz="1400" dirty="0" err="1"/>
              <a:t>lengkungan</a:t>
            </a:r>
            <a:r>
              <a:rPr lang="en-US" sz="1400" dirty="0"/>
              <a:t> </a:t>
            </a:r>
            <a:r>
              <a:rPr lang="en-US" sz="1400" dirty="0" err="1"/>
              <a:t>sudut</a:t>
            </a:r>
            <a:r>
              <a:rPr lang="en-US" sz="1400" dirty="0"/>
              <a:t>*/  </a:t>
            </a:r>
            <a:endParaRPr lang="en-US" sz="1400" dirty="0" smtClean="0"/>
          </a:p>
          <a:p>
            <a:pPr marL="109693" indent="0">
              <a:buNone/>
            </a:pPr>
            <a:r>
              <a:rPr lang="en-US" sz="1400" dirty="0" err="1" smtClean="0"/>
              <a:t>overflow-x:auto</a:t>
            </a:r>
            <a:r>
              <a:rPr lang="en-US" sz="1400" dirty="0" smtClean="0"/>
              <a:t>}/* </a:t>
            </a:r>
            <a:r>
              <a:rPr lang="en-US" sz="1400" dirty="0" err="1" smtClean="0"/>
              <a:t>untuk</a:t>
            </a:r>
            <a:r>
              <a:rPr lang="en-US" sz="1400" dirty="0" smtClean="0"/>
              <a:t> </a:t>
            </a:r>
            <a:r>
              <a:rPr lang="en-US" sz="1400" dirty="0" err="1" smtClean="0"/>
              <a:t>membuat</a:t>
            </a:r>
            <a:r>
              <a:rPr lang="en-US" sz="1400" dirty="0" smtClean="0"/>
              <a:t> </a:t>
            </a:r>
            <a:r>
              <a:rPr lang="en-US" sz="1400" dirty="0" err="1" smtClean="0"/>
              <a:t>resposinve</a:t>
            </a:r>
            <a:r>
              <a:rPr lang="en-US" sz="1400" dirty="0" smtClean="0"/>
              <a:t> </a:t>
            </a:r>
            <a:r>
              <a:rPr lang="en-US" sz="1400" dirty="0" err="1" smtClean="0"/>
              <a:t>jika</a:t>
            </a:r>
            <a:r>
              <a:rPr lang="en-US" sz="1400" dirty="0" smtClean="0"/>
              <a:t> </a:t>
            </a:r>
            <a:r>
              <a:rPr lang="en-US" sz="1400" dirty="0" err="1" smtClean="0"/>
              <a:t>ukurannya</a:t>
            </a:r>
            <a:r>
              <a:rPr lang="en-US" sz="1400" dirty="0" smtClean="0"/>
              <a:t> </a:t>
            </a:r>
            <a:r>
              <a:rPr lang="en-US" sz="1400" dirty="0" err="1" smtClean="0"/>
              <a:t>mengecil</a:t>
            </a:r>
            <a:r>
              <a:rPr lang="en-US" sz="1400" dirty="0" smtClean="0"/>
              <a:t>  */ }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67544" y="3624089"/>
            <a:ext cx="771076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Untuk</a:t>
            </a:r>
            <a:r>
              <a:rPr lang="en-US" dirty="0" smtClean="0"/>
              <a:t> </a:t>
            </a:r>
            <a:r>
              <a:rPr lang="en-US" dirty="0" err="1" smtClean="0"/>
              <a:t>mengaksesnya</a:t>
            </a:r>
            <a:r>
              <a:rPr lang="en-US" dirty="0" smtClean="0"/>
              <a:t> </a:t>
            </a:r>
            <a:r>
              <a:rPr lang="en-US" dirty="0" err="1" smtClean="0"/>
              <a:t>kita</a:t>
            </a:r>
            <a:r>
              <a:rPr lang="en-US" dirty="0" smtClean="0"/>
              <a:t> </a:t>
            </a:r>
            <a:r>
              <a:rPr lang="en-US" dirty="0" err="1" smtClean="0"/>
              <a:t>bisa</a:t>
            </a:r>
            <a:r>
              <a:rPr lang="en-US" dirty="0" smtClean="0"/>
              <a:t> </a:t>
            </a:r>
            <a:r>
              <a:rPr lang="en-US" dirty="0" err="1" smtClean="0"/>
              <a:t>menggunakan</a:t>
            </a:r>
            <a:r>
              <a:rPr lang="en-US" dirty="0" smtClean="0"/>
              <a:t> tag &lt;div&gt; ,tag </a:t>
            </a:r>
            <a:r>
              <a:rPr lang="en-US" dirty="0" err="1" smtClean="0"/>
              <a:t>ini</a:t>
            </a:r>
            <a:r>
              <a:rPr lang="en-US" dirty="0" smtClean="0"/>
              <a:t> </a:t>
            </a:r>
            <a:r>
              <a:rPr lang="en-US" dirty="0" err="1" smtClean="0"/>
              <a:t>tanpa</a:t>
            </a:r>
            <a:r>
              <a:rPr lang="en-US" dirty="0" smtClean="0"/>
              <a:t> </a:t>
            </a:r>
            <a:r>
              <a:rPr lang="en-US" dirty="0" err="1" smtClean="0"/>
              <a:t>arti</a:t>
            </a:r>
            <a:r>
              <a:rPr lang="en-US" dirty="0" smtClean="0"/>
              <a:t>,</a:t>
            </a:r>
          </a:p>
          <a:p>
            <a:r>
              <a:rPr lang="en-US" dirty="0" smtClean="0"/>
              <a:t> </a:t>
            </a:r>
            <a:r>
              <a:rPr lang="en-US" dirty="0" err="1" smtClean="0"/>
              <a:t>biasanya</a:t>
            </a:r>
            <a:r>
              <a:rPr lang="en-US" dirty="0" smtClean="0"/>
              <a:t> tag </a:t>
            </a:r>
            <a:r>
              <a:rPr lang="en-US" dirty="0" err="1" smtClean="0"/>
              <a:t>ini</a:t>
            </a:r>
            <a:r>
              <a:rPr lang="en-US" dirty="0" smtClean="0"/>
              <a:t> </a:t>
            </a:r>
            <a:r>
              <a:rPr lang="en-US" dirty="0" err="1" smtClean="0"/>
              <a:t>lebih</a:t>
            </a:r>
            <a:r>
              <a:rPr lang="en-US" dirty="0" smtClean="0"/>
              <a:t> </a:t>
            </a:r>
            <a:r>
              <a:rPr lang="en-US" dirty="0" err="1" smtClean="0"/>
              <a:t>untuk</a:t>
            </a:r>
            <a:r>
              <a:rPr lang="en-US" dirty="0" smtClean="0"/>
              <a:t> </a:t>
            </a:r>
            <a:r>
              <a:rPr lang="en-US" dirty="0" err="1" smtClean="0"/>
              <a:t>membuat</a:t>
            </a:r>
            <a:r>
              <a:rPr lang="en-US" dirty="0" smtClean="0"/>
              <a:t> box 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683568" y="4725144"/>
            <a:ext cx="67249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&lt;div id=“</a:t>
            </a:r>
            <a:r>
              <a:rPr lang="en-US" dirty="0" err="1" smtClean="0"/>
              <a:t>areaku</a:t>
            </a:r>
            <a:r>
              <a:rPr lang="en-US" dirty="0" smtClean="0"/>
              <a:t>”&gt; </a:t>
            </a:r>
            <a:r>
              <a:rPr lang="en-US" dirty="0" err="1" smtClean="0"/>
              <a:t>Ini</a:t>
            </a:r>
            <a:r>
              <a:rPr lang="en-US" dirty="0" smtClean="0"/>
              <a:t> </a:t>
            </a:r>
            <a:r>
              <a:rPr lang="en-US" dirty="0" err="1" smtClean="0"/>
              <a:t>merupakan</a:t>
            </a:r>
            <a:r>
              <a:rPr lang="en-US" dirty="0" smtClean="0"/>
              <a:t> </a:t>
            </a:r>
            <a:r>
              <a:rPr lang="en-US" dirty="0" err="1" smtClean="0"/>
              <a:t>contoh</a:t>
            </a:r>
            <a:r>
              <a:rPr lang="en-US" dirty="0" smtClean="0"/>
              <a:t> </a:t>
            </a:r>
            <a:r>
              <a:rPr lang="en-US" dirty="0" err="1" smtClean="0"/>
              <a:t>membuat</a:t>
            </a:r>
            <a:r>
              <a:rPr lang="en-US" smtClean="0"/>
              <a:t>  box &lt;/div&gt;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755371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Objective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09693" indent="0">
              <a:buNone/>
            </a:pPr>
            <a:r>
              <a:rPr lang="en-US" dirty="0" err="1" smtClean="0"/>
              <a:t>Setelah</a:t>
            </a:r>
            <a:r>
              <a:rPr lang="en-US" dirty="0" smtClean="0"/>
              <a:t> </a:t>
            </a:r>
            <a:r>
              <a:rPr lang="en-US" dirty="0" err="1" smtClean="0"/>
              <a:t>mengikuti</a:t>
            </a:r>
            <a:r>
              <a:rPr lang="en-US" dirty="0" smtClean="0"/>
              <a:t> </a:t>
            </a:r>
            <a:r>
              <a:rPr lang="en-US" dirty="0" err="1" smtClean="0"/>
              <a:t>perkuliahan</a:t>
            </a:r>
            <a:r>
              <a:rPr lang="en-US" dirty="0" smtClean="0"/>
              <a:t> </a:t>
            </a:r>
            <a:r>
              <a:rPr lang="en-US" dirty="0" err="1" smtClean="0"/>
              <a:t>ini</a:t>
            </a:r>
            <a:r>
              <a:rPr lang="en-US" dirty="0" smtClean="0"/>
              <a:t> </a:t>
            </a:r>
            <a:r>
              <a:rPr lang="en-US" dirty="0" err="1" smtClean="0"/>
              <a:t>mahasiswa</a:t>
            </a:r>
            <a:r>
              <a:rPr lang="en-US" dirty="0" smtClean="0"/>
              <a:t> </a:t>
            </a:r>
            <a:r>
              <a:rPr lang="en-US" dirty="0" err="1" smtClean="0"/>
              <a:t>diharapkan</a:t>
            </a:r>
            <a:r>
              <a:rPr lang="en-US" dirty="0" smtClean="0"/>
              <a:t> </a:t>
            </a:r>
            <a:r>
              <a:rPr lang="en-US" dirty="0" err="1" smtClean="0"/>
              <a:t>mampu</a:t>
            </a:r>
            <a:r>
              <a:rPr lang="en-US" dirty="0" smtClean="0"/>
              <a:t> :</a:t>
            </a:r>
          </a:p>
          <a:p>
            <a:r>
              <a:rPr lang="en-US" dirty="0" err="1" smtClean="0"/>
              <a:t>Menjelaskan</a:t>
            </a:r>
            <a:r>
              <a:rPr lang="en-US" dirty="0" smtClean="0"/>
              <a:t> Cascading Style Sheet</a:t>
            </a:r>
          </a:p>
          <a:p>
            <a:r>
              <a:rPr lang="en-US" dirty="0" err="1" smtClean="0"/>
              <a:t>Menggunakan</a:t>
            </a:r>
            <a:r>
              <a:rPr lang="en-US" dirty="0" smtClean="0"/>
              <a:t> CSS </a:t>
            </a:r>
            <a:r>
              <a:rPr lang="en-US" dirty="0" err="1" smtClean="0"/>
              <a:t>dalam</a:t>
            </a:r>
            <a:r>
              <a:rPr lang="en-US" dirty="0" smtClean="0"/>
              <a:t> html</a:t>
            </a:r>
          </a:p>
          <a:p>
            <a:r>
              <a:rPr lang="en-US" dirty="0" err="1" smtClean="0"/>
              <a:t>Memahami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manipulasi</a:t>
            </a:r>
            <a:r>
              <a:rPr lang="en-US" dirty="0" smtClean="0"/>
              <a:t> element, </a:t>
            </a:r>
            <a:r>
              <a:rPr lang="en-US" dirty="0" err="1" smtClean="0"/>
              <a:t>atribut</a:t>
            </a:r>
            <a:r>
              <a:rPr lang="en-US" dirty="0" smtClean="0"/>
              <a:t>, tag html</a:t>
            </a:r>
          </a:p>
          <a:p>
            <a:r>
              <a:rPr lang="en-US" dirty="0" err="1" smtClean="0"/>
              <a:t>Memahami</a:t>
            </a:r>
            <a:r>
              <a:rPr lang="en-US" dirty="0" smtClean="0"/>
              <a:t> </a:t>
            </a:r>
            <a:r>
              <a:rPr lang="en-US" dirty="0" err="1" smtClean="0"/>
              <a:t>penggunaan</a:t>
            </a:r>
            <a:r>
              <a:rPr lang="en-US" dirty="0" smtClean="0"/>
              <a:t> Id, Class selector </a:t>
            </a:r>
            <a:r>
              <a:rPr lang="en-US" dirty="0" err="1" smtClean="0"/>
              <a:t>pada</a:t>
            </a:r>
            <a:r>
              <a:rPr lang="en-US" dirty="0" smtClean="0"/>
              <a:t> CSS</a:t>
            </a:r>
          </a:p>
          <a:p>
            <a:pPr marL="109693" indent="0">
              <a:buNone/>
            </a:pPr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724616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Table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40000" lnSpcReduction="20000"/>
          </a:bodyPr>
          <a:lstStyle/>
          <a:p>
            <a:pPr marL="109693" indent="0" algn="ctr">
              <a:buNone/>
            </a:pPr>
            <a:r>
              <a:rPr lang="en-US" sz="3400" dirty="0" err="1" smtClean="0"/>
              <a:t>Struktur</a:t>
            </a:r>
            <a:r>
              <a:rPr lang="en-US" sz="3400" dirty="0" smtClean="0"/>
              <a:t> table :</a:t>
            </a:r>
          </a:p>
          <a:p>
            <a:pPr marL="109693" indent="0">
              <a:buNone/>
            </a:pPr>
            <a:r>
              <a:rPr lang="en-US" dirty="0" smtClean="0"/>
              <a:t>&lt;table&gt;</a:t>
            </a:r>
          </a:p>
          <a:p>
            <a:pPr marL="109693" indent="0">
              <a:buNone/>
            </a:pPr>
            <a:r>
              <a:rPr lang="en-US" dirty="0" smtClean="0"/>
              <a:t>&lt;</a:t>
            </a:r>
            <a:r>
              <a:rPr lang="en-US" dirty="0" err="1" smtClean="0"/>
              <a:t>tr</a:t>
            </a:r>
            <a:r>
              <a:rPr lang="en-US" dirty="0" smtClean="0"/>
              <a:t>&gt; &lt;</a:t>
            </a:r>
            <a:r>
              <a:rPr lang="en-US" dirty="0" err="1" smtClean="0"/>
              <a:t>th</a:t>
            </a:r>
            <a:r>
              <a:rPr lang="en-US" dirty="0" smtClean="0"/>
              <a:t>&gt; …  &lt;/</a:t>
            </a:r>
            <a:r>
              <a:rPr lang="en-US" dirty="0" err="1" smtClean="0"/>
              <a:t>th</a:t>
            </a:r>
            <a:r>
              <a:rPr lang="en-US" dirty="0" smtClean="0"/>
              <a:t>&gt; &lt;/</a:t>
            </a:r>
            <a:r>
              <a:rPr lang="en-US" dirty="0" err="1" smtClean="0"/>
              <a:t>tr</a:t>
            </a:r>
            <a:r>
              <a:rPr lang="en-US" dirty="0" smtClean="0"/>
              <a:t>&gt;  </a:t>
            </a:r>
            <a:r>
              <a:rPr lang="en-US" dirty="0" err="1" smtClean="0"/>
              <a:t>tr</a:t>
            </a:r>
            <a:r>
              <a:rPr lang="en-US" dirty="0" smtClean="0"/>
              <a:t> : </a:t>
            </a:r>
            <a:r>
              <a:rPr lang="en-US" dirty="0" err="1" smtClean="0"/>
              <a:t>row,th</a:t>
            </a:r>
            <a:r>
              <a:rPr lang="en-US" dirty="0" smtClean="0"/>
              <a:t> : header</a:t>
            </a:r>
          </a:p>
          <a:p>
            <a:pPr marL="109693" indent="0">
              <a:buNone/>
            </a:pPr>
            <a:r>
              <a:rPr lang="en-US" dirty="0" smtClean="0"/>
              <a:t>&lt;</a:t>
            </a:r>
            <a:r>
              <a:rPr lang="en-US" dirty="0" err="1" smtClean="0"/>
              <a:t>tr</a:t>
            </a:r>
            <a:r>
              <a:rPr lang="en-US" dirty="0" smtClean="0"/>
              <a:t>&gt; &lt;td&gt; …  &lt;/td&gt; &lt;/</a:t>
            </a:r>
            <a:r>
              <a:rPr lang="en-US" dirty="0" err="1" smtClean="0"/>
              <a:t>tr</a:t>
            </a:r>
            <a:r>
              <a:rPr lang="en-US" dirty="0" smtClean="0"/>
              <a:t>&gt; </a:t>
            </a:r>
            <a:r>
              <a:rPr lang="en-US" dirty="0" err="1" smtClean="0"/>
              <a:t>tr</a:t>
            </a:r>
            <a:r>
              <a:rPr lang="en-US" dirty="0" smtClean="0"/>
              <a:t> : row, td : detail</a:t>
            </a:r>
          </a:p>
          <a:p>
            <a:pPr marL="109693" indent="0">
              <a:buNone/>
            </a:pPr>
            <a:r>
              <a:rPr lang="en-US" dirty="0" smtClean="0"/>
              <a:t>&lt;/table&gt;</a:t>
            </a:r>
          </a:p>
          <a:p>
            <a:pPr marL="109693" indent="0">
              <a:buNone/>
            </a:pPr>
            <a:r>
              <a:rPr lang="en-US" dirty="0" err="1"/>
              <a:t>colspan</a:t>
            </a:r>
            <a:r>
              <a:rPr lang="en-US" dirty="0" smtClean="0"/>
              <a:t>=“2”  :  </a:t>
            </a:r>
            <a:r>
              <a:rPr lang="en-US" dirty="0" err="1" smtClean="0"/>
              <a:t>menggabung</a:t>
            </a:r>
            <a:r>
              <a:rPr lang="en-US" dirty="0" smtClean="0"/>
              <a:t> 2 </a:t>
            </a:r>
            <a:r>
              <a:rPr lang="en-US" dirty="0" err="1" smtClean="0"/>
              <a:t>kolom</a:t>
            </a:r>
            <a:endParaRPr lang="en-US" dirty="0" smtClean="0"/>
          </a:p>
          <a:p>
            <a:pPr marL="109693" indent="0">
              <a:buNone/>
            </a:pPr>
            <a:r>
              <a:rPr lang="en-US" dirty="0" err="1" smtClean="0"/>
              <a:t>rowspan</a:t>
            </a:r>
            <a:r>
              <a:rPr lang="en-US" dirty="0" smtClean="0"/>
              <a:t> =“2” : </a:t>
            </a:r>
            <a:r>
              <a:rPr lang="en-US" dirty="0" err="1" smtClean="0"/>
              <a:t>menggabung</a:t>
            </a:r>
            <a:r>
              <a:rPr lang="en-US" dirty="0" smtClean="0"/>
              <a:t> 2 </a:t>
            </a:r>
            <a:r>
              <a:rPr lang="en-US" dirty="0" err="1" smtClean="0"/>
              <a:t>baris</a:t>
            </a:r>
            <a:endParaRPr lang="en-US" dirty="0" smtClean="0"/>
          </a:p>
          <a:p>
            <a:pPr marL="109693" indent="0" algn="ctr">
              <a:buNone/>
            </a:pPr>
            <a:r>
              <a:rPr lang="en-US" sz="3400" dirty="0" err="1" smtClean="0"/>
              <a:t>Css</a:t>
            </a:r>
            <a:r>
              <a:rPr lang="en-US" sz="3400" dirty="0" smtClean="0"/>
              <a:t> :</a:t>
            </a:r>
          </a:p>
          <a:p>
            <a:pPr marL="109693" indent="0" algn="ctr">
              <a:buNone/>
            </a:pPr>
            <a:endParaRPr lang="en-US" sz="3400" dirty="0" smtClean="0"/>
          </a:p>
          <a:p>
            <a:r>
              <a:rPr lang="en-US" dirty="0" smtClean="0"/>
              <a:t>Border-collapse : </a:t>
            </a:r>
            <a:r>
              <a:rPr lang="en-US" dirty="0" err="1" smtClean="0"/>
              <a:t>untuk</a:t>
            </a:r>
            <a:r>
              <a:rPr lang="en-US" dirty="0" smtClean="0"/>
              <a:t> </a:t>
            </a:r>
            <a:r>
              <a:rPr lang="en-US" dirty="0" err="1" smtClean="0"/>
              <a:t>menghilangkan</a:t>
            </a:r>
            <a:r>
              <a:rPr lang="en-US" dirty="0" smtClean="0"/>
              <a:t> double </a:t>
            </a:r>
            <a:r>
              <a:rPr lang="en-US" dirty="0" err="1" smtClean="0"/>
              <a:t>garis</a:t>
            </a:r>
            <a:r>
              <a:rPr lang="en-US" dirty="0" smtClean="0"/>
              <a:t> </a:t>
            </a:r>
            <a:r>
              <a:rPr lang="en-US" dirty="0" err="1" smtClean="0"/>
              <a:t>pada</a:t>
            </a:r>
            <a:r>
              <a:rPr lang="en-US" dirty="0" smtClean="0"/>
              <a:t> table;</a:t>
            </a:r>
          </a:p>
          <a:p>
            <a:pPr marL="109693" indent="0">
              <a:buNone/>
            </a:pPr>
            <a:r>
              <a:rPr lang="en-US" dirty="0"/>
              <a:t>table {</a:t>
            </a:r>
            <a:br>
              <a:rPr lang="en-US" dirty="0"/>
            </a:br>
            <a:r>
              <a:rPr lang="en-US" dirty="0"/>
              <a:t>    border-collapse: collapse;</a:t>
            </a:r>
            <a:br>
              <a:rPr lang="en-US" dirty="0"/>
            </a:br>
            <a:r>
              <a:rPr lang="en-US" dirty="0"/>
              <a:t>}</a:t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r>
              <a:rPr lang="en-US" dirty="0"/>
              <a:t>table, </a:t>
            </a:r>
            <a:r>
              <a:rPr lang="en-US" dirty="0" smtClean="0"/>
              <a:t>td </a:t>
            </a:r>
            <a:r>
              <a:rPr lang="en-US" dirty="0"/>
              <a:t>{</a:t>
            </a:r>
            <a:br>
              <a:rPr lang="en-US" dirty="0"/>
            </a:br>
            <a:r>
              <a:rPr lang="en-US" dirty="0"/>
              <a:t>    border: 1px solid black;</a:t>
            </a:r>
            <a:br>
              <a:rPr lang="en-US" dirty="0"/>
            </a:br>
            <a:r>
              <a:rPr lang="en-US" dirty="0" smtClean="0"/>
              <a:t>}</a:t>
            </a:r>
          </a:p>
          <a:p>
            <a:r>
              <a:rPr lang="en-US" dirty="0" err="1" smtClean="0"/>
              <a:t>warna</a:t>
            </a:r>
            <a:r>
              <a:rPr lang="en-US" dirty="0" smtClean="0"/>
              <a:t> </a:t>
            </a:r>
            <a:r>
              <a:rPr lang="en-US" dirty="0" err="1" smtClean="0"/>
              <a:t>baris</a:t>
            </a:r>
            <a:r>
              <a:rPr lang="en-US" dirty="0" smtClean="0"/>
              <a:t> </a:t>
            </a:r>
            <a:r>
              <a:rPr lang="en-US" dirty="0" err="1" smtClean="0"/>
              <a:t>berbeda</a:t>
            </a:r>
            <a:r>
              <a:rPr lang="en-US" dirty="0" smtClean="0"/>
              <a:t> </a:t>
            </a:r>
            <a:r>
              <a:rPr lang="en-US" dirty="0" err="1" smtClean="0"/>
              <a:t>antara</a:t>
            </a:r>
            <a:r>
              <a:rPr lang="en-US" dirty="0" smtClean="0"/>
              <a:t> </a:t>
            </a:r>
            <a:r>
              <a:rPr lang="en-US" dirty="0" err="1" smtClean="0"/>
              <a:t>baris</a:t>
            </a:r>
            <a:r>
              <a:rPr lang="en-US" dirty="0" smtClean="0"/>
              <a:t> </a:t>
            </a:r>
            <a:r>
              <a:rPr lang="en-US" dirty="0" err="1" smtClean="0"/>
              <a:t>satu</a:t>
            </a:r>
            <a:r>
              <a:rPr lang="en-US" dirty="0" smtClean="0"/>
              <a:t> </a:t>
            </a:r>
            <a:r>
              <a:rPr lang="en-US" dirty="0" err="1" smtClean="0"/>
              <a:t>dengan</a:t>
            </a:r>
            <a:r>
              <a:rPr lang="en-US" dirty="0" smtClean="0"/>
              <a:t> </a:t>
            </a:r>
            <a:r>
              <a:rPr lang="en-US" dirty="0" err="1" smtClean="0"/>
              <a:t>baris</a:t>
            </a:r>
            <a:r>
              <a:rPr lang="en-US" dirty="0" smtClean="0"/>
              <a:t> </a:t>
            </a:r>
            <a:r>
              <a:rPr lang="en-US" dirty="0" err="1" smtClean="0"/>
              <a:t>ke</a:t>
            </a:r>
            <a:r>
              <a:rPr lang="en-US" dirty="0" smtClean="0"/>
              <a:t> </a:t>
            </a:r>
            <a:r>
              <a:rPr lang="en-US" dirty="0" err="1" smtClean="0"/>
              <a:t>dua</a:t>
            </a:r>
            <a:endParaRPr lang="en-US" dirty="0" smtClean="0"/>
          </a:p>
          <a:p>
            <a:pPr marL="109693" indent="0">
              <a:buNone/>
            </a:pPr>
            <a:r>
              <a:rPr lang="en-US" dirty="0" err="1"/>
              <a:t>tr:nth-child</a:t>
            </a:r>
            <a:r>
              <a:rPr lang="en-US" dirty="0"/>
              <a:t>(even) {background-color: #f2f2f2}</a:t>
            </a:r>
            <a:endParaRPr lang="en-US" dirty="0" smtClean="0"/>
          </a:p>
          <a:p>
            <a:r>
              <a:rPr lang="en-US" dirty="0" smtClean="0"/>
              <a:t>header  : </a:t>
            </a:r>
            <a:r>
              <a:rPr lang="en-US" dirty="0" err="1" smtClean="0"/>
              <a:t>warna</a:t>
            </a:r>
            <a:r>
              <a:rPr lang="en-US" dirty="0" smtClean="0"/>
              <a:t> : </a:t>
            </a:r>
            <a:r>
              <a:rPr lang="en-US" dirty="0" err="1" smtClean="0"/>
              <a:t>hijau</a:t>
            </a:r>
            <a:r>
              <a:rPr lang="en-US" dirty="0" smtClean="0"/>
              <a:t>, text : center, </a:t>
            </a:r>
            <a:r>
              <a:rPr lang="en-US" dirty="0" err="1" smtClean="0"/>
              <a:t>latar</a:t>
            </a:r>
            <a:r>
              <a:rPr lang="en-US" dirty="0" smtClean="0"/>
              <a:t>: </a:t>
            </a:r>
            <a:r>
              <a:rPr lang="en-US" dirty="0" err="1" smtClean="0"/>
              <a:t>hijau</a:t>
            </a:r>
            <a:r>
              <a:rPr lang="en-US" dirty="0" smtClean="0"/>
              <a:t>, </a:t>
            </a:r>
            <a:r>
              <a:rPr lang="en-US" dirty="0" err="1" smtClean="0"/>
              <a:t>tulisan</a:t>
            </a:r>
            <a:r>
              <a:rPr lang="en-US" dirty="0" smtClean="0"/>
              <a:t>: </a:t>
            </a:r>
            <a:r>
              <a:rPr lang="en-US" dirty="0" err="1" smtClean="0"/>
              <a:t>putih</a:t>
            </a:r>
            <a:endParaRPr lang="en-US" dirty="0" smtClean="0"/>
          </a:p>
          <a:p>
            <a:pPr marL="109693" indent="0">
              <a:buNone/>
            </a:pPr>
            <a:r>
              <a:rPr lang="en-US" dirty="0" err="1" smtClean="0"/>
              <a:t>th</a:t>
            </a:r>
            <a:r>
              <a:rPr lang="en-US" dirty="0" smtClean="0"/>
              <a:t> </a:t>
            </a:r>
            <a:r>
              <a:rPr lang="en-US" dirty="0"/>
              <a:t>{ border:1px ; padding: 15px</a:t>
            </a:r>
            <a:r>
              <a:rPr lang="en-US" dirty="0" smtClean="0"/>
              <a:t>; </a:t>
            </a:r>
            <a:r>
              <a:rPr lang="en-US" dirty="0"/>
              <a:t>    text-align: </a:t>
            </a:r>
            <a:r>
              <a:rPr lang="en-US" dirty="0" smtClean="0"/>
              <a:t>center; </a:t>
            </a:r>
            <a:r>
              <a:rPr lang="en-US" dirty="0" err="1" smtClean="0"/>
              <a:t>background-color:green</a:t>
            </a:r>
            <a:r>
              <a:rPr lang="en-US" dirty="0" smtClean="0"/>
              <a:t>; color : green}</a:t>
            </a:r>
          </a:p>
          <a:p>
            <a:pPr marL="109693" indent="0">
              <a:buNone/>
            </a:pPr>
            <a:endParaRPr lang="en-US" dirty="0" smtClean="0"/>
          </a:p>
          <a:p>
            <a:r>
              <a:rPr lang="en-US" dirty="0" smtClean="0"/>
              <a:t>Highlight </a:t>
            </a:r>
            <a:r>
              <a:rPr lang="en-US" dirty="0" err="1" smtClean="0"/>
              <a:t>pada</a:t>
            </a:r>
            <a:r>
              <a:rPr lang="en-US" dirty="0" smtClean="0"/>
              <a:t> </a:t>
            </a:r>
            <a:r>
              <a:rPr lang="en-US" dirty="0" err="1" smtClean="0"/>
              <a:t>baris</a:t>
            </a:r>
            <a:r>
              <a:rPr lang="en-US" dirty="0" smtClean="0"/>
              <a:t> table</a:t>
            </a:r>
          </a:p>
          <a:p>
            <a:pPr marL="109693" indent="0">
              <a:buNone/>
            </a:pPr>
            <a:r>
              <a:rPr lang="en-US" dirty="0" err="1"/>
              <a:t>tr:hover</a:t>
            </a:r>
            <a:r>
              <a:rPr lang="en-US" dirty="0"/>
              <a:t> {background-color: #f5f5f5}</a:t>
            </a:r>
          </a:p>
        </p:txBody>
      </p:sp>
    </p:spTree>
    <p:extLst>
      <p:ext uri="{BB962C8B-B14F-4D97-AF65-F5344CB8AC3E}">
        <p14:creationId xmlns:p14="http://schemas.microsoft.com/office/powerpoint/2010/main" val="41668344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128" y="1412775"/>
            <a:ext cx="3171825" cy="3038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2843808" y="1415082"/>
            <a:ext cx="2808312" cy="4325112"/>
          </a:xfrm>
          <a:solidFill>
            <a:schemeClr val="bg2">
              <a:alpha val="90000"/>
            </a:schemeClr>
          </a:solidFill>
        </p:spPr>
        <p:txBody>
          <a:bodyPr>
            <a:normAutofit fontScale="47500" lnSpcReduction="20000"/>
          </a:bodyPr>
          <a:lstStyle/>
          <a:p>
            <a:pPr marL="109693" indent="0">
              <a:buNone/>
            </a:pPr>
            <a:r>
              <a:rPr lang="en-US" dirty="0" smtClean="0"/>
              <a:t>&lt;</a:t>
            </a:r>
            <a:r>
              <a:rPr lang="en-US" dirty="0"/>
              <a:t>h4&gt;Cell that spans two rows:&lt;/h4&gt;</a:t>
            </a:r>
          </a:p>
          <a:p>
            <a:pPr marL="109693" indent="0">
              <a:buNone/>
            </a:pPr>
            <a:r>
              <a:rPr lang="en-US" dirty="0"/>
              <a:t>&lt;table border="1"&gt;</a:t>
            </a:r>
          </a:p>
          <a:p>
            <a:pPr marL="109693" indent="0">
              <a:buNone/>
            </a:pPr>
            <a:r>
              <a:rPr lang="en-US" dirty="0"/>
              <a:t>&lt;</a:t>
            </a:r>
            <a:r>
              <a:rPr lang="en-US" dirty="0" err="1"/>
              <a:t>tr</a:t>
            </a:r>
            <a:r>
              <a:rPr lang="en-US" dirty="0"/>
              <a:t>&gt;</a:t>
            </a:r>
          </a:p>
          <a:p>
            <a:pPr marL="109693" indent="0">
              <a:buNone/>
            </a:pPr>
            <a:r>
              <a:rPr lang="en-US" dirty="0"/>
              <a:t>  &lt;</a:t>
            </a:r>
            <a:r>
              <a:rPr lang="en-US" dirty="0" err="1"/>
              <a:t>th</a:t>
            </a:r>
            <a:r>
              <a:rPr lang="en-US" dirty="0"/>
              <a:t>&gt;First Name:&lt;/</a:t>
            </a:r>
            <a:r>
              <a:rPr lang="en-US" dirty="0" err="1"/>
              <a:t>th</a:t>
            </a:r>
            <a:r>
              <a:rPr lang="en-US" dirty="0"/>
              <a:t>&gt;</a:t>
            </a:r>
          </a:p>
          <a:p>
            <a:pPr marL="109693" indent="0">
              <a:buNone/>
            </a:pPr>
            <a:r>
              <a:rPr lang="en-US" dirty="0"/>
              <a:t>  &lt;td&gt;Bill Gates&lt;/td&gt;</a:t>
            </a:r>
          </a:p>
          <a:p>
            <a:pPr marL="109693" indent="0">
              <a:buNone/>
            </a:pPr>
            <a:r>
              <a:rPr lang="en-US" dirty="0"/>
              <a:t>&lt;/</a:t>
            </a:r>
            <a:r>
              <a:rPr lang="en-US" dirty="0" err="1"/>
              <a:t>tr</a:t>
            </a:r>
            <a:r>
              <a:rPr lang="en-US" dirty="0"/>
              <a:t>&gt;</a:t>
            </a:r>
          </a:p>
          <a:p>
            <a:pPr marL="109693" indent="0">
              <a:buNone/>
            </a:pPr>
            <a:r>
              <a:rPr lang="en-US" dirty="0"/>
              <a:t>&lt;</a:t>
            </a:r>
            <a:r>
              <a:rPr lang="en-US" dirty="0" err="1"/>
              <a:t>tr</a:t>
            </a:r>
            <a:r>
              <a:rPr lang="en-US" dirty="0"/>
              <a:t>&gt;</a:t>
            </a:r>
          </a:p>
          <a:p>
            <a:pPr marL="109693" indent="0">
              <a:buNone/>
            </a:pPr>
            <a:r>
              <a:rPr lang="en-US" dirty="0"/>
              <a:t>  &lt;</a:t>
            </a:r>
            <a:r>
              <a:rPr lang="en-US" dirty="0" err="1"/>
              <a:t>th</a:t>
            </a:r>
            <a:r>
              <a:rPr lang="en-US" dirty="0"/>
              <a:t> </a:t>
            </a:r>
            <a:r>
              <a:rPr lang="en-US" dirty="0" err="1"/>
              <a:t>rowspan</a:t>
            </a:r>
            <a:r>
              <a:rPr lang="en-US" dirty="0"/>
              <a:t>="2"&gt;Telephone:&lt;/</a:t>
            </a:r>
            <a:r>
              <a:rPr lang="en-US" dirty="0" err="1"/>
              <a:t>th</a:t>
            </a:r>
            <a:r>
              <a:rPr lang="en-US" dirty="0"/>
              <a:t>&gt;</a:t>
            </a:r>
          </a:p>
          <a:p>
            <a:pPr marL="109693" indent="0">
              <a:buNone/>
            </a:pPr>
            <a:r>
              <a:rPr lang="en-US" dirty="0"/>
              <a:t>  &lt;td&gt;555 77 854&lt;/td&gt;</a:t>
            </a:r>
          </a:p>
          <a:p>
            <a:pPr marL="109693" indent="0">
              <a:buNone/>
            </a:pPr>
            <a:r>
              <a:rPr lang="en-US" dirty="0"/>
              <a:t>&lt;/</a:t>
            </a:r>
            <a:r>
              <a:rPr lang="en-US" dirty="0" err="1"/>
              <a:t>tr</a:t>
            </a:r>
            <a:r>
              <a:rPr lang="en-US" dirty="0"/>
              <a:t>&gt;</a:t>
            </a:r>
          </a:p>
          <a:p>
            <a:pPr marL="109693" indent="0">
              <a:buNone/>
            </a:pPr>
            <a:r>
              <a:rPr lang="en-US" dirty="0"/>
              <a:t>&lt;</a:t>
            </a:r>
            <a:r>
              <a:rPr lang="en-US" dirty="0" err="1"/>
              <a:t>tr</a:t>
            </a:r>
            <a:r>
              <a:rPr lang="en-US" dirty="0"/>
              <a:t>&gt;</a:t>
            </a:r>
          </a:p>
          <a:p>
            <a:pPr marL="109693" indent="0">
              <a:buNone/>
            </a:pPr>
            <a:r>
              <a:rPr lang="en-US" dirty="0"/>
              <a:t>  &lt;td&gt;555 77 855&lt;/td&gt;</a:t>
            </a:r>
          </a:p>
          <a:p>
            <a:pPr marL="109693" indent="0">
              <a:buNone/>
            </a:pPr>
            <a:r>
              <a:rPr lang="en-US" dirty="0"/>
              <a:t>&lt;/</a:t>
            </a:r>
            <a:r>
              <a:rPr lang="en-US" dirty="0" err="1"/>
              <a:t>tr</a:t>
            </a:r>
            <a:r>
              <a:rPr lang="en-US" dirty="0"/>
              <a:t>&gt;</a:t>
            </a:r>
          </a:p>
          <a:p>
            <a:pPr marL="109693" indent="0">
              <a:buNone/>
            </a:pPr>
            <a:r>
              <a:rPr lang="en-US" dirty="0"/>
              <a:t>&lt;/table&gt;</a:t>
            </a:r>
          </a:p>
          <a:p>
            <a:pPr marL="109693" indent="0">
              <a:buNone/>
            </a:pPr>
            <a:endParaRPr lang="en-US" dirty="0"/>
          </a:p>
          <a:p>
            <a:pPr marL="109693" indent="0">
              <a:buNone/>
            </a:pPr>
            <a:r>
              <a:rPr lang="en-US" dirty="0"/>
              <a:t>&lt;/body&gt;</a:t>
            </a:r>
          </a:p>
          <a:p>
            <a:pPr marL="109693" indent="0">
              <a:buNone/>
            </a:pPr>
            <a:r>
              <a:rPr lang="en-US" dirty="0"/>
              <a:t>&lt;/html&gt;</a:t>
            </a:r>
          </a:p>
        </p:txBody>
      </p:sp>
      <p:sp>
        <p:nvSpPr>
          <p:cNvPr id="6" name="Content Placeholder 3"/>
          <p:cNvSpPr txBox="1">
            <a:spLocks/>
          </p:cNvSpPr>
          <p:nvPr/>
        </p:nvSpPr>
        <p:spPr>
          <a:xfrm>
            <a:off x="323528" y="1412775"/>
            <a:ext cx="2170584" cy="4325112"/>
          </a:xfrm>
          <a:prstGeom prst="rect">
            <a:avLst/>
          </a:prstGeom>
          <a:solidFill>
            <a:schemeClr val="bg2"/>
          </a:solidFill>
        </p:spPr>
        <p:txBody>
          <a:bodyPr vert="horz" lIns="91411" tIns="45705" rIns="91411" bIns="45705">
            <a:normAutofit fontScale="47500" lnSpcReduction="20000"/>
          </a:bodyPr>
          <a:lstStyle>
            <a:lvl1pPr marL="365643" indent="-25595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•"/>
              <a:defRPr kumimoji="0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58157" indent="-246809" algn="l" rtl="0" eaLnBrk="1" latinLnBrk="0" hangingPunct="1">
              <a:spcBef>
                <a:spcPts val="300"/>
              </a:spcBef>
              <a:buClr>
                <a:schemeClr val="accent2"/>
              </a:buClr>
              <a:buFont typeface="Georgia"/>
              <a:buChar char="▫"/>
              <a:defRPr kumimoji="0" sz="26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2pPr>
            <a:lvl3pPr marL="923249" indent="-219386" algn="l" rtl="0" eaLnBrk="1" latinLnBrk="0" hangingPunct="1">
              <a:spcBef>
                <a:spcPts val="300"/>
              </a:spcBef>
              <a:buClr>
                <a:schemeClr val="accent1"/>
              </a:buClr>
              <a:buFont typeface="Wingdings 2"/>
              <a:buChar char=""/>
              <a:defRPr kumimoji="0"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3pPr>
            <a:lvl4pPr marL="1179198" indent="-201104" algn="l" rtl="0" eaLnBrk="1" latinLnBrk="0" hangingPunct="1">
              <a:spcBef>
                <a:spcPts val="300"/>
              </a:spcBef>
              <a:buClr>
                <a:schemeClr val="accent1"/>
              </a:buClr>
              <a:buFont typeface="Wingdings 2"/>
              <a:buChar char=""/>
              <a:defRPr kumimoji="0" sz="22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4pPr>
            <a:lvl5pPr marL="1389443" indent="-182821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▫"/>
              <a:defRPr kumimoji="0" sz="20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5pPr>
            <a:lvl6pPr marL="1608829" indent="-182821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▫"/>
              <a:defRPr kumimoji="0" sz="18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6pPr>
            <a:lvl7pPr marL="1828215" indent="-182821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▫"/>
              <a:defRPr kumimoji="0" sz="16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7pPr>
            <a:lvl8pPr marL="2029318" indent="-182821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◦"/>
              <a:defRPr kumimoji="0" sz="15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8pPr>
            <a:lvl9pPr marL="2239563" indent="-182821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◦"/>
              <a:defRPr kumimoji="0" sz="1400" kern="1200" baseline="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09693" indent="0">
              <a:buFont typeface="Georgia"/>
              <a:buNone/>
            </a:pPr>
            <a:r>
              <a:rPr lang="en-US" dirty="0" smtClean="0"/>
              <a:t>&lt;!</a:t>
            </a:r>
            <a:r>
              <a:rPr lang="en-US" dirty="0" err="1" smtClean="0"/>
              <a:t>doctype</a:t>
            </a:r>
            <a:r>
              <a:rPr lang="en-US" dirty="0" smtClean="0"/>
              <a:t> html&gt;</a:t>
            </a:r>
          </a:p>
          <a:p>
            <a:pPr marL="109693" indent="0">
              <a:buFont typeface="Georgia"/>
              <a:buNone/>
            </a:pPr>
            <a:r>
              <a:rPr lang="en-US" dirty="0" smtClean="0"/>
              <a:t>&lt;html&gt;</a:t>
            </a:r>
          </a:p>
          <a:p>
            <a:pPr marL="109693" indent="0">
              <a:buFont typeface="Georgia"/>
              <a:buNone/>
            </a:pPr>
            <a:r>
              <a:rPr lang="en-US" dirty="0" smtClean="0"/>
              <a:t>&lt;header&gt;</a:t>
            </a:r>
          </a:p>
          <a:p>
            <a:pPr marL="109693" indent="0">
              <a:buFont typeface="Georgia"/>
              <a:buNone/>
            </a:pPr>
            <a:r>
              <a:rPr lang="en-US" dirty="0" smtClean="0"/>
              <a:t>&lt;/header&gt;</a:t>
            </a:r>
          </a:p>
          <a:p>
            <a:pPr marL="109693" indent="0">
              <a:buFont typeface="Georgia"/>
              <a:buNone/>
            </a:pPr>
            <a:r>
              <a:rPr lang="en-US" dirty="0" smtClean="0"/>
              <a:t>&lt;body&gt;</a:t>
            </a:r>
          </a:p>
          <a:p>
            <a:pPr marL="109693" indent="0">
              <a:buFont typeface="Georgia"/>
              <a:buNone/>
            </a:pPr>
            <a:r>
              <a:rPr lang="en-US" dirty="0" smtClean="0"/>
              <a:t>&lt;h1&gt; </a:t>
            </a:r>
            <a:r>
              <a:rPr lang="en-US" dirty="0" err="1" smtClean="0"/>
              <a:t>Contoh</a:t>
            </a:r>
            <a:r>
              <a:rPr lang="en-US" dirty="0" smtClean="0"/>
              <a:t> table </a:t>
            </a:r>
            <a:r>
              <a:rPr lang="en-US" dirty="0" err="1" smtClean="0"/>
              <a:t>tanpa</a:t>
            </a:r>
            <a:r>
              <a:rPr lang="en-US" dirty="0" smtClean="0"/>
              <a:t> </a:t>
            </a:r>
            <a:r>
              <a:rPr lang="en-US" dirty="0" err="1" smtClean="0"/>
              <a:t>css</a:t>
            </a:r>
            <a:r>
              <a:rPr lang="en-US" dirty="0" smtClean="0"/>
              <a:t> &lt;/h1&gt;</a:t>
            </a:r>
          </a:p>
          <a:p>
            <a:pPr marL="109693" indent="0">
              <a:buFont typeface="Georgia"/>
              <a:buNone/>
            </a:pPr>
            <a:r>
              <a:rPr lang="en-US" dirty="0" smtClean="0"/>
              <a:t>&lt;h4&gt;Cell that spans two columns:&lt;/h4&gt;</a:t>
            </a:r>
          </a:p>
          <a:p>
            <a:pPr marL="109693" indent="0">
              <a:buFont typeface="Georgia"/>
              <a:buNone/>
            </a:pPr>
            <a:r>
              <a:rPr lang="en-US" dirty="0" smtClean="0"/>
              <a:t>&lt;table border="1"&gt;</a:t>
            </a:r>
          </a:p>
          <a:p>
            <a:pPr marL="109693" indent="0">
              <a:buFont typeface="Georgia"/>
              <a:buNone/>
            </a:pPr>
            <a:r>
              <a:rPr lang="en-US" dirty="0" smtClean="0"/>
              <a:t>&lt;</a:t>
            </a:r>
            <a:r>
              <a:rPr lang="en-US" dirty="0" err="1" smtClean="0"/>
              <a:t>tr</a:t>
            </a:r>
            <a:r>
              <a:rPr lang="en-US" dirty="0" smtClean="0"/>
              <a:t>&gt;</a:t>
            </a:r>
          </a:p>
          <a:p>
            <a:pPr marL="109693" indent="0">
              <a:buFont typeface="Georgia"/>
              <a:buNone/>
            </a:pPr>
            <a:r>
              <a:rPr lang="en-US" dirty="0" smtClean="0"/>
              <a:t>  &lt;</a:t>
            </a:r>
            <a:r>
              <a:rPr lang="en-US" dirty="0" err="1" smtClean="0"/>
              <a:t>th</a:t>
            </a:r>
            <a:r>
              <a:rPr lang="en-US" dirty="0" smtClean="0"/>
              <a:t>&gt;Name&lt;/</a:t>
            </a:r>
            <a:r>
              <a:rPr lang="en-US" dirty="0" err="1" smtClean="0"/>
              <a:t>th</a:t>
            </a:r>
            <a:r>
              <a:rPr lang="en-US" dirty="0" smtClean="0"/>
              <a:t>&gt;</a:t>
            </a:r>
          </a:p>
          <a:p>
            <a:pPr marL="109693" indent="0">
              <a:buFont typeface="Georgia"/>
              <a:buNone/>
            </a:pPr>
            <a:r>
              <a:rPr lang="en-US" dirty="0" smtClean="0"/>
              <a:t>  &lt;</a:t>
            </a:r>
            <a:r>
              <a:rPr lang="en-US" dirty="0" err="1" smtClean="0"/>
              <a:t>th</a:t>
            </a:r>
            <a:r>
              <a:rPr lang="en-US" dirty="0" smtClean="0"/>
              <a:t> </a:t>
            </a:r>
            <a:r>
              <a:rPr lang="en-US" dirty="0" err="1" smtClean="0"/>
              <a:t>colspan</a:t>
            </a:r>
            <a:r>
              <a:rPr lang="en-US" dirty="0" smtClean="0"/>
              <a:t>="2"&gt;Telephone&lt;/</a:t>
            </a:r>
            <a:r>
              <a:rPr lang="en-US" dirty="0" err="1" smtClean="0"/>
              <a:t>th</a:t>
            </a:r>
            <a:r>
              <a:rPr lang="en-US" dirty="0" smtClean="0"/>
              <a:t>&gt;</a:t>
            </a:r>
          </a:p>
          <a:p>
            <a:pPr marL="109693" indent="0">
              <a:buFont typeface="Georgia"/>
              <a:buNone/>
            </a:pPr>
            <a:r>
              <a:rPr lang="en-US" dirty="0" smtClean="0"/>
              <a:t>&lt;/</a:t>
            </a:r>
            <a:r>
              <a:rPr lang="en-US" dirty="0" err="1" smtClean="0"/>
              <a:t>tr</a:t>
            </a:r>
            <a:r>
              <a:rPr lang="en-US" dirty="0" smtClean="0"/>
              <a:t>&gt;</a:t>
            </a:r>
          </a:p>
          <a:p>
            <a:pPr marL="109693" indent="0">
              <a:buFont typeface="Georgia"/>
              <a:buNone/>
            </a:pPr>
            <a:r>
              <a:rPr lang="en-US" dirty="0" smtClean="0"/>
              <a:t>&lt;</a:t>
            </a:r>
            <a:r>
              <a:rPr lang="en-US" dirty="0" err="1" smtClean="0"/>
              <a:t>tr</a:t>
            </a:r>
            <a:r>
              <a:rPr lang="en-US" dirty="0" smtClean="0"/>
              <a:t>&gt;</a:t>
            </a:r>
          </a:p>
          <a:p>
            <a:pPr marL="109693" indent="0">
              <a:buFont typeface="Georgia"/>
              <a:buNone/>
            </a:pPr>
            <a:r>
              <a:rPr lang="en-US" dirty="0" smtClean="0"/>
              <a:t>  &lt;td&gt;Bill Gates&lt;/td&gt;</a:t>
            </a:r>
          </a:p>
          <a:p>
            <a:pPr marL="109693" indent="0">
              <a:buFont typeface="Georgia"/>
              <a:buNone/>
            </a:pPr>
            <a:r>
              <a:rPr lang="en-US" dirty="0" smtClean="0"/>
              <a:t>  &lt;td&gt;555 77 854&lt;/td&gt;</a:t>
            </a:r>
          </a:p>
          <a:p>
            <a:pPr marL="109693" indent="0">
              <a:buFont typeface="Georgia"/>
              <a:buNone/>
            </a:pPr>
            <a:r>
              <a:rPr lang="en-US" dirty="0" smtClean="0"/>
              <a:t>  &lt;td&gt;555 77 855&lt;/td&gt;</a:t>
            </a:r>
          </a:p>
          <a:p>
            <a:pPr marL="109693" indent="0">
              <a:buFont typeface="Georgia"/>
              <a:buNone/>
            </a:pPr>
            <a:r>
              <a:rPr lang="en-US" dirty="0" smtClean="0"/>
              <a:t>&lt;/</a:t>
            </a:r>
            <a:r>
              <a:rPr lang="en-US" dirty="0" err="1" smtClean="0"/>
              <a:t>tr</a:t>
            </a:r>
            <a:r>
              <a:rPr lang="en-US" dirty="0" smtClean="0"/>
              <a:t>&gt;</a:t>
            </a:r>
          </a:p>
          <a:p>
            <a:pPr marL="109693" indent="0">
              <a:buFont typeface="Georgia"/>
              <a:buNone/>
            </a:pPr>
            <a:r>
              <a:rPr lang="en-US" dirty="0" smtClean="0"/>
              <a:t>&lt;/table&gt;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776846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51521" y="404664"/>
            <a:ext cx="8568952" cy="11172289"/>
          </a:xfrm>
          <a:prstGeom prst="rect">
            <a:avLst/>
          </a:prstGeom>
          <a:noFill/>
        </p:spPr>
        <p:txBody>
          <a:bodyPr wrap="square" rtlCol="0">
            <a:normAutofit/>
          </a:bodyPr>
          <a:lstStyle/>
          <a:p>
            <a:r>
              <a:rPr lang="en-US" sz="1100" dirty="0"/>
              <a:t>&lt;!</a:t>
            </a:r>
            <a:r>
              <a:rPr lang="en-US" sz="1100" dirty="0" err="1"/>
              <a:t>doctype</a:t>
            </a:r>
            <a:r>
              <a:rPr lang="en-US" sz="1100" dirty="0"/>
              <a:t> html&gt;</a:t>
            </a:r>
          </a:p>
          <a:p>
            <a:r>
              <a:rPr lang="en-US" sz="1100" dirty="0"/>
              <a:t>&lt;html&gt;</a:t>
            </a:r>
          </a:p>
          <a:p>
            <a:r>
              <a:rPr lang="en-US" sz="1100" dirty="0"/>
              <a:t>&lt;header&gt;</a:t>
            </a:r>
          </a:p>
          <a:p>
            <a:r>
              <a:rPr lang="en-US" sz="1100" dirty="0"/>
              <a:t>&lt;title&gt; Table </a:t>
            </a:r>
            <a:r>
              <a:rPr lang="en-US" sz="1100" dirty="0" err="1"/>
              <a:t>dengan</a:t>
            </a:r>
            <a:r>
              <a:rPr lang="en-US" sz="1100" dirty="0"/>
              <a:t> CSS &lt;/title&gt;</a:t>
            </a:r>
          </a:p>
          <a:p>
            <a:r>
              <a:rPr lang="en-US" sz="1100" dirty="0"/>
              <a:t>&lt;style&gt; </a:t>
            </a:r>
          </a:p>
          <a:p>
            <a:r>
              <a:rPr lang="en-US" sz="1100" dirty="0"/>
              <a:t>table {border-collapse: collapse; border: 1px solid black;}</a:t>
            </a:r>
          </a:p>
          <a:p>
            <a:r>
              <a:rPr lang="en-US" sz="1100" dirty="0" err="1"/>
              <a:t>tr</a:t>
            </a:r>
            <a:r>
              <a:rPr lang="en-US" sz="1100" dirty="0"/>
              <a:t> td{ border: 1px solid black;}</a:t>
            </a:r>
          </a:p>
          <a:p>
            <a:r>
              <a:rPr lang="en-US" sz="1100" dirty="0" err="1"/>
              <a:t>tr:nth-child</a:t>
            </a:r>
            <a:r>
              <a:rPr lang="en-US" sz="1100" dirty="0"/>
              <a:t>(even) {background-color: #f2f2f2}</a:t>
            </a:r>
          </a:p>
          <a:p>
            <a:r>
              <a:rPr lang="en-US" sz="1100" dirty="0" err="1"/>
              <a:t>tr:hover</a:t>
            </a:r>
            <a:r>
              <a:rPr lang="en-US" sz="1100" dirty="0"/>
              <a:t> {background-color: red}</a:t>
            </a:r>
          </a:p>
          <a:p>
            <a:r>
              <a:rPr lang="en-US" sz="1100" dirty="0" err="1"/>
              <a:t>th</a:t>
            </a:r>
            <a:r>
              <a:rPr lang="en-US" sz="1100" dirty="0"/>
              <a:t> {border:1px ; padding: 15px;     text-align: center; </a:t>
            </a:r>
            <a:r>
              <a:rPr lang="en-US" sz="1100" dirty="0" err="1"/>
              <a:t>background-color:green</a:t>
            </a:r>
            <a:r>
              <a:rPr lang="en-US" sz="1100" dirty="0"/>
              <a:t>; color : white}</a:t>
            </a:r>
          </a:p>
          <a:p>
            <a:r>
              <a:rPr lang="en-US" sz="1100" dirty="0"/>
              <a:t>&lt;/style&gt;</a:t>
            </a:r>
          </a:p>
          <a:p>
            <a:r>
              <a:rPr lang="en-US" sz="1100" dirty="0"/>
              <a:t>&lt;/header&gt;</a:t>
            </a:r>
          </a:p>
          <a:p>
            <a:r>
              <a:rPr lang="en-US" sz="1100" dirty="0"/>
              <a:t>&lt;body&gt;</a:t>
            </a:r>
          </a:p>
          <a:p>
            <a:r>
              <a:rPr lang="en-US" sz="1100" dirty="0"/>
              <a:t>&lt;h1&gt; </a:t>
            </a:r>
            <a:r>
              <a:rPr lang="en-US" sz="1100" dirty="0" err="1"/>
              <a:t>Contoh</a:t>
            </a:r>
            <a:r>
              <a:rPr lang="en-US" sz="1100" dirty="0"/>
              <a:t> table </a:t>
            </a:r>
            <a:r>
              <a:rPr lang="en-US" sz="1100" dirty="0" err="1"/>
              <a:t>dengan</a:t>
            </a:r>
            <a:r>
              <a:rPr lang="en-US" sz="1100" dirty="0"/>
              <a:t> </a:t>
            </a:r>
            <a:r>
              <a:rPr lang="en-US" sz="1100" dirty="0" err="1"/>
              <a:t>css</a:t>
            </a:r>
            <a:r>
              <a:rPr lang="en-US" sz="1100" dirty="0"/>
              <a:t> &lt;/h1&gt;</a:t>
            </a:r>
          </a:p>
          <a:p>
            <a:r>
              <a:rPr lang="en-US" sz="1100" dirty="0"/>
              <a:t>&lt;h4&gt;Cell that spans two columns:&lt;/h4&gt;</a:t>
            </a:r>
          </a:p>
          <a:p>
            <a:r>
              <a:rPr lang="en-US" sz="1100" dirty="0"/>
              <a:t>&lt;table&gt;</a:t>
            </a:r>
          </a:p>
          <a:p>
            <a:r>
              <a:rPr lang="en-US" sz="1100" dirty="0"/>
              <a:t>&lt;</a:t>
            </a:r>
            <a:r>
              <a:rPr lang="en-US" sz="1100" dirty="0" err="1"/>
              <a:t>tr</a:t>
            </a:r>
            <a:r>
              <a:rPr lang="en-US" sz="1100" dirty="0"/>
              <a:t>&gt;</a:t>
            </a:r>
          </a:p>
          <a:p>
            <a:r>
              <a:rPr lang="en-US" sz="1100" dirty="0"/>
              <a:t>  &lt;</a:t>
            </a:r>
            <a:r>
              <a:rPr lang="en-US" sz="1100" dirty="0" err="1"/>
              <a:t>th</a:t>
            </a:r>
            <a:r>
              <a:rPr lang="en-US" sz="1100" dirty="0"/>
              <a:t>&gt;Name&lt;/</a:t>
            </a:r>
            <a:r>
              <a:rPr lang="en-US" sz="1100" dirty="0" err="1"/>
              <a:t>th</a:t>
            </a:r>
            <a:r>
              <a:rPr lang="en-US" sz="1100" dirty="0"/>
              <a:t>&gt;</a:t>
            </a:r>
          </a:p>
          <a:p>
            <a:r>
              <a:rPr lang="en-US" sz="1100" dirty="0"/>
              <a:t>  &lt;</a:t>
            </a:r>
            <a:r>
              <a:rPr lang="en-US" sz="1100" dirty="0" err="1"/>
              <a:t>th</a:t>
            </a:r>
            <a:r>
              <a:rPr lang="en-US" sz="1100" dirty="0"/>
              <a:t> </a:t>
            </a:r>
            <a:r>
              <a:rPr lang="en-US" sz="1100" dirty="0" err="1"/>
              <a:t>colspan</a:t>
            </a:r>
            <a:r>
              <a:rPr lang="en-US" sz="1100" dirty="0"/>
              <a:t>="2"&gt;Telephone </a:t>
            </a:r>
            <a:r>
              <a:rPr lang="en-US" sz="1100" dirty="0" err="1"/>
              <a:t>dan</a:t>
            </a:r>
            <a:r>
              <a:rPr lang="en-US" sz="1100" dirty="0"/>
              <a:t> HP&lt;/</a:t>
            </a:r>
            <a:r>
              <a:rPr lang="en-US" sz="1100" dirty="0" err="1"/>
              <a:t>th</a:t>
            </a:r>
            <a:r>
              <a:rPr lang="en-US" sz="1100" dirty="0"/>
              <a:t>&gt;</a:t>
            </a:r>
          </a:p>
          <a:p>
            <a:r>
              <a:rPr lang="en-US" sz="1100" dirty="0"/>
              <a:t>&lt;/</a:t>
            </a:r>
            <a:r>
              <a:rPr lang="en-US" sz="1100" dirty="0" err="1"/>
              <a:t>tr</a:t>
            </a:r>
            <a:r>
              <a:rPr lang="en-US" sz="1100" dirty="0"/>
              <a:t>&gt;</a:t>
            </a:r>
          </a:p>
          <a:p>
            <a:r>
              <a:rPr lang="en-US" sz="1100" dirty="0"/>
              <a:t>&lt;</a:t>
            </a:r>
            <a:r>
              <a:rPr lang="en-US" sz="1100" dirty="0" err="1"/>
              <a:t>tr</a:t>
            </a:r>
            <a:r>
              <a:rPr lang="en-US" sz="1100" dirty="0"/>
              <a:t>&gt;</a:t>
            </a:r>
          </a:p>
          <a:p>
            <a:r>
              <a:rPr lang="en-US" sz="1100" dirty="0"/>
              <a:t>  &lt;td&gt;</a:t>
            </a:r>
            <a:r>
              <a:rPr lang="en-US" sz="1100" dirty="0" err="1"/>
              <a:t>Adi</a:t>
            </a:r>
            <a:r>
              <a:rPr lang="en-US" sz="1100" dirty="0"/>
              <a:t> </a:t>
            </a:r>
            <a:r>
              <a:rPr lang="en-US" sz="1100" dirty="0" err="1"/>
              <a:t>Sumarta</a:t>
            </a:r>
            <a:r>
              <a:rPr lang="en-US" sz="1100" dirty="0"/>
              <a:t>&lt;/td&gt;</a:t>
            </a:r>
          </a:p>
          <a:p>
            <a:r>
              <a:rPr lang="en-US" sz="1100" dirty="0"/>
              <a:t>  &lt;td&gt;0217542451&lt;/td&gt;</a:t>
            </a:r>
          </a:p>
          <a:p>
            <a:r>
              <a:rPr lang="en-US" sz="1100" dirty="0"/>
              <a:t>  &lt;td&gt;085178141231&lt;/td&gt;</a:t>
            </a:r>
          </a:p>
          <a:p>
            <a:r>
              <a:rPr lang="en-US" sz="1100" dirty="0"/>
              <a:t>&lt;/</a:t>
            </a:r>
            <a:r>
              <a:rPr lang="en-US" sz="1100" dirty="0" err="1"/>
              <a:t>tr</a:t>
            </a:r>
            <a:r>
              <a:rPr lang="en-US" sz="1100" dirty="0"/>
              <a:t>&gt;</a:t>
            </a:r>
          </a:p>
          <a:p>
            <a:r>
              <a:rPr lang="en-US" sz="1100" dirty="0"/>
              <a:t>&lt;</a:t>
            </a:r>
            <a:r>
              <a:rPr lang="en-US" sz="1100" dirty="0" err="1"/>
              <a:t>tr</a:t>
            </a:r>
            <a:r>
              <a:rPr lang="en-US" sz="1100" dirty="0"/>
              <a:t>&gt;</a:t>
            </a:r>
          </a:p>
          <a:p>
            <a:r>
              <a:rPr lang="en-US" sz="1100" dirty="0"/>
              <a:t>  &lt;td&gt;</a:t>
            </a:r>
            <a:r>
              <a:rPr lang="en-US" sz="1100" dirty="0" err="1"/>
              <a:t>Alya</a:t>
            </a:r>
            <a:r>
              <a:rPr lang="en-US" sz="1100" dirty="0"/>
              <a:t> &lt;/td&gt;</a:t>
            </a:r>
          </a:p>
          <a:p>
            <a:r>
              <a:rPr lang="en-US" sz="1100" dirty="0"/>
              <a:t>  &lt;td&gt;02127511234&lt;/td&gt;</a:t>
            </a:r>
          </a:p>
          <a:p>
            <a:r>
              <a:rPr lang="en-US" sz="1100" dirty="0"/>
              <a:t>  &lt;td&gt;08517237234&lt;/td&gt;</a:t>
            </a:r>
          </a:p>
          <a:p>
            <a:r>
              <a:rPr lang="en-US" sz="1100" dirty="0"/>
              <a:t>&lt;/</a:t>
            </a:r>
            <a:r>
              <a:rPr lang="en-US" sz="1100" dirty="0" err="1"/>
              <a:t>tr</a:t>
            </a:r>
            <a:r>
              <a:rPr lang="en-US" sz="1100" dirty="0"/>
              <a:t>&gt;</a:t>
            </a:r>
          </a:p>
          <a:p>
            <a:r>
              <a:rPr lang="en-US" sz="1100" dirty="0"/>
              <a:t>&lt;</a:t>
            </a:r>
            <a:r>
              <a:rPr lang="en-US" sz="1100" dirty="0" err="1"/>
              <a:t>tr</a:t>
            </a:r>
            <a:r>
              <a:rPr lang="en-US" sz="1100" dirty="0"/>
              <a:t>&gt;</a:t>
            </a:r>
          </a:p>
          <a:p>
            <a:r>
              <a:rPr lang="en-US" sz="1100" dirty="0"/>
              <a:t>  &lt;td&gt;</a:t>
            </a:r>
            <a:r>
              <a:rPr lang="en-US" sz="1100" dirty="0" err="1"/>
              <a:t>Rangga</a:t>
            </a:r>
            <a:r>
              <a:rPr lang="en-US" sz="1100" dirty="0"/>
              <a:t> &lt;/td&gt;</a:t>
            </a:r>
          </a:p>
          <a:p>
            <a:r>
              <a:rPr lang="en-US" sz="1100" dirty="0"/>
              <a:t>  &lt;td&gt;0217521234&lt;/td&gt;</a:t>
            </a:r>
          </a:p>
          <a:p>
            <a:r>
              <a:rPr lang="en-US" sz="1100" dirty="0"/>
              <a:t>  &lt;td&gt;08551237234&lt;/td&gt;</a:t>
            </a:r>
          </a:p>
          <a:p>
            <a:r>
              <a:rPr lang="en-US" sz="1100" dirty="0"/>
              <a:t>&lt;/</a:t>
            </a:r>
            <a:r>
              <a:rPr lang="en-US" sz="1100" dirty="0" err="1"/>
              <a:t>tr</a:t>
            </a:r>
            <a:r>
              <a:rPr lang="en-US" sz="1100" dirty="0"/>
              <a:t>&gt;</a:t>
            </a:r>
          </a:p>
          <a:p>
            <a:r>
              <a:rPr lang="en-US" sz="1100" dirty="0"/>
              <a:t>&lt;/table&gt;</a:t>
            </a:r>
          </a:p>
          <a:p>
            <a:r>
              <a:rPr lang="en-US" sz="1100" dirty="0" smtClean="0"/>
              <a:t>&lt;/</a:t>
            </a:r>
            <a:r>
              <a:rPr lang="en-US" sz="1100" dirty="0"/>
              <a:t>body&gt;</a:t>
            </a:r>
          </a:p>
          <a:p>
            <a:r>
              <a:rPr lang="en-US" sz="1100" dirty="0"/>
              <a:t>&lt;/html&gt;</a:t>
            </a:r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192" y="250123"/>
            <a:ext cx="2664296" cy="18930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72879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Website layout </a:t>
            </a:r>
            <a:r>
              <a:rPr lang="en-US" dirty="0" err="1" smtClean="0"/>
              <a:t>menggunakan</a:t>
            </a:r>
            <a:r>
              <a:rPr lang="en-US" dirty="0" smtClean="0"/>
              <a:t> html5</a:t>
            </a:r>
            <a:endParaRPr lang="en-US" dirty="0"/>
          </a:p>
        </p:txBody>
      </p:sp>
      <p:pic>
        <p:nvPicPr>
          <p:cNvPr id="1026" name="Picture 2" descr="HTML5 Semantic Element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2160" y="2132856"/>
            <a:ext cx="2689415" cy="31683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395536" y="2060848"/>
            <a:ext cx="5112568" cy="4325112"/>
          </a:xfrm>
        </p:spPr>
        <p:txBody>
          <a:bodyPr>
            <a:normAutofit fontScale="70000" lnSpcReduction="20000"/>
          </a:bodyPr>
          <a:lstStyle/>
          <a:p>
            <a:pPr fontAlgn="t">
              <a:buFont typeface="Arial"/>
              <a:buChar char="•"/>
            </a:pPr>
            <a:r>
              <a:rPr lang="en-US" dirty="0"/>
              <a:t>&lt;header&gt; - </a:t>
            </a:r>
            <a:r>
              <a:rPr lang="en-US" dirty="0" smtClean="0"/>
              <a:t>header </a:t>
            </a:r>
            <a:r>
              <a:rPr lang="en-US" dirty="0" err="1" smtClean="0"/>
              <a:t>dari</a:t>
            </a:r>
            <a:r>
              <a:rPr lang="en-US" dirty="0" smtClean="0"/>
              <a:t> document </a:t>
            </a:r>
            <a:r>
              <a:rPr lang="en-US" dirty="0" err="1" smtClean="0"/>
              <a:t>atau</a:t>
            </a:r>
            <a:r>
              <a:rPr lang="en-US" dirty="0" smtClean="0"/>
              <a:t> section</a:t>
            </a:r>
            <a:endParaRPr lang="en-US" dirty="0"/>
          </a:p>
          <a:p>
            <a:pPr fontAlgn="t">
              <a:buFont typeface="Arial"/>
              <a:buChar char="•"/>
            </a:pPr>
            <a:r>
              <a:rPr lang="en-US" dirty="0"/>
              <a:t>&lt;</a:t>
            </a:r>
            <a:r>
              <a:rPr lang="en-US" dirty="0" err="1"/>
              <a:t>nav</a:t>
            </a:r>
            <a:r>
              <a:rPr lang="en-US" dirty="0"/>
              <a:t>&gt; </a:t>
            </a:r>
            <a:r>
              <a:rPr lang="en-US" dirty="0" smtClean="0"/>
              <a:t>-</a:t>
            </a:r>
            <a:r>
              <a:rPr lang="en-US" dirty="0"/>
              <a:t> </a:t>
            </a:r>
            <a:r>
              <a:rPr lang="en-US" dirty="0" err="1" smtClean="0"/>
              <a:t>untuk</a:t>
            </a:r>
            <a:r>
              <a:rPr lang="en-US" dirty="0" smtClean="0"/>
              <a:t> </a:t>
            </a:r>
            <a:r>
              <a:rPr lang="en-US" dirty="0" err="1" smtClean="0"/>
              <a:t>tempat</a:t>
            </a:r>
            <a:r>
              <a:rPr lang="en-US" dirty="0" smtClean="0"/>
              <a:t> container </a:t>
            </a:r>
            <a:r>
              <a:rPr lang="en-US" dirty="0" err="1" smtClean="0"/>
              <a:t>atau</a:t>
            </a:r>
            <a:r>
              <a:rPr lang="en-US" dirty="0" smtClean="0"/>
              <a:t> </a:t>
            </a:r>
            <a:r>
              <a:rPr lang="en-US" dirty="0" err="1" smtClean="0"/>
              <a:t>navigasi</a:t>
            </a:r>
            <a:r>
              <a:rPr lang="en-US" dirty="0" smtClean="0"/>
              <a:t> (menu)</a:t>
            </a:r>
            <a:endParaRPr lang="en-US" dirty="0"/>
          </a:p>
          <a:p>
            <a:pPr fontAlgn="t">
              <a:buFont typeface="Arial"/>
              <a:buChar char="•"/>
            </a:pPr>
            <a:r>
              <a:rPr lang="en-US" dirty="0"/>
              <a:t>&lt;section&gt; </a:t>
            </a:r>
            <a:r>
              <a:rPr lang="en-US" dirty="0" smtClean="0"/>
              <a:t>- </a:t>
            </a:r>
            <a:r>
              <a:rPr lang="en-US" dirty="0" err="1" smtClean="0"/>
              <a:t>Tempat</a:t>
            </a:r>
            <a:r>
              <a:rPr lang="en-US" dirty="0" smtClean="0"/>
              <a:t> </a:t>
            </a:r>
            <a:r>
              <a:rPr lang="en-US" dirty="0" err="1" smtClean="0"/>
              <a:t>untuk</a:t>
            </a:r>
            <a:r>
              <a:rPr lang="en-US" dirty="0" smtClean="0"/>
              <a:t> </a:t>
            </a:r>
            <a:r>
              <a:rPr lang="en-US" dirty="0" err="1" smtClean="0"/>
              <a:t>bagian</a:t>
            </a:r>
            <a:r>
              <a:rPr lang="en-US" dirty="0" smtClean="0"/>
              <a:t> </a:t>
            </a:r>
            <a:r>
              <a:rPr lang="en-US" dirty="0" err="1" smtClean="0"/>
              <a:t>dokument</a:t>
            </a:r>
            <a:endParaRPr lang="en-US" dirty="0"/>
          </a:p>
          <a:p>
            <a:pPr fontAlgn="t">
              <a:buFont typeface="Arial"/>
              <a:buChar char="•"/>
            </a:pPr>
            <a:r>
              <a:rPr lang="en-US" dirty="0"/>
              <a:t>&lt;article&gt; - </a:t>
            </a:r>
            <a:r>
              <a:rPr lang="en-US" dirty="0" err="1" smtClean="0"/>
              <a:t>tempat</a:t>
            </a:r>
            <a:r>
              <a:rPr lang="en-US" dirty="0" smtClean="0"/>
              <a:t> </a:t>
            </a:r>
            <a:r>
              <a:rPr lang="en-US" dirty="0" err="1" smtClean="0"/>
              <a:t>artikel</a:t>
            </a:r>
            <a:endParaRPr lang="en-US" dirty="0"/>
          </a:p>
          <a:p>
            <a:pPr fontAlgn="t">
              <a:buFont typeface="Arial"/>
              <a:buChar char="•"/>
            </a:pPr>
            <a:r>
              <a:rPr lang="en-US" dirty="0"/>
              <a:t>&lt;aside&gt; - </a:t>
            </a:r>
            <a:r>
              <a:rPr lang="en-US" dirty="0" smtClean="0"/>
              <a:t> </a:t>
            </a:r>
            <a:r>
              <a:rPr lang="en-US" dirty="0" err="1" smtClean="0"/>
              <a:t>biasanya</a:t>
            </a:r>
            <a:r>
              <a:rPr lang="en-US" dirty="0" smtClean="0"/>
              <a:t> </a:t>
            </a:r>
            <a:r>
              <a:rPr lang="en-US" dirty="0" err="1" smtClean="0"/>
              <a:t>tempat</a:t>
            </a:r>
            <a:r>
              <a:rPr lang="en-US" dirty="0" smtClean="0"/>
              <a:t> backlink </a:t>
            </a:r>
            <a:r>
              <a:rPr lang="en-US" dirty="0" err="1" smtClean="0"/>
              <a:t>diletakan</a:t>
            </a:r>
            <a:r>
              <a:rPr lang="en-US" dirty="0" smtClean="0"/>
              <a:t> di </a:t>
            </a:r>
            <a:r>
              <a:rPr lang="en-US" dirty="0" err="1" smtClean="0"/>
              <a:t>sisi</a:t>
            </a:r>
            <a:r>
              <a:rPr lang="en-US" dirty="0" smtClean="0"/>
              <a:t> </a:t>
            </a:r>
            <a:r>
              <a:rPr lang="en-US" dirty="0" err="1" smtClean="0"/>
              <a:t>kiri</a:t>
            </a:r>
            <a:r>
              <a:rPr lang="en-US" dirty="0" smtClean="0"/>
              <a:t>/</a:t>
            </a:r>
            <a:r>
              <a:rPr lang="en-US" dirty="0" err="1" smtClean="0"/>
              <a:t>kanan</a:t>
            </a:r>
            <a:endParaRPr lang="en-US" dirty="0"/>
          </a:p>
          <a:p>
            <a:pPr fontAlgn="t">
              <a:buFont typeface="Arial"/>
              <a:buChar char="•"/>
            </a:pPr>
            <a:r>
              <a:rPr lang="en-US" dirty="0"/>
              <a:t>&lt;footer&gt; - </a:t>
            </a:r>
            <a:r>
              <a:rPr lang="en-US" dirty="0" smtClean="0"/>
              <a:t>footer </a:t>
            </a:r>
            <a:r>
              <a:rPr lang="en-US" dirty="0" err="1" smtClean="0"/>
              <a:t>untuk</a:t>
            </a:r>
            <a:r>
              <a:rPr lang="en-US" dirty="0" smtClean="0"/>
              <a:t>  </a:t>
            </a:r>
            <a:r>
              <a:rPr lang="en-US" dirty="0"/>
              <a:t>document </a:t>
            </a:r>
            <a:r>
              <a:rPr lang="en-US" dirty="0" err="1" smtClean="0"/>
              <a:t>atau</a:t>
            </a:r>
            <a:r>
              <a:rPr lang="en-US" dirty="0" smtClean="0"/>
              <a:t> section</a:t>
            </a:r>
            <a:endParaRPr lang="en-US" dirty="0"/>
          </a:p>
          <a:p>
            <a:pPr fontAlgn="t">
              <a:buFont typeface="Arial"/>
              <a:buChar char="•"/>
            </a:pPr>
            <a:r>
              <a:rPr lang="en-US" dirty="0"/>
              <a:t>&lt;details&gt; - </a:t>
            </a:r>
            <a:r>
              <a:rPr lang="en-US" dirty="0" err="1" smtClean="0"/>
              <a:t>tambahan</a:t>
            </a:r>
            <a:r>
              <a:rPr lang="en-US" dirty="0" smtClean="0"/>
              <a:t> details </a:t>
            </a:r>
            <a:r>
              <a:rPr lang="en-US" dirty="0" err="1" smtClean="0"/>
              <a:t>jika</a:t>
            </a:r>
            <a:r>
              <a:rPr lang="en-US" dirty="0" smtClean="0"/>
              <a:t> </a:t>
            </a:r>
            <a:r>
              <a:rPr lang="en-US" dirty="0" err="1" smtClean="0"/>
              <a:t>ada</a:t>
            </a:r>
            <a:r>
              <a:rPr lang="en-US" dirty="0" smtClean="0"/>
              <a:t> </a:t>
            </a:r>
          </a:p>
          <a:p>
            <a:pPr fontAlgn="t">
              <a:buFont typeface="Arial"/>
              <a:buChar char="•"/>
            </a:pPr>
            <a:r>
              <a:rPr lang="en-US" dirty="0" smtClean="0"/>
              <a:t>&lt;</a:t>
            </a:r>
            <a:r>
              <a:rPr lang="en-US" dirty="0"/>
              <a:t>summary&gt; - </a:t>
            </a:r>
            <a:r>
              <a:rPr lang="en-US" dirty="0" err="1" smtClean="0"/>
              <a:t>judul</a:t>
            </a:r>
            <a:r>
              <a:rPr lang="en-US" dirty="0" smtClean="0"/>
              <a:t> </a:t>
            </a:r>
            <a:r>
              <a:rPr lang="en-US" dirty="0" err="1" smtClean="0"/>
              <a:t>dari</a:t>
            </a:r>
            <a:r>
              <a:rPr lang="en-US" dirty="0" smtClean="0"/>
              <a:t> &lt;details</a:t>
            </a:r>
            <a:r>
              <a:rPr lang="en-US" dirty="0"/>
              <a:t>&gt; element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467436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Multimedia (music &amp; video) html5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marL="109693" indent="0">
              <a:buNone/>
            </a:pPr>
            <a:r>
              <a:rPr lang="en-US" dirty="0" err="1" smtClean="0"/>
              <a:t>Pada</a:t>
            </a:r>
            <a:r>
              <a:rPr lang="en-US" dirty="0" smtClean="0"/>
              <a:t> html5 </a:t>
            </a:r>
            <a:r>
              <a:rPr lang="en-US" dirty="0" err="1" smtClean="0"/>
              <a:t>bisa</a:t>
            </a:r>
            <a:r>
              <a:rPr lang="en-US" dirty="0" smtClean="0"/>
              <a:t> </a:t>
            </a:r>
            <a:r>
              <a:rPr lang="en-US" dirty="0" err="1" smtClean="0"/>
              <a:t>memutar</a:t>
            </a:r>
            <a:r>
              <a:rPr lang="en-US" dirty="0" smtClean="0"/>
              <a:t> </a:t>
            </a:r>
            <a:r>
              <a:rPr lang="en-US" dirty="0" err="1" smtClean="0"/>
              <a:t>musik</a:t>
            </a:r>
            <a:r>
              <a:rPr lang="en-US" dirty="0" smtClean="0"/>
              <a:t> </a:t>
            </a:r>
            <a:r>
              <a:rPr lang="en-US" dirty="0" err="1" smtClean="0"/>
              <a:t>dengan</a:t>
            </a:r>
            <a:r>
              <a:rPr lang="en-US" dirty="0" smtClean="0"/>
              <a:t> </a:t>
            </a:r>
            <a:r>
              <a:rPr lang="en-US" dirty="0" err="1" smtClean="0"/>
              <a:t>menggunakan</a:t>
            </a:r>
            <a:r>
              <a:rPr lang="en-US" dirty="0" smtClean="0"/>
              <a:t> tag &lt;audio&gt;, </a:t>
            </a:r>
            <a:r>
              <a:rPr lang="en-US" dirty="0" err="1" smtClean="0"/>
              <a:t>dan</a:t>
            </a:r>
            <a:r>
              <a:rPr lang="en-US" dirty="0" smtClean="0"/>
              <a:t> video </a:t>
            </a:r>
            <a:r>
              <a:rPr lang="en-US" dirty="0" err="1" smtClean="0"/>
              <a:t>dengan</a:t>
            </a:r>
            <a:r>
              <a:rPr lang="en-US" dirty="0" smtClean="0"/>
              <a:t> tag &lt;video)</a:t>
            </a:r>
          </a:p>
          <a:p>
            <a:pPr marL="109693" indent="0">
              <a:buNone/>
            </a:pPr>
            <a:r>
              <a:rPr lang="en-US" dirty="0" err="1" smtClean="0"/>
              <a:t>Properti</a:t>
            </a:r>
            <a:r>
              <a:rPr lang="en-US" dirty="0" smtClean="0"/>
              <a:t> </a:t>
            </a:r>
            <a:r>
              <a:rPr lang="en-US" dirty="0" err="1" smtClean="0"/>
              <a:t>pada</a:t>
            </a:r>
            <a:r>
              <a:rPr lang="en-US" dirty="0" smtClean="0"/>
              <a:t> &lt;audio&gt;</a:t>
            </a:r>
          </a:p>
          <a:p>
            <a:r>
              <a:rPr lang="en-US" dirty="0" err="1" smtClean="0"/>
              <a:t>Src</a:t>
            </a:r>
            <a:r>
              <a:rPr lang="en-US" dirty="0" smtClean="0"/>
              <a:t>- </a:t>
            </a:r>
            <a:r>
              <a:rPr lang="en-US" dirty="0" err="1" smtClean="0"/>
              <a:t>sumber</a:t>
            </a:r>
            <a:r>
              <a:rPr lang="en-US" dirty="0" smtClean="0"/>
              <a:t> audio (</a:t>
            </a:r>
            <a:r>
              <a:rPr lang="en-US" dirty="0" err="1" smtClean="0"/>
              <a:t>jenis</a:t>
            </a:r>
            <a:r>
              <a:rPr lang="en-US" dirty="0" smtClean="0"/>
              <a:t> mp3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ogg</a:t>
            </a:r>
            <a:r>
              <a:rPr lang="en-US" dirty="0" smtClean="0"/>
              <a:t>)</a:t>
            </a:r>
          </a:p>
          <a:p>
            <a:r>
              <a:rPr lang="en-US" dirty="0" smtClean="0"/>
              <a:t>type : </a:t>
            </a:r>
            <a:r>
              <a:rPr lang="en-US" dirty="0" err="1" smtClean="0"/>
              <a:t>jenis</a:t>
            </a:r>
            <a:r>
              <a:rPr lang="en-US" dirty="0" smtClean="0"/>
              <a:t> file di-</a:t>
            </a:r>
            <a:r>
              <a:rPr lang="en-US" dirty="0" err="1" smtClean="0"/>
              <a:t>isi</a:t>
            </a:r>
            <a:r>
              <a:rPr lang="en-US" dirty="0" smtClean="0"/>
              <a:t> </a:t>
            </a:r>
            <a:r>
              <a:rPr lang="en-US" dirty="0" err="1" smtClean="0"/>
              <a:t>dengan</a:t>
            </a:r>
            <a:r>
              <a:rPr lang="en-US" dirty="0" smtClean="0"/>
              <a:t>: “audio/</a:t>
            </a:r>
            <a:r>
              <a:rPr lang="en-US" dirty="0" err="1" smtClean="0"/>
              <a:t>ogg</a:t>
            </a:r>
            <a:r>
              <a:rPr lang="en-US" dirty="0" smtClean="0"/>
              <a:t>” </a:t>
            </a:r>
            <a:r>
              <a:rPr lang="en-US" dirty="0" err="1" smtClean="0"/>
              <a:t>atau</a:t>
            </a:r>
            <a:r>
              <a:rPr lang="en-US" dirty="0" smtClean="0"/>
              <a:t> “audio/mp3”</a:t>
            </a:r>
          </a:p>
          <a:p>
            <a:r>
              <a:rPr lang="en-US" dirty="0" err="1"/>
              <a:t>autoplay</a:t>
            </a:r>
            <a:r>
              <a:rPr lang="en-US" dirty="0"/>
              <a:t> </a:t>
            </a:r>
            <a:r>
              <a:rPr lang="en-US" dirty="0" smtClean="0"/>
              <a:t>– audio </a:t>
            </a:r>
            <a:r>
              <a:rPr lang="en-US" dirty="0" err="1" smtClean="0"/>
              <a:t>akan</a:t>
            </a:r>
            <a:r>
              <a:rPr lang="en-US" dirty="0" smtClean="0"/>
              <a:t> </a:t>
            </a:r>
            <a:r>
              <a:rPr lang="en-US" dirty="0" err="1" smtClean="0"/>
              <a:t>memulai</a:t>
            </a:r>
            <a:r>
              <a:rPr lang="en-US" dirty="0" smtClean="0"/>
              <a:t> music </a:t>
            </a:r>
            <a:r>
              <a:rPr lang="en-US" dirty="0" err="1" smtClean="0"/>
              <a:t>secara</a:t>
            </a:r>
            <a:r>
              <a:rPr lang="en-US" dirty="0" smtClean="0"/>
              <a:t> </a:t>
            </a:r>
            <a:r>
              <a:rPr lang="en-US" dirty="0" err="1" smtClean="0"/>
              <a:t>otomatis</a:t>
            </a:r>
            <a:endParaRPr lang="en-US" dirty="0"/>
          </a:p>
          <a:p>
            <a:r>
              <a:rPr lang="en-US" dirty="0"/>
              <a:t>controls - </a:t>
            </a:r>
            <a:r>
              <a:rPr lang="en-US" dirty="0" smtClean="0"/>
              <a:t> </a:t>
            </a:r>
            <a:r>
              <a:rPr lang="en-US" dirty="0" err="1" smtClean="0"/>
              <a:t>akan</a:t>
            </a:r>
            <a:r>
              <a:rPr lang="en-US" dirty="0" smtClean="0"/>
              <a:t> </a:t>
            </a:r>
            <a:r>
              <a:rPr lang="en-US" dirty="0" err="1" smtClean="0"/>
              <a:t>memunculkan</a:t>
            </a:r>
            <a:r>
              <a:rPr lang="en-US" dirty="0" smtClean="0"/>
              <a:t> button </a:t>
            </a:r>
            <a:r>
              <a:rPr lang="en-US" dirty="0" err="1" smtClean="0"/>
              <a:t>untuk</a:t>
            </a:r>
            <a:r>
              <a:rPr lang="en-US" dirty="0" smtClean="0"/>
              <a:t> </a:t>
            </a:r>
            <a:r>
              <a:rPr lang="en-US" dirty="0" err="1" smtClean="0"/>
              <a:t>memainkan</a:t>
            </a:r>
            <a:r>
              <a:rPr lang="en-US" dirty="0" smtClean="0"/>
              <a:t> audio</a:t>
            </a:r>
            <a:endParaRPr lang="en-US" dirty="0"/>
          </a:p>
          <a:p>
            <a:r>
              <a:rPr lang="en-US" dirty="0"/>
              <a:t>loop - </a:t>
            </a:r>
            <a:r>
              <a:rPr lang="en-US" dirty="0" smtClean="0"/>
              <a:t> </a:t>
            </a:r>
            <a:r>
              <a:rPr lang="en-US" dirty="0" err="1" smtClean="0"/>
              <a:t>lagu</a:t>
            </a:r>
            <a:r>
              <a:rPr lang="en-US" dirty="0" smtClean="0"/>
              <a:t> </a:t>
            </a:r>
            <a:r>
              <a:rPr lang="en-US" dirty="0" err="1" smtClean="0"/>
              <a:t>atau</a:t>
            </a:r>
            <a:r>
              <a:rPr lang="en-US" dirty="0" smtClean="0"/>
              <a:t> </a:t>
            </a:r>
            <a:r>
              <a:rPr lang="en-US" dirty="0" err="1" smtClean="0"/>
              <a:t>musik</a:t>
            </a:r>
            <a:r>
              <a:rPr lang="en-US" dirty="0" smtClean="0"/>
              <a:t> </a:t>
            </a:r>
            <a:r>
              <a:rPr lang="en-US" dirty="0" err="1" smtClean="0"/>
              <a:t>akan</a:t>
            </a:r>
            <a:r>
              <a:rPr lang="en-US" dirty="0" smtClean="0"/>
              <a:t> </a:t>
            </a:r>
            <a:r>
              <a:rPr lang="en-US" dirty="0" err="1" smtClean="0"/>
              <a:t>dimainkan</a:t>
            </a:r>
            <a:r>
              <a:rPr lang="en-US" dirty="0" smtClean="0"/>
              <a:t> </a:t>
            </a:r>
            <a:r>
              <a:rPr lang="en-US" dirty="0" err="1" smtClean="0"/>
              <a:t>kembali</a:t>
            </a:r>
            <a:r>
              <a:rPr lang="en-US" dirty="0" smtClean="0"/>
              <a:t> </a:t>
            </a:r>
            <a:r>
              <a:rPr lang="en-US" dirty="0" err="1" smtClean="0"/>
              <a:t>jika</a:t>
            </a:r>
            <a:r>
              <a:rPr lang="en-US" dirty="0" smtClean="0"/>
              <a:t> </a:t>
            </a:r>
            <a:r>
              <a:rPr lang="en-US" dirty="0" err="1" smtClean="0"/>
              <a:t>telah</a:t>
            </a:r>
            <a:r>
              <a:rPr lang="en-US" dirty="0" smtClean="0"/>
              <a:t> </a:t>
            </a:r>
            <a:r>
              <a:rPr lang="en-US" dirty="0" err="1" smtClean="0"/>
              <a:t>selesai</a:t>
            </a:r>
            <a:endParaRPr lang="en-US" dirty="0"/>
          </a:p>
          <a:p>
            <a:r>
              <a:rPr lang="en-US" dirty="0"/>
              <a:t>preload </a:t>
            </a:r>
            <a:r>
              <a:rPr lang="en-US" dirty="0" smtClean="0"/>
              <a:t>– </a:t>
            </a:r>
            <a:r>
              <a:rPr lang="en-US" dirty="0" err="1" smtClean="0"/>
              <a:t>ada</a:t>
            </a:r>
            <a:r>
              <a:rPr lang="en-US" dirty="0" smtClean="0"/>
              <a:t> 3 parameter : this </a:t>
            </a:r>
            <a:r>
              <a:rPr lang="en-US" dirty="0"/>
              <a:t>one has three parameters: </a:t>
            </a:r>
            <a:r>
              <a:rPr lang="en-US" i="1" dirty="0"/>
              <a:t>auto</a:t>
            </a:r>
            <a:r>
              <a:rPr lang="en-US" dirty="0"/>
              <a:t>, which plays once it has loaded, </a:t>
            </a:r>
            <a:r>
              <a:rPr lang="en-US" i="1" dirty="0"/>
              <a:t>metadata</a:t>
            </a:r>
            <a:r>
              <a:rPr lang="en-US" dirty="0"/>
              <a:t>, which only displays the data associated with the audio file, and </a:t>
            </a:r>
            <a:r>
              <a:rPr lang="en-US" i="1" dirty="0"/>
              <a:t>none</a:t>
            </a:r>
            <a:r>
              <a:rPr lang="en-US" dirty="0"/>
              <a:t>, which means it will not preload </a:t>
            </a:r>
          </a:p>
          <a:p>
            <a:pPr marL="109693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748006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5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eaLnBrk="1" hangingPunct="1"/>
            <a:r>
              <a:rPr lang="en-US" sz="2800" smtClean="0"/>
              <a:t>Kegunaan:</a:t>
            </a:r>
          </a:p>
          <a:p>
            <a:pPr lvl="1" eaLnBrk="1" hangingPunct="1">
              <a:buFont typeface="Wingdings" pitchFamily="2" charset="2"/>
              <a:buChar char="ü"/>
            </a:pPr>
            <a:r>
              <a:rPr lang="en-US" sz="2400" smtClean="0"/>
              <a:t>Memperoleh data-data user baik nama, alamat dan data lainnya untuk mendaftar pada service yang disediakan</a:t>
            </a:r>
          </a:p>
          <a:p>
            <a:pPr lvl="1" eaLnBrk="1" hangingPunct="1">
              <a:buFont typeface="Wingdings" pitchFamily="2" charset="2"/>
              <a:buChar char="ü"/>
            </a:pPr>
            <a:r>
              <a:rPr lang="en-US" sz="2400" smtClean="0"/>
              <a:t>Memperoleh feed back dari user</a:t>
            </a:r>
          </a:p>
          <a:p>
            <a:pPr lvl="1" eaLnBrk="1" hangingPunct="1">
              <a:buFont typeface="Wingdings" pitchFamily="2" charset="2"/>
              <a:buChar char="ü"/>
            </a:pPr>
            <a:endParaRPr lang="en-US" sz="2400" smtClean="0"/>
          </a:p>
          <a:p>
            <a:pPr lvl="1" eaLnBrk="1" hangingPunct="1">
              <a:buFont typeface="Wingdings" pitchFamily="2" charset="2"/>
              <a:buNone/>
            </a:pPr>
            <a:r>
              <a:rPr lang="en-US" sz="2400" smtClean="0"/>
              <a:t>Menggunakan tag: &lt;form&gt; … &lt;/form&gt;</a:t>
            </a:r>
          </a:p>
          <a:p>
            <a:pPr lvl="1" eaLnBrk="1" hangingPunct="1">
              <a:buFont typeface="Wingdings" pitchFamily="2" charset="2"/>
              <a:buNone/>
            </a:pPr>
            <a:r>
              <a:rPr lang="en-US" sz="2400" smtClean="0"/>
              <a:t>Form Element:</a:t>
            </a:r>
          </a:p>
          <a:p>
            <a:pPr lvl="1" eaLnBrk="1" hangingPunct="1">
              <a:buFont typeface="Wingdings" pitchFamily="2" charset="2"/>
              <a:buNone/>
            </a:pPr>
            <a:r>
              <a:rPr lang="en-US" sz="2400" smtClean="0"/>
              <a:t>Method: menentukan bagaimana data dikirim ke server.</a:t>
            </a:r>
          </a:p>
          <a:p>
            <a:pPr lvl="1" eaLnBrk="1" hangingPunct="1">
              <a:buFont typeface="Wingdings" pitchFamily="2" charset="2"/>
              <a:buNone/>
            </a:pPr>
            <a:r>
              <a:rPr lang="en-US" sz="2400" smtClean="0"/>
              <a:t>Action: menentukan lokasi dari script yang akan memproses data dari form.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FORM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63288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9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eaLnBrk="1" hangingPunct="1"/>
            <a:r>
              <a:rPr lang="en-US" sz="2800" dirty="0" smtClean="0"/>
              <a:t>Text : </a:t>
            </a:r>
            <a:r>
              <a:rPr lang="en-US" sz="2800" dirty="0" err="1" smtClean="0"/>
              <a:t>digunakan</a:t>
            </a:r>
            <a:r>
              <a:rPr lang="en-US" sz="2800" dirty="0" smtClean="0"/>
              <a:t> user </a:t>
            </a:r>
            <a:r>
              <a:rPr lang="en-US" sz="2800" dirty="0" err="1" smtClean="0"/>
              <a:t>untuk</a:t>
            </a:r>
            <a:r>
              <a:rPr lang="en-US" sz="2800" dirty="0" smtClean="0"/>
              <a:t> </a:t>
            </a:r>
            <a:r>
              <a:rPr lang="en-US" sz="2800" dirty="0" err="1" smtClean="0"/>
              <a:t>menginputkan</a:t>
            </a:r>
            <a:r>
              <a:rPr lang="en-US" sz="2800" dirty="0" smtClean="0"/>
              <a:t> </a:t>
            </a:r>
            <a:r>
              <a:rPr lang="en-US" sz="2800" dirty="0" err="1" smtClean="0"/>
              <a:t>huruf</a:t>
            </a:r>
            <a:r>
              <a:rPr lang="en-US" sz="2800" dirty="0" smtClean="0"/>
              <a:t>, </a:t>
            </a:r>
            <a:r>
              <a:rPr lang="en-US" sz="2800" dirty="0" err="1" smtClean="0"/>
              <a:t>kalimat</a:t>
            </a:r>
            <a:r>
              <a:rPr lang="en-US" sz="2800" dirty="0" smtClean="0"/>
              <a:t> </a:t>
            </a:r>
            <a:r>
              <a:rPr lang="en-US" sz="2800" dirty="0" err="1" smtClean="0"/>
              <a:t>atau</a:t>
            </a:r>
            <a:r>
              <a:rPr lang="en-US" sz="2800" dirty="0" smtClean="0"/>
              <a:t> </a:t>
            </a:r>
            <a:r>
              <a:rPr lang="en-US" sz="2800" dirty="0" err="1" smtClean="0"/>
              <a:t>angka</a:t>
            </a:r>
            <a:r>
              <a:rPr lang="en-US" sz="2800" dirty="0" smtClean="0"/>
              <a:t> </a:t>
            </a:r>
            <a:r>
              <a:rPr lang="en-US" sz="2800" dirty="0" err="1" smtClean="0"/>
              <a:t>dalam</a:t>
            </a:r>
            <a:r>
              <a:rPr lang="en-US" sz="2800" dirty="0" smtClean="0"/>
              <a:t> form.</a:t>
            </a:r>
          </a:p>
          <a:p>
            <a:pPr eaLnBrk="1" hangingPunct="1">
              <a:buFont typeface="Wingdings 2" pitchFamily="18" charset="2"/>
              <a:buNone/>
            </a:pPr>
            <a:endParaRPr lang="en-US" sz="2800" dirty="0" smtClean="0"/>
          </a:p>
          <a:p>
            <a:pPr eaLnBrk="1" hangingPunct="1">
              <a:buFont typeface="Wingdings" pitchFamily="2" charset="2"/>
              <a:buNone/>
            </a:pPr>
            <a:r>
              <a:rPr lang="en-US" sz="2800" i="1" dirty="0" smtClean="0"/>
              <a:t>	&lt;form&gt; </a:t>
            </a:r>
          </a:p>
          <a:p>
            <a:pPr eaLnBrk="1" hangingPunct="1">
              <a:buFont typeface="Wingdings" pitchFamily="2" charset="2"/>
              <a:buNone/>
            </a:pPr>
            <a:r>
              <a:rPr lang="en-US" sz="2800" i="1" dirty="0" smtClean="0"/>
              <a:t>	First name: </a:t>
            </a:r>
          </a:p>
          <a:p>
            <a:pPr eaLnBrk="1" hangingPunct="1">
              <a:buFont typeface="Wingdings" pitchFamily="2" charset="2"/>
              <a:buNone/>
            </a:pPr>
            <a:r>
              <a:rPr lang="en-US" sz="2800" i="1" dirty="0" smtClean="0"/>
              <a:t>	&lt;input type="text" name="</a:t>
            </a:r>
            <a:r>
              <a:rPr lang="en-US" sz="2800" i="1" dirty="0" err="1" smtClean="0"/>
              <a:t>firstname</a:t>
            </a:r>
            <a:r>
              <a:rPr lang="en-US" sz="2800" i="1" dirty="0" smtClean="0"/>
              <a:t>“&gt;</a:t>
            </a:r>
          </a:p>
          <a:p>
            <a:pPr eaLnBrk="1" hangingPunct="1">
              <a:buFont typeface="Wingdings" pitchFamily="2" charset="2"/>
              <a:buNone/>
            </a:pPr>
            <a:r>
              <a:rPr lang="en-US" sz="2800" i="1" dirty="0" smtClean="0"/>
              <a:t>	&lt;</a:t>
            </a:r>
            <a:r>
              <a:rPr lang="en-US" sz="2800" i="1" dirty="0" err="1" smtClean="0"/>
              <a:t>br</a:t>
            </a:r>
            <a:r>
              <a:rPr lang="en-US" sz="2800" i="1" dirty="0" smtClean="0"/>
              <a:t> /&gt;</a:t>
            </a:r>
          </a:p>
          <a:p>
            <a:pPr eaLnBrk="1" hangingPunct="1">
              <a:buFont typeface="Wingdings" pitchFamily="2" charset="2"/>
              <a:buNone/>
            </a:pPr>
            <a:r>
              <a:rPr lang="en-US" sz="2800" i="1" dirty="0" smtClean="0"/>
              <a:t>	Last name: </a:t>
            </a:r>
          </a:p>
          <a:p>
            <a:pPr eaLnBrk="1" hangingPunct="1">
              <a:buFont typeface="Wingdings" pitchFamily="2" charset="2"/>
              <a:buNone/>
            </a:pPr>
            <a:r>
              <a:rPr lang="en-US" sz="2800" i="1" dirty="0" smtClean="0"/>
              <a:t>	&lt;input  type="text" name="</a:t>
            </a:r>
            <a:r>
              <a:rPr lang="en-US" sz="2800" i="1" dirty="0" err="1" smtClean="0"/>
              <a:t>lastname</a:t>
            </a:r>
            <a:r>
              <a:rPr lang="en-US" sz="2800" i="1" dirty="0" smtClean="0"/>
              <a:t>"&gt;</a:t>
            </a:r>
          </a:p>
          <a:p>
            <a:pPr eaLnBrk="1" hangingPunct="1">
              <a:buFont typeface="Wingdings" pitchFamily="2" charset="2"/>
              <a:buNone/>
            </a:pPr>
            <a:r>
              <a:rPr lang="en-US" sz="2800" i="1" dirty="0" smtClean="0"/>
              <a:t> 	&lt;/form&gt;</a:t>
            </a:r>
          </a:p>
          <a:p>
            <a:pPr eaLnBrk="1" hangingPunct="1">
              <a:buFont typeface="Wingdings 2" pitchFamily="18" charset="2"/>
              <a:buNone/>
            </a:pPr>
            <a:endParaRPr lang="en-US" sz="2800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HTML Input Element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27745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eaLnBrk="1" hangingPunct="1"/>
            <a:r>
              <a:rPr lang="en-US" sz="2800" dirty="0" smtClean="0"/>
              <a:t>Radio Button: </a:t>
            </a:r>
            <a:r>
              <a:rPr lang="en-US" sz="2800" dirty="0" err="1" smtClean="0"/>
              <a:t>digunakan</a:t>
            </a:r>
            <a:r>
              <a:rPr lang="en-US" sz="2800" dirty="0" smtClean="0"/>
              <a:t> </a:t>
            </a:r>
            <a:r>
              <a:rPr lang="en-US" sz="2800" dirty="0" err="1" smtClean="0"/>
              <a:t>untuk</a:t>
            </a:r>
            <a:r>
              <a:rPr lang="en-US" sz="2800" dirty="0" smtClean="0"/>
              <a:t> </a:t>
            </a:r>
            <a:r>
              <a:rPr lang="en-US" sz="2800" dirty="0" err="1" smtClean="0"/>
              <a:t>memilih</a:t>
            </a:r>
            <a:r>
              <a:rPr lang="en-US" sz="2800" dirty="0" smtClean="0"/>
              <a:t> </a:t>
            </a:r>
            <a:r>
              <a:rPr lang="en-US" sz="2800" dirty="0" err="1" smtClean="0"/>
              <a:t>satu</a:t>
            </a:r>
            <a:r>
              <a:rPr lang="en-US" sz="2800" dirty="0" smtClean="0"/>
              <a:t> </a:t>
            </a:r>
            <a:r>
              <a:rPr lang="en-US" sz="2800" dirty="0" err="1" smtClean="0"/>
              <a:t>dari</a:t>
            </a:r>
            <a:r>
              <a:rPr lang="en-US" sz="2800" dirty="0" smtClean="0"/>
              <a:t> </a:t>
            </a:r>
            <a:r>
              <a:rPr lang="en-US" sz="2800" dirty="0" err="1" smtClean="0"/>
              <a:t>beberapa</a:t>
            </a:r>
            <a:r>
              <a:rPr lang="en-US" sz="2800" dirty="0" smtClean="0"/>
              <a:t> </a:t>
            </a:r>
            <a:r>
              <a:rPr lang="en-US" sz="2800" dirty="0" err="1" smtClean="0"/>
              <a:t>pilihan</a:t>
            </a:r>
            <a:r>
              <a:rPr lang="en-US" sz="2800" dirty="0" smtClean="0"/>
              <a:t>.</a:t>
            </a:r>
          </a:p>
          <a:p>
            <a:pPr eaLnBrk="1" hangingPunct="1">
              <a:buFont typeface="Wingdings" pitchFamily="2" charset="2"/>
              <a:buNone/>
            </a:pPr>
            <a:endParaRPr lang="en-US" sz="2800" i="1" dirty="0" smtClean="0"/>
          </a:p>
          <a:p>
            <a:pPr eaLnBrk="1" hangingPunct="1">
              <a:buFont typeface="Wingdings" pitchFamily="2" charset="2"/>
              <a:buNone/>
            </a:pPr>
            <a:r>
              <a:rPr lang="en-US" sz="2800" i="1" dirty="0" smtClean="0"/>
              <a:t>&lt;form&gt;</a:t>
            </a:r>
          </a:p>
          <a:p>
            <a:pPr eaLnBrk="1" hangingPunct="1">
              <a:buFont typeface="Wingdings" pitchFamily="2" charset="2"/>
              <a:buNone/>
            </a:pPr>
            <a:r>
              <a:rPr lang="en-US" sz="2800" i="1" dirty="0" smtClean="0"/>
              <a:t>&lt;input type="radio" name="sex" value="male"&gt; Male</a:t>
            </a:r>
          </a:p>
          <a:p>
            <a:pPr eaLnBrk="1" hangingPunct="1">
              <a:buFont typeface="Wingdings" pitchFamily="2" charset="2"/>
              <a:buNone/>
            </a:pPr>
            <a:r>
              <a:rPr lang="en-US" sz="2800" i="1" dirty="0" smtClean="0"/>
              <a:t>&lt;</a:t>
            </a:r>
            <a:r>
              <a:rPr lang="en-US" sz="2800" i="1" dirty="0" err="1" smtClean="0"/>
              <a:t>br</a:t>
            </a:r>
            <a:r>
              <a:rPr lang="en-US" sz="2800" i="1" dirty="0" smtClean="0"/>
              <a:t>&gt; </a:t>
            </a:r>
          </a:p>
          <a:p>
            <a:pPr eaLnBrk="1" hangingPunct="1">
              <a:buFont typeface="Wingdings" pitchFamily="2" charset="2"/>
              <a:buNone/>
            </a:pPr>
            <a:r>
              <a:rPr lang="en-US" sz="2800" i="1" dirty="0" smtClean="0"/>
              <a:t>&lt;input type="radio" name="sex" value="female"&gt; Female</a:t>
            </a:r>
          </a:p>
          <a:p>
            <a:pPr eaLnBrk="1" hangingPunct="1">
              <a:buFont typeface="Wingdings" pitchFamily="2" charset="2"/>
              <a:buNone/>
            </a:pPr>
            <a:r>
              <a:rPr lang="en-US" sz="2800" i="1" dirty="0" smtClean="0"/>
              <a:t>&lt;/form&gt;</a:t>
            </a:r>
          </a:p>
          <a:p>
            <a:pPr eaLnBrk="1" hangingPunct="1">
              <a:buFont typeface="Wingdings 2" pitchFamily="18" charset="2"/>
              <a:buNone/>
            </a:pPr>
            <a:endParaRPr lang="en-US" sz="2800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endParaRPr lang="en-US">
              <a:solidFill>
                <a:schemeClr val="accent1">
                  <a:satMod val="1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15352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rtlCol="0">
            <a:normAutofit fontScale="92500" lnSpcReduction="20000"/>
          </a:bodyPr>
          <a:lstStyle/>
          <a:p>
            <a:pPr marL="438912" indent="-320040" eaLnBrk="1" fontAlgn="auto" hangingPunct="1">
              <a:spcBef>
                <a:spcPts val="0"/>
              </a:spcBef>
              <a:spcAft>
                <a:spcPts val="0"/>
              </a:spcAft>
              <a:buFont typeface="Wingdings 2"/>
              <a:buChar char=""/>
              <a:defRPr/>
            </a:pPr>
            <a:r>
              <a:rPr lang="en-US" sz="2800" dirty="0" err="1" smtClean="0"/>
              <a:t>CheckBox</a:t>
            </a:r>
            <a:r>
              <a:rPr lang="en-US" sz="2800" dirty="0" smtClean="0"/>
              <a:t>: </a:t>
            </a:r>
            <a:r>
              <a:rPr lang="en-US" sz="2800" dirty="0" err="1" smtClean="0"/>
              <a:t>digunakan</a:t>
            </a:r>
            <a:r>
              <a:rPr lang="en-US" sz="2800" dirty="0" smtClean="0"/>
              <a:t> </a:t>
            </a:r>
            <a:r>
              <a:rPr lang="en-US" sz="2800" dirty="0" err="1" smtClean="0"/>
              <a:t>untuk</a:t>
            </a:r>
            <a:r>
              <a:rPr lang="en-US" sz="2800" dirty="0" smtClean="0"/>
              <a:t> </a:t>
            </a:r>
            <a:r>
              <a:rPr lang="en-US" sz="2800" dirty="0" err="1" smtClean="0"/>
              <a:t>memilih</a:t>
            </a:r>
            <a:r>
              <a:rPr lang="en-US" sz="2800" dirty="0" smtClean="0"/>
              <a:t> </a:t>
            </a:r>
            <a:r>
              <a:rPr lang="en-US" sz="2800" dirty="0" err="1" smtClean="0"/>
              <a:t>satu</a:t>
            </a:r>
            <a:r>
              <a:rPr lang="en-US" sz="2800" dirty="0" smtClean="0"/>
              <a:t> </a:t>
            </a:r>
            <a:r>
              <a:rPr lang="en-US" sz="2800" dirty="0" err="1" smtClean="0"/>
              <a:t>atau</a:t>
            </a:r>
            <a:r>
              <a:rPr lang="en-US" sz="2800" dirty="0" smtClean="0"/>
              <a:t> </a:t>
            </a:r>
            <a:r>
              <a:rPr lang="en-US" sz="2800" dirty="0" err="1" smtClean="0"/>
              <a:t>beberapa</a:t>
            </a:r>
            <a:r>
              <a:rPr lang="en-US" sz="2800" dirty="0" smtClean="0"/>
              <a:t> </a:t>
            </a:r>
            <a:r>
              <a:rPr lang="en-US" sz="2800" dirty="0" err="1" smtClean="0"/>
              <a:t>pilihan</a:t>
            </a:r>
            <a:r>
              <a:rPr lang="en-US" sz="2800" dirty="0" smtClean="0"/>
              <a:t> </a:t>
            </a:r>
            <a:r>
              <a:rPr lang="en-US" sz="2800" dirty="0" err="1" smtClean="0"/>
              <a:t>dalam</a:t>
            </a:r>
            <a:r>
              <a:rPr lang="en-US" sz="2800" dirty="0" smtClean="0"/>
              <a:t> form.</a:t>
            </a:r>
          </a:p>
          <a:p>
            <a:pPr marL="438912" indent="-320040" eaLnBrk="1" fontAlgn="auto" hangingPunct="1">
              <a:spcBef>
                <a:spcPts val="0"/>
              </a:spcBef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en-US" sz="2600" i="1" dirty="0" smtClean="0"/>
              <a:t>&lt;form&gt;</a:t>
            </a:r>
          </a:p>
          <a:p>
            <a:pPr marL="438912" indent="-320040" eaLnBrk="1" fontAlgn="auto" hangingPunct="1">
              <a:spcBef>
                <a:spcPts val="0"/>
              </a:spcBef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en-US" sz="2600" i="1" dirty="0" smtClean="0"/>
              <a:t>I have a bike: </a:t>
            </a:r>
          </a:p>
          <a:p>
            <a:pPr marL="438912" indent="-320040" eaLnBrk="1" fontAlgn="auto" hangingPunct="1">
              <a:spcBef>
                <a:spcPts val="0"/>
              </a:spcBef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en-US" sz="2600" i="1" dirty="0" smtClean="0"/>
              <a:t>&lt;input type="checkbox" name="vehicle" value="Bike"&gt; </a:t>
            </a:r>
          </a:p>
          <a:p>
            <a:pPr marL="438912" indent="-320040" eaLnBrk="1" fontAlgn="auto" hangingPunct="1">
              <a:spcBef>
                <a:spcPts val="0"/>
              </a:spcBef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en-US" sz="2600" i="1" dirty="0" smtClean="0"/>
              <a:t>&lt;</a:t>
            </a:r>
            <a:r>
              <a:rPr lang="en-US" sz="2600" i="1" dirty="0" err="1" smtClean="0"/>
              <a:t>br</a:t>
            </a:r>
            <a:r>
              <a:rPr lang="en-US" sz="2600" i="1" dirty="0" smtClean="0"/>
              <a:t>&gt; </a:t>
            </a:r>
          </a:p>
          <a:p>
            <a:pPr marL="438912" indent="-320040" eaLnBrk="1" fontAlgn="auto" hangingPunct="1">
              <a:spcBef>
                <a:spcPts val="0"/>
              </a:spcBef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en-US" sz="2600" i="1" dirty="0" smtClean="0"/>
              <a:t>I have a car: </a:t>
            </a:r>
          </a:p>
          <a:p>
            <a:pPr marL="438912" indent="-320040" eaLnBrk="1" fontAlgn="auto" hangingPunct="1">
              <a:spcBef>
                <a:spcPts val="0"/>
              </a:spcBef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en-US" sz="2600" i="1" dirty="0" smtClean="0"/>
              <a:t>&lt;input type="checkbox" name="vehicle" value="Car"&gt; </a:t>
            </a:r>
          </a:p>
          <a:p>
            <a:pPr marL="438912" indent="-320040" eaLnBrk="1" fontAlgn="auto" hangingPunct="1">
              <a:spcBef>
                <a:spcPts val="0"/>
              </a:spcBef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en-US" sz="2600" i="1" dirty="0" smtClean="0"/>
              <a:t>&lt;</a:t>
            </a:r>
            <a:r>
              <a:rPr lang="en-US" sz="2600" i="1" dirty="0" err="1" smtClean="0"/>
              <a:t>br</a:t>
            </a:r>
            <a:r>
              <a:rPr lang="en-US" sz="2600" i="1" dirty="0" smtClean="0"/>
              <a:t>&gt; </a:t>
            </a:r>
          </a:p>
          <a:p>
            <a:pPr marL="438912" indent="-320040" eaLnBrk="1" fontAlgn="auto" hangingPunct="1">
              <a:spcBef>
                <a:spcPts val="0"/>
              </a:spcBef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en-US" sz="2600" i="1" dirty="0" smtClean="0"/>
              <a:t>I have an airplane: </a:t>
            </a:r>
          </a:p>
          <a:p>
            <a:pPr marL="438912" indent="-320040" eaLnBrk="1" fontAlgn="auto" hangingPunct="1">
              <a:spcBef>
                <a:spcPts val="0"/>
              </a:spcBef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en-US" sz="2600" i="1" dirty="0" smtClean="0"/>
              <a:t>&lt;input type="checkbox" name="vehicle" value="Airplane"&gt; </a:t>
            </a:r>
          </a:p>
          <a:p>
            <a:pPr marL="438912" indent="-320040" eaLnBrk="1" fontAlgn="auto" hangingPunct="1">
              <a:spcBef>
                <a:spcPts val="0"/>
              </a:spcBef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en-US" sz="2600" i="1" dirty="0" smtClean="0"/>
              <a:t>&lt;/form&gt;</a:t>
            </a:r>
          </a:p>
          <a:p>
            <a:pPr marL="438912" indent="-320040" eaLnBrk="1" fontAlgn="auto" hangingPunct="1">
              <a:spcBef>
                <a:spcPts val="0"/>
              </a:spcBef>
              <a:spcAft>
                <a:spcPts val="0"/>
              </a:spcAft>
              <a:buFont typeface="Wingdings 2"/>
              <a:buNone/>
              <a:defRPr/>
            </a:pP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40030074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 typeface="Wingdings" pitchFamily="2" charset="2"/>
              <a:buNone/>
            </a:pPr>
            <a:r>
              <a:rPr lang="en-US" sz="2800" i="1" dirty="0" smtClean="0"/>
              <a:t>&lt;form name="input" action="</a:t>
            </a:r>
            <a:r>
              <a:rPr lang="en-US" sz="2800" i="1" dirty="0" err="1" smtClean="0"/>
              <a:t>html_form_submit.php</a:t>
            </a:r>
            <a:r>
              <a:rPr lang="en-US" sz="2800" i="1" dirty="0" smtClean="0"/>
              <a:t>" method="get"&gt; </a:t>
            </a:r>
          </a:p>
          <a:p>
            <a:pPr eaLnBrk="1" hangingPunct="1">
              <a:buFont typeface="Wingdings" pitchFamily="2" charset="2"/>
              <a:buNone/>
            </a:pPr>
            <a:r>
              <a:rPr lang="en-US" sz="2800" i="1" dirty="0" smtClean="0"/>
              <a:t>Username: </a:t>
            </a:r>
          </a:p>
          <a:p>
            <a:pPr eaLnBrk="1" hangingPunct="1">
              <a:buFont typeface="Wingdings" pitchFamily="2" charset="2"/>
              <a:buNone/>
            </a:pPr>
            <a:r>
              <a:rPr lang="en-US" sz="2800" i="1" dirty="0" smtClean="0"/>
              <a:t>&lt;input type="text" name="user"&gt; </a:t>
            </a:r>
          </a:p>
          <a:p>
            <a:pPr eaLnBrk="1" hangingPunct="1">
              <a:buFont typeface="Wingdings" pitchFamily="2" charset="2"/>
              <a:buNone/>
            </a:pPr>
            <a:r>
              <a:rPr lang="en-US" sz="2800" i="1" dirty="0" smtClean="0"/>
              <a:t>&lt;input type="submit" value="Submit"&gt; </a:t>
            </a:r>
          </a:p>
          <a:p>
            <a:pPr eaLnBrk="1" hangingPunct="1">
              <a:buFont typeface="Wingdings" pitchFamily="2" charset="2"/>
              <a:buNone/>
            </a:pPr>
            <a:r>
              <a:rPr lang="en-US" sz="2800" i="1" dirty="0" smtClean="0"/>
              <a:t>&lt;/form&gt;</a:t>
            </a:r>
          </a:p>
          <a:p>
            <a:pPr eaLnBrk="1" hangingPunct="1">
              <a:buFont typeface="Wingdings 2" pitchFamily="18" charset="2"/>
              <a:buNone/>
            </a:pPr>
            <a:endParaRPr lang="en-US" sz="2800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>
                <a:solidFill>
                  <a:schemeClr val="accent1">
                    <a:satMod val="150000"/>
                  </a:schemeClr>
                </a:solidFill>
              </a:rPr>
              <a:t>Submit Button</a:t>
            </a:r>
            <a:endParaRPr lang="en-US" dirty="0">
              <a:solidFill>
                <a:schemeClr val="accent1">
                  <a:satMod val="1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95168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algn="just"/>
            <a:r>
              <a:rPr lang="en-US" sz="2800" b="1" i="1" dirty="0" smtClean="0"/>
              <a:t>Cascading Style Sheets (CSS) </a:t>
            </a:r>
            <a:r>
              <a:rPr lang="en-US" sz="2800" i="1" dirty="0" err="1" smtClean="0"/>
              <a:t>adalah</a:t>
            </a:r>
            <a:r>
              <a:rPr lang="en-US" sz="2800" i="1" dirty="0" smtClean="0"/>
              <a:t> </a:t>
            </a:r>
            <a:r>
              <a:rPr lang="en-US" sz="2800" dirty="0" err="1" smtClean="0"/>
              <a:t>merupakan</a:t>
            </a:r>
            <a:r>
              <a:rPr lang="en-US" sz="2800" dirty="0" smtClean="0"/>
              <a:t> </a:t>
            </a:r>
            <a:r>
              <a:rPr lang="en-US" sz="2800" dirty="0" err="1"/>
              <a:t>aturan</a:t>
            </a:r>
            <a:r>
              <a:rPr lang="en-US" sz="2800" dirty="0"/>
              <a:t> </a:t>
            </a:r>
            <a:r>
              <a:rPr lang="en-US" sz="2800" dirty="0" err="1"/>
              <a:t>untuk</a:t>
            </a:r>
            <a:r>
              <a:rPr lang="en-US" sz="2800" dirty="0"/>
              <a:t> </a:t>
            </a:r>
            <a:r>
              <a:rPr lang="en-US" sz="2800" dirty="0" err="1"/>
              <a:t>mengendalikan</a:t>
            </a:r>
            <a:r>
              <a:rPr lang="en-US" sz="2800" dirty="0"/>
              <a:t> </a:t>
            </a:r>
            <a:r>
              <a:rPr lang="en-US" sz="2800" dirty="0" err="1"/>
              <a:t>beberapa</a:t>
            </a:r>
            <a:r>
              <a:rPr lang="en-US" sz="2800" dirty="0"/>
              <a:t> </a:t>
            </a:r>
            <a:r>
              <a:rPr lang="en-US" sz="2800" dirty="0" err="1"/>
              <a:t>komponen</a:t>
            </a:r>
            <a:r>
              <a:rPr lang="en-US" sz="2800" dirty="0"/>
              <a:t> </a:t>
            </a:r>
            <a:r>
              <a:rPr lang="en-US" sz="2800" dirty="0" err="1"/>
              <a:t>dalam</a:t>
            </a:r>
            <a:r>
              <a:rPr lang="en-US" sz="2800" dirty="0"/>
              <a:t> </a:t>
            </a:r>
            <a:r>
              <a:rPr lang="en-US" sz="2800" dirty="0" err="1"/>
              <a:t>sebuah</a:t>
            </a:r>
            <a:r>
              <a:rPr lang="en-US" sz="2800" dirty="0"/>
              <a:t> web </a:t>
            </a:r>
            <a:r>
              <a:rPr lang="en-US" sz="2800" dirty="0" err="1"/>
              <a:t>sehingga</a:t>
            </a:r>
            <a:r>
              <a:rPr lang="en-US" sz="2800" dirty="0"/>
              <a:t> </a:t>
            </a:r>
            <a:r>
              <a:rPr lang="en-US" sz="2800" dirty="0" err="1"/>
              <a:t>akan</a:t>
            </a:r>
            <a:r>
              <a:rPr lang="en-US" sz="2800" dirty="0"/>
              <a:t> </a:t>
            </a:r>
            <a:r>
              <a:rPr lang="en-US" sz="2800" dirty="0" err="1"/>
              <a:t>lebih</a:t>
            </a:r>
            <a:r>
              <a:rPr lang="en-US" sz="2800" dirty="0"/>
              <a:t> </a:t>
            </a:r>
            <a:r>
              <a:rPr lang="en-US" sz="2800" dirty="0" err="1"/>
              <a:t>terstruktur</a:t>
            </a:r>
            <a:r>
              <a:rPr lang="en-US" sz="2800" dirty="0"/>
              <a:t> </a:t>
            </a:r>
            <a:r>
              <a:rPr lang="en-US" sz="2800" dirty="0" err="1"/>
              <a:t>dan</a:t>
            </a:r>
            <a:r>
              <a:rPr lang="en-US" sz="2800" dirty="0"/>
              <a:t> </a:t>
            </a:r>
            <a:r>
              <a:rPr lang="en-US" sz="2800" dirty="0" err="1"/>
              <a:t>seragam</a:t>
            </a:r>
            <a:r>
              <a:rPr lang="en-US" sz="2800" dirty="0"/>
              <a:t>. </a:t>
            </a:r>
            <a:endParaRPr lang="en-US" sz="2800" dirty="0" smtClean="0"/>
          </a:p>
          <a:p>
            <a:pPr algn="just"/>
            <a:r>
              <a:rPr lang="en-US" sz="2800" dirty="0" smtClean="0"/>
              <a:t>CSS </a:t>
            </a:r>
            <a:r>
              <a:rPr lang="en-US" sz="2800" dirty="0" err="1"/>
              <a:t>bukan</a:t>
            </a:r>
            <a:r>
              <a:rPr lang="en-US" sz="2800" dirty="0"/>
              <a:t> </a:t>
            </a:r>
            <a:r>
              <a:rPr lang="en-US" sz="2800" dirty="0" err="1"/>
              <a:t>merupakan</a:t>
            </a:r>
            <a:r>
              <a:rPr lang="en-US" sz="2800" dirty="0"/>
              <a:t> </a:t>
            </a:r>
            <a:r>
              <a:rPr lang="en-US" sz="2800" dirty="0" err="1"/>
              <a:t>bahasa</a:t>
            </a:r>
            <a:r>
              <a:rPr lang="en-US" sz="2800" dirty="0"/>
              <a:t> </a:t>
            </a:r>
            <a:r>
              <a:rPr lang="en-US" sz="2800" dirty="0" err="1" smtClean="0"/>
              <a:t>pemograman</a:t>
            </a:r>
            <a:r>
              <a:rPr lang="en-US" sz="2800" dirty="0"/>
              <a:t>.</a:t>
            </a:r>
            <a:r>
              <a:rPr lang="en-US" sz="2800" b="1" i="1" dirty="0" smtClean="0"/>
              <a:t> </a:t>
            </a:r>
            <a:r>
              <a:rPr lang="en-US" sz="2800" dirty="0" err="1"/>
              <a:t>D</a:t>
            </a:r>
            <a:r>
              <a:rPr lang="en-US" sz="2800" dirty="0" err="1" smtClean="0"/>
              <a:t>engan</a:t>
            </a:r>
            <a:r>
              <a:rPr lang="en-US" sz="2800" dirty="0" smtClean="0"/>
              <a:t> CSS </a:t>
            </a:r>
            <a:r>
              <a:rPr lang="en-US" sz="2800" dirty="0" err="1" smtClean="0"/>
              <a:t>kita</a:t>
            </a:r>
            <a:r>
              <a:rPr lang="en-US" sz="2800" dirty="0" smtClean="0"/>
              <a:t> </a:t>
            </a:r>
            <a:r>
              <a:rPr lang="en-US" sz="2800" dirty="0" err="1" smtClean="0"/>
              <a:t>dapat</a:t>
            </a:r>
            <a:r>
              <a:rPr lang="en-US" sz="2800" dirty="0" smtClean="0"/>
              <a:t> </a:t>
            </a:r>
            <a:r>
              <a:rPr lang="en-US" sz="2800" dirty="0" err="1" smtClean="0"/>
              <a:t>dengan</a:t>
            </a:r>
            <a:r>
              <a:rPr lang="en-US" sz="2800" dirty="0" smtClean="0"/>
              <a:t> </a:t>
            </a:r>
            <a:r>
              <a:rPr lang="en-US" sz="2800" dirty="0" err="1" smtClean="0"/>
              <a:t>mudah</a:t>
            </a:r>
            <a:r>
              <a:rPr lang="en-US" sz="2800" dirty="0" smtClean="0"/>
              <a:t> </a:t>
            </a:r>
            <a:r>
              <a:rPr lang="en-US" sz="2800" dirty="0" err="1" smtClean="0"/>
              <a:t>mengubah</a:t>
            </a:r>
            <a:r>
              <a:rPr lang="en-US" sz="2800" dirty="0" smtClean="0"/>
              <a:t> </a:t>
            </a:r>
            <a:r>
              <a:rPr lang="en-US" sz="2800" dirty="0" err="1" smtClean="0"/>
              <a:t>keseluruhan</a:t>
            </a:r>
            <a:r>
              <a:rPr lang="en-US" sz="2800" dirty="0" smtClean="0"/>
              <a:t> </a:t>
            </a:r>
            <a:r>
              <a:rPr lang="en-US" sz="2800" dirty="0" err="1" smtClean="0"/>
              <a:t>warna</a:t>
            </a:r>
            <a:r>
              <a:rPr lang="en-US" sz="2800" dirty="0" smtClean="0"/>
              <a:t> </a:t>
            </a:r>
            <a:r>
              <a:rPr lang="en-US" sz="2800" dirty="0" err="1" smtClean="0"/>
              <a:t>dan</a:t>
            </a:r>
            <a:r>
              <a:rPr lang="en-US" sz="2800" dirty="0" smtClean="0"/>
              <a:t> </a:t>
            </a:r>
            <a:r>
              <a:rPr lang="fi-FI" sz="2800" dirty="0" smtClean="0"/>
              <a:t>tampilan yg ada di situs kita sekaligus memformat ulang situs kita.</a:t>
            </a:r>
          </a:p>
          <a:p>
            <a:pPr algn="just"/>
            <a:r>
              <a:rPr lang="fi-FI" sz="2800" dirty="0"/>
              <a:t>Dengan adanya CSS memungkinkan kita untuk menampilkan halaman yang sama dengan format yang </a:t>
            </a:r>
            <a:r>
              <a:rPr lang="fi-FI" sz="2800" dirty="0" smtClean="0"/>
              <a:t>berbeda</a:t>
            </a:r>
          </a:p>
          <a:p>
            <a:r>
              <a:rPr lang="en-US" altLang="en-US" dirty="0">
                <a:solidFill>
                  <a:srgbClr val="B91D55"/>
                </a:solidFill>
              </a:rPr>
              <a:t>CSS </a:t>
            </a:r>
            <a:r>
              <a:rPr lang="en-US" altLang="en-US" dirty="0" err="1">
                <a:solidFill>
                  <a:srgbClr val="B91D55"/>
                </a:solidFill>
              </a:rPr>
              <a:t>dapat</a:t>
            </a:r>
            <a:r>
              <a:rPr lang="en-US" altLang="en-US" dirty="0">
                <a:solidFill>
                  <a:srgbClr val="B91D55"/>
                </a:solidFill>
              </a:rPr>
              <a:t> </a:t>
            </a:r>
            <a:r>
              <a:rPr lang="en-US" altLang="en-US" dirty="0" err="1">
                <a:solidFill>
                  <a:srgbClr val="B91D55"/>
                </a:solidFill>
              </a:rPr>
              <a:t>dituliskan</a:t>
            </a:r>
            <a:r>
              <a:rPr lang="en-US" altLang="en-US" dirty="0">
                <a:solidFill>
                  <a:srgbClr val="B91D55"/>
                </a:solidFill>
              </a:rPr>
              <a:t> </a:t>
            </a:r>
            <a:r>
              <a:rPr lang="en-US" altLang="en-US" dirty="0" err="1">
                <a:solidFill>
                  <a:srgbClr val="B91D55"/>
                </a:solidFill>
              </a:rPr>
              <a:t>pada</a:t>
            </a:r>
            <a:r>
              <a:rPr lang="en-US" altLang="en-US" dirty="0">
                <a:solidFill>
                  <a:srgbClr val="B91D55"/>
                </a:solidFill>
              </a:rPr>
              <a:t> </a:t>
            </a:r>
            <a:r>
              <a:rPr lang="en-US" altLang="en-US" dirty="0" err="1">
                <a:solidFill>
                  <a:srgbClr val="B91D55"/>
                </a:solidFill>
              </a:rPr>
              <a:t>bagian</a:t>
            </a:r>
            <a:r>
              <a:rPr lang="en-US" altLang="en-US" dirty="0">
                <a:solidFill>
                  <a:srgbClr val="B91D55"/>
                </a:solidFill>
              </a:rPr>
              <a:t> </a:t>
            </a:r>
            <a:r>
              <a:rPr lang="en-US" altLang="en-US" b="1" dirty="0">
                <a:solidFill>
                  <a:srgbClr val="33CC33"/>
                </a:solidFill>
              </a:rPr>
              <a:t>&lt;body&gt;</a:t>
            </a:r>
            <a:r>
              <a:rPr lang="en-US" altLang="en-US" dirty="0">
                <a:solidFill>
                  <a:srgbClr val="B91D55"/>
                </a:solidFill>
              </a:rPr>
              <a:t>, </a:t>
            </a:r>
            <a:r>
              <a:rPr lang="en-US" altLang="en-US" b="1" dirty="0">
                <a:solidFill>
                  <a:srgbClr val="33CC33"/>
                </a:solidFill>
              </a:rPr>
              <a:t>&lt;head&gt;</a:t>
            </a:r>
            <a:r>
              <a:rPr lang="en-US" altLang="en-US" b="1" dirty="0">
                <a:solidFill>
                  <a:srgbClr val="B91D55"/>
                </a:solidFill>
              </a:rPr>
              <a:t> </a:t>
            </a:r>
            <a:r>
              <a:rPr lang="en-US" altLang="en-US" dirty="0" err="1">
                <a:solidFill>
                  <a:srgbClr val="B91D55"/>
                </a:solidFill>
              </a:rPr>
              <a:t>suatu</a:t>
            </a:r>
            <a:r>
              <a:rPr lang="en-US" altLang="en-US" dirty="0">
                <a:solidFill>
                  <a:srgbClr val="B91D55"/>
                </a:solidFill>
              </a:rPr>
              <a:t> </a:t>
            </a:r>
            <a:r>
              <a:rPr lang="en-US" altLang="en-US" dirty="0" err="1">
                <a:solidFill>
                  <a:srgbClr val="B91D55"/>
                </a:solidFill>
              </a:rPr>
              <a:t>dokumen</a:t>
            </a:r>
            <a:r>
              <a:rPr lang="en-US" altLang="en-US" dirty="0">
                <a:solidFill>
                  <a:srgbClr val="B91D55"/>
                </a:solidFill>
              </a:rPr>
              <a:t> HTML </a:t>
            </a:r>
            <a:r>
              <a:rPr lang="en-US" altLang="en-US" dirty="0" err="1">
                <a:solidFill>
                  <a:srgbClr val="B91D55"/>
                </a:solidFill>
              </a:rPr>
              <a:t>atau</a:t>
            </a:r>
            <a:r>
              <a:rPr lang="en-US" altLang="en-US" dirty="0">
                <a:solidFill>
                  <a:srgbClr val="B91D55"/>
                </a:solidFill>
              </a:rPr>
              <a:t> </a:t>
            </a:r>
            <a:r>
              <a:rPr lang="en-US" altLang="en-US" dirty="0" err="1">
                <a:solidFill>
                  <a:srgbClr val="B91D55"/>
                </a:solidFill>
              </a:rPr>
              <a:t>diletakkan</a:t>
            </a:r>
            <a:r>
              <a:rPr lang="en-US" altLang="en-US" dirty="0">
                <a:solidFill>
                  <a:srgbClr val="B91D55"/>
                </a:solidFill>
              </a:rPr>
              <a:t> di </a:t>
            </a:r>
            <a:r>
              <a:rPr lang="en-US" altLang="en-US" dirty="0" err="1">
                <a:solidFill>
                  <a:srgbClr val="B91D55"/>
                </a:solidFill>
              </a:rPr>
              <a:t>sebuah</a:t>
            </a:r>
            <a:r>
              <a:rPr lang="en-US" altLang="en-US" dirty="0">
                <a:solidFill>
                  <a:srgbClr val="B91D55"/>
                </a:solidFill>
              </a:rPr>
              <a:t> </a:t>
            </a:r>
            <a:r>
              <a:rPr lang="en-US" altLang="en-US" dirty="0">
                <a:solidFill>
                  <a:srgbClr val="33CC33"/>
                </a:solidFill>
              </a:rPr>
              <a:t>file </a:t>
            </a:r>
            <a:r>
              <a:rPr lang="en-US" altLang="en-US" dirty="0" err="1">
                <a:solidFill>
                  <a:srgbClr val="33CC33"/>
                </a:solidFill>
              </a:rPr>
              <a:t>eksternal</a:t>
            </a:r>
            <a:r>
              <a:rPr lang="en-US" altLang="en-US" dirty="0">
                <a:solidFill>
                  <a:srgbClr val="B91D55"/>
                </a:solidFill>
              </a:rPr>
              <a:t>. </a:t>
            </a:r>
          </a:p>
          <a:p>
            <a:pPr algn="just" eaLnBrk="1" hangingPunct="1">
              <a:buFont typeface="Wingdings 2" pitchFamily="18" charset="2"/>
              <a:buNone/>
            </a:pPr>
            <a:endParaRPr lang="fi-FI" sz="2800" b="1" dirty="0" smtClean="0"/>
          </a:p>
          <a:p>
            <a:pPr algn="just" eaLnBrk="1" hangingPunct="1"/>
            <a:r>
              <a:rPr lang="fi-FI" sz="2800" b="1" dirty="0" smtClean="0"/>
              <a:t>Menggunakan tag:</a:t>
            </a:r>
          </a:p>
          <a:p>
            <a:pPr algn="just" eaLnBrk="1" hangingPunct="1">
              <a:buFont typeface="Wingdings 2" pitchFamily="18" charset="2"/>
              <a:buNone/>
            </a:pPr>
            <a:r>
              <a:rPr lang="fi-FI" sz="2800" b="1" dirty="0" smtClean="0"/>
              <a:t>	&lt;style&gt; ...... &lt;/style&gt;</a:t>
            </a:r>
            <a:endParaRPr lang="en-US" sz="2800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CSS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252629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5" name="Content Placeholder 2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5029200"/>
          </a:xfrm>
        </p:spPr>
        <p:txBody>
          <a:bodyPr/>
          <a:lstStyle/>
          <a:p>
            <a:pPr eaLnBrk="1" hangingPunct="1"/>
            <a:r>
              <a:rPr lang="en-US" sz="2400" dirty="0" err="1" smtClean="0"/>
              <a:t>Buat</a:t>
            </a:r>
            <a:r>
              <a:rPr lang="en-US" sz="2400" dirty="0" smtClean="0"/>
              <a:t> form </a:t>
            </a:r>
            <a:r>
              <a:rPr lang="en-US" sz="2400" dirty="0" err="1" smtClean="0"/>
              <a:t>pendaftaran</a:t>
            </a:r>
            <a:r>
              <a:rPr lang="en-US" sz="2400" dirty="0" smtClean="0"/>
              <a:t> </a:t>
            </a:r>
            <a:r>
              <a:rPr lang="en-US" sz="2400" dirty="0" err="1" smtClean="0"/>
              <a:t>seperti</a:t>
            </a:r>
            <a:r>
              <a:rPr lang="en-US" sz="2400" dirty="0" smtClean="0"/>
              <a:t> </a:t>
            </a:r>
            <a:r>
              <a:rPr lang="en-US" sz="2400" dirty="0" err="1" smtClean="0"/>
              <a:t>berikut</a:t>
            </a:r>
            <a:r>
              <a:rPr lang="en-US" sz="2400" dirty="0" smtClean="0"/>
              <a:t>:</a:t>
            </a:r>
          </a:p>
          <a:p>
            <a:pPr eaLnBrk="1" hangingPunct="1"/>
            <a:endParaRPr lang="en-US" dirty="0" smtClean="0"/>
          </a:p>
          <a:p>
            <a:pPr eaLnBrk="1" hangingPunct="1"/>
            <a:endParaRPr lang="en-US" dirty="0" smtClean="0"/>
          </a:p>
          <a:p>
            <a:pPr eaLnBrk="1" hangingPunct="1"/>
            <a:endParaRPr lang="en-US" dirty="0" smtClean="0"/>
          </a:p>
          <a:p>
            <a:pPr eaLnBrk="1" hangingPunct="1"/>
            <a:endParaRPr lang="en-US" dirty="0" smtClean="0"/>
          </a:p>
          <a:p>
            <a:pPr eaLnBrk="1" hangingPunct="1"/>
            <a:endParaRPr lang="en-US" dirty="0" smtClean="0"/>
          </a:p>
          <a:p>
            <a:pPr eaLnBrk="1" hangingPunct="1"/>
            <a:endParaRPr lang="en-US" dirty="0" smtClean="0"/>
          </a:p>
          <a:p>
            <a:pPr eaLnBrk="1" hangingPunct="1"/>
            <a:endParaRPr lang="en-US" dirty="0" smtClean="0"/>
          </a:p>
          <a:p>
            <a:pPr eaLnBrk="1" hangingPunct="1"/>
            <a:endParaRPr lang="en-US" dirty="0" smtClean="0"/>
          </a:p>
          <a:p>
            <a:pPr eaLnBrk="1" hangingPunct="1"/>
            <a:r>
              <a:rPr lang="en-US" sz="2800" dirty="0" err="1" smtClean="0"/>
              <a:t>Gunakan</a:t>
            </a:r>
            <a:r>
              <a:rPr lang="en-US" sz="2800" dirty="0" smtClean="0"/>
              <a:t> </a:t>
            </a:r>
            <a:r>
              <a:rPr lang="en-US" sz="2800" dirty="0" err="1" smtClean="0"/>
              <a:t>tabel</a:t>
            </a:r>
            <a:r>
              <a:rPr lang="en-US" sz="2800" dirty="0" smtClean="0"/>
              <a:t>, form </a:t>
            </a:r>
            <a:r>
              <a:rPr lang="en-US" sz="2800" dirty="0" err="1" smtClean="0"/>
              <a:t>dan</a:t>
            </a:r>
            <a:r>
              <a:rPr lang="en-US" sz="2800" dirty="0" smtClean="0"/>
              <a:t> CSS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9100" y="620688"/>
            <a:ext cx="8229600" cy="10668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err="1" smtClean="0">
                <a:solidFill>
                  <a:schemeClr val="accent1">
                    <a:satMod val="150000"/>
                  </a:schemeClr>
                </a:solidFill>
              </a:rPr>
              <a:t>Latihan</a:t>
            </a:r>
            <a:endParaRPr lang="en-US" dirty="0">
              <a:solidFill>
                <a:schemeClr val="accent1">
                  <a:satMod val="150000"/>
                </a:schemeClr>
              </a:solidFill>
            </a:endParaRPr>
          </a:p>
        </p:txBody>
      </p:sp>
      <p:pic>
        <p:nvPicPr>
          <p:cNvPr id="2355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43000" y="2071688"/>
            <a:ext cx="6781800" cy="3567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9289733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Sumber</a:t>
            </a:r>
            <a:r>
              <a:rPr lang="en-US" dirty="0" smtClean="0"/>
              <a:t> 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W3schools.com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328274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z="2800" dirty="0" err="1" smtClean="0"/>
              <a:t>Dapat</a:t>
            </a:r>
            <a:r>
              <a:rPr lang="en-US" sz="2800" dirty="0" smtClean="0"/>
              <a:t> </a:t>
            </a:r>
            <a:r>
              <a:rPr lang="en-US" sz="2800" dirty="0" err="1" smtClean="0"/>
              <a:t>digunakan</a:t>
            </a:r>
            <a:r>
              <a:rPr lang="en-US" sz="2800" dirty="0" smtClean="0"/>
              <a:t> </a:t>
            </a:r>
            <a:r>
              <a:rPr lang="en-US" sz="2800" dirty="0" err="1" smtClean="0"/>
              <a:t>secara</a:t>
            </a:r>
            <a:r>
              <a:rPr lang="en-US" sz="2800" dirty="0" smtClean="0"/>
              <a:t> internal, </a:t>
            </a:r>
            <a:r>
              <a:rPr lang="en-US" sz="2800" dirty="0" err="1" smtClean="0"/>
              <a:t>eksternal</a:t>
            </a:r>
            <a:r>
              <a:rPr lang="en-US" sz="2800" dirty="0" smtClean="0"/>
              <a:t> </a:t>
            </a:r>
            <a:r>
              <a:rPr lang="en-US" sz="2800" dirty="0" err="1" smtClean="0"/>
              <a:t>maupun</a:t>
            </a:r>
            <a:r>
              <a:rPr lang="en-US" sz="2800" dirty="0" smtClean="0"/>
              <a:t> inline (</a:t>
            </a:r>
            <a:r>
              <a:rPr lang="en-US" sz="2800" dirty="0" err="1" smtClean="0"/>
              <a:t>langsung</a:t>
            </a:r>
            <a:r>
              <a:rPr lang="en-US" sz="2800" dirty="0" smtClean="0"/>
              <a:t> </a:t>
            </a:r>
            <a:r>
              <a:rPr lang="en-US" sz="2800" dirty="0" err="1" smtClean="0"/>
              <a:t>ditulis</a:t>
            </a:r>
            <a:r>
              <a:rPr lang="en-US" sz="2800" dirty="0" smtClean="0"/>
              <a:t> </a:t>
            </a:r>
            <a:r>
              <a:rPr lang="en-US" sz="2800" dirty="0" err="1" smtClean="0"/>
              <a:t>dalam</a:t>
            </a:r>
            <a:r>
              <a:rPr lang="en-US" sz="2800" dirty="0" smtClean="0"/>
              <a:t> tag HTML).</a:t>
            </a:r>
          </a:p>
          <a:p>
            <a:pPr eaLnBrk="1" hangingPunct="1"/>
            <a:endParaRPr lang="en-US" sz="2800" dirty="0" smtClean="0"/>
          </a:p>
          <a:p>
            <a:pPr eaLnBrk="1" hangingPunct="1"/>
            <a:r>
              <a:rPr lang="en-US" sz="2800" dirty="0" smtClean="0"/>
              <a:t>CSS </a:t>
            </a:r>
            <a:r>
              <a:rPr lang="en-US" sz="2800" dirty="0" err="1" smtClean="0"/>
              <a:t>eksternal</a:t>
            </a:r>
            <a:r>
              <a:rPr lang="en-US" sz="2800" dirty="0" smtClean="0"/>
              <a:t> </a:t>
            </a:r>
            <a:r>
              <a:rPr lang="en-US" sz="2800" dirty="0" err="1" smtClean="0"/>
              <a:t>menggunakan</a:t>
            </a:r>
            <a:r>
              <a:rPr lang="en-US" sz="2800" dirty="0" smtClean="0"/>
              <a:t> </a:t>
            </a:r>
            <a:r>
              <a:rPr lang="en-US" sz="2800" dirty="0" err="1" smtClean="0"/>
              <a:t>ekstensi</a:t>
            </a:r>
            <a:r>
              <a:rPr lang="en-US" sz="2800" dirty="0" smtClean="0"/>
              <a:t> *.</a:t>
            </a:r>
            <a:r>
              <a:rPr lang="en-US" sz="2800" dirty="0" err="1" smtClean="0"/>
              <a:t>css</a:t>
            </a:r>
            <a:endParaRPr lang="en-US" sz="2800" dirty="0" smtClean="0"/>
          </a:p>
          <a:p>
            <a:pPr eaLnBrk="1" hangingPunct="1"/>
            <a:endParaRPr lang="en-US" sz="2800" dirty="0" smtClean="0"/>
          </a:p>
          <a:p>
            <a:pPr eaLnBrk="1" hangingPunct="1"/>
            <a:r>
              <a:rPr lang="en-US" sz="2800" dirty="0" err="1" smtClean="0"/>
              <a:t>Dianjurkan</a:t>
            </a:r>
            <a:r>
              <a:rPr lang="en-US" sz="2800" dirty="0" smtClean="0"/>
              <a:t> </a:t>
            </a:r>
            <a:r>
              <a:rPr lang="en-US" sz="2800" dirty="0" err="1" smtClean="0"/>
              <a:t>untuk</a:t>
            </a:r>
            <a:r>
              <a:rPr lang="en-US" sz="2800" dirty="0" smtClean="0"/>
              <a:t> </a:t>
            </a:r>
            <a:r>
              <a:rPr lang="en-US" sz="2800" dirty="0" err="1" smtClean="0"/>
              <a:t>menggunakan</a:t>
            </a:r>
            <a:r>
              <a:rPr lang="en-US" sz="2800" dirty="0" smtClean="0"/>
              <a:t> CSS </a:t>
            </a:r>
            <a:r>
              <a:rPr lang="en-US" sz="2800" dirty="0" err="1" smtClean="0"/>
              <a:t>eksternal</a:t>
            </a:r>
            <a:r>
              <a:rPr lang="en-US" sz="2800" dirty="0" smtClean="0"/>
              <a:t>.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err="1" smtClean="0"/>
              <a:t>Penggunaan</a:t>
            </a:r>
            <a:r>
              <a:rPr lang="en-US" dirty="0" smtClean="0"/>
              <a:t> CSS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904441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err="1" smtClean="0"/>
              <a:t>Ukuran</a:t>
            </a:r>
            <a:r>
              <a:rPr lang="en-US" dirty="0" smtClean="0"/>
              <a:t> </a:t>
            </a:r>
            <a:r>
              <a:rPr lang="en-US" dirty="0" err="1"/>
              <a:t>gambar</a:t>
            </a:r>
            <a:endParaRPr lang="en-US" dirty="0"/>
          </a:p>
          <a:p>
            <a:r>
              <a:rPr lang="en-US" dirty="0" err="1"/>
              <a:t>W</a:t>
            </a:r>
            <a:r>
              <a:rPr lang="en-US" dirty="0" err="1" smtClean="0"/>
              <a:t>arna</a:t>
            </a:r>
            <a:r>
              <a:rPr lang="en-US" dirty="0" smtClean="0"/>
              <a:t> </a:t>
            </a:r>
            <a:r>
              <a:rPr lang="en-US" dirty="0" err="1"/>
              <a:t>bagian</a:t>
            </a:r>
            <a:r>
              <a:rPr lang="en-US" dirty="0"/>
              <a:t> </a:t>
            </a:r>
            <a:r>
              <a:rPr lang="en-US" dirty="0" err="1"/>
              <a:t>tubuh</a:t>
            </a:r>
            <a:r>
              <a:rPr lang="en-US" dirty="0"/>
              <a:t> </a:t>
            </a:r>
            <a:r>
              <a:rPr lang="en-US" dirty="0" err="1"/>
              <a:t>pada</a:t>
            </a:r>
            <a:r>
              <a:rPr lang="en-US" dirty="0"/>
              <a:t> </a:t>
            </a:r>
            <a:r>
              <a:rPr lang="en-US" dirty="0" err="1"/>
              <a:t>teks</a:t>
            </a:r>
            <a:r>
              <a:rPr lang="en-US" dirty="0"/>
              <a:t>, </a:t>
            </a:r>
          </a:p>
          <a:p>
            <a:r>
              <a:rPr lang="en-US" dirty="0" err="1"/>
              <a:t>W</a:t>
            </a:r>
            <a:r>
              <a:rPr lang="en-US" dirty="0" err="1" smtClean="0"/>
              <a:t>arna</a:t>
            </a:r>
            <a:r>
              <a:rPr lang="en-US" dirty="0" smtClean="0"/>
              <a:t> </a:t>
            </a:r>
            <a:r>
              <a:rPr lang="en-US" dirty="0" err="1"/>
              <a:t>tabel</a:t>
            </a:r>
            <a:r>
              <a:rPr lang="en-US" dirty="0"/>
              <a:t>, </a:t>
            </a:r>
          </a:p>
          <a:p>
            <a:r>
              <a:rPr lang="en-US" dirty="0" err="1"/>
              <a:t>U</a:t>
            </a:r>
            <a:r>
              <a:rPr lang="en-US" dirty="0" err="1" smtClean="0"/>
              <a:t>kuran</a:t>
            </a:r>
            <a:r>
              <a:rPr lang="en-US" dirty="0" smtClean="0"/>
              <a:t> </a:t>
            </a:r>
            <a:r>
              <a:rPr lang="en-US" dirty="0"/>
              <a:t>border, </a:t>
            </a:r>
          </a:p>
          <a:p>
            <a:r>
              <a:rPr lang="en-US" dirty="0" err="1"/>
              <a:t>W</a:t>
            </a:r>
            <a:r>
              <a:rPr lang="en-US" dirty="0" err="1" smtClean="0"/>
              <a:t>arna</a:t>
            </a:r>
            <a:r>
              <a:rPr lang="en-US" dirty="0" smtClean="0"/>
              <a:t> </a:t>
            </a:r>
            <a:r>
              <a:rPr lang="en-US" dirty="0"/>
              <a:t>border, </a:t>
            </a:r>
          </a:p>
          <a:p>
            <a:r>
              <a:rPr lang="en-US" dirty="0" err="1"/>
              <a:t>W</a:t>
            </a:r>
            <a:r>
              <a:rPr lang="en-US" dirty="0" err="1" smtClean="0"/>
              <a:t>arna</a:t>
            </a:r>
            <a:r>
              <a:rPr lang="en-US" dirty="0" smtClean="0"/>
              <a:t> </a:t>
            </a:r>
            <a:r>
              <a:rPr lang="en-US" dirty="0"/>
              <a:t>hyperlink, </a:t>
            </a:r>
          </a:p>
          <a:p>
            <a:r>
              <a:rPr lang="en-US" dirty="0" err="1"/>
              <a:t>W</a:t>
            </a:r>
            <a:r>
              <a:rPr lang="en-US" dirty="0" err="1" smtClean="0"/>
              <a:t>arna</a:t>
            </a:r>
            <a:r>
              <a:rPr lang="en-US" dirty="0" smtClean="0"/>
              <a:t> </a:t>
            </a:r>
            <a:r>
              <a:rPr lang="en-US" dirty="0"/>
              <a:t>mouse over, </a:t>
            </a:r>
          </a:p>
          <a:p>
            <a:r>
              <a:rPr lang="en-US" dirty="0" err="1"/>
              <a:t>S</a:t>
            </a:r>
            <a:r>
              <a:rPr lang="en-US" dirty="0" err="1" smtClean="0"/>
              <a:t>pasi</a:t>
            </a:r>
            <a:r>
              <a:rPr lang="en-US" dirty="0" smtClean="0"/>
              <a:t> </a:t>
            </a:r>
            <a:r>
              <a:rPr lang="en-US" dirty="0" err="1"/>
              <a:t>antar</a:t>
            </a:r>
            <a:r>
              <a:rPr lang="en-US" dirty="0"/>
              <a:t> </a:t>
            </a:r>
            <a:r>
              <a:rPr lang="en-US" dirty="0" err="1"/>
              <a:t>paragraf</a:t>
            </a:r>
            <a:r>
              <a:rPr lang="en-US" dirty="0"/>
              <a:t>, </a:t>
            </a:r>
          </a:p>
          <a:p>
            <a:r>
              <a:rPr lang="en-US" dirty="0" err="1"/>
              <a:t>S</a:t>
            </a:r>
            <a:r>
              <a:rPr lang="en-US" dirty="0" err="1" smtClean="0"/>
              <a:t>pasi</a:t>
            </a:r>
            <a:r>
              <a:rPr lang="en-US" dirty="0" smtClean="0"/>
              <a:t> </a:t>
            </a:r>
            <a:r>
              <a:rPr lang="en-US" dirty="0" err="1"/>
              <a:t>antar</a:t>
            </a:r>
            <a:r>
              <a:rPr lang="en-US" dirty="0"/>
              <a:t> </a:t>
            </a:r>
            <a:r>
              <a:rPr lang="en-US" dirty="0" err="1"/>
              <a:t>teks</a:t>
            </a:r>
            <a:r>
              <a:rPr lang="en-US" dirty="0"/>
              <a:t>, margin </a:t>
            </a:r>
            <a:r>
              <a:rPr lang="en-US" dirty="0" err="1"/>
              <a:t>kiri</a:t>
            </a:r>
            <a:r>
              <a:rPr lang="en-US" dirty="0"/>
              <a:t>, </a:t>
            </a:r>
            <a:r>
              <a:rPr lang="en-US" dirty="0" err="1"/>
              <a:t>kanan</a:t>
            </a:r>
            <a:r>
              <a:rPr lang="en-US" dirty="0"/>
              <a:t>, </a:t>
            </a:r>
            <a:r>
              <a:rPr lang="en-US" dirty="0" err="1"/>
              <a:t>atas</a:t>
            </a:r>
            <a:r>
              <a:rPr lang="en-US" dirty="0"/>
              <a:t>, </a:t>
            </a:r>
            <a:r>
              <a:rPr lang="en-US" dirty="0" err="1"/>
              <a:t>bawah</a:t>
            </a:r>
            <a:r>
              <a:rPr lang="en-US" dirty="0"/>
              <a:t>, </a:t>
            </a:r>
            <a:r>
              <a:rPr lang="en-US" dirty="0" err="1"/>
              <a:t>dan</a:t>
            </a:r>
            <a:r>
              <a:rPr lang="en-US" dirty="0"/>
              <a:t> parameter </a:t>
            </a:r>
            <a:r>
              <a:rPr lang="en-US" dirty="0" err="1"/>
              <a:t>lainnya</a:t>
            </a:r>
            <a:r>
              <a:rPr lang="en-US" dirty="0"/>
              <a:t>.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CSS </a:t>
            </a:r>
            <a:r>
              <a:rPr lang="en-US" dirty="0" err="1"/>
              <a:t>dapat</a:t>
            </a:r>
            <a:r>
              <a:rPr lang="en-US" dirty="0"/>
              <a:t> </a:t>
            </a:r>
            <a:r>
              <a:rPr lang="en-US" dirty="0" err="1"/>
              <a:t>mengendalikan</a:t>
            </a:r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0088973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b="1" dirty="0" err="1" smtClean="0"/>
              <a:t>Elemen</a:t>
            </a:r>
            <a:r>
              <a:rPr lang="en-US" b="1" dirty="0" smtClean="0"/>
              <a:t> &amp; Tag</a:t>
            </a:r>
            <a:endParaRPr lang="en-US" b="1" dirty="0"/>
          </a:p>
          <a:p>
            <a:pPr marL="109728" indent="0">
              <a:buNone/>
            </a:pPr>
            <a:r>
              <a:rPr lang="en-US" dirty="0" err="1"/>
              <a:t>Elemen</a:t>
            </a:r>
            <a:r>
              <a:rPr lang="en-US" dirty="0"/>
              <a:t> HTML </a:t>
            </a:r>
            <a:r>
              <a:rPr lang="en-US" dirty="0" err="1"/>
              <a:t>merupakan</a:t>
            </a:r>
            <a:r>
              <a:rPr lang="en-US" dirty="0"/>
              <a:t> </a:t>
            </a:r>
            <a:r>
              <a:rPr lang="en-US" dirty="0" err="1"/>
              <a:t>komponen</a:t>
            </a:r>
            <a:r>
              <a:rPr lang="en-US" dirty="0"/>
              <a:t> yang </a:t>
            </a:r>
            <a:r>
              <a:rPr lang="en-US" dirty="0" err="1"/>
              <a:t>menetapkan</a:t>
            </a:r>
            <a:r>
              <a:rPr lang="en-US" dirty="0"/>
              <a:t> </a:t>
            </a:r>
            <a:r>
              <a:rPr lang="en-US" dirty="0" err="1"/>
              <a:t>peran</a:t>
            </a:r>
            <a:r>
              <a:rPr lang="en-US" dirty="0"/>
              <a:t> </a:t>
            </a:r>
            <a:r>
              <a:rPr lang="en-US" dirty="0" err="1"/>
              <a:t>sebuah</a:t>
            </a:r>
            <a:r>
              <a:rPr lang="en-US" dirty="0"/>
              <a:t> </a:t>
            </a:r>
            <a:r>
              <a:rPr lang="en-US" dirty="0" err="1"/>
              <a:t>objek</a:t>
            </a:r>
            <a:r>
              <a:rPr lang="en-US" dirty="0"/>
              <a:t> </a:t>
            </a:r>
            <a:r>
              <a:rPr lang="en-US" dirty="0" err="1"/>
              <a:t>dalam</a:t>
            </a:r>
            <a:r>
              <a:rPr lang="en-US" dirty="0"/>
              <a:t> </a:t>
            </a:r>
            <a:r>
              <a:rPr lang="en-US" dirty="0" err="1"/>
              <a:t>dokumen</a:t>
            </a:r>
            <a:r>
              <a:rPr lang="en-US" dirty="0"/>
              <a:t>, </a:t>
            </a:r>
            <a:r>
              <a:rPr lang="en-US" dirty="0" err="1"/>
              <a:t>termasuk</a:t>
            </a:r>
            <a:r>
              <a:rPr lang="en-US" dirty="0"/>
              <a:t> </a:t>
            </a:r>
            <a:r>
              <a:rPr lang="en-US" dirty="0" err="1"/>
              <a:t>struktur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konten</a:t>
            </a:r>
            <a:r>
              <a:rPr lang="en-US" dirty="0"/>
              <a:t> </a:t>
            </a:r>
            <a:r>
              <a:rPr lang="en-US" dirty="0" err="1"/>
              <a:t>dari</a:t>
            </a:r>
            <a:r>
              <a:rPr lang="en-US" dirty="0"/>
              <a:t> </a:t>
            </a:r>
            <a:r>
              <a:rPr lang="en-US" dirty="0" err="1"/>
              <a:t>objek</a:t>
            </a:r>
            <a:r>
              <a:rPr lang="en-US" dirty="0"/>
              <a:t> </a:t>
            </a:r>
            <a:r>
              <a:rPr lang="en-US" dirty="0" err="1"/>
              <a:t>tersebut</a:t>
            </a:r>
            <a:r>
              <a:rPr lang="en-US" dirty="0"/>
              <a:t>. </a:t>
            </a:r>
            <a:r>
              <a:rPr lang="en-US" dirty="0" err="1"/>
              <a:t>Contoh</a:t>
            </a:r>
            <a:r>
              <a:rPr lang="en-US" dirty="0"/>
              <a:t> </a:t>
            </a:r>
            <a:r>
              <a:rPr lang="en-US" dirty="0" err="1"/>
              <a:t>dari</a:t>
            </a:r>
            <a:r>
              <a:rPr lang="en-US" dirty="0"/>
              <a:t> </a:t>
            </a:r>
            <a:r>
              <a:rPr lang="en-US" dirty="0" err="1"/>
              <a:t>sebuah</a:t>
            </a:r>
            <a:r>
              <a:rPr lang="en-US" dirty="0"/>
              <a:t> </a:t>
            </a:r>
            <a:r>
              <a:rPr lang="en-US" dirty="0" err="1"/>
              <a:t>elemen</a:t>
            </a:r>
            <a:r>
              <a:rPr lang="en-US" dirty="0"/>
              <a:t> HTML </a:t>
            </a:r>
            <a:r>
              <a:rPr lang="en-US" dirty="0" err="1"/>
              <a:t>ialah</a:t>
            </a:r>
            <a:r>
              <a:rPr lang="en-US" dirty="0"/>
              <a:t> p </a:t>
            </a:r>
            <a:r>
              <a:rPr lang="en-US" dirty="0" err="1"/>
              <a:t>ataupun</a:t>
            </a:r>
            <a:r>
              <a:rPr lang="en-US" dirty="0"/>
              <a:t> b yang </a:t>
            </a:r>
            <a:r>
              <a:rPr lang="en-US" dirty="0" err="1"/>
              <a:t>telah</a:t>
            </a:r>
            <a:r>
              <a:rPr lang="en-US" dirty="0"/>
              <a:t> </a:t>
            </a:r>
            <a:r>
              <a:rPr lang="en-US" dirty="0" err="1"/>
              <a:t>dicontohkan</a:t>
            </a:r>
            <a:r>
              <a:rPr lang="en-US" dirty="0"/>
              <a:t> </a:t>
            </a:r>
            <a:r>
              <a:rPr lang="en-US" dirty="0" err="1"/>
              <a:t>pada</a:t>
            </a:r>
            <a:r>
              <a:rPr lang="en-US" dirty="0"/>
              <a:t> </a:t>
            </a:r>
            <a:r>
              <a:rPr lang="en-US" dirty="0" err="1"/>
              <a:t>bagian-bagian</a:t>
            </a:r>
            <a:r>
              <a:rPr lang="en-US" dirty="0"/>
              <a:t> </a:t>
            </a:r>
            <a:r>
              <a:rPr lang="en-US" dirty="0" err="1"/>
              <a:t>sebelumnya</a:t>
            </a:r>
            <a:r>
              <a:rPr lang="en-US" dirty="0"/>
              <a:t>. </a:t>
            </a:r>
            <a:r>
              <a:rPr lang="en-US" dirty="0" err="1"/>
              <a:t>Elemen-elemen</a:t>
            </a:r>
            <a:r>
              <a:rPr lang="en-US" dirty="0"/>
              <a:t> </a:t>
            </a:r>
            <a:r>
              <a:rPr lang="en-US" dirty="0" err="1"/>
              <a:t>populer</a:t>
            </a:r>
            <a:r>
              <a:rPr lang="en-US" dirty="0"/>
              <a:t> lain </a:t>
            </a:r>
            <a:r>
              <a:rPr lang="en-US" dirty="0" err="1"/>
              <a:t>dalam</a:t>
            </a:r>
            <a:r>
              <a:rPr lang="en-US" dirty="0"/>
              <a:t> HTML </a:t>
            </a:r>
            <a:r>
              <a:rPr lang="en-US" dirty="0" err="1"/>
              <a:t>misalnya</a:t>
            </a:r>
            <a:r>
              <a:rPr lang="en-US" dirty="0"/>
              <a:t> a, h1, div, span, </a:t>
            </a:r>
            <a:r>
              <a:rPr lang="en-US" dirty="0" err="1"/>
              <a:t>em</a:t>
            </a:r>
            <a:r>
              <a:rPr lang="en-US" dirty="0"/>
              <a:t>, </a:t>
            </a:r>
            <a:r>
              <a:rPr lang="en-US" dirty="0" err="1"/>
              <a:t>ataupun</a:t>
            </a:r>
            <a:r>
              <a:rPr lang="en-US" dirty="0"/>
              <a:t> strong</a:t>
            </a:r>
            <a:r>
              <a:rPr lang="en-US" dirty="0" smtClean="0"/>
              <a:t>.</a:t>
            </a:r>
          </a:p>
          <a:p>
            <a:pPr marL="109728" indent="0">
              <a:buNone/>
            </a:pPr>
            <a:endParaRPr lang="en-US" dirty="0"/>
          </a:p>
          <a:p>
            <a:r>
              <a:rPr lang="en-US" dirty="0" err="1" smtClean="0"/>
              <a:t>Setiap</a:t>
            </a:r>
            <a:r>
              <a:rPr lang="en-US" dirty="0" smtClean="0"/>
              <a:t> </a:t>
            </a:r>
            <a:r>
              <a:rPr lang="en-US" dirty="0" err="1" smtClean="0"/>
              <a:t>Elemen</a:t>
            </a:r>
            <a:r>
              <a:rPr lang="en-US" dirty="0" smtClean="0"/>
              <a:t> </a:t>
            </a:r>
            <a:r>
              <a:rPr lang="en-US" dirty="0" err="1" smtClean="0"/>
              <a:t>ditulis</a:t>
            </a:r>
            <a:r>
              <a:rPr lang="en-US" dirty="0" smtClean="0"/>
              <a:t> </a:t>
            </a:r>
            <a:r>
              <a:rPr lang="en-US" dirty="0" err="1" smtClean="0"/>
              <a:t>dalam</a:t>
            </a:r>
            <a:r>
              <a:rPr lang="en-US" dirty="0" smtClean="0"/>
              <a:t> </a:t>
            </a:r>
            <a:r>
              <a:rPr lang="en-US" dirty="0" err="1" smtClean="0"/>
              <a:t>bentuk</a:t>
            </a:r>
            <a:r>
              <a:rPr lang="en-US" dirty="0" smtClean="0"/>
              <a:t> tag &lt;</a:t>
            </a:r>
            <a:r>
              <a:rPr lang="en-US" dirty="0" err="1" smtClean="0"/>
              <a:t>elemen</a:t>
            </a:r>
            <a:r>
              <a:rPr lang="en-US" dirty="0" smtClean="0"/>
              <a:t>&gt;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ditutup</a:t>
            </a:r>
            <a:r>
              <a:rPr lang="en-US" dirty="0" smtClean="0"/>
              <a:t> </a:t>
            </a:r>
            <a:r>
              <a:rPr lang="en-US" dirty="0" err="1" smtClean="0"/>
              <a:t>dengan</a:t>
            </a:r>
            <a:r>
              <a:rPr lang="en-US" dirty="0" smtClean="0"/>
              <a:t> &lt;/</a:t>
            </a:r>
            <a:r>
              <a:rPr lang="en-US" dirty="0" err="1" smtClean="0"/>
              <a:t>elemen</a:t>
            </a:r>
            <a:r>
              <a:rPr lang="en-US" dirty="0" smtClean="0"/>
              <a:t>&gt;</a:t>
            </a:r>
          </a:p>
          <a:p>
            <a:pPr marL="109728" indent="0">
              <a:buNone/>
            </a:pPr>
            <a:r>
              <a:rPr lang="en-US" dirty="0" err="1" smtClean="0"/>
              <a:t>Contoh</a:t>
            </a:r>
            <a:r>
              <a:rPr lang="en-US" dirty="0" smtClean="0"/>
              <a:t> </a:t>
            </a:r>
            <a:r>
              <a:rPr lang="en-US" dirty="0" err="1" smtClean="0"/>
              <a:t>elemen</a:t>
            </a:r>
            <a:r>
              <a:rPr lang="en-US" dirty="0" smtClean="0"/>
              <a:t> :</a:t>
            </a:r>
          </a:p>
          <a:p>
            <a:pPr marL="109728" indent="0">
              <a:buNone/>
            </a:pPr>
            <a:r>
              <a:rPr lang="en-US" dirty="0" smtClean="0"/>
              <a:t>&lt;a&gt;      &lt;/a&gt;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err="1"/>
              <a:t>Elemen</a:t>
            </a:r>
            <a:r>
              <a:rPr lang="en-US" dirty="0"/>
              <a:t>, Tag,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 smtClean="0"/>
              <a:t>Atribut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044455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95536" y="2060848"/>
            <a:ext cx="5334000" cy="4525963"/>
          </a:xfrm>
        </p:spPr>
        <p:txBody>
          <a:bodyPr>
            <a:normAutofit fontScale="62500" lnSpcReduction="20000"/>
          </a:bodyPr>
          <a:lstStyle/>
          <a:p>
            <a:r>
              <a:rPr lang="en-US" b="1" dirty="0" err="1" smtClean="0"/>
              <a:t>Atribut</a:t>
            </a:r>
            <a:endParaRPr lang="en-US" b="1" dirty="0"/>
          </a:p>
          <a:p>
            <a:pPr marL="109728" indent="0">
              <a:buNone/>
            </a:pPr>
            <a:r>
              <a:rPr lang="en-US" dirty="0" err="1"/>
              <a:t>Atribut</a:t>
            </a:r>
            <a:r>
              <a:rPr lang="en-US" dirty="0"/>
              <a:t> </a:t>
            </a:r>
            <a:r>
              <a:rPr lang="en-US" dirty="0" err="1"/>
              <a:t>merupakan</a:t>
            </a:r>
            <a:r>
              <a:rPr lang="en-US" dirty="0"/>
              <a:t> </a:t>
            </a:r>
            <a:r>
              <a:rPr lang="en-US" dirty="0" err="1"/>
              <a:t>informasi</a:t>
            </a:r>
            <a:r>
              <a:rPr lang="en-US" dirty="0"/>
              <a:t> </a:t>
            </a:r>
            <a:r>
              <a:rPr lang="en-US" dirty="0" err="1"/>
              <a:t>tambahan</a:t>
            </a:r>
            <a:r>
              <a:rPr lang="en-US" dirty="0"/>
              <a:t> yang </a:t>
            </a:r>
            <a:r>
              <a:rPr lang="en-US" dirty="0" err="1"/>
              <a:t>dapat</a:t>
            </a:r>
            <a:r>
              <a:rPr lang="en-US" dirty="0"/>
              <a:t> </a:t>
            </a:r>
            <a:r>
              <a:rPr lang="en-US" dirty="0" err="1"/>
              <a:t>kita</a:t>
            </a:r>
            <a:r>
              <a:rPr lang="en-US" dirty="0"/>
              <a:t> </a:t>
            </a:r>
            <a:r>
              <a:rPr lang="en-US" dirty="0" err="1"/>
              <a:t>berikan</a:t>
            </a:r>
            <a:r>
              <a:rPr lang="en-US" dirty="0"/>
              <a:t> </a:t>
            </a:r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dirty="0" err="1"/>
              <a:t>sebuah</a:t>
            </a:r>
            <a:r>
              <a:rPr lang="en-US" dirty="0"/>
              <a:t> </a:t>
            </a:r>
            <a:r>
              <a:rPr lang="en-US" dirty="0" err="1"/>
              <a:t>elemen</a:t>
            </a:r>
            <a:r>
              <a:rPr lang="en-US" dirty="0"/>
              <a:t>. </a:t>
            </a:r>
            <a:r>
              <a:rPr lang="en-US" dirty="0" err="1"/>
              <a:t>Setiap</a:t>
            </a:r>
            <a:r>
              <a:rPr lang="en-US" dirty="0"/>
              <a:t> </a:t>
            </a:r>
            <a:r>
              <a:rPr lang="en-US" dirty="0" err="1"/>
              <a:t>elemen</a:t>
            </a:r>
            <a:r>
              <a:rPr lang="en-US" dirty="0"/>
              <a:t> </a:t>
            </a:r>
            <a:r>
              <a:rPr lang="en-US" dirty="0" err="1"/>
              <a:t>memiliki</a:t>
            </a:r>
            <a:r>
              <a:rPr lang="en-US" dirty="0"/>
              <a:t> </a:t>
            </a:r>
            <a:r>
              <a:rPr lang="en-US" dirty="0" err="1"/>
              <a:t>atribut</a:t>
            </a:r>
            <a:r>
              <a:rPr lang="en-US" dirty="0"/>
              <a:t> yang </a:t>
            </a:r>
            <a:r>
              <a:rPr lang="en-US" dirty="0" err="1"/>
              <a:t>berbeda-beda</a:t>
            </a:r>
            <a:r>
              <a:rPr lang="en-US" dirty="0"/>
              <a:t>, </a:t>
            </a:r>
            <a:r>
              <a:rPr lang="en-US" dirty="0" err="1"/>
              <a:t>meskipun</a:t>
            </a:r>
            <a:r>
              <a:rPr lang="en-US" dirty="0"/>
              <a:t> </a:t>
            </a:r>
            <a:r>
              <a:rPr lang="en-US" dirty="0" err="1"/>
              <a:t>terdapat</a:t>
            </a:r>
            <a:r>
              <a:rPr lang="en-US" dirty="0"/>
              <a:t> </a:t>
            </a:r>
            <a:r>
              <a:rPr lang="en-US" dirty="0" err="1"/>
              <a:t>beberapa</a:t>
            </a:r>
            <a:r>
              <a:rPr lang="en-US" dirty="0"/>
              <a:t> </a:t>
            </a:r>
            <a:r>
              <a:rPr lang="en-US" dirty="0" err="1"/>
              <a:t>atribut</a:t>
            </a:r>
            <a:r>
              <a:rPr lang="en-US" dirty="0"/>
              <a:t> </a:t>
            </a:r>
            <a:r>
              <a:rPr lang="en-US" dirty="0" err="1"/>
              <a:t>standar</a:t>
            </a:r>
            <a:r>
              <a:rPr lang="en-US" dirty="0"/>
              <a:t> yang </a:t>
            </a:r>
            <a:r>
              <a:rPr lang="en-US" dirty="0" err="1"/>
              <a:t>dapat</a:t>
            </a:r>
            <a:r>
              <a:rPr lang="en-US" dirty="0"/>
              <a:t> </a:t>
            </a:r>
            <a:r>
              <a:rPr lang="en-US" dirty="0" err="1"/>
              <a:t>digunakan</a:t>
            </a:r>
            <a:r>
              <a:rPr lang="en-US" dirty="0"/>
              <a:t> </a:t>
            </a:r>
            <a:r>
              <a:rPr lang="en-US" dirty="0" err="1"/>
              <a:t>oleh</a:t>
            </a:r>
            <a:r>
              <a:rPr lang="en-US" dirty="0"/>
              <a:t> </a:t>
            </a:r>
            <a:r>
              <a:rPr lang="en-US" dirty="0" err="1"/>
              <a:t>semua</a:t>
            </a:r>
            <a:r>
              <a:rPr lang="en-US" dirty="0"/>
              <a:t> </a:t>
            </a:r>
            <a:r>
              <a:rPr lang="en-US" dirty="0" err="1"/>
              <a:t>elemen</a:t>
            </a:r>
            <a:r>
              <a:rPr lang="en-US" dirty="0"/>
              <a:t>.</a:t>
            </a:r>
          </a:p>
          <a:p>
            <a:pPr marL="109728" indent="0">
              <a:buNone/>
            </a:pPr>
            <a:endParaRPr lang="en-US" dirty="0"/>
          </a:p>
          <a:p>
            <a:pPr marL="109728" indent="0">
              <a:buNone/>
            </a:pPr>
            <a:r>
              <a:rPr lang="en-US" dirty="0" err="1" smtClean="0"/>
              <a:t>Atribut</a:t>
            </a:r>
            <a:r>
              <a:rPr lang="en-US" dirty="0" smtClean="0"/>
              <a:t> </a:t>
            </a:r>
            <a:r>
              <a:rPr lang="en-US" dirty="0" err="1"/>
              <a:t>standar</a:t>
            </a:r>
            <a:r>
              <a:rPr lang="en-US" dirty="0"/>
              <a:t> yang </a:t>
            </a:r>
            <a:r>
              <a:rPr lang="en-US" dirty="0" err="1"/>
              <a:t>dimiliki</a:t>
            </a:r>
            <a:r>
              <a:rPr lang="en-US" dirty="0"/>
              <a:t> </a:t>
            </a:r>
            <a:r>
              <a:rPr lang="en-US" dirty="0" err="1"/>
              <a:t>oleh</a:t>
            </a:r>
            <a:r>
              <a:rPr lang="en-US" dirty="0"/>
              <a:t> </a:t>
            </a:r>
            <a:r>
              <a:rPr lang="en-US" dirty="0" err="1"/>
              <a:t>semua</a:t>
            </a:r>
            <a:r>
              <a:rPr lang="en-US" dirty="0"/>
              <a:t> </a:t>
            </a:r>
            <a:r>
              <a:rPr lang="en-US" dirty="0" err="1"/>
              <a:t>elemen</a:t>
            </a:r>
            <a:r>
              <a:rPr lang="en-US" dirty="0"/>
              <a:t> </a:t>
            </a:r>
            <a:r>
              <a:rPr lang="en-US" dirty="0" err="1"/>
              <a:t>sendiri</a:t>
            </a:r>
            <a:r>
              <a:rPr lang="en-US" dirty="0"/>
              <a:t> </a:t>
            </a:r>
            <a:r>
              <a:rPr lang="en-US" dirty="0" err="1"/>
              <a:t>merupakan</a:t>
            </a:r>
            <a:r>
              <a:rPr lang="en-US" dirty="0"/>
              <a:t> </a:t>
            </a:r>
            <a:r>
              <a:rPr lang="en-US" dirty="0" err="1"/>
              <a:t>atribut</a:t>
            </a:r>
            <a:r>
              <a:rPr lang="en-US" dirty="0"/>
              <a:t> yang </a:t>
            </a:r>
            <a:r>
              <a:rPr lang="en-US" dirty="0" err="1"/>
              <a:t>umumnya</a:t>
            </a:r>
            <a:r>
              <a:rPr lang="en-US" dirty="0"/>
              <a:t> </a:t>
            </a:r>
            <a:r>
              <a:rPr lang="en-US" dirty="0" err="1"/>
              <a:t>dapat</a:t>
            </a:r>
            <a:r>
              <a:rPr lang="en-US" dirty="0"/>
              <a:t> </a:t>
            </a:r>
            <a:r>
              <a:rPr lang="en-US" dirty="0" err="1"/>
              <a:t>diimplementasikan</a:t>
            </a:r>
            <a:r>
              <a:rPr lang="en-US" dirty="0"/>
              <a:t> </a:t>
            </a:r>
            <a:r>
              <a:rPr lang="en-US" dirty="0" err="1"/>
              <a:t>oleh</a:t>
            </a:r>
            <a:r>
              <a:rPr lang="en-US" dirty="0"/>
              <a:t> </a:t>
            </a:r>
            <a:r>
              <a:rPr lang="en-US" dirty="0" err="1"/>
              <a:t>semua</a:t>
            </a:r>
            <a:r>
              <a:rPr lang="en-US" dirty="0"/>
              <a:t> </a:t>
            </a:r>
            <a:r>
              <a:rPr lang="en-US" dirty="0" err="1"/>
              <a:t>elemen</a:t>
            </a:r>
            <a:r>
              <a:rPr lang="en-US" dirty="0"/>
              <a:t>, </a:t>
            </a:r>
            <a:r>
              <a:rPr lang="en-US" dirty="0" err="1"/>
              <a:t>misalnya</a:t>
            </a:r>
            <a:r>
              <a:rPr lang="en-US" dirty="0"/>
              <a:t> </a:t>
            </a:r>
            <a:r>
              <a:rPr lang="en-US" dirty="0" err="1"/>
              <a:t>atribut</a:t>
            </a:r>
            <a:r>
              <a:rPr lang="en-US" dirty="0"/>
              <a:t> “id” </a:t>
            </a:r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dirty="0" err="1"/>
              <a:t>identifikasi</a:t>
            </a:r>
            <a:r>
              <a:rPr lang="en-US" dirty="0"/>
              <a:t> </a:t>
            </a:r>
            <a:r>
              <a:rPr lang="en-US" dirty="0" err="1"/>
              <a:t>elemen</a:t>
            </a:r>
            <a:r>
              <a:rPr lang="en-US" dirty="0"/>
              <a:t>, </a:t>
            </a:r>
            <a:r>
              <a:rPr lang="en-US" dirty="0" err="1"/>
              <a:t>atau</a:t>
            </a:r>
            <a:r>
              <a:rPr lang="en-US" dirty="0"/>
              <a:t> “class” </a:t>
            </a:r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dirty="0" err="1"/>
              <a:t>klasifikasi</a:t>
            </a:r>
            <a:r>
              <a:rPr lang="en-US" dirty="0"/>
              <a:t> </a:t>
            </a:r>
            <a:r>
              <a:rPr lang="en-US" dirty="0" err="1"/>
              <a:t>elemen</a:t>
            </a:r>
            <a:r>
              <a:rPr lang="en-US" dirty="0"/>
              <a:t>.</a:t>
            </a:r>
          </a:p>
          <a:p>
            <a:pPr marL="109728" indent="0">
              <a:buNone/>
            </a:pPr>
            <a:r>
              <a:rPr lang="en-US" dirty="0" err="1" smtClean="0"/>
              <a:t>Contoh</a:t>
            </a:r>
            <a:r>
              <a:rPr lang="en-US" dirty="0" smtClean="0"/>
              <a:t>  </a:t>
            </a:r>
            <a:r>
              <a:rPr lang="en-US" dirty="0" err="1" smtClean="0"/>
              <a:t>elemen</a:t>
            </a:r>
            <a:r>
              <a:rPr lang="en-US" dirty="0" smtClean="0"/>
              <a:t> a </a:t>
            </a:r>
            <a:r>
              <a:rPr lang="en-US" dirty="0" err="1" smtClean="0"/>
              <a:t>dengan</a:t>
            </a:r>
            <a:r>
              <a:rPr lang="en-US" dirty="0" smtClean="0"/>
              <a:t> </a:t>
            </a:r>
            <a:r>
              <a:rPr lang="en-US" dirty="0" err="1" smtClean="0"/>
              <a:t>attribut</a:t>
            </a:r>
            <a:r>
              <a:rPr lang="en-US" dirty="0" smtClean="0"/>
              <a:t> </a:t>
            </a:r>
            <a:r>
              <a:rPr lang="en-US" dirty="0" err="1" smtClean="0"/>
              <a:t>href</a:t>
            </a:r>
            <a:r>
              <a:rPr lang="en-US" dirty="0" smtClean="0"/>
              <a:t> :</a:t>
            </a:r>
          </a:p>
          <a:p>
            <a:pPr marL="109728" indent="0">
              <a:buNone/>
            </a:pPr>
            <a:endParaRPr lang="en-US" dirty="0" smtClean="0"/>
          </a:p>
          <a:p>
            <a:pPr marL="109728" indent="0">
              <a:buNone/>
            </a:pPr>
            <a:r>
              <a:rPr lang="en-US" dirty="0"/>
              <a:t>&lt;a </a:t>
            </a:r>
            <a:r>
              <a:rPr lang="en-US" dirty="0" err="1" smtClean="0"/>
              <a:t>href</a:t>
            </a:r>
            <a:r>
              <a:rPr lang="en-US" dirty="0" smtClean="0"/>
              <a:t>=“http://sif.upj.ac.id”&gt;</a:t>
            </a:r>
            <a:r>
              <a:rPr lang="en-US" dirty="0" err="1"/>
              <a:t>Ini</a:t>
            </a:r>
            <a:r>
              <a:rPr lang="en-US" dirty="0"/>
              <a:t> </a:t>
            </a:r>
            <a:r>
              <a:rPr lang="en-US" dirty="0" smtClean="0"/>
              <a:t> link  </a:t>
            </a:r>
            <a:r>
              <a:rPr lang="en-US" dirty="0" err="1" smtClean="0"/>
              <a:t>sif</a:t>
            </a:r>
            <a:r>
              <a:rPr lang="en-US" dirty="0" smtClean="0"/>
              <a:t> </a:t>
            </a:r>
            <a:r>
              <a:rPr lang="en-US" dirty="0" err="1" smtClean="0"/>
              <a:t>upj</a:t>
            </a:r>
            <a:r>
              <a:rPr lang="en-US" dirty="0" smtClean="0"/>
              <a:t>&lt;/</a:t>
            </a:r>
            <a:r>
              <a:rPr lang="en-US" dirty="0"/>
              <a:t>a&gt;</a:t>
            </a:r>
            <a:endParaRPr lang="en-US" dirty="0" smtClean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err="1"/>
              <a:t>Elemen</a:t>
            </a:r>
            <a:r>
              <a:rPr lang="en-US" dirty="0"/>
              <a:t>, Tag,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 smtClean="0"/>
              <a:t>Atribut</a:t>
            </a:r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88533972"/>
              </p:ext>
            </p:extLst>
          </p:nvPr>
        </p:nvGraphicFramePr>
        <p:xfrm>
          <a:off x="5867400" y="1676400"/>
          <a:ext cx="3200400" cy="31394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66800"/>
                <a:gridCol w="1066800"/>
                <a:gridCol w="1066800"/>
              </a:tblGrid>
              <a:tr h="218440">
                <a:tc>
                  <a:txBody>
                    <a:bodyPr/>
                    <a:lstStyle/>
                    <a:p>
                      <a:r>
                        <a:rPr lang="en-US" sz="1400" dirty="0" err="1" smtClean="0"/>
                        <a:t>Atribut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Value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err="1" smtClean="0"/>
                        <a:t>Keterangan</a:t>
                      </a:r>
                      <a:endParaRPr lang="en-US" sz="1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download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Filename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Html5 only</a:t>
                      </a:r>
                      <a:endParaRPr lang="en-US" sz="1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dirty="0" err="1" smtClean="0"/>
                        <a:t>href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err="1" smtClean="0"/>
                        <a:t>url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Link</a:t>
                      </a:r>
                      <a:r>
                        <a:rPr lang="en-US" sz="1400" baseline="0" dirty="0" smtClean="0"/>
                        <a:t> </a:t>
                      </a:r>
                      <a:r>
                        <a:rPr lang="en-US" sz="1400" baseline="0" dirty="0" err="1" smtClean="0"/>
                        <a:t>halaman</a:t>
                      </a:r>
                      <a:r>
                        <a:rPr lang="en-US" sz="1400" baseline="0" dirty="0" smtClean="0"/>
                        <a:t> html lain</a:t>
                      </a:r>
                      <a:endParaRPr lang="en-US" sz="1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target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_blank</a:t>
                      </a:r>
                      <a:br>
                        <a:rPr lang="en-US" sz="1400" dirty="0" smtClean="0"/>
                      </a:br>
                      <a:r>
                        <a:rPr lang="en-US" sz="1400" dirty="0" smtClean="0"/>
                        <a:t>_parent</a:t>
                      </a:r>
                      <a:br>
                        <a:rPr lang="en-US" sz="1400" dirty="0" smtClean="0"/>
                      </a:br>
                      <a:r>
                        <a:rPr lang="en-US" sz="1400" dirty="0" smtClean="0"/>
                        <a:t>_self</a:t>
                      </a:r>
                      <a:br>
                        <a:rPr lang="en-US" sz="1400" dirty="0" smtClean="0"/>
                      </a:br>
                      <a:r>
                        <a:rPr lang="en-US" sz="1400" dirty="0" smtClean="0"/>
                        <a:t>_top</a:t>
                      </a:r>
                      <a:br>
                        <a:rPr lang="en-US" sz="1400" dirty="0" smtClean="0"/>
                      </a:br>
                      <a:r>
                        <a:rPr lang="en-US" sz="1400" i="1" dirty="0" err="1" smtClean="0"/>
                        <a:t>framename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err="1" smtClean="0"/>
                        <a:t>Spesifik</a:t>
                      </a:r>
                      <a:r>
                        <a:rPr lang="en-US" sz="1400" dirty="0" smtClean="0"/>
                        <a:t> </a:t>
                      </a:r>
                      <a:r>
                        <a:rPr lang="en-US" sz="1400" dirty="0" err="1" smtClean="0"/>
                        <a:t>lokasi</a:t>
                      </a:r>
                      <a:r>
                        <a:rPr lang="en-US" sz="1400" dirty="0" smtClean="0"/>
                        <a:t> </a:t>
                      </a:r>
                      <a:endParaRPr lang="en-US" sz="140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664409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481328"/>
            <a:ext cx="3581400" cy="4525963"/>
          </a:xfrm>
        </p:spPr>
        <p:txBody>
          <a:bodyPr>
            <a:normAutofit lnSpcReduction="10000"/>
          </a:bodyPr>
          <a:lstStyle/>
          <a:p>
            <a:pPr marL="109728" indent="0">
              <a:buNone/>
            </a:pPr>
            <a:endParaRPr lang="en-US" dirty="0"/>
          </a:p>
          <a:p>
            <a:pPr marL="109728" indent="0">
              <a:buNone/>
            </a:pPr>
            <a:r>
              <a:rPr lang="en-US" dirty="0"/>
              <a:t>&lt;!DOCTYPE html&gt;</a:t>
            </a:r>
          </a:p>
          <a:p>
            <a:pPr marL="109728" indent="0">
              <a:buNone/>
            </a:pPr>
            <a:r>
              <a:rPr lang="en-US" dirty="0"/>
              <a:t>&lt;html </a:t>
            </a:r>
            <a:r>
              <a:rPr lang="en-US" dirty="0" err="1"/>
              <a:t>lang</a:t>
            </a:r>
            <a:r>
              <a:rPr lang="en-US" dirty="0"/>
              <a:t>="en"&gt;</a:t>
            </a:r>
          </a:p>
          <a:p>
            <a:pPr marL="109728" indent="0">
              <a:buNone/>
            </a:pPr>
            <a:r>
              <a:rPr lang="en-US" dirty="0"/>
              <a:t>  &lt;head&gt;</a:t>
            </a:r>
          </a:p>
          <a:p>
            <a:pPr marL="109728" indent="0">
              <a:buNone/>
            </a:pPr>
            <a:r>
              <a:rPr lang="en-US" dirty="0"/>
              <a:t>    &lt;title&gt;...&lt;/title&gt;</a:t>
            </a:r>
          </a:p>
          <a:p>
            <a:pPr marL="109728" indent="0">
              <a:buNone/>
            </a:pPr>
            <a:r>
              <a:rPr lang="en-US" dirty="0"/>
              <a:t>  &lt;/head&gt;</a:t>
            </a:r>
          </a:p>
          <a:p>
            <a:pPr marL="109728" indent="0">
              <a:buNone/>
            </a:pPr>
            <a:r>
              <a:rPr lang="en-US" dirty="0"/>
              <a:t>  &lt;body&gt;</a:t>
            </a:r>
          </a:p>
          <a:p>
            <a:pPr marL="109728" indent="0">
              <a:buNone/>
            </a:pPr>
            <a:r>
              <a:rPr lang="en-US" dirty="0"/>
              <a:t>    ...</a:t>
            </a:r>
          </a:p>
          <a:p>
            <a:pPr marL="109728" indent="0">
              <a:buNone/>
            </a:pPr>
            <a:r>
              <a:rPr lang="en-US" dirty="0"/>
              <a:t>  &lt;/body&gt;</a:t>
            </a:r>
          </a:p>
          <a:p>
            <a:pPr marL="109728" indent="0">
              <a:buNone/>
            </a:pPr>
            <a:r>
              <a:rPr lang="en-US" dirty="0"/>
              <a:t>&lt;/html&gt;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Struktur</a:t>
            </a:r>
            <a:r>
              <a:rPr lang="en-US" dirty="0" smtClean="0"/>
              <a:t> HTML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4267200" y="1600200"/>
            <a:ext cx="3733799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  <a:p>
            <a:pPr marL="285750" indent="-285750">
              <a:buFont typeface="Arial" pitchFamily="34" charset="0"/>
              <a:buChar char="•"/>
            </a:pPr>
            <a:r>
              <a:rPr lang="en-US" dirty="0" err="1"/>
              <a:t>Elemen</a:t>
            </a:r>
            <a:r>
              <a:rPr lang="en-US" dirty="0"/>
              <a:t> DOCTYPE</a:t>
            </a:r>
          </a:p>
          <a:p>
            <a:r>
              <a:rPr lang="en-US" dirty="0"/>
              <a:t>    </a:t>
            </a:r>
            <a:r>
              <a:rPr lang="en-US" dirty="0" err="1"/>
              <a:t>Digunakan</a:t>
            </a:r>
            <a:r>
              <a:rPr lang="en-US" dirty="0"/>
              <a:t> </a:t>
            </a:r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dirty="0" err="1"/>
              <a:t>memberikan</a:t>
            </a:r>
            <a:r>
              <a:rPr lang="en-US" dirty="0"/>
              <a:t> </a:t>
            </a:r>
            <a:r>
              <a:rPr lang="en-US" dirty="0" err="1"/>
              <a:t>informasi</a:t>
            </a:r>
            <a:r>
              <a:rPr lang="en-US" dirty="0"/>
              <a:t> </a:t>
            </a:r>
            <a:r>
              <a:rPr lang="en-US" dirty="0" err="1"/>
              <a:t>kepada</a:t>
            </a:r>
            <a:r>
              <a:rPr lang="en-US" dirty="0"/>
              <a:t> browser </a:t>
            </a:r>
            <a:r>
              <a:rPr lang="en-US" dirty="0" err="1"/>
              <a:t>mengenai</a:t>
            </a:r>
            <a:r>
              <a:rPr lang="en-US" dirty="0"/>
              <a:t> </a:t>
            </a:r>
            <a:r>
              <a:rPr lang="en-US" dirty="0" err="1"/>
              <a:t>versi</a:t>
            </a:r>
            <a:r>
              <a:rPr lang="en-US" dirty="0"/>
              <a:t> HTML yang </a:t>
            </a:r>
            <a:r>
              <a:rPr lang="en-US" dirty="0" err="1"/>
              <a:t>digunakan</a:t>
            </a:r>
            <a:r>
              <a:rPr lang="en-US" dirty="0"/>
              <a:t> </a:t>
            </a:r>
            <a:r>
              <a:rPr lang="en-US" dirty="0" err="1"/>
              <a:t>oleh</a:t>
            </a:r>
            <a:r>
              <a:rPr lang="en-US" dirty="0"/>
              <a:t> </a:t>
            </a:r>
            <a:r>
              <a:rPr lang="en-US" dirty="0" err="1"/>
              <a:t>dokumen</a:t>
            </a:r>
            <a:r>
              <a:rPr lang="en-US" dirty="0"/>
              <a:t>. </a:t>
            </a:r>
            <a:r>
              <a:rPr lang="en-US" dirty="0" err="1"/>
              <a:t>Pada</a:t>
            </a:r>
            <a:r>
              <a:rPr lang="en-US" dirty="0"/>
              <a:t> </a:t>
            </a:r>
            <a:r>
              <a:rPr lang="en-US" dirty="0" err="1"/>
              <a:t>listing~ref</a:t>
            </a:r>
            <a:r>
              <a:rPr lang="en-US" dirty="0"/>
              <a:t>{</a:t>
            </a:r>
            <a:r>
              <a:rPr lang="en-US" dirty="0" err="1"/>
              <a:t>code:struktur-html</a:t>
            </a:r>
            <a:r>
              <a:rPr lang="en-US" dirty="0"/>
              <a:t>}, </a:t>
            </a:r>
            <a:r>
              <a:rPr lang="en-US" dirty="0" err="1"/>
              <a:t>versi</a:t>
            </a:r>
            <a:r>
              <a:rPr lang="en-US" dirty="0"/>
              <a:t> HTML yang </a:t>
            </a:r>
            <a:r>
              <a:rPr lang="en-US" dirty="0" err="1"/>
              <a:t>digunakan</a:t>
            </a:r>
            <a:r>
              <a:rPr lang="en-US" dirty="0"/>
              <a:t> </a:t>
            </a:r>
            <a:r>
              <a:rPr lang="en-US" dirty="0" err="1"/>
              <a:t>adalah</a:t>
            </a:r>
            <a:r>
              <a:rPr lang="en-US" dirty="0"/>
              <a:t> HTML5.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dirty="0" err="1"/>
              <a:t>Elemen</a:t>
            </a:r>
            <a:r>
              <a:rPr lang="en-US" dirty="0"/>
              <a:t> HTML</a:t>
            </a:r>
          </a:p>
          <a:p>
            <a:endParaRPr lang="en-US" dirty="0" smtClean="0"/>
          </a:p>
          <a:p>
            <a:r>
              <a:rPr lang="en-US" dirty="0" err="1" smtClean="0"/>
              <a:t>Elemen</a:t>
            </a:r>
            <a:r>
              <a:rPr lang="en-US" dirty="0" smtClean="0"/>
              <a:t> </a:t>
            </a:r>
            <a:r>
              <a:rPr lang="en-US" dirty="0" err="1"/>
              <a:t>ini</a:t>
            </a:r>
            <a:r>
              <a:rPr lang="en-US" dirty="0"/>
              <a:t> </a:t>
            </a:r>
            <a:r>
              <a:rPr lang="en-US" dirty="0" err="1"/>
              <a:t>mengandung</a:t>
            </a:r>
            <a:r>
              <a:rPr lang="en-US" dirty="0"/>
              <a:t> </a:t>
            </a:r>
            <a:r>
              <a:rPr lang="en-US" dirty="0" err="1"/>
              <a:t>keseluruhan</a:t>
            </a:r>
            <a:r>
              <a:rPr lang="en-US" dirty="0"/>
              <a:t> </a:t>
            </a:r>
            <a:r>
              <a:rPr lang="en-US" dirty="0" err="1"/>
              <a:t>dokumen</a:t>
            </a:r>
            <a:r>
              <a:rPr lang="en-US" dirty="0"/>
              <a:t> HTML, yang </a:t>
            </a:r>
            <a:r>
              <a:rPr lang="en-US" dirty="0" err="1"/>
              <a:t>berarti</a:t>
            </a:r>
            <a:r>
              <a:rPr lang="en-US" dirty="0"/>
              <a:t> tag </a:t>
            </a:r>
            <a:r>
              <a:rPr lang="en-US" dirty="0" err="1"/>
              <a:t>pembuka</a:t>
            </a:r>
            <a:r>
              <a:rPr lang="en-US" dirty="0"/>
              <a:t> </a:t>
            </a:r>
            <a:r>
              <a:rPr lang="en-US" dirty="0" err="1"/>
              <a:t>elemen</a:t>
            </a:r>
            <a:r>
              <a:rPr lang="en-US" dirty="0"/>
              <a:t> HTML </a:t>
            </a:r>
            <a:r>
              <a:rPr lang="en-US" dirty="0" err="1"/>
              <a:t>merupakan</a:t>
            </a:r>
            <a:r>
              <a:rPr lang="en-US" dirty="0"/>
              <a:t> </a:t>
            </a:r>
            <a:r>
              <a:rPr lang="en-US" dirty="0" err="1"/>
              <a:t>tanda</a:t>
            </a:r>
            <a:r>
              <a:rPr lang="en-US" dirty="0"/>
              <a:t> </a:t>
            </a:r>
            <a:r>
              <a:rPr lang="en-US" dirty="0" err="1"/>
              <a:t>awal</a:t>
            </a:r>
            <a:r>
              <a:rPr lang="en-US" dirty="0"/>
              <a:t> </a:t>
            </a:r>
            <a:r>
              <a:rPr lang="en-US" dirty="0" err="1"/>
              <a:t>dokumen</a:t>
            </a:r>
            <a:r>
              <a:rPr lang="en-US" dirty="0"/>
              <a:t> HTML, </a:t>
            </a:r>
            <a:r>
              <a:rPr lang="en-US" dirty="0" err="1"/>
              <a:t>dan</a:t>
            </a:r>
            <a:r>
              <a:rPr lang="en-US" dirty="0"/>
              <a:t> tag </a:t>
            </a:r>
            <a:r>
              <a:rPr lang="en-US" dirty="0" err="1"/>
              <a:t>penutup</a:t>
            </a:r>
            <a:r>
              <a:rPr lang="en-US" dirty="0"/>
              <a:t> </a:t>
            </a:r>
            <a:r>
              <a:rPr lang="en-US" dirty="0" err="1"/>
              <a:t>adalah</a:t>
            </a:r>
            <a:r>
              <a:rPr lang="en-US" dirty="0"/>
              <a:t> </a:t>
            </a:r>
            <a:r>
              <a:rPr lang="en-US" dirty="0" err="1"/>
              <a:t>tanda</a:t>
            </a:r>
            <a:r>
              <a:rPr lang="en-US" dirty="0"/>
              <a:t> </a:t>
            </a:r>
            <a:r>
              <a:rPr lang="en-US" dirty="0" err="1"/>
              <a:t>akhir</a:t>
            </a:r>
            <a:r>
              <a:rPr lang="en-US" dirty="0"/>
              <a:t> </a:t>
            </a:r>
            <a:r>
              <a:rPr lang="en-US" dirty="0" err="1"/>
              <a:t>dokumen</a:t>
            </a:r>
            <a:r>
              <a:rPr lang="en-US" dirty="0" smtClean="0"/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091496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Urba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Urban">
      <a:majorFont>
        <a:latin typeface="Trebuchet MS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eorgia"/>
        <a:ea typeface=""/>
        <a:cs typeface=""/>
        <a:font script="Jpan" typeface="HG明朝B"/>
        <a:font script="Hang" typeface="맑은 고딕"/>
        <a:font script="Hans" typeface="宋体"/>
        <a:font script="Hant" typeface="新細明體"/>
        <a:font script="Arab" typeface="Arial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Urban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Urban</Template>
  <TotalTime>8127</TotalTime>
  <Words>2862</Words>
  <Application>Microsoft Office PowerPoint</Application>
  <PresentationFormat>On-screen Show (4:3)</PresentationFormat>
  <Paragraphs>561</Paragraphs>
  <Slides>41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41</vt:i4>
      </vt:variant>
    </vt:vector>
  </HeadingPairs>
  <TitlesOfParts>
    <vt:vector size="49" baseType="lpstr">
      <vt:lpstr>Arial</vt:lpstr>
      <vt:lpstr>Calibri</vt:lpstr>
      <vt:lpstr>Georgia</vt:lpstr>
      <vt:lpstr>Palatino Linotype</vt:lpstr>
      <vt:lpstr>Trebuchet MS</vt:lpstr>
      <vt:lpstr>Wingdings</vt:lpstr>
      <vt:lpstr>Wingdings 2</vt:lpstr>
      <vt:lpstr>Urban</vt:lpstr>
      <vt:lpstr>Perancangan &amp; Pemrograman Web</vt:lpstr>
      <vt:lpstr>PowerPoint Presentation</vt:lpstr>
      <vt:lpstr>Objective</vt:lpstr>
      <vt:lpstr>CSS</vt:lpstr>
      <vt:lpstr>Penggunaan CSS</vt:lpstr>
      <vt:lpstr>CSS dapat mengendalikan </vt:lpstr>
      <vt:lpstr>Elemen, Tag, dan Atribut</vt:lpstr>
      <vt:lpstr>Elemen, Tag, dan Atribut</vt:lpstr>
      <vt:lpstr>Struktur HTML</vt:lpstr>
      <vt:lpstr>Struktur HTML</vt:lpstr>
      <vt:lpstr>Format CSS</vt:lpstr>
      <vt:lpstr>Value</vt:lpstr>
      <vt:lpstr>Selector</vt:lpstr>
      <vt:lpstr>Element Selector</vt:lpstr>
      <vt:lpstr>Id Selector</vt:lpstr>
      <vt:lpstr>Class Selector</vt:lpstr>
      <vt:lpstr>Contoh Class Selector</vt:lpstr>
      <vt:lpstr>Contoh Class Selector</vt:lpstr>
      <vt:lpstr>SPAN dan DIV</vt:lpstr>
      <vt:lpstr>Pengelompokan Selector</vt:lpstr>
      <vt:lpstr>Pengelompokan Selector</vt:lpstr>
      <vt:lpstr>hover</vt:lpstr>
      <vt:lpstr>hover</vt:lpstr>
      <vt:lpstr>CSS Internal</vt:lpstr>
      <vt:lpstr>CSS Eksternal</vt:lpstr>
      <vt:lpstr>Background</vt:lpstr>
      <vt:lpstr>Padding</vt:lpstr>
      <vt:lpstr>Border</vt:lpstr>
      <vt:lpstr>Box </vt:lpstr>
      <vt:lpstr>Table</vt:lpstr>
      <vt:lpstr>PowerPoint Presentation</vt:lpstr>
      <vt:lpstr>PowerPoint Presentation</vt:lpstr>
      <vt:lpstr>Website layout menggunakan html5</vt:lpstr>
      <vt:lpstr>Multimedia (music &amp; video) html5</vt:lpstr>
      <vt:lpstr>FORM</vt:lpstr>
      <vt:lpstr>HTML Input Element</vt:lpstr>
      <vt:lpstr>PowerPoint Presentation</vt:lpstr>
      <vt:lpstr>PowerPoint Presentation</vt:lpstr>
      <vt:lpstr>Submit Button</vt:lpstr>
      <vt:lpstr>Latihan</vt:lpstr>
      <vt:lpstr>Sumber :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Pengantar Sistem Informasi</dc:title>
  <dc:creator>Marcello Singadji</dc:creator>
  <cp:lastModifiedBy>Windows User</cp:lastModifiedBy>
  <cp:revision>545</cp:revision>
  <dcterms:created xsi:type="dcterms:W3CDTF">2011-09-16T02:11:44Z</dcterms:created>
  <dcterms:modified xsi:type="dcterms:W3CDTF">2020-02-04T04:20:59Z</dcterms:modified>
</cp:coreProperties>
</file>