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2"/>
  </p:notesMasterIdLst>
  <p:sldIdLst>
    <p:sldId id="256" r:id="rId2"/>
    <p:sldId id="257" r:id="rId3"/>
    <p:sldId id="304" r:id="rId4"/>
    <p:sldId id="305" r:id="rId5"/>
    <p:sldId id="306" r:id="rId6"/>
    <p:sldId id="307" r:id="rId7"/>
    <p:sldId id="308" r:id="rId8"/>
    <p:sldId id="311" r:id="rId9"/>
    <p:sldId id="312" r:id="rId10"/>
    <p:sldId id="310" r:id="rId11"/>
    <p:sldId id="313" r:id="rId12"/>
    <p:sldId id="314" r:id="rId13"/>
    <p:sldId id="315" r:id="rId14"/>
    <p:sldId id="316" r:id="rId15"/>
    <p:sldId id="317" r:id="rId16"/>
    <p:sldId id="318" r:id="rId17"/>
    <p:sldId id="319" r:id="rId18"/>
    <p:sldId id="287" r:id="rId19"/>
    <p:sldId id="290" r:id="rId20"/>
    <p:sldId id="289" r:id="rId2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97" autoAdjust="0"/>
  </p:normalViewPr>
  <p:slideViewPr>
    <p:cSldViewPr>
      <p:cViewPr varScale="1">
        <p:scale>
          <a:sx n="60" d="100"/>
          <a:sy n="60" d="100"/>
        </p:scale>
        <p:origin x="209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69819-C66C-45CA-9097-AB66E2264A50}" type="datetimeFigureOut">
              <a:rPr lang="id-ID" smtClean="0"/>
              <a:t>25/09/2019</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4E9DD-C909-4612-BA08-EA107B4C456F}" type="slidenum">
              <a:rPr lang="id-ID" smtClean="0"/>
              <a:t>‹#›</a:t>
            </a:fld>
            <a:endParaRPr lang="id-ID"/>
          </a:p>
        </p:txBody>
      </p:sp>
    </p:spTree>
    <p:extLst>
      <p:ext uri="{BB962C8B-B14F-4D97-AF65-F5344CB8AC3E}">
        <p14:creationId xmlns:p14="http://schemas.microsoft.com/office/powerpoint/2010/main" val="350855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baseline="0" dirty="0" smtClean="0"/>
          </a:p>
        </p:txBody>
      </p:sp>
      <p:sp>
        <p:nvSpPr>
          <p:cNvPr id="4" name="Slide Number Placeholder 3"/>
          <p:cNvSpPr>
            <a:spLocks noGrp="1"/>
          </p:cNvSpPr>
          <p:nvPr>
            <p:ph type="sldNum" sz="quarter" idx="10"/>
          </p:nvPr>
        </p:nvSpPr>
        <p:spPr/>
        <p:txBody>
          <a:bodyPr/>
          <a:lstStyle/>
          <a:p>
            <a:fld id="{26B4E9DD-C909-4612-BA08-EA107B4C456F}" type="slidenum">
              <a:rPr lang="id-ID" smtClean="0"/>
              <a:t>2</a:t>
            </a:fld>
            <a:endParaRPr lang="id-ID"/>
          </a:p>
        </p:txBody>
      </p:sp>
    </p:spTree>
    <p:extLst>
      <p:ext uri="{BB962C8B-B14F-4D97-AF65-F5344CB8AC3E}">
        <p14:creationId xmlns:p14="http://schemas.microsoft.com/office/powerpoint/2010/main" val="124399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Integritas adalah jaminan bahwa informasi yang diakses belum diubah dan benar-benar mewakili</a:t>
            </a:r>
            <a:r>
              <a:rPr lang="en-US" dirty="0" smtClean="0"/>
              <a:t> </a:t>
            </a:r>
            <a:r>
              <a:rPr lang="id-ID" dirty="0" smtClean="0"/>
              <a:t>apa yang dimaksudkan. </a:t>
            </a:r>
            <a:endParaRPr lang="en-US" dirty="0" smtClean="0"/>
          </a:p>
          <a:p>
            <a:r>
              <a:rPr lang="id-ID" dirty="0" smtClean="0"/>
              <a:t>Seperti halnya orang dengan integritas berarti apa yang dia katakan dan dapat dipercayai</a:t>
            </a:r>
            <a:r>
              <a:rPr lang="en-US" dirty="0" smtClean="0"/>
              <a:t> </a:t>
            </a:r>
            <a:r>
              <a:rPr lang="id-ID" dirty="0" smtClean="0"/>
              <a:t>secara konsisten mewakili kebenaran, integritas informasi berarti informasi benar-benar mewakili makna yang dimaksud. </a:t>
            </a:r>
            <a:endParaRPr lang="en-US" dirty="0" smtClean="0"/>
          </a:p>
          <a:p>
            <a:endParaRPr lang="en-US" dirty="0" smtClean="0"/>
          </a:p>
          <a:p>
            <a:r>
              <a:rPr lang="en-US" dirty="0" err="1" smtClean="0"/>
              <a:t>Informasi</a:t>
            </a:r>
            <a:r>
              <a:rPr lang="en-US" dirty="0" smtClean="0"/>
              <a:t> dapat </a:t>
            </a:r>
            <a:r>
              <a:rPr lang="en-US" dirty="0" err="1" smtClean="0"/>
              <a:t>kehilangan</a:t>
            </a:r>
            <a:r>
              <a:rPr lang="en-US" dirty="0" smtClean="0"/>
              <a:t> </a:t>
            </a:r>
            <a:r>
              <a:rPr lang="en-US" dirty="0" err="1" smtClean="0"/>
              <a:t>integritasnya</a:t>
            </a:r>
            <a:r>
              <a:rPr lang="en-US" dirty="0" smtClean="0"/>
              <a:t> </a:t>
            </a:r>
            <a:r>
              <a:rPr lang="en-US" dirty="0" err="1" smtClean="0"/>
              <a:t>melalui</a:t>
            </a:r>
            <a:r>
              <a:rPr lang="en-US" dirty="0" smtClean="0"/>
              <a:t> </a:t>
            </a:r>
            <a:r>
              <a:rPr lang="en-US" dirty="0" err="1" smtClean="0"/>
              <a:t>niat</a:t>
            </a:r>
            <a:r>
              <a:rPr lang="en-US" dirty="0" smtClean="0"/>
              <a:t> </a:t>
            </a:r>
            <a:r>
              <a:rPr lang="en-US" dirty="0" err="1" smtClean="0"/>
              <a:t>jahat</a:t>
            </a:r>
            <a:r>
              <a:rPr lang="en-US" dirty="0" smtClean="0"/>
              <a:t>, seperti </a:t>
            </a:r>
            <a:r>
              <a:rPr lang="en-US" dirty="0" err="1" smtClean="0"/>
              <a:t>ketika</a:t>
            </a:r>
            <a:r>
              <a:rPr lang="en-US" dirty="0" smtClean="0"/>
              <a:t> </a:t>
            </a:r>
            <a:r>
              <a:rPr lang="en-US" dirty="0" err="1" smtClean="0"/>
              <a:t>seseorang</a:t>
            </a:r>
            <a:r>
              <a:rPr lang="en-US" dirty="0" smtClean="0"/>
              <a:t> yang tidak </a:t>
            </a:r>
            <a:r>
              <a:rPr lang="en-US" dirty="0" err="1" smtClean="0"/>
              <a:t>berwenang</a:t>
            </a:r>
            <a:r>
              <a:rPr lang="en-US" dirty="0" smtClean="0"/>
              <a:t> membuat perubahan dengan </a:t>
            </a:r>
            <a:r>
              <a:rPr lang="en-US" dirty="0" err="1" smtClean="0"/>
              <a:t>sengaja</a:t>
            </a:r>
            <a:r>
              <a:rPr lang="en-US" dirty="0" smtClean="0"/>
              <a:t> </a:t>
            </a:r>
            <a:r>
              <a:rPr lang="en-US" dirty="0" err="1" smtClean="0"/>
              <a:t>salah</a:t>
            </a:r>
            <a:r>
              <a:rPr lang="en-US" dirty="0" smtClean="0"/>
              <a:t> </a:t>
            </a:r>
            <a:r>
              <a:rPr lang="en-US" dirty="0" err="1" smtClean="0"/>
              <a:t>mengartikan</a:t>
            </a:r>
            <a:r>
              <a:rPr lang="en-US" dirty="0" smtClean="0"/>
              <a:t> </a:t>
            </a:r>
            <a:r>
              <a:rPr lang="en-US" dirty="0" err="1" smtClean="0"/>
              <a:t>sesuatu</a:t>
            </a:r>
            <a:r>
              <a:rPr lang="en-US" dirty="0" smtClean="0"/>
              <a:t>. </a:t>
            </a:r>
          </a:p>
          <a:p>
            <a:r>
              <a:rPr lang="en-US" dirty="0" err="1" smtClean="0"/>
              <a:t>Contohnya</a:t>
            </a:r>
            <a:r>
              <a:rPr lang="en-US" dirty="0" smtClean="0"/>
              <a:t> adalah </a:t>
            </a:r>
            <a:r>
              <a:rPr lang="en-US" dirty="0" err="1" smtClean="0"/>
              <a:t>ketika</a:t>
            </a:r>
            <a:r>
              <a:rPr lang="en-US" dirty="0" smtClean="0"/>
              <a:t> </a:t>
            </a:r>
            <a:r>
              <a:rPr lang="en-US" dirty="0" err="1" smtClean="0"/>
              <a:t>seorang</a:t>
            </a:r>
            <a:r>
              <a:rPr lang="en-US" dirty="0" smtClean="0"/>
              <a:t> hacker </a:t>
            </a:r>
            <a:r>
              <a:rPr lang="en-US" dirty="0" err="1" smtClean="0"/>
              <a:t>disewa</a:t>
            </a:r>
            <a:r>
              <a:rPr lang="en-US" dirty="0" smtClean="0"/>
              <a:t> untuk </a:t>
            </a:r>
            <a:r>
              <a:rPr lang="en-US" dirty="0" err="1" smtClean="0"/>
              <a:t>masuk</a:t>
            </a:r>
            <a:r>
              <a:rPr lang="en-US" dirty="0" smtClean="0"/>
              <a:t> ke </a:t>
            </a:r>
            <a:r>
              <a:rPr lang="en-US" dirty="0" err="1" smtClean="0"/>
              <a:t>sistem</a:t>
            </a:r>
            <a:r>
              <a:rPr lang="en-US" dirty="0" smtClean="0"/>
              <a:t> </a:t>
            </a:r>
            <a:r>
              <a:rPr lang="en-US" dirty="0" err="1" smtClean="0"/>
              <a:t>universitas</a:t>
            </a:r>
            <a:r>
              <a:rPr lang="en-US" dirty="0" smtClean="0"/>
              <a:t> </a:t>
            </a:r>
            <a:r>
              <a:rPr lang="en-US" dirty="0" err="1" smtClean="0"/>
              <a:t>dan</a:t>
            </a:r>
            <a:r>
              <a:rPr lang="en-US" dirty="0" smtClean="0"/>
              <a:t> </a:t>
            </a:r>
            <a:r>
              <a:rPr lang="en-US" dirty="0" err="1" smtClean="0"/>
              <a:t>mengubah</a:t>
            </a:r>
            <a:r>
              <a:rPr lang="en-US" dirty="0" smtClean="0"/>
              <a:t> nilai.</a:t>
            </a:r>
          </a:p>
          <a:p>
            <a:r>
              <a:rPr lang="en-US" dirty="0" err="1" smtClean="0"/>
              <a:t>Integritas</a:t>
            </a:r>
            <a:r>
              <a:rPr lang="en-US" dirty="0" smtClean="0"/>
              <a:t> </a:t>
            </a:r>
            <a:r>
              <a:rPr lang="en-US" dirty="0" err="1" smtClean="0"/>
              <a:t>juga</a:t>
            </a:r>
            <a:r>
              <a:rPr lang="en-US" dirty="0" smtClean="0"/>
              <a:t> dapat </a:t>
            </a:r>
            <a:r>
              <a:rPr lang="en-US" dirty="0" err="1" smtClean="0"/>
              <a:t>hilang</a:t>
            </a:r>
            <a:r>
              <a:rPr lang="en-US" dirty="0" smtClean="0"/>
              <a:t> </a:t>
            </a:r>
            <a:r>
              <a:rPr lang="en-US" dirty="0" err="1" smtClean="0"/>
              <a:t>secara</a:t>
            </a:r>
            <a:r>
              <a:rPr lang="en-US" dirty="0" smtClean="0"/>
              <a:t> tidak </a:t>
            </a:r>
            <a:r>
              <a:rPr lang="en-US" dirty="0" err="1" smtClean="0"/>
              <a:t>sengaja</a:t>
            </a:r>
            <a:r>
              <a:rPr lang="en-US" dirty="0" smtClean="0"/>
              <a:t>, seperti </a:t>
            </a:r>
            <a:r>
              <a:rPr lang="en-US" dirty="0" err="1" smtClean="0"/>
              <a:t>ketika</a:t>
            </a:r>
            <a:r>
              <a:rPr lang="en-US" dirty="0" smtClean="0"/>
              <a:t> </a:t>
            </a:r>
            <a:r>
              <a:rPr lang="en-US" dirty="0" err="1" smtClean="0"/>
              <a:t>lonjakan</a:t>
            </a:r>
            <a:r>
              <a:rPr lang="en-US" dirty="0" smtClean="0"/>
              <a:t> </a:t>
            </a:r>
            <a:r>
              <a:rPr lang="en-US" dirty="0" err="1" smtClean="0"/>
              <a:t>daya</a:t>
            </a:r>
            <a:r>
              <a:rPr lang="en-US" dirty="0" smtClean="0"/>
              <a:t> </a:t>
            </a:r>
            <a:r>
              <a:rPr lang="en-US" dirty="0" err="1" smtClean="0"/>
              <a:t>komputer</a:t>
            </a:r>
            <a:r>
              <a:rPr lang="en-US" dirty="0" smtClean="0"/>
              <a:t> </a:t>
            </a:r>
            <a:r>
              <a:rPr lang="en-US" dirty="0" err="1" smtClean="0"/>
              <a:t>merusak</a:t>
            </a:r>
            <a:r>
              <a:rPr lang="en-US" dirty="0" smtClean="0"/>
              <a:t> file </a:t>
            </a:r>
            <a:r>
              <a:rPr lang="en-US" dirty="0" err="1" smtClean="0"/>
              <a:t>atau</a:t>
            </a:r>
            <a:endParaRPr lang="en-US" dirty="0" smtClean="0"/>
          </a:p>
          <a:p>
            <a:r>
              <a:rPr lang="en-US" dirty="0" err="1" smtClean="0"/>
              <a:t>seseorang</a:t>
            </a:r>
            <a:r>
              <a:rPr lang="en-US" dirty="0" smtClean="0"/>
              <a:t> yang </a:t>
            </a:r>
            <a:r>
              <a:rPr lang="en-US" dirty="0" err="1" smtClean="0"/>
              <a:t>diberi</a:t>
            </a:r>
            <a:r>
              <a:rPr lang="en-US" dirty="0" smtClean="0"/>
              <a:t> </a:t>
            </a:r>
            <a:r>
              <a:rPr lang="en-US" dirty="0" err="1" smtClean="0"/>
              <a:t>wewenang</a:t>
            </a:r>
            <a:r>
              <a:rPr lang="en-US" dirty="0" smtClean="0"/>
              <a:t> untuk </a:t>
            </a:r>
            <a:r>
              <a:rPr lang="en-US" dirty="0" err="1" smtClean="0"/>
              <a:t>melakukan</a:t>
            </a:r>
            <a:r>
              <a:rPr lang="en-US" dirty="0" smtClean="0"/>
              <a:t> perubahan </a:t>
            </a:r>
            <a:r>
              <a:rPr lang="en-US" dirty="0" err="1" smtClean="0"/>
              <a:t>secara</a:t>
            </a:r>
            <a:r>
              <a:rPr lang="en-US" dirty="0" smtClean="0"/>
              <a:t> tidak </a:t>
            </a:r>
            <a:r>
              <a:rPr lang="en-US" dirty="0" err="1" smtClean="0"/>
              <a:t>sengaja</a:t>
            </a:r>
            <a:r>
              <a:rPr lang="en-US" dirty="0" smtClean="0"/>
              <a:t> </a:t>
            </a:r>
            <a:r>
              <a:rPr lang="en-US" dirty="0" err="1" smtClean="0"/>
              <a:t>menghapus</a:t>
            </a:r>
            <a:r>
              <a:rPr lang="en-US" dirty="0" smtClean="0"/>
              <a:t> file </a:t>
            </a:r>
            <a:r>
              <a:rPr lang="en-US" dirty="0" err="1" smtClean="0"/>
              <a:t>atau</a:t>
            </a:r>
            <a:r>
              <a:rPr lang="en-US" dirty="0" smtClean="0"/>
              <a:t> </a:t>
            </a:r>
            <a:r>
              <a:rPr lang="en-US" dirty="0" err="1" smtClean="0"/>
              <a:t>memasukkan</a:t>
            </a:r>
            <a:r>
              <a:rPr lang="en-US" dirty="0" smtClean="0"/>
              <a:t> </a:t>
            </a:r>
            <a:r>
              <a:rPr lang="en-US" dirty="0" err="1" smtClean="0"/>
              <a:t>informasi</a:t>
            </a:r>
            <a:r>
              <a:rPr lang="en-US" dirty="0" smtClean="0"/>
              <a:t> yang </a:t>
            </a:r>
            <a:r>
              <a:rPr lang="en-US" dirty="0" err="1" smtClean="0"/>
              <a:t>salah</a:t>
            </a:r>
            <a:r>
              <a:rPr lang="en-US" dirty="0" smtClean="0"/>
              <a:t>.</a:t>
            </a:r>
          </a:p>
        </p:txBody>
      </p:sp>
      <p:sp>
        <p:nvSpPr>
          <p:cNvPr id="4" name="Slide Number Placeholder 3"/>
          <p:cNvSpPr>
            <a:spLocks noGrp="1"/>
          </p:cNvSpPr>
          <p:nvPr>
            <p:ph type="sldNum" sz="quarter" idx="10"/>
          </p:nvPr>
        </p:nvSpPr>
        <p:spPr/>
        <p:txBody>
          <a:bodyPr/>
          <a:lstStyle/>
          <a:p>
            <a:fld id="{26B4E9DD-C909-4612-BA08-EA107B4C456F}" type="slidenum">
              <a:rPr lang="id-ID" smtClean="0"/>
              <a:t>6</a:t>
            </a:fld>
            <a:endParaRPr lang="id-ID"/>
          </a:p>
        </p:txBody>
      </p:sp>
    </p:spTree>
    <p:extLst>
      <p:ext uri="{BB962C8B-B14F-4D97-AF65-F5344CB8AC3E}">
        <p14:creationId xmlns:p14="http://schemas.microsoft.com/office/powerpoint/2010/main" val="353405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Ketersediaan informasi adalah bagian ketiga dari trias CIA. Ketersediaan berarti bahwa informasi dapat diakses dan dimodifikasi oleh siapa pun yang berwenang untuk melakukannya dalam jangka waktu yang sesuai. Tergantung pada</a:t>
            </a:r>
            <a:r>
              <a:rPr lang="en-US" dirty="0" smtClean="0"/>
              <a:t> </a:t>
            </a:r>
            <a:r>
              <a:rPr lang="id-ID" dirty="0" smtClean="0"/>
              <a:t>jenis informasi, kerangka waktu yang tepat dapat berarti hal yang berbeda. Sebagai contoh, seorang pedagang saham membutuhkan informasi untuk segera tersedia, sementara seorang tenaga penjualan mungkin senang mendapatkan nomor penjualan untuk hari itu dalam laporan keesokan paginya. Perusahaan seperti Amazon.com akan meminta server mereka tersedia</a:t>
            </a:r>
            <a:r>
              <a:rPr lang="en-US" dirty="0" smtClean="0"/>
              <a:t> </a:t>
            </a:r>
            <a:r>
              <a:rPr lang="id-ID" dirty="0" smtClean="0"/>
              <a:t>dua puluh empat jam sehari, tujuh hari seminggu. Perusahaan lain mungkin tidak menderita jika server web mereka sedang down</a:t>
            </a:r>
            <a:r>
              <a:rPr lang="en-US" dirty="0" smtClean="0"/>
              <a:t> </a:t>
            </a:r>
            <a:r>
              <a:rPr lang="id-ID" dirty="0" smtClean="0"/>
              <a:t>selama beberapa menit sesekali.</a:t>
            </a:r>
            <a:endParaRPr lang="id-ID" dirty="0"/>
          </a:p>
        </p:txBody>
      </p:sp>
      <p:sp>
        <p:nvSpPr>
          <p:cNvPr id="4" name="Slide Number Placeholder 3"/>
          <p:cNvSpPr>
            <a:spLocks noGrp="1"/>
          </p:cNvSpPr>
          <p:nvPr>
            <p:ph type="sldNum" sz="quarter" idx="10"/>
          </p:nvPr>
        </p:nvSpPr>
        <p:spPr/>
        <p:txBody>
          <a:bodyPr/>
          <a:lstStyle/>
          <a:p>
            <a:fld id="{26B4E9DD-C909-4612-BA08-EA107B4C456F}" type="slidenum">
              <a:rPr lang="id-ID" smtClean="0"/>
              <a:t>7</a:t>
            </a:fld>
            <a:endParaRPr lang="id-ID"/>
          </a:p>
        </p:txBody>
      </p:sp>
    </p:spTree>
    <p:extLst>
      <p:ext uri="{BB962C8B-B14F-4D97-AF65-F5344CB8AC3E}">
        <p14:creationId xmlns:p14="http://schemas.microsoft.com/office/powerpoint/2010/main" val="283748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Cara paling umum untuk mengidentifikasi seseorang adalah melalui penampilan fisik mereka, tetapi bagaimana kita mengidentifikasi seseorang yang duduk di belakang layar komputer atau di ATM? Alat-alat untuk otentikasi digunakan untuk memastikan bahwa orang yang mengakses informasi, memangnya mereka yang menjadi dirinya sendiri.</a:t>
            </a:r>
            <a:endParaRPr lang="id-ID" dirty="0"/>
          </a:p>
        </p:txBody>
      </p:sp>
      <p:sp>
        <p:nvSpPr>
          <p:cNvPr id="4" name="Slide Number Placeholder 3"/>
          <p:cNvSpPr>
            <a:spLocks noGrp="1"/>
          </p:cNvSpPr>
          <p:nvPr>
            <p:ph type="sldNum" sz="quarter" idx="10"/>
          </p:nvPr>
        </p:nvSpPr>
        <p:spPr/>
        <p:txBody>
          <a:bodyPr/>
          <a:lstStyle/>
          <a:p>
            <a:fld id="{26B4E9DD-C909-4612-BA08-EA107B4C456F}" type="slidenum">
              <a:rPr lang="id-ID" smtClean="0"/>
              <a:t>9</a:t>
            </a:fld>
            <a:endParaRPr lang="id-ID"/>
          </a:p>
        </p:txBody>
      </p:sp>
    </p:spTree>
    <p:extLst>
      <p:ext uri="{BB962C8B-B14F-4D97-AF65-F5344CB8AC3E}">
        <p14:creationId xmlns:p14="http://schemas.microsoft.com/office/powerpoint/2010/main" val="178165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Setelah pengguna diautentikasi, langkah selanjutnya adalah memastikan bahwa mereka hanya dapat mengakses sumber informasi yang sesuai. Ini dilakukan melalui penggunaan kontrol akses. Kontrol akses menentukan pengguna mana yang berwenang untuk membaca, memodifikasi, menambah, dan / atau menghapus informasi. Ada beberapa model kontrol akses yang berbeda. Di sini kita akan membahas dua: daftar kontrol akses (ACL) dan kontrol akses berbasis peran</a:t>
            </a:r>
            <a:r>
              <a:rPr lang="en-US" dirty="0" smtClean="0"/>
              <a:t> </a:t>
            </a:r>
            <a:r>
              <a:rPr lang="id-ID" dirty="0" smtClean="0"/>
              <a:t>(RBAC).</a:t>
            </a:r>
            <a:endParaRPr lang="id-ID" dirty="0"/>
          </a:p>
        </p:txBody>
      </p:sp>
      <p:sp>
        <p:nvSpPr>
          <p:cNvPr id="4" name="Slide Number Placeholder 3"/>
          <p:cNvSpPr>
            <a:spLocks noGrp="1"/>
          </p:cNvSpPr>
          <p:nvPr>
            <p:ph type="sldNum" sz="quarter" idx="10"/>
          </p:nvPr>
        </p:nvSpPr>
        <p:spPr/>
        <p:txBody>
          <a:bodyPr/>
          <a:lstStyle/>
          <a:p>
            <a:fld id="{26B4E9DD-C909-4612-BA08-EA107B4C456F}" type="slidenum">
              <a:rPr lang="id-ID" smtClean="0"/>
              <a:t>10</a:t>
            </a:fld>
            <a:endParaRPr lang="id-ID"/>
          </a:p>
        </p:txBody>
      </p:sp>
    </p:spTree>
    <p:extLst>
      <p:ext uri="{BB962C8B-B14F-4D97-AF65-F5344CB8AC3E}">
        <p14:creationId xmlns:p14="http://schemas.microsoft.com/office/powerpoint/2010/main" val="1487158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90108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t>25/09/2019</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25/09/2019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25/09/2019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815B4FD-92E0-4978-907F-923BCA868FE5}" type="datetimeFigureOut">
              <a:rPr lang="id-ID" smtClean="0"/>
              <a:t>25/09/2019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
        <p:nvSpPr>
          <p:cNvPr id="7" name="Title 1"/>
          <p:cNvSpPr txBox="1">
            <a:spLocks/>
          </p:cNvSpPr>
          <p:nvPr userDrawn="1"/>
        </p:nvSpPr>
        <p:spPr>
          <a:xfrm>
            <a:off x="0" y="-23409"/>
            <a:ext cx="8121080" cy="356065"/>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200" i="1" dirty="0" smtClean="0">
                <a:solidFill>
                  <a:schemeClr val="bg1"/>
                </a:solidFill>
              </a:rPr>
              <a:t>Pengantar</a:t>
            </a:r>
            <a:r>
              <a:rPr lang="en-US" sz="1200" i="1" baseline="0" dirty="0" smtClean="0">
                <a:solidFill>
                  <a:schemeClr val="bg1"/>
                </a:solidFill>
              </a:rPr>
              <a:t> Sistem Informasi – INS105</a:t>
            </a:r>
            <a:endParaRPr lang="en-US" sz="1200" i="1" dirty="0">
              <a:solidFill>
                <a:schemeClr val="bg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t>25/09/2019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25/09/2019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t>25/09/2019</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t>25/09/2019</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t>25/09/2019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25/09/2019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t>25/09/2019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943136"/>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815B4FD-92E0-4978-907F-923BCA868FE5}" type="datetimeFigureOut">
              <a:rPr lang="id-ID" smtClean="0"/>
              <a:t>25/09/2019</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D71EAF9-DB67-464C-8987-984D7DE842F6}" type="slidenum">
              <a:rPr lang="id-ID" smtClean="0"/>
              <a:t>‹#›</a:t>
            </a:fld>
            <a:endParaRPr lang="id-ID"/>
          </a:p>
        </p:txBody>
      </p:sp>
      <p:pic>
        <p:nvPicPr>
          <p:cNvPr id="20" name="Picture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etsec.id/confidentiality-integrity-availability-keamanan-informasi/"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Information Systems Security</a:t>
            </a:r>
            <a:endParaRPr lang="id-ID" sz="4800" b="1" dirty="0">
              <a:effectLst>
                <a:outerShdw blurRad="38100" dist="38100" dir="2700000" algn="tl">
                  <a:srgbClr val="000000">
                    <a:alpha val="43137"/>
                  </a:srgbClr>
                </a:outerShdw>
              </a:effectLst>
            </a:endParaRPr>
          </a:p>
        </p:txBody>
      </p:sp>
      <p:sp>
        <p:nvSpPr>
          <p:cNvPr id="5" name="Subtitle 2"/>
          <p:cNvSpPr>
            <a:spLocks noGrp="1"/>
          </p:cNvSpPr>
          <p:nvPr>
            <p:ph type="subTitle" idx="1"/>
          </p:nvPr>
        </p:nvSpPr>
        <p:spPr>
          <a:xfrm>
            <a:off x="457200" y="3901086"/>
            <a:ext cx="4953000" cy="2956913"/>
          </a:xfrm>
        </p:spPr>
        <p:txBody>
          <a:bodyPr>
            <a:normAutofit fontScale="62500" lnSpcReduction="20000"/>
          </a:bodyPr>
          <a:lstStyle/>
          <a:p>
            <a:r>
              <a:rPr lang="id-ID" sz="3200" i="1" dirty="0" smtClean="0"/>
              <a:t>Introduction to Information System</a:t>
            </a:r>
            <a:endParaRPr lang="en-US" sz="3200" i="1" dirty="0" smtClean="0"/>
          </a:p>
          <a:p>
            <a:r>
              <a:rPr lang="en-US" sz="3200" dirty="0" smtClean="0"/>
              <a:t>(INS105)</a:t>
            </a:r>
            <a:endParaRPr lang="en-US" sz="2000" dirty="0" smtClean="0"/>
          </a:p>
          <a:p>
            <a:endParaRPr lang="en-US" sz="2000" i="1" dirty="0"/>
          </a:p>
          <a:p>
            <a:endParaRPr lang="en-US" sz="2000" i="1" dirty="0" smtClean="0"/>
          </a:p>
          <a:p>
            <a:endParaRPr lang="en-US" sz="2000" i="1" dirty="0"/>
          </a:p>
          <a:p>
            <a:endParaRPr lang="en-US" sz="2000" i="1" dirty="0" smtClean="0"/>
          </a:p>
          <a:p>
            <a:endParaRPr lang="en-US" sz="2000" i="1" dirty="0"/>
          </a:p>
          <a:p>
            <a:endParaRPr lang="en-US" sz="2000" i="1" dirty="0" smtClean="0"/>
          </a:p>
          <a:p>
            <a:endParaRPr lang="en-US" sz="2000" i="1" dirty="0"/>
          </a:p>
          <a:p>
            <a:endParaRPr lang="en-US" sz="2000" i="1" dirty="0" smtClean="0"/>
          </a:p>
          <a:p>
            <a:endParaRPr lang="en-US" sz="2000" i="1" dirty="0" smtClean="0"/>
          </a:p>
          <a:p>
            <a:endParaRPr lang="en-US" sz="2000" i="1" dirty="0" smtClean="0"/>
          </a:p>
          <a:p>
            <a:r>
              <a:rPr lang="en-US" sz="2000" i="1" dirty="0" smtClean="0">
                <a:latin typeface="Calibri" panose="020F0502020204030204" pitchFamily="34" charset="0"/>
                <a:cs typeface="Calibri" panose="020F0502020204030204" pitchFamily="34" charset="0"/>
              </a:rPr>
              <a:t>Marcello Singadji </a:t>
            </a:r>
            <a:r>
              <a:rPr lang="en-US" sz="2000" dirty="0" smtClean="0">
                <a:latin typeface="Calibri" panose="020F0502020204030204" pitchFamily="34" charset="0"/>
                <a:cs typeface="Calibri" panose="020F0502020204030204" pitchFamily="34" charset="0"/>
              </a:rPr>
              <a:t>|</a:t>
            </a:r>
            <a:r>
              <a:rPr lang="en-US" sz="2000" i="1" dirty="0" smtClean="0">
                <a:latin typeface="Calibri" panose="020F0502020204030204" pitchFamily="34" charset="0"/>
                <a:cs typeface="Calibri" panose="020F0502020204030204" pitchFamily="34" charset="0"/>
              </a:rPr>
              <a:t> marcello.singadji@upj.ac.id</a:t>
            </a:r>
            <a:endParaRPr lang="en-US"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457741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Access Control</a:t>
            </a:r>
          </a:p>
        </p:txBody>
      </p:sp>
      <p:sp>
        <p:nvSpPr>
          <p:cNvPr id="3" name="Content Placeholder 2"/>
          <p:cNvSpPr>
            <a:spLocks noGrp="1"/>
          </p:cNvSpPr>
          <p:nvPr>
            <p:ph idx="1"/>
          </p:nvPr>
        </p:nvSpPr>
        <p:spPr/>
        <p:txBody>
          <a:bodyPr/>
          <a:lstStyle/>
          <a:p>
            <a:r>
              <a:rPr lang="en-US" dirty="0"/>
              <a:t>Once a user has been authenticated, the next step is to ensure that they can only access the information resources that are </a:t>
            </a:r>
            <a:r>
              <a:rPr lang="en-US" dirty="0" smtClean="0"/>
              <a:t>appropriate</a:t>
            </a:r>
          </a:p>
          <a:p>
            <a:r>
              <a:rPr lang="en-US" dirty="0"/>
              <a:t>This is done through the use of access </a:t>
            </a:r>
            <a:r>
              <a:rPr lang="en-US" dirty="0" smtClean="0"/>
              <a:t>control</a:t>
            </a:r>
          </a:p>
          <a:p>
            <a:pPr lvl="1"/>
            <a:r>
              <a:rPr lang="en-US" dirty="0" smtClean="0"/>
              <a:t>To </a:t>
            </a:r>
            <a:r>
              <a:rPr lang="en-US" dirty="0"/>
              <a:t>read, modify, add, and/or delete </a:t>
            </a:r>
            <a:r>
              <a:rPr lang="en-US" dirty="0" smtClean="0"/>
              <a:t>information</a:t>
            </a:r>
          </a:p>
          <a:p>
            <a:r>
              <a:rPr lang="en-US" dirty="0" smtClean="0"/>
              <a:t>Two access control</a:t>
            </a:r>
          </a:p>
          <a:p>
            <a:pPr lvl="1"/>
            <a:r>
              <a:rPr lang="en-US" dirty="0" smtClean="0"/>
              <a:t>Access Control List </a:t>
            </a:r>
            <a:r>
              <a:rPr lang="en-US" dirty="0"/>
              <a:t>(ACL</a:t>
            </a:r>
            <a:r>
              <a:rPr lang="en-US" dirty="0" smtClean="0"/>
              <a:t>)</a:t>
            </a:r>
          </a:p>
          <a:p>
            <a:pPr lvl="1"/>
            <a:r>
              <a:rPr lang="en-US" dirty="0" smtClean="0"/>
              <a:t>Role-based </a:t>
            </a:r>
            <a:r>
              <a:rPr lang="en-US" dirty="0"/>
              <a:t>A</a:t>
            </a:r>
            <a:r>
              <a:rPr lang="en-US" dirty="0" smtClean="0"/>
              <a:t>ccess Control (RBAC)</a:t>
            </a:r>
            <a:endParaRPr lang="id-ID" dirty="0"/>
          </a:p>
        </p:txBody>
      </p:sp>
    </p:spTree>
    <p:extLst>
      <p:ext uri="{BB962C8B-B14F-4D97-AF65-F5344CB8AC3E}">
        <p14:creationId xmlns:p14="http://schemas.microsoft.com/office/powerpoint/2010/main" val="3512270622"/>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Access Control</a:t>
            </a:r>
          </a:p>
        </p:txBody>
      </p:sp>
      <p:pic>
        <p:nvPicPr>
          <p:cNvPr id="4" name="Content Placeholder 3"/>
          <p:cNvPicPr>
            <a:picLocks noGrp="1" noChangeAspect="1"/>
          </p:cNvPicPr>
          <p:nvPr>
            <p:ph idx="1"/>
          </p:nvPr>
        </p:nvPicPr>
        <p:blipFill rotWithShape="1">
          <a:blip r:embed="rId2"/>
          <a:srcRect l="2982" r="3082"/>
          <a:stretch/>
        </p:blipFill>
        <p:spPr>
          <a:xfrm>
            <a:off x="35495" y="2276872"/>
            <a:ext cx="9073009" cy="3181672"/>
          </a:xfrm>
          <a:prstGeom prst="rect">
            <a:avLst/>
          </a:prstGeom>
        </p:spPr>
      </p:pic>
    </p:spTree>
    <p:extLst>
      <p:ext uri="{BB962C8B-B14F-4D97-AF65-F5344CB8AC3E}">
        <p14:creationId xmlns:p14="http://schemas.microsoft.com/office/powerpoint/2010/main" val="2522214724"/>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Encryption</a:t>
            </a:r>
          </a:p>
        </p:txBody>
      </p:sp>
      <p:pic>
        <p:nvPicPr>
          <p:cNvPr id="4" name="Content Placeholder 3"/>
          <p:cNvPicPr>
            <a:picLocks noGrp="1" noChangeAspect="1"/>
          </p:cNvPicPr>
          <p:nvPr>
            <p:ph idx="1"/>
          </p:nvPr>
        </p:nvPicPr>
        <p:blipFill>
          <a:blip r:embed="rId2"/>
          <a:stretch>
            <a:fillRect/>
          </a:stretch>
        </p:blipFill>
        <p:spPr>
          <a:xfrm>
            <a:off x="2149326" y="1943100"/>
            <a:ext cx="4845347" cy="4325938"/>
          </a:xfrm>
          <a:prstGeom prst="rect">
            <a:avLst/>
          </a:prstGeom>
        </p:spPr>
      </p:pic>
    </p:spTree>
    <p:extLst>
      <p:ext uri="{BB962C8B-B14F-4D97-AF65-F5344CB8AC3E}">
        <p14:creationId xmlns:p14="http://schemas.microsoft.com/office/powerpoint/2010/main" val="29832320"/>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Backups</a:t>
            </a:r>
          </a:p>
        </p:txBody>
      </p:sp>
      <p:sp>
        <p:nvSpPr>
          <p:cNvPr id="3" name="Content Placeholder 2"/>
          <p:cNvSpPr>
            <a:spLocks noGrp="1"/>
          </p:cNvSpPr>
          <p:nvPr>
            <p:ph idx="1"/>
          </p:nvPr>
        </p:nvSpPr>
        <p:spPr/>
        <p:txBody>
          <a:bodyPr/>
          <a:lstStyle/>
          <a:p>
            <a:r>
              <a:rPr lang="en-US" dirty="0"/>
              <a:t>Another essential tool for information security is a comprehensive backup plan for the entire organization.</a:t>
            </a:r>
          </a:p>
          <a:p>
            <a:r>
              <a:rPr lang="en-US" dirty="0"/>
              <a:t>Not only should the data on the corporate servers be backed up, but individual computers used throughout the organization should also be backed </a:t>
            </a:r>
            <a:r>
              <a:rPr lang="en-US" dirty="0" smtClean="0"/>
              <a:t>up.</a:t>
            </a:r>
            <a:endParaRPr lang="id-ID" dirty="0"/>
          </a:p>
        </p:txBody>
      </p:sp>
    </p:spTree>
    <p:extLst>
      <p:ext uri="{BB962C8B-B14F-4D97-AF65-F5344CB8AC3E}">
        <p14:creationId xmlns:p14="http://schemas.microsoft.com/office/powerpoint/2010/main" val="3967767800"/>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Firewalls</a:t>
            </a:r>
          </a:p>
        </p:txBody>
      </p:sp>
      <p:pic>
        <p:nvPicPr>
          <p:cNvPr id="9218" name="Picture 2" descr="Image result for fire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7" y="1897088"/>
            <a:ext cx="8531225" cy="405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13580"/>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Physical Security</a:t>
            </a:r>
          </a:p>
        </p:txBody>
      </p:sp>
      <p:sp>
        <p:nvSpPr>
          <p:cNvPr id="3" name="Content Placeholder 2"/>
          <p:cNvSpPr>
            <a:spLocks noGrp="1"/>
          </p:cNvSpPr>
          <p:nvPr>
            <p:ph idx="1"/>
          </p:nvPr>
        </p:nvSpPr>
        <p:spPr/>
        <p:txBody>
          <a:bodyPr>
            <a:normAutofit fontScale="77500" lnSpcReduction="20000"/>
          </a:bodyPr>
          <a:lstStyle/>
          <a:p>
            <a:r>
              <a:rPr lang="en-US" dirty="0" smtClean="0"/>
              <a:t>Locked </a:t>
            </a:r>
            <a:r>
              <a:rPr lang="en-US" dirty="0"/>
              <a:t>doors: </a:t>
            </a:r>
            <a:endParaRPr lang="en-US" dirty="0" smtClean="0"/>
          </a:p>
          <a:p>
            <a:pPr lvl="1"/>
            <a:r>
              <a:rPr lang="en-US" dirty="0" smtClean="0"/>
              <a:t>High-value </a:t>
            </a:r>
            <a:r>
              <a:rPr lang="en-US" dirty="0"/>
              <a:t>information assets should be secured in a location with </a:t>
            </a:r>
            <a:r>
              <a:rPr lang="en-US" dirty="0" smtClean="0"/>
              <a:t>limited </a:t>
            </a:r>
            <a:r>
              <a:rPr lang="id-ID" dirty="0" smtClean="0"/>
              <a:t>access</a:t>
            </a:r>
            <a:r>
              <a:rPr lang="id-ID" dirty="0"/>
              <a:t>.</a:t>
            </a:r>
          </a:p>
          <a:p>
            <a:r>
              <a:rPr lang="en-US" dirty="0" smtClean="0"/>
              <a:t>Physical </a:t>
            </a:r>
            <a:r>
              <a:rPr lang="en-US" dirty="0"/>
              <a:t>intrusion </a:t>
            </a:r>
            <a:r>
              <a:rPr lang="en-US" dirty="0" smtClean="0"/>
              <a:t>detection</a:t>
            </a:r>
          </a:p>
          <a:p>
            <a:pPr lvl="1"/>
            <a:r>
              <a:rPr lang="en-US" dirty="0" smtClean="0"/>
              <a:t>High-value </a:t>
            </a:r>
            <a:r>
              <a:rPr lang="en-US" dirty="0"/>
              <a:t>information assets should be monitored through the use of security cameras </a:t>
            </a:r>
            <a:r>
              <a:rPr lang="en-US" dirty="0" smtClean="0"/>
              <a:t>and other </a:t>
            </a:r>
            <a:r>
              <a:rPr lang="en-US" dirty="0"/>
              <a:t>means to detect unauthorized access to the physical locations where they exist.</a:t>
            </a:r>
          </a:p>
          <a:p>
            <a:r>
              <a:rPr lang="en-US" dirty="0" smtClean="0"/>
              <a:t>Secured equipment</a:t>
            </a:r>
          </a:p>
          <a:p>
            <a:pPr lvl="1"/>
            <a:r>
              <a:rPr lang="en-US" dirty="0" smtClean="0"/>
              <a:t>Devices </a:t>
            </a:r>
            <a:r>
              <a:rPr lang="en-US" dirty="0"/>
              <a:t>should be locked down to prevent them from being stolen. One employee’s hard </a:t>
            </a:r>
            <a:r>
              <a:rPr lang="en-US" dirty="0" smtClean="0"/>
              <a:t>drive could </a:t>
            </a:r>
            <a:r>
              <a:rPr lang="en-US" dirty="0"/>
              <a:t>contain all of your customer information, so it is essential that it be secured.</a:t>
            </a:r>
          </a:p>
          <a:p>
            <a:r>
              <a:rPr lang="en-US" dirty="0" smtClean="0"/>
              <a:t>Environmental monitoring</a:t>
            </a:r>
          </a:p>
          <a:p>
            <a:pPr lvl="1"/>
            <a:r>
              <a:rPr lang="en-US" dirty="0" smtClean="0"/>
              <a:t>An </a:t>
            </a:r>
            <a:r>
              <a:rPr lang="en-US" dirty="0"/>
              <a:t>organization’s servers and other high-value equipment should always be kept in a </a:t>
            </a:r>
            <a:r>
              <a:rPr lang="en-US" dirty="0" smtClean="0"/>
              <a:t>room that </a:t>
            </a:r>
            <a:r>
              <a:rPr lang="en-US" dirty="0"/>
              <a:t>is monitored for temperature, humidity, and airflow</a:t>
            </a:r>
            <a:r>
              <a:rPr lang="en-US" dirty="0" smtClean="0"/>
              <a:t>.</a:t>
            </a:r>
            <a:endParaRPr lang="id-ID" dirty="0"/>
          </a:p>
        </p:txBody>
      </p:sp>
    </p:spTree>
    <p:extLst>
      <p:ext uri="{BB962C8B-B14F-4D97-AF65-F5344CB8AC3E}">
        <p14:creationId xmlns:p14="http://schemas.microsoft.com/office/powerpoint/2010/main" val="1349070688"/>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b="0" dirty="0"/>
              <a:t>Personal Information Security</a:t>
            </a:r>
            <a:endParaRPr lang="id-ID" dirty="0"/>
          </a:p>
        </p:txBody>
      </p:sp>
      <p:pic>
        <p:nvPicPr>
          <p:cNvPr id="10248" name="Picture 8"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573016"/>
            <a:ext cx="4034469" cy="2933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30312492"/>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a:t>Personal Information Security</a:t>
            </a:r>
          </a:p>
        </p:txBody>
      </p:sp>
      <p:sp>
        <p:nvSpPr>
          <p:cNvPr id="5" name="Content Placeholder 4"/>
          <p:cNvSpPr>
            <a:spLocks noGrp="1"/>
          </p:cNvSpPr>
          <p:nvPr>
            <p:ph idx="1"/>
          </p:nvPr>
        </p:nvSpPr>
        <p:spPr/>
        <p:txBody>
          <a:bodyPr/>
          <a:lstStyle/>
          <a:p>
            <a:r>
              <a:rPr lang="en-US" dirty="0"/>
              <a:t>Keep your software up to </a:t>
            </a:r>
            <a:r>
              <a:rPr lang="en-US" dirty="0" smtClean="0"/>
              <a:t>date</a:t>
            </a:r>
            <a:endParaRPr lang="en-US" dirty="0"/>
          </a:p>
          <a:p>
            <a:r>
              <a:rPr lang="en-US" dirty="0"/>
              <a:t>Install antivirus software and keep it up to </a:t>
            </a:r>
            <a:r>
              <a:rPr lang="en-US" dirty="0" smtClean="0"/>
              <a:t>date</a:t>
            </a:r>
          </a:p>
          <a:p>
            <a:r>
              <a:rPr lang="en-US" dirty="0"/>
              <a:t>Be smart about your </a:t>
            </a:r>
            <a:r>
              <a:rPr lang="en-US" dirty="0" smtClean="0"/>
              <a:t>connections</a:t>
            </a:r>
          </a:p>
          <a:p>
            <a:r>
              <a:rPr lang="id-ID" dirty="0" smtClean="0"/>
              <a:t>Back </a:t>
            </a:r>
            <a:r>
              <a:rPr lang="id-ID" dirty="0"/>
              <a:t>up your </a:t>
            </a:r>
            <a:r>
              <a:rPr lang="id-ID" dirty="0" smtClean="0"/>
              <a:t>data</a:t>
            </a:r>
            <a:endParaRPr lang="en-US" dirty="0" smtClean="0"/>
          </a:p>
          <a:p>
            <a:r>
              <a:rPr lang="en-US" dirty="0"/>
              <a:t>Secure your accounts with two-factor </a:t>
            </a:r>
            <a:r>
              <a:rPr lang="en-US" dirty="0" smtClean="0"/>
              <a:t>authentication</a:t>
            </a:r>
          </a:p>
          <a:p>
            <a:r>
              <a:rPr lang="en-US" dirty="0"/>
              <a:t>Make your passwords long, strong, and </a:t>
            </a:r>
            <a:r>
              <a:rPr lang="en-US" dirty="0" smtClean="0"/>
              <a:t>unique</a:t>
            </a:r>
          </a:p>
          <a:p>
            <a:r>
              <a:rPr lang="en-US" dirty="0"/>
              <a:t>Be suspicious of strange links and attachments</a:t>
            </a:r>
            <a:endParaRPr lang="id-ID" dirty="0"/>
          </a:p>
        </p:txBody>
      </p:sp>
    </p:spTree>
    <p:extLst>
      <p:ext uri="{BB962C8B-B14F-4D97-AF65-F5344CB8AC3E}">
        <p14:creationId xmlns:p14="http://schemas.microsoft.com/office/powerpoint/2010/main" val="137888058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yamininaidu.com.au/wp/wp-content/uploads/2013/05/any-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 y="476672"/>
            <a:ext cx="9147432" cy="63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239719"/>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Referensi</a:t>
            </a:r>
            <a:endParaRPr lang="id-ID" dirty="0"/>
          </a:p>
        </p:txBody>
      </p:sp>
      <p:sp>
        <p:nvSpPr>
          <p:cNvPr id="4" name="Text Placeholder 3"/>
          <p:cNvSpPr>
            <a:spLocks noGrp="1"/>
          </p:cNvSpPr>
          <p:nvPr>
            <p:ph type="body" idx="1"/>
          </p:nvPr>
        </p:nvSpPr>
        <p:spPr/>
        <p:txBody>
          <a:bodyPr>
            <a:normAutofit/>
          </a:bodyPr>
          <a:lstStyle/>
          <a:p>
            <a:pPr marL="388620" indent="-342900">
              <a:buFont typeface="Arial" panose="020B0604020202020204" pitchFamily="34" charset="0"/>
              <a:buChar char="•"/>
            </a:pPr>
            <a:r>
              <a:rPr lang="id-ID" i="1" dirty="0"/>
              <a:t>Introduction </a:t>
            </a:r>
            <a:r>
              <a:rPr lang="id-ID" i="1" dirty="0" smtClean="0"/>
              <a:t>to Information Systems, Third Edition, </a:t>
            </a:r>
            <a:r>
              <a:rPr lang="id-ID" dirty="0" smtClean="0"/>
              <a:t>R</a:t>
            </a:r>
            <a:r>
              <a:rPr lang="id-ID" dirty="0"/>
              <a:t>. </a:t>
            </a:r>
            <a:r>
              <a:rPr lang="id-ID" dirty="0" smtClean="0"/>
              <a:t>Kelly Rainer Jr, Casey </a:t>
            </a:r>
            <a:r>
              <a:rPr lang="id-ID" dirty="0"/>
              <a:t>G. </a:t>
            </a:r>
            <a:r>
              <a:rPr lang="id-ID" dirty="0" smtClean="0"/>
              <a:t>Cegielski, Wiley</a:t>
            </a:r>
            <a:endParaRPr lang="en-US" dirty="0" smtClean="0"/>
          </a:p>
          <a:p>
            <a:pPr marL="388620" indent="-342900">
              <a:buFont typeface="Arial" panose="020B0604020202020204" pitchFamily="34" charset="0"/>
              <a:buChar char="•"/>
            </a:pPr>
            <a:r>
              <a:rPr lang="en-US" i="1" dirty="0"/>
              <a:t>Information Systems for Business and </a:t>
            </a:r>
            <a:r>
              <a:rPr lang="en-US" i="1" dirty="0" smtClean="0"/>
              <a:t>Beyond, </a:t>
            </a:r>
            <a:r>
              <a:rPr lang="id-ID" dirty="0"/>
              <a:t>David T. Bourgeois, Ph.D.</a:t>
            </a:r>
            <a:endParaRPr lang="id-ID" i="1" dirty="0"/>
          </a:p>
        </p:txBody>
      </p:sp>
    </p:spTree>
    <p:extLst>
      <p:ext uri="{BB962C8B-B14F-4D97-AF65-F5344CB8AC3E}">
        <p14:creationId xmlns:p14="http://schemas.microsoft.com/office/powerpoint/2010/main" val="1419211188"/>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Learning Objectives</a:t>
            </a:r>
            <a:endParaRPr lang="id-ID" dirty="0"/>
          </a:p>
        </p:txBody>
      </p:sp>
      <p:sp>
        <p:nvSpPr>
          <p:cNvPr id="3" name="Content Placeholder 2"/>
          <p:cNvSpPr>
            <a:spLocks noGrp="1"/>
          </p:cNvSpPr>
          <p:nvPr>
            <p:ph idx="1"/>
          </p:nvPr>
        </p:nvSpPr>
        <p:spPr/>
        <p:txBody>
          <a:bodyPr>
            <a:normAutofit/>
          </a:bodyPr>
          <a:lstStyle/>
          <a:p>
            <a:r>
              <a:rPr lang="en-US" dirty="0" smtClean="0"/>
              <a:t>Identify the information security triad;</a:t>
            </a:r>
          </a:p>
          <a:p>
            <a:r>
              <a:rPr lang="en-US" dirty="0" smtClean="0"/>
              <a:t>Identify and understand the high-level concepts surrounding information security tools; and</a:t>
            </a:r>
          </a:p>
          <a:p>
            <a:r>
              <a:rPr lang="en-US" dirty="0" smtClean="0"/>
              <a:t>Secure yourself digitally.</a:t>
            </a:r>
            <a:endParaRPr lang="en-US" dirty="0"/>
          </a:p>
        </p:txBody>
      </p:sp>
      <p:pic>
        <p:nvPicPr>
          <p:cNvPr id="7" name="Picture 4" descr="Image result for information secu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085476"/>
            <a:ext cx="4608512"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98423281"/>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coach-em.com/wp-content/uploads/2013/04/Fotolia_36158804_M-9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63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800446"/>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id-ID" dirty="0"/>
          </a:p>
        </p:txBody>
      </p:sp>
      <p:sp>
        <p:nvSpPr>
          <p:cNvPr id="3" name="Content Placeholder 2"/>
          <p:cNvSpPr>
            <a:spLocks noGrp="1"/>
          </p:cNvSpPr>
          <p:nvPr>
            <p:ph idx="1"/>
          </p:nvPr>
        </p:nvSpPr>
        <p:spPr>
          <a:xfrm>
            <a:off x="5292080" y="1943136"/>
            <a:ext cx="3394720" cy="4325112"/>
          </a:xfrm>
        </p:spPr>
        <p:txBody>
          <a:bodyPr/>
          <a:lstStyle/>
          <a:p>
            <a:r>
              <a:rPr lang="en-US" dirty="0" smtClean="0"/>
              <a:t>Computers </a:t>
            </a:r>
            <a:r>
              <a:rPr lang="en-US" dirty="0"/>
              <a:t>and other digital devices have become essential to business and </a:t>
            </a:r>
            <a:r>
              <a:rPr lang="en-US" dirty="0" smtClean="0"/>
              <a:t>commerce</a:t>
            </a:r>
          </a:p>
          <a:p>
            <a:r>
              <a:rPr lang="en-US" dirty="0" smtClean="0"/>
              <a:t>They </a:t>
            </a:r>
            <a:r>
              <a:rPr lang="en-US" dirty="0"/>
              <a:t>are target for </a:t>
            </a:r>
            <a:r>
              <a:rPr lang="en-US" dirty="0" smtClean="0"/>
              <a:t>attacks</a:t>
            </a:r>
          </a:p>
          <a:p>
            <a:endParaRPr lang="id-ID" dirty="0"/>
          </a:p>
        </p:txBody>
      </p:sp>
      <p:pic>
        <p:nvPicPr>
          <p:cNvPr id="2050" name="Picture 2" descr="Image result for ha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47" y="2420888"/>
            <a:ext cx="4615684" cy="307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017531"/>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The Information Security Triad:</a:t>
            </a:r>
            <a:br>
              <a:rPr lang="id-ID" dirty="0"/>
            </a:br>
            <a:r>
              <a:rPr lang="id-ID" sz="3600" dirty="0"/>
              <a:t>Confidentiality, Integrity, Availability (CIA)</a:t>
            </a:r>
          </a:p>
        </p:txBody>
      </p:sp>
      <p:pic>
        <p:nvPicPr>
          <p:cNvPr id="3074" name="Picture 2" descr="Image result for The Information Security Triad: Confidentiality, Integrity, Availability (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0" y="2116505"/>
            <a:ext cx="5055385" cy="446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ectangle 5"/>
          <p:cNvSpPr/>
          <p:nvPr/>
        </p:nvSpPr>
        <p:spPr>
          <a:xfrm>
            <a:off x="3563888" y="6581001"/>
            <a:ext cx="2598788" cy="276999"/>
          </a:xfrm>
          <a:prstGeom prst="rect">
            <a:avLst/>
          </a:prstGeom>
        </p:spPr>
        <p:txBody>
          <a:bodyPr wrap="none">
            <a:spAutoFit/>
          </a:bodyPr>
          <a:lstStyle/>
          <a:p>
            <a:r>
              <a:rPr lang="id-ID" sz="1200" i="1" dirty="0">
                <a:solidFill>
                  <a:srgbClr val="444444"/>
                </a:solidFill>
                <a:latin typeface="Verdana" panose="020B0604030504040204" pitchFamily="34" charset="0"/>
              </a:rPr>
              <a:t>sumber gambar: opentext.com</a:t>
            </a:r>
            <a:endParaRPr lang="id-ID" sz="1200" dirty="0"/>
          </a:p>
        </p:txBody>
      </p:sp>
      <p:sp>
        <p:nvSpPr>
          <p:cNvPr id="7" name="Rectangle 6"/>
          <p:cNvSpPr/>
          <p:nvPr/>
        </p:nvSpPr>
        <p:spPr>
          <a:xfrm>
            <a:off x="4499992" y="3725816"/>
            <a:ext cx="4572000" cy="646331"/>
          </a:xfrm>
          <a:prstGeom prst="rect">
            <a:avLst/>
          </a:prstGeom>
        </p:spPr>
        <p:txBody>
          <a:bodyPr wrap="square">
            <a:spAutoFit/>
          </a:bodyPr>
          <a:lstStyle/>
          <a:p>
            <a:r>
              <a:rPr lang="id-ID">
                <a:hlinkClick r:id="rId3"/>
              </a:rPr>
              <a:t>https://netsec.id/confidentiality-integrity-availability-keamanan-informasi/</a:t>
            </a:r>
            <a:endParaRPr lang="id-ID"/>
          </a:p>
        </p:txBody>
      </p:sp>
    </p:spTree>
    <p:extLst>
      <p:ext uri="{BB962C8B-B14F-4D97-AF65-F5344CB8AC3E}">
        <p14:creationId xmlns:p14="http://schemas.microsoft.com/office/powerpoint/2010/main" val="1723778877"/>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Confidentiality</a:t>
            </a:r>
          </a:p>
        </p:txBody>
      </p:sp>
      <p:sp>
        <p:nvSpPr>
          <p:cNvPr id="3" name="Content Placeholder 2"/>
          <p:cNvSpPr>
            <a:spLocks noGrp="1"/>
          </p:cNvSpPr>
          <p:nvPr>
            <p:ph idx="1"/>
          </p:nvPr>
        </p:nvSpPr>
        <p:spPr/>
        <p:txBody>
          <a:bodyPr/>
          <a:lstStyle/>
          <a:p>
            <a:r>
              <a:rPr lang="en-US" dirty="0"/>
              <a:t>Confidentiality in this case is the information we have on our system / </a:t>
            </a:r>
            <a:r>
              <a:rPr lang="en-US" dirty="0" smtClean="0"/>
              <a:t>database</a:t>
            </a:r>
          </a:p>
          <a:p>
            <a:pPr lvl="1"/>
            <a:r>
              <a:rPr lang="en-US" dirty="0" smtClean="0"/>
              <a:t>Is </a:t>
            </a:r>
            <a:r>
              <a:rPr lang="en-US" dirty="0"/>
              <a:t>confidential and unauthorized users or people </a:t>
            </a:r>
            <a:r>
              <a:rPr lang="en-US" dirty="0" smtClean="0"/>
              <a:t>cannot access</a:t>
            </a:r>
          </a:p>
          <a:p>
            <a:pPr lvl="1"/>
            <a:endParaRPr lang="id-ID" dirty="0"/>
          </a:p>
        </p:txBody>
      </p:sp>
      <p:pic>
        <p:nvPicPr>
          <p:cNvPr id="4098" name="Picture 2" descr="Security and Transactions Encryp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3429000"/>
            <a:ext cx="3322539" cy="332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67127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Integrity</a:t>
            </a:r>
          </a:p>
        </p:txBody>
      </p:sp>
      <p:sp>
        <p:nvSpPr>
          <p:cNvPr id="3" name="Content Placeholder 2"/>
          <p:cNvSpPr>
            <a:spLocks noGrp="1"/>
          </p:cNvSpPr>
          <p:nvPr>
            <p:ph idx="1"/>
          </p:nvPr>
        </p:nvSpPr>
        <p:spPr>
          <a:xfrm>
            <a:off x="6073824" y="1943136"/>
            <a:ext cx="2612975" cy="4325112"/>
          </a:xfrm>
        </p:spPr>
        <p:txBody>
          <a:bodyPr/>
          <a:lstStyle/>
          <a:p>
            <a:r>
              <a:rPr lang="en-US" dirty="0" smtClean="0"/>
              <a:t>The </a:t>
            </a:r>
            <a:r>
              <a:rPr lang="en-US" dirty="0"/>
              <a:t>information is original has not been </a:t>
            </a:r>
            <a:r>
              <a:rPr lang="en-US" dirty="0" smtClean="0"/>
              <a:t>changed</a:t>
            </a:r>
          </a:p>
          <a:p>
            <a:r>
              <a:rPr lang="en-US" dirty="0" smtClean="0"/>
              <a:t>Can be trusted</a:t>
            </a:r>
          </a:p>
          <a:p>
            <a:endParaRPr lang="id-ID" dirty="0"/>
          </a:p>
        </p:txBody>
      </p:sp>
      <p:pic>
        <p:nvPicPr>
          <p:cNvPr id="5124" name="Picture 4" descr="Image result for integr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70" t="24407" r="10508" b="21694"/>
          <a:stretch/>
        </p:blipFill>
        <p:spPr bwMode="auto">
          <a:xfrm>
            <a:off x="432439" y="1943136"/>
            <a:ext cx="5616625"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937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Availability</a:t>
            </a:r>
          </a:p>
        </p:txBody>
      </p:sp>
      <p:sp>
        <p:nvSpPr>
          <p:cNvPr id="3" name="Content Placeholder 2"/>
          <p:cNvSpPr>
            <a:spLocks noGrp="1"/>
          </p:cNvSpPr>
          <p:nvPr>
            <p:ph idx="1"/>
          </p:nvPr>
        </p:nvSpPr>
        <p:spPr/>
        <p:txBody>
          <a:bodyPr/>
          <a:lstStyle/>
          <a:p>
            <a:r>
              <a:rPr lang="en-US" dirty="0" smtClean="0"/>
              <a:t>Information </a:t>
            </a:r>
            <a:r>
              <a:rPr lang="en-US" dirty="0"/>
              <a:t>can </a:t>
            </a:r>
            <a:r>
              <a:rPr lang="en-US" dirty="0" smtClean="0"/>
              <a:t>be accessed </a:t>
            </a:r>
            <a:r>
              <a:rPr lang="en-US" dirty="0"/>
              <a:t>and modified by anyone authorized</a:t>
            </a:r>
            <a:endParaRPr lang="id-ID" dirty="0"/>
          </a:p>
        </p:txBody>
      </p:sp>
      <p:pic>
        <p:nvPicPr>
          <p:cNvPr id="6146" name="Picture 2" descr="Image result for Availa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68960"/>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39514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1663" t="13437" r="8722" b="7600"/>
          <a:stretch/>
        </p:blipFill>
        <p:spPr bwMode="auto">
          <a:xfrm>
            <a:off x="2123728" y="3148608"/>
            <a:ext cx="6120681"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id-ID" dirty="0"/>
              <a:t>Tools for Information Security</a:t>
            </a:r>
          </a:p>
        </p:txBody>
      </p:sp>
      <p:sp>
        <p:nvSpPr>
          <p:cNvPr id="5" name="Text Placeholder 4"/>
          <p:cNvSpPr>
            <a:spLocks noGrp="1"/>
          </p:cNvSpPr>
          <p:nvPr>
            <p:ph type="body" idx="1"/>
          </p:nvPr>
        </p:nvSpPr>
        <p:spPr/>
        <p:txBody>
          <a:bodyPr/>
          <a:lstStyle/>
          <a:p>
            <a:endParaRPr lang="id-ID" dirty="0"/>
          </a:p>
        </p:txBody>
      </p:sp>
    </p:spTree>
    <p:extLst>
      <p:ext uri="{BB962C8B-B14F-4D97-AF65-F5344CB8AC3E}">
        <p14:creationId xmlns:p14="http://schemas.microsoft.com/office/powerpoint/2010/main" val="54643927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a:t>Authentication</a:t>
            </a:r>
          </a:p>
        </p:txBody>
      </p:sp>
      <p:sp>
        <p:nvSpPr>
          <p:cNvPr id="5" name="Content Placeholder 4"/>
          <p:cNvSpPr>
            <a:spLocks noGrp="1"/>
          </p:cNvSpPr>
          <p:nvPr>
            <p:ph idx="1"/>
          </p:nvPr>
        </p:nvSpPr>
        <p:spPr>
          <a:xfrm>
            <a:off x="3203848" y="1943136"/>
            <a:ext cx="5616624" cy="4325112"/>
          </a:xfrm>
        </p:spPr>
        <p:txBody>
          <a:bodyPr>
            <a:normAutofit lnSpcReduction="10000"/>
          </a:bodyPr>
          <a:lstStyle/>
          <a:p>
            <a:r>
              <a:rPr lang="en-US" dirty="0"/>
              <a:t>The most common way to identify someone is through their physical appearance, but how do we identify someone sitting behind a computer screen or at the ATM? Tools for authentication are used to ensure that the person accessing the information is, indeed, who they present themselves to be.</a:t>
            </a:r>
            <a:endParaRPr lang="id-ID" dirty="0"/>
          </a:p>
        </p:txBody>
      </p:sp>
      <p:pic>
        <p:nvPicPr>
          <p:cNvPr id="7170" name="Picture 2" descr="Image result for authent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640" y="980728"/>
            <a:ext cx="6048672" cy="643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903772"/>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17589</TotalTime>
  <Words>825</Words>
  <Application>Microsoft Office PowerPoint</Application>
  <PresentationFormat>On-screen Show (4:3)</PresentationFormat>
  <Paragraphs>84</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Georgia</vt:lpstr>
      <vt:lpstr>Trebuchet MS</vt:lpstr>
      <vt:lpstr>Verdana</vt:lpstr>
      <vt:lpstr>Wingdings 2</vt:lpstr>
      <vt:lpstr>Urban</vt:lpstr>
      <vt:lpstr>Information Systems Security</vt:lpstr>
      <vt:lpstr>Learning Objectives</vt:lpstr>
      <vt:lpstr>Introduction</vt:lpstr>
      <vt:lpstr>The Information Security Triad: Confidentiality, Integrity, Availability (CIA)</vt:lpstr>
      <vt:lpstr>Confidentiality</vt:lpstr>
      <vt:lpstr>Integrity</vt:lpstr>
      <vt:lpstr>Availability</vt:lpstr>
      <vt:lpstr>Tools for Information Security</vt:lpstr>
      <vt:lpstr>Authentication</vt:lpstr>
      <vt:lpstr>Access Control</vt:lpstr>
      <vt:lpstr>Access Control</vt:lpstr>
      <vt:lpstr>Encryption</vt:lpstr>
      <vt:lpstr>Backups</vt:lpstr>
      <vt:lpstr>Firewalls</vt:lpstr>
      <vt:lpstr>Physical Security</vt:lpstr>
      <vt:lpstr>Personal Information Security</vt:lpstr>
      <vt:lpstr>Personal Information Security</vt:lpstr>
      <vt:lpstr>PowerPoint Presentation</vt:lpstr>
      <vt:lpstr>Referensi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Marcello Singadji</cp:lastModifiedBy>
  <cp:revision>232</cp:revision>
  <dcterms:created xsi:type="dcterms:W3CDTF">2011-09-16T02:11:44Z</dcterms:created>
  <dcterms:modified xsi:type="dcterms:W3CDTF">2019-09-25T00:58:16Z</dcterms:modified>
</cp:coreProperties>
</file>