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97" r:id="rId3"/>
    <p:sldId id="310" r:id="rId4"/>
    <p:sldId id="319" r:id="rId5"/>
    <p:sldId id="320" r:id="rId6"/>
    <p:sldId id="296" r:id="rId7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67" d="100"/>
          <a:sy n="6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B1BF3A5-EBE8-4F01-81A1-8A56B8DADC73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989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7100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C14C-D3A5-4A53-A2EA-07D6D04BD98B}" type="datetime3">
              <a:rPr lang="en-US"/>
              <a:pPr>
                <a:defRPr/>
              </a:pPr>
              <a:t>4 February 2020</a:t>
            </a:fld>
            <a:endParaRPr lang="en-US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Eigen Space</a:t>
            </a: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95FB-F311-448D-93CC-646D43242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5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Aljabar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Linier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Week 10-11</a:t>
            </a:r>
          </a:p>
          <a:p>
            <a:r>
              <a:rPr lang="en-US" dirty="0" smtClean="0"/>
              <a:t>Eigen </a:t>
            </a:r>
            <a:r>
              <a:rPr lang="en-US" dirty="0" smtClean="0"/>
              <a:t>Value – Eigen Space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Eigen Value </a:t>
            </a:r>
            <a:r>
              <a:rPr lang="en-US" dirty="0" err="1" smtClean="0"/>
              <a:t>dan</a:t>
            </a:r>
            <a:r>
              <a:rPr lang="en-US" dirty="0" smtClean="0"/>
              <a:t> Eigen Space</a:t>
            </a:r>
          </a:p>
        </p:txBody>
      </p:sp>
    </p:spTree>
    <p:extLst>
      <p:ext uri="{BB962C8B-B14F-4D97-AF65-F5344CB8AC3E}">
        <p14:creationId xmlns:p14="http://schemas.microsoft.com/office/powerpoint/2010/main" val="66081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D327CBB-E670-47FD-85F8-225AF75311B3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04664"/>
            <a:ext cx="7100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NILAI EIGEN DAN VEKTOR EIGEN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574" y="1700808"/>
            <a:ext cx="7924800" cy="144360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1800" b="1" dirty="0" err="1" smtClean="0"/>
              <a:t>Definisi</a:t>
            </a:r>
            <a:endParaRPr lang="en-US" sz="18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1800" dirty="0" err="1" smtClean="0"/>
              <a:t>Jika</a:t>
            </a:r>
            <a:r>
              <a:rPr lang="en-US" sz="1800" dirty="0" smtClean="0"/>
              <a:t> A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matrks</a:t>
            </a:r>
            <a:r>
              <a:rPr lang="en-US" sz="1800" dirty="0" smtClean="0"/>
              <a:t> </a:t>
            </a:r>
            <a:r>
              <a:rPr lang="en-US" sz="1800" dirty="0" err="1" smtClean="0"/>
              <a:t>nxn</a:t>
            </a:r>
            <a:r>
              <a:rPr lang="en-US" sz="1800" dirty="0" smtClean="0"/>
              <a:t>,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vektor</a:t>
            </a:r>
            <a:r>
              <a:rPr lang="en-US" sz="1800" dirty="0" smtClean="0"/>
              <a:t> </a:t>
            </a:r>
            <a:r>
              <a:rPr lang="en-US" sz="1800" dirty="0" err="1" smtClean="0"/>
              <a:t>tak</a:t>
            </a:r>
            <a:r>
              <a:rPr lang="en-US" sz="1800" dirty="0" smtClean="0"/>
              <a:t> </a:t>
            </a:r>
            <a:r>
              <a:rPr lang="en-US" sz="1800" dirty="0" err="1" smtClean="0"/>
              <a:t>nol</a:t>
            </a:r>
            <a:r>
              <a:rPr lang="en-US" sz="1800" dirty="0" smtClean="0"/>
              <a:t> </a:t>
            </a:r>
            <a:r>
              <a:rPr lang="en-US" sz="1800" b="1" dirty="0" smtClean="0"/>
              <a:t>x</a:t>
            </a:r>
            <a:r>
              <a:rPr lang="en-US" sz="1800" dirty="0" smtClean="0"/>
              <a:t> di </a:t>
            </a:r>
            <a:r>
              <a:rPr lang="en-US" sz="1800" dirty="0" err="1" smtClean="0"/>
              <a:t>R</a:t>
            </a:r>
            <a:r>
              <a:rPr lang="en-US" sz="1800" baseline="30000" dirty="0" err="1" smtClean="0"/>
              <a:t>n</a:t>
            </a:r>
            <a:r>
              <a:rPr lang="en-US" sz="1800" dirty="0" smtClean="0"/>
              <a:t> </a:t>
            </a:r>
            <a:r>
              <a:rPr lang="en-US" sz="1800" dirty="0" err="1" smtClean="0"/>
              <a:t>disebut</a:t>
            </a:r>
            <a:r>
              <a:rPr lang="en-US" sz="1800" dirty="0" smtClean="0"/>
              <a:t> </a:t>
            </a:r>
            <a:r>
              <a:rPr lang="en-US" sz="1800" b="1" dirty="0" err="1" smtClean="0"/>
              <a:t>vektor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eigen</a:t>
            </a:r>
            <a:r>
              <a:rPr lang="en-US" sz="1800" b="1" dirty="0" smtClean="0"/>
              <a:t>  </a:t>
            </a:r>
            <a:r>
              <a:rPr lang="en-US" sz="1800" dirty="0" err="1" smtClean="0"/>
              <a:t>dari</a:t>
            </a:r>
            <a:r>
              <a:rPr lang="en-US" sz="1800" dirty="0" smtClean="0"/>
              <a:t> A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skalar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18" charset="2"/>
              </a:rPr>
              <a:t> </a:t>
            </a:r>
            <a:r>
              <a:rPr lang="en-US" sz="1800" dirty="0" err="1" smtClean="0">
                <a:sym typeface="Symbol" pitchFamily="18" charset="2"/>
              </a:rPr>
              <a:t>disebut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nilai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eigen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dari</a:t>
            </a:r>
            <a:r>
              <a:rPr lang="en-US" sz="1800" dirty="0" smtClean="0">
                <a:sym typeface="Symbol" pitchFamily="18" charset="2"/>
              </a:rPr>
              <a:t> A </a:t>
            </a:r>
            <a:r>
              <a:rPr lang="en-US" sz="1800" dirty="0" err="1" smtClean="0">
                <a:sym typeface="Symbol" pitchFamily="18" charset="2"/>
              </a:rPr>
              <a:t>jika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terpenuhi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persamaan</a:t>
            </a:r>
            <a:endParaRPr lang="en-US" sz="1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ym typeface="Symbol" pitchFamily="18" charset="2"/>
              </a:rPr>
              <a:t>		A</a:t>
            </a:r>
            <a:r>
              <a:rPr lang="en-US" sz="1800" b="1" dirty="0" smtClean="0">
                <a:sym typeface="Symbol" pitchFamily="18" charset="2"/>
              </a:rPr>
              <a:t>x</a:t>
            </a:r>
            <a:r>
              <a:rPr lang="en-US" sz="1800" dirty="0" smtClean="0">
                <a:sym typeface="Symbol" pitchFamily="18" charset="2"/>
              </a:rPr>
              <a:t> = </a:t>
            </a:r>
            <a:r>
              <a:rPr lang="en-US" sz="1800" b="1" dirty="0" smtClean="0">
                <a:sym typeface="Symbol" pitchFamily="18" charset="2"/>
              </a:rPr>
              <a:t>x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81000" y="3352800"/>
            <a:ext cx="541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/>
              <a:t>Menemukan nilai eigen A</a:t>
            </a:r>
            <a:endParaRPr lang="en-US" sz="2400" b="1" baseline="-250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1000" y="39624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Untuk menemukan nilai eigen dari matriks A nxn, tuliskan </a:t>
            </a:r>
            <a:r>
              <a:rPr lang="en-US">
                <a:sym typeface="Symbol" pitchFamily="18" charset="2"/>
              </a:rPr>
              <a:t>A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 = </a:t>
            </a:r>
            <a:r>
              <a:rPr lang="en-US" b="1">
                <a:sym typeface="Symbol" pitchFamily="18" charset="2"/>
              </a:rPr>
              <a:t>x</a:t>
            </a:r>
          </a:p>
          <a:p>
            <a:pPr eaLnBrk="1" hangingPunct="1">
              <a:spcBef>
                <a:spcPct val="20000"/>
              </a:spcBef>
            </a:pPr>
            <a:r>
              <a:rPr lang="en-US"/>
              <a:t> menjadi  </a:t>
            </a:r>
            <a:r>
              <a:rPr lang="en-US">
                <a:sym typeface="Symbol" pitchFamily="18" charset="2"/>
              </a:rPr>
              <a:t>A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 = I</a:t>
            </a:r>
            <a:r>
              <a:rPr lang="en-US" b="1">
                <a:sym typeface="Symbol" pitchFamily="18" charset="2"/>
              </a:rPr>
              <a:t>x </a:t>
            </a:r>
            <a:r>
              <a:rPr lang="en-US"/>
              <a:t> 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31800" y="47244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atau  (</a:t>
            </a:r>
            <a:r>
              <a:rPr lang="en-US">
                <a:sym typeface="Symbol" pitchFamily="18" charset="2"/>
              </a:rPr>
              <a:t>I</a:t>
            </a:r>
            <a:r>
              <a:rPr lang="en-US" b="1">
                <a:sym typeface="Symbol" pitchFamily="18" charset="2"/>
              </a:rPr>
              <a:t> -</a:t>
            </a:r>
            <a:r>
              <a:rPr lang="en-US">
                <a:sym typeface="Symbol" pitchFamily="18" charset="2"/>
              </a:rPr>
              <a:t>A</a:t>
            </a:r>
            <a:r>
              <a:rPr lang="en-US"/>
              <a:t>)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=</a:t>
            </a:r>
            <a:r>
              <a:rPr lang="en-US" b="1">
                <a:sym typeface="Symbol" pitchFamily="18" charset="2"/>
              </a:rPr>
              <a:t>0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431800" y="5143500"/>
            <a:ext cx="8102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Harus terdapat solusi tak-nol dari (</a:t>
            </a:r>
            <a:r>
              <a:rPr lang="en-US">
                <a:sym typeface="Symbol" pitchFamily="18" charset="2"/>
              </a:rPr>
              <a:t>I</a:t>
            </a:r>
            <a:r>
              <a:rPr lang="en-US" b="1">
                <a:sym typeface="Symbol" pitchFamily="18" charset="2"/>
              </a:rPr>
              <a:t> -</a:t>
            </a:r>
            <a:r>
              <a:rPr lang="en-US">
                <a:sym typeface="Symbol" pitchFamily="18" charset="2"/>
              </a:rPr>
              <a:t>A</a:t>
            </a:r>
            <a:r>
              <a:rPr lang="en-US"/>
              <a:t>)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=</a:t>
            </a:r>
            <a:r>
              <a:rPr lang="en-US" b="1">
                <a:sym typeface="Symbol" pitchFamily="18" charset="2"/>
              </a:rPr>
              <a:t>0. </a:t>
            </a:r>
            <a:r>
              <a:rPr lang="en-US">
                <a:sym typeface="Symbol" pitchFamily="18" charset="2"/>
              </a:rPr>
              <a:t>sistem persamaan tersebut memiliki solusi tak-nol jika</a:t>
            </a:r>
            <a:endParaRPr lang="en-US" b="1">
              <a:sym typeface="Symbol" pitchFamily="18" charset="2"/>
            </a:endParaRP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2362200" y="5791200"/>
            <a:ext cx="17526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det(</a:t>
            </a:r>
            <a:r>
              <a:rPr lang="en-US">
                <a:sym typeface="Symbol" pitchFamily="18" charset="2"/>
              </a:rPr>
              <a:t>I</a:t>
            </a:r>
            <a:r>
              <a:rPr lang="en-US" b="1">
                <a:sym typeface="Symbol" pitchFamily="18" charset="2"/>
              </a:rPr>
              <a:t> -</a:t>
            </a:r>
            <a:r>
              <a:rPr lang="en-US">
                <a:sym typeface="Symbol" pitchFamily="18" charset="2"/>
              </a:rPr>
              <a:t>A</a:t>
            </a:r>
            <a:r>
              <a:rPr lang="en-US"/>
              <a:t>)=</a:t>
            </a:r>
            <a:r>
              <a:rPr lang="en-US">
                <a:sym typeface="Symbol" pitchFamily="18" charset="2"/>
              </a:rPr>
              <a:t>0</a:t>
            </a: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41910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410200" y="5805488"/>
            <a:ext cx="2971800" cy="3698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Persamaan karakteristik</a:t>
            </a:r>
          </a:p>
        </p:txBody>
      </p:sp>
    </p:spTree>
    <p:extLst>
      <p:ext uri="{BB962C8B-B14F-4D97-AF65-F5344CB8AC3E}">
        <p14:creationId xmlns:p14="http://schemas.microsoft.com/office/powerpoint/2010/main" val="253329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nimBg="1"/>
      <p:bldP spid="9222" grpId="0"/>
      <p:bldP spid="9226" grpId="0"/>
      <p:bldP spid="9238" grpId="0"/>
      <p:bldP spid="9239" grpId="0"/>
      <p:bldP spid="9240" grpId="0" animBg="1"/>
      <p:bldP spid="9241" grpId="0" animBg="1"/>
      <p:bldP spid="92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79512" y="332656"/>
            <a:ext cx="8366894" cy="638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Contoh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	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Persamaan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karakteristik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A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adalah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	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Untuk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menemukan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eigenvektor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berasosiasi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dengan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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= 2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kita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bentuk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persamaan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:</a:t>
            </a: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	                      (A – 2I)X = 0</a:t>
            </a: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4424363" y="746125"/>
            <a:ext cx="350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1</a:t>
            </a: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4889500" y="746125"/>
            <a:ext cx="46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/>
              <a:t> 4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1" name="Text Box 7"/>
          <p:cNvSpPr txBox="1">
            <a:spLocks noChangeArrowheads="1"/>
          </p:cNvSpPr>
          <p:nvPr/>
        </p:nvSpPr>
        <p:spPr bwMode="auto">
          <a:xfrm>
            <a:off x="3602038" y="931863"/>
            <a:ext cx="68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A =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2" name="AutoShape 8"/>
          <p:cNvSpPr>
            <a:spLocks noChangeArrowheads="1"/>
          </p:cNvSpPr>
          <p:nvPr/>
        </p:nvSpPr>
        <p:spPr bwMode="auto">
          <a:xfrm>
            <a:off x="4343400" y="808038"/>
            <a:ext cx="1066800" cy="6858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Text Box 10"/>
          <p:cNvSpPr txBox="1">
            <a:spLocks noChangeArrowheads="1"/>
          </p:cNvSpPr>
          <p:nvPr/>
        </p:nvSpPr>
        <p:spPr bwMode="auto">
          <a:xfrm>
            <a:off x="3897313" y="2193925"/>
            <a:ext cx="654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/>
              <a:t>4-</a:t>
            </a:r>
            <a:r>
              <a:rPr lang="en-US" sz="2400">
                <a:sym typeface="Symbol" pitchFamily="18" charset="2"/>
              </a:rPr>
              <a:t>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4" name="Text Box 11"/>
          <p:cNvSpPr txBox="1">
            <a:spLocks noChangeArrowheads="1"/>
          </p:cNvSpPr>
          <p:nvPr/>
        </p:nvSpPr>
        <p:spPr bwMode="auto">
          <a:xfrm>
            <a:off x="1482725" y="240982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|A - </a:t>
            </a:r>
            <a:r>
              <a:rPr lang="en-US" sz="2400">
                <a:sym typeface="Symbol" pitchFamily="18" charset="2"/>
              </a:rPr>
              <a:t>I|</a:t>
            </a:r>
            <a:r>
              <a:rPr lang="en-US" sz="2400"/>
              <a:t> =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5" name="AutoShape 12"/>
          <p:cNvSpPr>
            <a:spLocks noChangeArrowheads="1"/>
          </p:cNvSpPr>
          <p:nvPr/>
        </p:nvSpPr>
        <p:spPr bwMode="auto">
          <a:xfrm>
            <a:off x="2974975" y="2298700"/>
            <a:ext cx="1600200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Text Box 13"/>
          <p:cNvSpPr txBox="1">
            <a:spLocks noChangeArrowheads="1"/>
          </p:cNvSpPr>
          <p:nvPr/>
        </p:nvSpPr>
        <p:spPr bwMode="auto">
          <a:xfrm>
            <a:off x="2997200" y="2195513"/>
            <a:ext cx="654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1-</a:t>
            </a:r>
            <a:r>
              <a:rPr lang="en-US" sz="2400">
                <a:sym typeface="Symbol" pitchFamily="18" charset="2"/>
              </a:rPr>
              <a:t></a:t>
            </a: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7" name="Text Box 14"/>
          <p:cNvSpPr txBox="1">
            <a:spLocks noChangeArrowheads="1"/>
          </p:cNvSpPr>
          <p:nvPr/>
        </p:nvSpPr>
        <p:spPr bwMode="auto">
          <a:xfrm>
            <a:off x="4783138" y="2393950"/>
            <a:ext cx="668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 dirty="0"/>
              <a:t>= 0</a:t>
            </a:r>
            <a:endParaRPr lang="en-US" sz="2400" baseline="-25000" dirty="0">
              <a:sym typeface="Symbol" pitchFamily="18" charset="2"/>
            </a:endParaRPr>
          </a:p>
        </p:txBody>
      </p:sp>
      <p:sp>
        <p:nvSpPr>
          <p:cNvPr id="55308" name="Text Box 15"/>
          <p:cNvSpPr txBox="1">
            <a:spLocks noChangeArrowheads="1"/>
          </p:cNvSpPr>
          <p:nvPr/>
        </p:nvSpPr>
        <p:spPr bwMode="auto">
          <a:xfrm>
            <a:off x="2597150" y="3079750"/>
            <a:ext cx="38084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/>
              <a:t>(1-</a:t>
            </a:r>
            <a:r>
              <a:rPr lang="en-US" sz="2400">
                <a:sym typeface="Symbol" pitchFamily="18" charset="2"/>
              </a:rPr>
              <a:t>) (4-) + 2 = 0</a:t>
            </a:r>
          </a:p>
          <a:p>
            <a:pPr algn="just"/>
            <a:r>
              <a:rPr lang="en-US" sz="2400">
                <a:sym typeface="Symbol" pitchFamily="18" charset="2"/>
              </a:rPr>
              <a:t>      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- 5 + 6 = 0</a:t>
            </a:r>
          </a:p>
          <a:p>
            <a:pPr algn="just"/>
            <a:r>
              <a:rPr lang="en-US" sz="2400">
                <a:sym typeface="Symbol" pitchFamily="18" charset="2"/>
              </a:rPr>
              <a:t>           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 = 2,   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= 3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9" name="Text Box 16"/>
          <p:cNvSpPr txBox="1">
            <a:spLocks noChangeArrowheads="1"/>
          </p:cNvSpPr>
          <p:nvPr/>
        </p:nvSpPr>
        <p:spPr bwMode="auto">
          <a:xfrm>
            <a:off x="2370138" y="5562600"/>
            <a:ext cx="628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/>
              <a:t>4-</a:t>
            </a:r>
            <a:r>
              <a:rPr lang="en-US" sz="2400">
                <a:sym typeface="Symbol" pitchFamily="18" charset="2"/>
              </a:rPr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10" name="AutoShape 17"/>
          <p:cNvSpPr>
            <a:spLocks noChangeArrowheads="1"/>
          </p:cNvSpPr>
          <p:nvPr/>
        </p:nvSpPr>
        <p:spPr bwMode="auto">
          <a:xfrm>
            <a:off x="1466850" y="5667375"/>
            <a:ext cx="1539875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Text Box 18"/>
          <p:cNvSpPr txBox="1">
            <a:spLocks noChangeArrowheads="1"/>
          </p:cNvSpPr>
          <p:nvPr/>
        </p:nvSpPr>
        <p:spPr bwMode="auto">
          <a:xfrm>
            <a:off x="1470025" y="5562600"/>
            <a:ext cx="628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1-</a:t>
            </a:r>
            <a:r>
              <a:rPr lang="en-US" sz="2400">
                <a:sym typeface="Symbol" pitchFamily="18" charset="2"/>
              </a:rPr>
              <a:t>2</a:t>
            </a: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12" name="Text Box 19"/>
          <p:cNvSpPr txBox="1">
            <a:spLocks noChangeArrowheads="1"/>
          </p:cNvSpPr>
          <p:nvPr/>
        </p:nvSpPr>
        <p:spPr bwMode="auto">
          <a:xfrm>
            <a:off x="3225800" y="5562600"/>
            <a:ext cx="471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X</a:t>
            </a:r>
            <a:r>
              <a:rPr lang="en-US" sz="2400" baseline="-25000"/>
              <a:t>1</a:t>
            </a:r>
          </a:p>
          <a:p>
            <a:pPr algn="ctr"/>
            <a:r>
              <a:rPr lang="en-US" sz="2400"/>
              <a:t>X</a:t>
            </a:r>
            <a:r>
              <a:rPr lang="en-US" sz="2400" baseline="-25000">
                <a:sym typeface="Symbol" pitchFamily="18" charset="2"/>
              </a:rPr>
              <a:t>2</a:t>
            </a:r>
          </a:p>
        </p:txBody>
      </p:sp>
      <p:sp>
        <p:nvSpPr>
          <p:cNvPr id="55313" name="Text Box 20"/>
          <p:cNvSpPr txBox="1">
            <a:spLocks noChangeArrowheads="1"/>
          </p:cNvSpPr>
          <p:nvPr/>
        </p:nvSpPr>
        <p:spPr bwMode="auto">
          <a:xfrm>
            <a:off x="4154488" y="5562600"/>
            <a:ext cx="350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0</a:t>
            </a:r>
            <a:endParaRPr lang="en-US" sz="2400" baseline="-25000"/>
          </a:p>
          <a:p>
            <a:pPr algn="ctr"/>
            <a:r>
              <a:rPr lang="en-US" sz="2400"/>
              <a:t>0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14" name="AutoShape 21"/>
          <p:cNvSpPr>
            <a:spLocks noChangeArrowheads="1"/>
          </p:cNvSpPr>
          <p:nvPr/>
        </p:nvSpPr>
        <p:spPr bwMode="auto">
          <a:xfrm>
            <a:off x="3157538" y="5667375"/>
            <a:ext cx="595312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AutoShape 22"/>
          <p:cNvSpPr>
            <a:spLocks noChangeArrowheads="1"/>
          </p:cNvSpPr>
          <p:nvPr/>
        </p:nvSpPr>
        <p:spPr bwMode="auto">
          <a:xfrm>
            <a:off x="4071938" y="5667375"/>
            <a:ext cx="503237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Text Box 23"/>
          <p:cNvSpPr txBox="1">
            <a:spLocks noChangeArrowheads="1"/>
          </p:cNvSpPr>
          <p:nvPr/>
        </p:nvSpPr>
        <p:spPr bwMode="auto">
          <a:xfrm>
            <a:off x="3724275" y="577532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/>
              <a:t>=</a:t>
            </a:r>
            <a:endParaRPr lang="en-US" sz="2400" baseline="-2500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081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1369368" y="1876425"/>
            <a:ext cx="46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>
                <a:sym typeface="Symbol" pitchFamily="18" charset="2"/>
              </a:rPr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23" name="AutoShape 5"/>
          <p:cNvSpPr>
            <a:spLocks noChangeArrowheads="1"/>
          </p:cNvSpPr>
          <p:nvPr/>
        </p:nvSpPr>
        <p:spPr bwMode="auto">
          <a:xfrm>
            <a:off x="718493" y="1981200"/>
            <a:ext cx="1144588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804218" y="1876425"/>
            <a:ext cx="46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  <a:endParaRPr lang="en-US" sz="2400">
              <a:sym typeface="Symbol" pitchFamily="18" charset="2"/>
            </a:endParaRP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2050406" y="1876425"/>
            <a:ext cx="4714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X</a:t>
            </a:r>
            <a:r>
              <a:rPr lang="en-US" sz="2400" baseline="-25000"/>
              <a:t>1</a:t>
            </a:r>
          </a:p>
          <a:p>
            <a:pPr algn="ctr"/>
            <a:r>
              <a:rPr lang="en-US" sz="2400"/>
              <a:t>X</a:t>
            </a:r>
            <a:r>
              <a:rPr lang="en-US" sz="2400" baseline="-25000">
                <a:sym typeface="Symbol" pitchFamily="18" charset="2"/>
              </a:rPr>
              <a:t>2</a:t>
            </a:r>
          </a:p>
        </p:txBody>
      </p:sp>
      <p:sp>
        <p:nvSpPr>
          <p:cNvPr id="56326" name="Text Box 8"/>
          <p:cNvSpPr txBox="1">
            <a:spLocks noChangeArrowheads="1"/>
          </p:cNvSpPr>
          <p:nvPr/>
        </p:nvSpPr>
        <p:spPr bwMode="auto">
          <a:xfrm>
            <a:off x="2979093" y="1876425"/>
            <a:ext cx="350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0</a:t>
            </a:r>
            <a:endParaRPr lang="en-US" sz="2400" baseline="-25000"/>
          </a:p>
          <a:p>
            <a:pPr algn="ctr"/>
            <a:r>
              <a:rPr lang="en-US" sz="2400"/>
              <a:t>0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27" name="AutoShape 9"/>
          <p:cNvSpPr>
            <a:spLocks noChangeArrowheads="1"/>
          </p:cNvSpPr>
          <p:nvPr/>
        </p:nvSpPr>
        <p:spPr bwMode="auto">
          <a:xfrm>
            <a:off x="1982143" y="1981200"/>
            <a:ext cx="595313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AutoShape 10"/>
          <p:cNvSpPr>
            <a:spLocks noChangeArrowheads="1"/>
          </p:cNvSpPr>
          <p:nvPr/>
        </p:nvSpPr>
        <p:spPr bwMode="auto">
          <a:xfrm>
            <a:off x="2896543" y="1981200"/>
            <a:ext cx="503238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Text Box 11"/>
          <p:cNvSpPr txBox="1">
            <a:spLocks noChangeArrowheads="1"/>
          </p:cNvSpPr>
          <p:nvPr/>
        </p:nvSpPr>
        <p:spPr bwMode="auto">
          <a:xfrm>
            <a:off x="2548881" y="2089150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/>
              <a:t>=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30" name="Text Box 12"/>
          <p:cNvSpPr txBox="1">
            <a:spLocks noChangeArrowheads="1"/>
          </p:cNvSpPr>
          <p:nvPr/>
        </p:nvSpPr>
        <p:spPr bwMode="auto">
          <a:xfrm>
            <a:off x="683568" y="2805112"/>
            <a:ext cx="7437438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n-US" sz="2400" dirty="0"/>
              <a:t>Dan </a:t>
            </a:r>
            <a:r>
              <a:rPr lang="en-US" sz="2400" dirty="0" err="1"/>
              <a:t>disini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= -X</a:t>
            </a:r>
            <a:r>
              <a:rPr lang="en-US" sz="2400" baseline="-25000" dirty="0"/>
              <a:t>1</a:t>
            </a:r>
            <a:r>
              <a:rPr lang="en-US" sz="2400" dirty="0"/>
              <a:t>. Kita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err="1"/>
              <a:t>katakanlah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1 </a:t>
            </a:r>
          </a:p>
          <a:p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eigen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        yang </a:t>
            </a:r>
            <a:r>
              <a:rPr lang="en-US" sz="2400" dirty="0" err="1"/>
              <a:t>diasosikan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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 = 2</a:t>
            </a:r>
          </a:p>
          <a:p>
            <a:r>
              <a:rPr lang="en-US" sz="2400" dirty="0" err="1">
                <a:sym typeface="Symbol" pitchFamily="18" charset="2"/>
              </a:rPr>
              <a:t>Sama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halnya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kita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dapat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peroleh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eigen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vektor</a:t>
            </a:r>
            <a:r>
              <a:rPr lang="en-US" sz="2400" dirty="0">
                <a:sym typeface="Symbol" pitchFamily="18" charset="2"/>
              </a:rPr>
              <a:t> </a:t>
            </a:r>
          </a:p>
          <a:p>
            <a:r>
              <a:rPr lang="en-US" sz="2400" dirty="0" err="1">
                <a:sym typeface="Symbol" pitchFamily="18" charset="2"/>
              </a:rPr>
              <a:t>berasosiasi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dengan</a:t>
            </a:r>
            <a:r>
              <a:rPr lang="en-US" sz="2400" dirty="0">
                <a:sym typeface="Symbol" pitchFamily="18" charset="2"/>
              </a:rPr>
              <a:t> 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 = 3 </a:t>
            </a:r>
            <a:r>
              <a:rPr lang="en-US" sz="2400" dirty="0" err="1">
                <a:sym typeface="Symbol" pitchFamily="18" charset="2"/>
              </a:rPr>
              <a:t>yaitu</a:t>
            </a:r>
            <a:r>
              <a:rPr lang="en-US" sz="2400" dirty="0">
                <a:sym typeface="Symbol" pitchFamily="18" charset="2"/>
              </a:rPr>
              <a:t> X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 = </a:t>
            </a:r>
          </a:p>
        </p:txBody>
      </p:sp>
      <p:sp>
        <p:nvSpPr>
          <p:cNvPr id="56331" name="Text Box 13"/>
          <p:cNvSpPr txBox="1">
            <a:spLocks noChangeArrowheads="1"/>
          </p:cNvSpPr>
          <p:nvPr/>
        </p:nvSpPr>
        <p:spPr bwMode="auto">
          <a:xfrm>
            <a:off x="5671493" y="3476625"/>
            <a:ext cx="392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/>
              <a:t>1</a:t>
            </a:r>
            <a:endParaRPr lang="en-US" baseline="-25000"/>
          </a:p>
          <a:p>
            <a:pPr algn="ctr"/>
            <a:r>
              <a:rPr lang="en-US"/>
              <a:t>-1</a:t>
            </a:r>
            <a:endParaRPr lang="en-US" baseline="-25000">
              <a:sym typeface="Symbol" pitchFamily="18" charset="2"/>
            </a:endParaRPr>
          </a:p>
        </p:txBody>
      </p:sp>
      <p:sp>
        <p:nvSpPr>
          <p:cNvPr id="56332" name="AutoShape 14"/>
          <p:cNvSpPr>
            <a:spLocks noChangeArrowheads="1"/>
          </p:cNvSpPr>
          <p:nvPr/>
        </p:nvSpPr>
        <p:spPr bwMode="auto">
          <a:xfrm>
            <a:off x="5609581" y="3592512"/>
            <a:ext cx="503237" cy="441325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Text Box 15"/>
          <p:cNvSpPr txBox="1">
            <a:spLocks noChangeArrowheads="1"/>
          </p:cNvSpPr>
          <p:nvPr/>
        </p:nvSpPr>
        <p:spPr bwMode="auto">
          <a:xfrm>
            <a:off x="5839768" y="4659858"/>
            <a:ext cx="392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1</a:t>
            </a:r>
            <a:endParaRPr lang="en-US" baseline="-25000" dirty="0"/>
          </a:p>
          <a:p>
            <a:pPr algn="ctr"/>
            <a:r>
              <a:rPr lang="en-US" dirty="0"/>
              <a:t>-2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6334" name="AutoShape 16"/>
          <p:cNvSpPr>
            <a:spLocks noChangeArrowheads="1"/>
          </p:cNvSpPr>
          <p:nvPr/>
        </p:nvSpPr>
        <p:spPr bwMode="auto">
          <a:xfrm>
            <a:off x="5793731" y="4584700"/>
            <a:ext cx="503237" cy="579437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3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8441</TotalTime>
  <Words>254</Words>
  <Application>Microsoft Office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Georgia</vt:lpstr>
      <vt:lpstr>Symbol</vt:lpstr>
      <vt:lpstr>Tahoma</vt:lpstr>
      <vt:lpstr>Trebuchet MS</vt:lpstr>
      <vt:lpstr>Verdana</vt:lpstr>
      <vt:lpstr>Wingdings</vt:lpstr>
      <vt:lpstr>Wingdings 2</vt:lpstr>
      <vt:lpstr>Urban</vt:lpstr>
      <vt:lpstr>Aljabar Linier</vt:lpstr>
      <vt:lpstr>Objective</vt:lpstr>
      <vt:lpstr>NILAI EIGEN DAN VEKTOR EIGEN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Windows User</cp:lastModifiedBy>
  <cp:revision>582</cp:revision>
  <dcterms:created xsi:type="dcterms:W3CDTF">2011-09-16T02:11:44Z</dcterms:created>
  <dcterms:modified xsi:type="dcterms:W3CDTF">2020-02-04T09:02:25Z</dcterms:modified>
</cp:coreProperties>
</file>