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325" r:id="rId2"/>
    <p:sldId id="348" r:id="rId3"/>
    <p:sldId id="373" r:id="rId4"/>
    <p:sldId id="378" r:id="rId5"/>
    <p:sldId id="375" r:id="rId6"/>
    <p:sldId id="376" r:id="rId7"/>
    <p:sldId id="377" r:id="rId8"/>
    <p:sldId id="379" r:id="rId9"/>
    <p:sldId id="380" r:id="rId10"/>
    <p:sldId id="381" r:id="rId11"/>
    <p:sldId id="382" r:id="rId12"/>
    <p:sldId id="384" r:id="rId13"/>
    <p:sldId id="347" r:id="rId14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8391" autoAdjust="0"/>
  </p:normalViewPr>
  <p:slideViewPr>
    <p:cSldViewPr>
      <p:cViewPr varScale="1">
        <p:scale>
          <a:sx n="58" d="100"/>
          <a:sy n="58" d="100"/>
        </p:scale>
        <p:origin x="17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onsep-matematika.blogspot.com/2015/09/operasi-baris-elementer-obe-dan-penerapannya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8 - 9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Operasi Baris Elementer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624648"/>
            <a:ext cx="7841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</a:t>
            </a:r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adjoint</a:t>
            </a:r>
            <a:endParaRPr lang="en-US" altLang="id-I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3789040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789040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0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21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20" y="764704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0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3528" y="2204864"/>
                <a:ext cx="2958695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C11 = +M11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04864"/>
                <a:ext cx="2958695" cy="603499"/>
              </a:xfrm>
              <a:prstGeom prst="rect">
                <a:avLst/>
              </a:prstGeom>
              <a:blipFill rotWithShape="0">
                <a:blip r:embed="rId3"/>
                <a:stretch>
                  <a:fillRect l="-20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528" y="2770861"/>
                <a:ext cx="3146246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C12 = -M12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70861"/>
                <a:ext cx="3146246" cy="603499"/>
              </a:xfrm>
              <a:prstGeom prst="rect">
                <a:avLst/>
              </a:prstGeom>
              <a:blipFill rotWithShape="0">
                <a:blip r:embed="rId4"/>
                <a:stretch>
                  <a:fillRect l="-193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9783" y="3374360"/>
                <a:ext cx="3019609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C13 = +M13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83" y="3374360"/>
                <a:ext cx="3019609" cy="603499"/>
              </a:xfrm>
              <a:prstGeom prst="rect">
                <a:avLst/>
              </a:prstGeom>
              <a:blipFill rotWithShape="0">
                <a:blip r:embed="rId5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3776" y="4279608"/>
                <a:ext cx="3146246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C21 = -M21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76" y="4279608"/>
                <a:ext cx="3146246" cy="603499"/>
              </a:xfrm>
              <a:prstGeom prst="rect">
                <a:avLst/>
              </a:prstGeom>
              <a:blipFill rotWithShape="0">
                <a:blip r:embed="rId6"/>
                <a:stretch>
                  <a:fillRect l="-213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3776" y="4845605"/>
                <a:ext cx="3086935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C22 = +M22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76" y="4845605"/>
                <a:ext cx="3086935" cy="603499"/>
              </a:xfrm>
              <a:prstGeom prst="rect">
                <a:avLst/>
              </a:prstGeom>
              <a:blipFill rotWithShape="0">
                <a:blip r:embed="rId7"/>
                <a:stretch>
                  <a:fillRect l="-21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0031" y="5449104"/>
                <a:ext cx="3207160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C23 = -M23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31" y="5449104"/>
                <a:ext cx="3207160" cy="603499"/>
              </a:xfrm>
              <a:prstGeom prst="rect">
                <a:avLst/>
              </a:prstGeom>
              <a:blipFill rotWithShape="0">
                <a:blip r:embed="rId8"/>
                <a:stretch>
                  <a:fillRect l="-19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51920" y="620688"/>
                <a:ext cx="3019609" cy="605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C31 = +M31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620688"/>
                <a:ext cx="3019609" cy="605550"/>
              </a:xfrm>
              <a:prstGeom prst="rect">
                <a:avLst/>
              </a:prstGeom>
              <a:blipFill rotWithShape="0">
                <a:blip r:embed="rId9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51920" y="1186685"/>
                <a:ext cx="3207160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C32 = -M32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186685"/>
                <a:ext cx="3207160" cy="603499"/>
              </a:xfrm>
              <a:prstGeom prst="rect">
                <a:avLst/>
              </a:prstGeom>
              <a:blipFill rotWithShape="0">
                <a:blip r:embed="rId10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18175" y="1790184"/>
                <a:ext cx="3080523" cy="605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C33 = +M33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75" y="1790184"/>
                <a:ext cx="3080523" cy="605550"/>
              </a:xfrm>
              <a:prstGeom prst="rect">
                <a:avLst/>
              </a:prstGeom>
              <a:blipFill rotWithShape="0">
                <a:blip r:embed="rId11"/>
                <a:stretch>
                  <a:fillRect l="-19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35896" y="2649113"/>
                <a:ext cx="5455917" cy="121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|</a:t>
                </a:r>
                <a:r>
                  <a:rPr lang="id-ID" sz="2000" dirty="0" err="1" smtClean="0"/>
                  <a:t>A|</a:t>
                </a:r>
                <a:r>
                  <a:rPr lang="id-ID" sz="20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id-ID" sz="2000" dirty="0" smtClean="0"/>
                  <a:t> = 0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id-ID" sz="2000" dirty="0" smtClean="0"/>
                  <a:t> - 1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id-ID" sz="2000" b="0" i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m:rPr>
                        <m:nor/>
                      </m:rPr>
                      <a:rPr lang="id-ID" sz="2000" dirty="0"/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 smtClean="0"/>
              </a:p>
              <a:p>
                <a:r>
                  <a:rPr lang="id-ID" sz="2000" dirty="0" smtClean="0"/>
                  <a:t>= -1(3) + 2(2) = 1</a:t>
                </a:r>
                <a:endParaRPr lang="id-ID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649113"/>
                <a:ext cx="5455917" cy="1211935"/>
              </a:xfrm>
              <a:prstGeom prst="rect">
                <a:avLst/>
              </a:prstGeom>
              <a:blipFill rotWithShape="0">
                <a:blip r:embed="rId12"/>
                <a:stretch>
                  <a:fillRect l="-1117" b="-80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07904" y="3977859"/>
                <a:ext cx="4684359" cy="1746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A</a:t>
                </a:r>
                <a:r>
                  <a:rPr lang="id-ID" sz="2000" baseline="30000" dirty="0" smtClean="0"/>
                  <a:t>1</a:t>
                </a:r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𝑎𝑑𝑗𝑜𝑖𝑛𝑡</m:t>
                    </m:r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id-ID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 smtClean="0"/>
              </a:p>
              <a:p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977859"/>
                <a:ext cx="4684359" cy="1746632"/>
              </a:xfrm>
              <a:prstGeom prst="rect">
                <a:avLst/>
              </a:prstGeom>
              <a:blipFill rotWithShape="0">
                <a:blip r:embed="rId13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168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Cari </a:t>
            </a:r>
            <a:r>
              <a:rPr lang="id-ID" dirty="0" err="1" smtClean="0"/>
              <a:t>Invers</a:t>
            </a:r>
            <a:r>
              <a:rPr lang="id-ID" dirty="0" smtClean="0"/>
              <a:t> untuk Matriks menggunakan matriks </a:t>
            </a:r>
            <a:r>
              <a:rPr lang="id-ID" dirty="0" err="1" smtClean="0"/>
              <a:t>adjoint</a:t>
            </a:r>
            <a:r>
              <a:rPr lang="id-ID" dirty="0" smtClean="0"/>
              <a:t> A</a:t>
            </a:r>
          </a:p>
          <a:p>
            <a:pPr marL="109693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A</a:t>
                </a:r>
                <a:r>
                  <a:rPr lang="id-ID" sz="2400" baseline="30000" dirty="0"/>
                  <a:t> 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blipFill rotWithShape="0">
                <a:blip r:embed="rId2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14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8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Operasi Baris Elementer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Operasi Baris Elementer (OBE)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 menggunakan OBE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 menggunakan matriks </a:t>
            </a:r>
            <a:r>
              <a:rPr lang="id-ID" dirty="0" err="1" smtClean="0"/>
              <a:t>adjoint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 </a:t>
            </a:r>
            <a:r>
              <a:rPr lang="id-ID" b="1" dirty="0" smtClean="0">
                <a:hlinkClick r:id="rId2"/>
              </a:rPr>
              <a:t>Operasi </a:t>
            </a:r>
            <a:r>
              <a:rPr lang="id-ID" b="1" dirty="0">
                <a:hlinkClick r:id="rId2"/>
              </a:rPr>
              <a:t>Baris Elementer (OBE)</a:t>
            </a:r>
            <a:r>
              <a:rPr lang="id-ID" dirty="0"/>
              <a:t> merupakan </a:t>
            </a:r>
            <a:r>
              <a:rPr lang="id-ID" dirty="0" err="1"/>
              <a:t>suatu</a:t>
            </a:r>
            <a:r>
              <a:rPr lang="id-ID" dirty="0"/>
              <a:t> operasi yang diterapkan pada baris </a:t>
            </a:r>
            <a:r>
              <a:rPr lang="id-ID" dirty="0" err="1"/>
              <a:t>suatu</a:t>
            </a:r>
            <a:r>
              <a:rPr lang="id-ID" dirty="0"/>
              <a:t> matriks. </a:t>
            </a:r>
            <a:endParaRPr lang="id-ID" dirty="0" smtClean="0"/>
          </a:p>
          <a:p>
            <a:r>
              <a:rPr lang="id-ID" dirty="0" smtClean="0"/>
              <a:t>OBE </a:t>
            </a:r>
            <a:r>
              <a:rPr lang="id-ID" dirty="0"/>
              <a:t>bisa digunakan untuk menentukan </a:t>
            </a:r>
            <a:r>
              <a:rPr lang="id-ID" dirty="0" err="1"/>
              <a:t>invers</a:t>
            </a:r>
            <a:r>
              <a:rPr lang="id-ID" dirty="0"/>
              <a:t> </a:t>
            </a:r>
            <a:r>
              <a:rPr lang="id-ID" dirty="0" err="1"/>
              <a:t>suatu</a:t>
            </a:r>
            <a:r>
              <a:rPr lang="id-ID" dirty="0"/>
              <a:t> matriks dan menyelesaikan </a:t>
            </a:r>
            <a:r>
              <a:rPr lang="id-ID" dirty="0" err="1"/>
              <a:t>suatu</a:t>
            </a:r>
            <a:r>
              <a:rPr lang="id-ID" dirty="0"/>
              <a:t> sistem persamaan linear (SPL). </a:t>
            </a:r>
          </a:p>
          <a:p>
            <a:r>
              <a:rPr lang="id-ID" dirty="0" smtClean="0"/>
              <a:t>OBE menjadi dasar penyelesaian matriks </a:t>
            </a:r>
            <a:r>
              <a:rPr lang="id-ID" dirty="0" err="1" smtClean="0"/>
              <a:t>menggunkan</a:t>
            </a:r>
            <a:r>
              <a:rPr lang="id-ID" dirty="0" smtClean="0"/>
              <a:t> teknik Eliminasi </a:t>
            </a:r>
            <a:r>
              <a:rPr lang="id-ID" dirty="0" err="1" smtClean="0"/>
              <a:t>Gauss</a:t>
            </a:r>
            <a:r>
              <a:rPr lang="id-ID" dirty="0" smtClean="0"/>
              <a:t> , </a:t>
            </a:r>
            <a:r>
              <a:rPr lang="id-ID" dirty="0" err="1" smtClean="0"/>
              <a:t>Gauss-Jordan</a:t>
            </a:r>
            <a:r>
              <a:rPr lang="id-ID" dirty="0" smtClean="0"/>
              <a:t>, </a:t>
            </a:r>
            <a:r>
              <a:rPr lang="id-ID" dirty="0" err="1" smtClean="0"/>
              <a:t>Gauss-Seidell</a:t>
            </a:r>
            <a:r>
              <a:rPr lang="id-ID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/>
          <a:lstStyle/>
          <a:p>
            <a:r>
              <a:rPr lang="id-ID" dirty="0" smtClean="0"/>
              <a:t>Cara OBE :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15480"/>
                <a:ext cx="8568952" cy="4325112"/>
              </a:xfrm>
            </p:spPr>
            <p:txBody>
              <a:bodyPr>
                <a:noAutofit/>
              </a:bodyPr>
              <a:lstStyle/>
              <a:p>
                <a:pPr marL="109693" indent="0">
                  <a:buNone/>
                </a:pPr>
                <a:r>
                  <a:rPr lang="id-ID" sz="2400" dirty="0" smtClean="0"/>
                  <a:t>Perhatikan matriks berordo </a:t>
                </a:r>
                <a:r>
                  <a:rPr lang="id-ID" sz="2400" dirty="0" err="1"/>
                  <a:t>m×n</a:t>
                </a:r>
                <a:r>
                  <a:rPr lang="id-ID" sz="2400" dirty="0"/>
                  <a:t> berikut </a:t>
                </a:r>
                <a:r>
                  <a:rPr lang="id-ID" sz="2400" dirty="0" smtClean="0"/>
                  <a:t>: A=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𝐴𝑚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𝐴𝑚𝑛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  <a:p>
                <a:pPr marL="109693" indent="0">
                  <a:buNone/>
                </a:pPr>
                <a:r>
                  <a:rPr lang="id-ID" sz="2400" dirty="0" smtClean="0"/>
                  <a:t>Pada </a:t>
                </a:r>
                <a:r>
                  <a:rPr lang="id-ID" sz="2400" dirty="0"/>
                  <a:t>matriks A kita dapat melakukan </a:t>
                </a:r>
                <a:r>
                  <a:rPr lang="id-ID" sz="2400" dirty="0" smtClean="0"/>
                  <a:t>operasi </a:t>
                </a:r>
                <a:r>
                  <a:rPr lang="id-ID" sz="2400" dirty="0"/>
                  <a:t>berikut :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1). mengalikan </a:t>
                </a:r>
                <a:r>
                  <a:rPr lang="id-ID" sz="2400" dirty="0" err="1"/>
                  <a:t>suatu</a:t>
                </a:r>
                <a:r>
                  <a:rPr lang="id-ID" sz="2400" dirty="0"/>
                  <a:t> baris dengan bilangan tak nol,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2). menambahkan kelipatan </a:t>
                </a:r>
                <a:r>
                  <a:rPr lang="id-ID" sz="2400" dirty="0" err="1"/>
                  <a:t>suatu</a:t>
                </a:r>
                <a:r>
                  <a:rPr lang="id-ID" sz="2400" dirty="0"/>
                  <a:t> baris pada baris lain,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3). menukarkan sebarang dua buah baris,</a:t>
                </a:r>
              </a:p>
              <a:p>
                <a:r>
                  <a:rPr lang="id-ID" sz="2400" dirty="0" smtClean="0"/>
                  <a:t>Ketiga </a:t>
                </a:r>
                <a:r>
                  <a:rPr lang="id-ID" sz="2400" dirty="0"/>
                  <a:t>operasi OBE bisa digunakan atau hanya menggunakan salah satunya saja</a:t>
                </a:r>
                <a:r>
                  <a:rPr lang="id-ID" sz="2400" dirty="0" smtClean="0"/>
                  <a:t>.</a:t>
                </a:r>
              </a:p>
              <a:p>
                <a:r>
                  <a:rPr lang="id-ID" sz="2400" dirty="0" smtClean="0"/>
                  <a:t> </a:t>
                </a:r>
                <a:r>
                  <a:rPr lang="id-ID" sz="2400" dirty="0"/>
                  <a:t>Suatu matriks A′ yang diperoleh dari proses sejumlah hingga OBE pada matriks A, dikatakan ekuivalen dengan matriks A, yang dapat dinotasikan dengan A∼A′ 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15480"/>
                <a:ext cx="8568952" cy="4325112"/>
              </a:xfrm>
              <a:blipFill rotWithShape="0">
                <a:blip r:embed="rId2"/>
                <a:stretch>
                  <a:fillRect t="-1127" b="-1760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65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596456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dirty="0" err="1" smtClean="0">
                <a:latin typeface="Times New Roman" pitchFamily="18" charset="0"/>
                <a:cs typeface="Times New Roman" pitchFamily="18" charset="0"/>
              </a:rPr>
              <a:t>Invers</a:t>
            </a:r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 menggunakan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OBE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(invers)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dibalik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mereduksi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baseline="-14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penyelesaian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Gabungkan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1082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| 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| 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82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6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496521"/>
            <a:ext cx="7841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</a:t>
            </a:r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elementer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id-I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2620963"/>
            <a:ext cx="189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Penyelesaian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28272" y="4892823"/>
            <a:ext cx="1168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110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id-ID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4021931" y="3013223"/>
            <a:ext cx="1099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1/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id-ID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40" name="Rectangle 17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4261243" y="5325417"/>
            <a:ext cx="1002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–R</a:t>
            </a:r>
            <a:r>
              <a:rPr lang="en-US" altLang="id-ID" sz="2400" b="1" baseline="-30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1395722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95722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2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8600" y="3032434"/>
                <a:ext cx="3928191" cy="1231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32434"/>
                <a:ext cx="3928191" cy="1231747"/>
              </a:xfrm>
              <a:prstGeom prst="rect">
                <a:avLst/>
              </a:prstGeom>
              <a:blipFill rotWithShape="0">
                <a:blip r:embed="rId3"/>
                <a:stretch>
                  <a:fillRect l="-32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9032" y="4259417"/>
                <a:ext cx="3915816" cy="1481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/>
                  <a:t> </a:t>
                </a:r>
                <a:r>
                  <a:rPr lang="id-ID" sz="2800" dirty="0" smtClean="0"/>
                  <a:t>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32" y="4259417"/>
                <a:ext cx="3915816" cy="14810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8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81" grpId="0"/>
      <p:bldP spid="24" grpId="0"/>
      <p:bldP spid="32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103222" y="453584"/>
                <a:ext cx="3652090" cy="1497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222" y="453584"/>
                <a:ext cx="3652090" cy="14972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3651112" y="423623"/>
                <a:ext cx="1541086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1112" y="423623"/>
                <a:ext cx="1541086" cy="624082"/>
              </a:xfrm>
              <a:prstGeom prst="rect">
                <a:avLst/>
              </a:prstGeom>
              <a:blipFill rotWithShape="0">
                <a:blip r:embed="rId3"/>
                <a:stretch>
                  <a:fillRect l="-6324" b="-77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2967" y="2336547"/>
                <a:ext cx="4121769" cy="1503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7" y="2336547"/>
                <a:ext cx="4121769" cy="15032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4120025" y="3301173"/>
            <a:ext cx="651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US" altLang="id-ID" sz="2400" b="1" baseline="-25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3645035" y="1349611"/>
                <a:ext cx="1204176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5035" y="1349611"/>
                <a:ext cx="1204176" cy="624082"/>
              </a:xfrm>
              <a:prstGeom prst="rect">
                <a:avLst/>
              </a:prstGeom>
              <a:blipFill rotWithShape="0">
                <a:blip r:embed="rId5"/>
                <a:stretch>
                  <a:fillRect l="-8122" r="-3046" b="-77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8651" y="5402117"/>
                <a:ext cx="4018472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51" y="5402117"/>
                <a:ext cx="4018472" cy="106894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4204736" y="4016998"/>
                <a:ext cx="1279517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4736" y="4016998"/>
                <a:ext cx="1279517" cy="624082"/>
              </a:xfrm>
              <a:prstGeom prst="rect">
                <a:avLst/>
              </a:prstGeom>
              <a:blipFill rotWithShape="0">
                <a:blip r:embed="rId7"/>
                <a:stretch>
                  <a:fillRect l="-7619" r="-2381" b="-78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204736" y="4818234"/>
            <a:ext cx="1019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US" altLang="id-ID" sz="2400" b="1" baseline="-25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43" y="4016998"/>
                <a:ext cx="4604808" cy="1283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43" y="4016998"/>
                <a:ext cx="4604808" cy="12834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89231" y="5449190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Jadi A</a:t>
                </a:r>
                <a:r>
                  <a:rPr lang="id-ID" sz="2400" baseline="30000" dirty="0" smtClean="0"/>
                  <a:t>-1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231" y="5449190"/>
                <a:ext cx="3671202" cy="1068947"/>
              </a:xfrm>
              <a:prstGeom prst="rect">
                <a:avLst/>
              </a:prstGeom>
              <a:blipFill rotWithShape="0">
                <a:blip r:embed="rId9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57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9" grpId="0"/>
      <p:bldP spid="20" grpId="0"/>
      <p:bldP spid="21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Cari </a:t>
            </a:r>
            <a:r>
              <a:rPr lang="id-ID" dirty="0" err="1" smtClean="0"/>
              <a:t>Invers</a:t>
            </a:r>
            <a:r>
              <a:rPr lang="id-ID" dirty="0" smtClean="0"/>
              <a:t> untuk Matriks menggunakan OBE (Operasi Baris Elementer)</a:t>
            </a:r>
          </a:p>
          <a:p>
            <a:pPr marL="109693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A</a:t>
                </a:r>
                <a:r>
                  <a:rPr lang="id-ID" sz="2400" baseline="30000" dirty="0"/>
                  <a:t> 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blipFill rotWithShape="0">
                <a:blip r:embed="rId2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010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1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d-ID" dirty="0" err="1" smtClean="0"/>
              <a:t>Invers</a:t>
            </a:r>
            <a:r>
              <a:rPr lang="id-ID" dirty="0" smtClean="0"/>
              <a:t> menggunakan matriks </a:t>
            </a:r>
            <a:r>
              <a:rPr lang="id-ID" dirty="0" err="1" smtClean="0"/>
              <a:t>adjoint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711050"/>
                <a:ext cx="8229600" cy="4325112"/>
              </a:xfrm>
            </p:spPr>
            <p:txBody>
              <a:bodyPr>
                <a:normAutofit fontScale="77500" lnSpcReduction="20000"/>
              </a:bodyPr>
              <a:lstStyle/>
              <a:p>
                <a:pPr marL="109693" indent="0">
                  <a:buNone/>
                </a:pPr>
                <a:r>
                  <a:rPr lang="id-ID" dirty="0" smtClean="0"/>
                  <a:t>Cara lain untuk mencari </a:t>
                </a:r>
                <a:r>
                  <a:rPr lang="id-ID" dirty="0" err="1" smtClean="0"/>
                  <a:t>invers</a:t>
                </a:r>
                <a:r>
                  <a:rPr lang="id-ID" dirty="0" smtClean="0"/>
                  <a:t> adalah menggunakan </a:t>
                </a:r>
                <a:r>
                  <a:rPr lang="id-ID" dirty="0" err="1" smtClean="0"/>
                  <a:t>adjoint</a:t>
                </a:r>
                <a:r>
                  <a:rPr lang="id-ID" dirty="0" smtClean="0"/>
                  <a:t> matriks</a:t>
                </a:r>
              </a:p>
              <a:p>
                <a:pPr marL="109693" indent="0">
                  <a:buNone/>
                </a:pPr>
                <a:endParaRPr lang="id-ID" dirty="0"/>
              </a:p>
              <a:p>
                <a:pPr marL="109693" indent="0">
                  <a:buNone/>
                </a:pPr>
                <a:r>
                  <a:rPr lang="id-ID" dirty="0" smtClean="0"/>
                  <a:t>A</a:t>
                </a:r>
                <a:r>
                  <a:rPr lang="id-ID" baseline="30000" dirty="0" smtClean="0"/>
                  <a:t>1</a:t>
                </a:r>
                <a:r>
                  <a:rPr lang="id-ID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𝑎𝑑𝑗𝑜𝑖𝑛𝑡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 smtClean="0"/>
              </a:p>
              <a:p>
                <a:pPr marL="109693" indent="0">
                  <a:buNone/>
                </a:pPr>
                <a:endParaRPr lang="id-ID" dirty="0" smtClean="0"/>
              </a:p>
              <a:p>
                <a:r>
                  <a:rPr lang="id-ID" dirty="0" err="1" smtClean="0"/>
                  <a:t>Adjoint</a:t>
                </a:r>
                <a:r>
                  <a:rPr lang="id-ID" dirty="0" smtClean="0"/>
                  <a:t> adalah : matriks </a:t>
                </a:r>
                <a:r>
                  <a:rPr lang="id-ID" dirty="0" err="1" smtClean="0"/>
                  <a:t>transpose</a:t>
                </a:r>
                <a:r>
                  <a:rPr lang="id-ID" dirty="0" smtClean="0"/>
                  <a:t> dari matriks </a:t>
                </a:r>
                <a:r>
                  <a:rPr lang="id-ID" dirty="0" err="1" smtClean="0"/>
                  <a:t>kofaktor</a:t>
                </a:r>
                <a:r>
                  <a:rPr lang="id-ID" dirty="0" smtClean="0"/>
                  <a:t> A  </a:t>
                </a:r>
              </a:p>
              <a:p>
                <a:r>
                  <a:rPr lang="id-ID" dirty="0" smtClean="0"/>
                  <a:t>Minor </a:t>
                </a:r>
                <a:r>
                  <a:rPr lang="id-ID" dirty="0" err="1" smtClean="0"/>
                  <a:t>suatu</a:t>
                </a:r>
                <a:r>
                  <a:rPr lang="id-ID" dirty="0" smtClean="0"/>
                  <a:t> </a:t>
                </a:r>
                <a:r>
                  <a:rPr lang="id-ID" dirty="0"/>
                  <a:t>matriks 𝐴 dilambangkan dengan 𝑀</a:t>
                </a:r>
                <a:r>
                  <a:rPr lang="id-ID" baseline="-25000" dirty="0"/>
                  <a:t>𝑖j</a:t>
                </a:r>
                <a:r>
                  <a:rPr lang="id-ID" dirty="0"/>
                  <a:t> adalah matriks bagian dari 𝐴 yang diperoleh </a:t>
                </a:r>
                <a:r>
                  <a:rPr lang="id-ID" dirty="0" smtClean="0"/>
                  <a:t>dari nilai determinan semua elemen yang tidak mengandung unsur elemen baris </a:t>
                </a:r>
                <a:r>
                  <a:rPr lang="id-ID" dirty="0"/>
                  <a:t>ke-𝑖 dan </a:t>
                </a:r>
                <a:r>
                  <a:rPr lang="id-ID" dirty="0" smtClean="0"/>
                  <a:t>tidak mengandung unsur elemen </a:t>
                </a:r>
                <a:r>
                  <a:rPr lang="id-ID" dirty="0"/>
                  <a:t>pada kolom ke-</a:t>
                </a:r>
                <a:r>
                  <a:rPr lang="id-ID" dirty="0" smtClean="0"/>
                  <a:t>𝑗.</a:t>
                </a:r>
              </a:p>
              <a:p>
                <a:r>
                  <a:rPr lang="id-ID" dirty="0" err="1" smtClean="0"/>
                  <a:t>Kofaktor</a:t>
                </a:r>
                <a:r>
                  <a:rPr lang="id-ID" dirty="0" smtClean="0"/>
                  <a:t> </a:t>
                </a:r>
                <a:r>
                  <a:rPr lang="id-ID" dirty="0" err="1" smtClean="0"/>
                  <a:t>C</a:t>
                </a:r>
                <a:r>
                  <a:rPr lang="id-ID" baseline="-25000" dirty="0" err="1" smtClean="0"/>
                  <a:t>ij</a:t>
                </a:r>
                <a:r>
                  <a:rPr lang="id-ID" dirty="0" smtClean="0"/>
                  <a:t> adalah Minor </a:t>
                </a:r>
                <a:r>
                  <a:rPr lang="id-ID" dirty="0" err="1" smtClean="0"/>
                  <a:t>M</a:t>
                </a:r>
                <a:r>
                  <a:rPr lang="id-ID" baseline="-25000" dirty="0" err="1"/>
                  <a:t>ij</a:t>
                </a:r>
                <a:r>
                  <a:rPr lang="id-ID" dirty="0" smtClean="0"/>
                  <a:t> dikalikan (-)</a:t>
                </a:r>
                <a:r>
                  <a:rPr lang="id-ID" baseline="30000" dirty="0" smtClean="0"/>
                  <a:t>i+j</a:t>
                </a:r>
              </a:p>
              <a:p>
                <a:r>
                  <a:rPr lang="id-ID" dirty="0" err="1"/>
                  <a:t>C</a:t>
                </a:r>
                <a:r>
                  <a:rPr lang="id-ID" baseline="-25000" dirty="0" err="1"/>
                  <a:t>ij</a:t>
                </a:r>
                <a:r>
                  <a:rPr lang="id-ID" dirty="0"/>
                  <a:t>=</a:t>
                </a:r>
                <a:r>
                  <a:rPr lang="id-ID" dirty="0" err="1"/>
                  <a:t>±M</a:t>
                </a:r>
                <a:r>
                  <a:rPr lang="id-ID" baseline="-25000" dirty="0" err="1"/>
                  <a:t>ij</a:t>
                </a:r>
                <a:r>
                  <a:rPr lang="id-ID" dirty="0"/>
                  <a:t> </a:t>
                </a:r>
                <a:r>
                  <a:rPr lang="id-ID" dirty="0" smtClean="0"/>
                  <a:t> , jika i+j  genap bernilai positif, jika i+j ganjil maka akan bernilai negatif</a:t>
                </a:r>
                <a:endParaRPr lang="id-ID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711050"/>
                <a:ext cx="8229600" cy="4325112"/>
              </a:xfrm>
              <a:blipFill rotWithShape="0">
                <a:blip r:embed="rId2"/>
                <a:stretch>
                  <a:fillRect t="-25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36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7550</TotalTime>
  <Words>297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Georgia</vt:lpstr>
      <vt:lpstr>Times New Roman</vt:lpstr>
      <vt:lpstr>Trebuchet MS</vt:lpstr>
      <vt:lpstr>Wingdings 2</vt:lpstr>
      <vt:lpstr>Urban</vt:lpstr>
      <vt:lpstr>Chapter 8 - 9</vt:lpstr>
      <vt:lpstr>Objective</vt:lpstr>
      <vt:lpstr>Definisi</vt:lpstr>
      <vt:lpstr>Cara OBE :</vt:lpstr>
      <vt:lpstr>PowerPoint Presentation</vt:lpstr>
      <vt:lpstr>PowerPoint Presentation</vt:lpstr>
      <vt:lpstr>PowerPoint Presentation</vt:lpstr>
      <vt:lpstr>Latihan</vt:lpstr>
      <vt:lpstr>Invers menggunakan matriks adjoint</vt:lpstr>
      <vt:lpstr>Contoh</vt:lpstr>
      <vt:lpstr>PowerPoint Presentation</vt:lpstr>
      <vt:lpstr>Latihan</vt:lpstr>
      <vt:lpstr>Chapter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511</cp:revision>
  <dcterms:created xsi:type="dcterms:W3CDTF">2011-09-16T02:11:44Z</dcterms:created>
  <dcterms:modified xsi:type="dcterms:W3CDTF">2020-02-04T09:01:38Z</dcterms:modified>
</cp:coreProperties>
</file>