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0"/>
  </p:notesMasterIdLst>
  <p:sldIdLst>
    <p:sldId id="325" r:id="rId2"/>
    <p:sldId id="348" r:id="rId3"/>
    <p:sldId id="373" r:id="rId4"/>
    <p:sldId id="374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47" r:id="rId29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78391" autoAdjust="0"/>
  </p:normalViewPr>
  <p:slideViewPr>
    <p:cSldViewPr>
      <p:cViewPr varScale="1">
        <p:scale>
          <a:sx n="58" d="100"/>
          <a:sy n="58" d="100"/>
        </p:scale>
        <p:origin x="17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7.wmf"/><Relationship Id="rId9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8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/>
              <a:t>5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err="1" smtClean="0"/>
              <a:t>Invers</a:t>
            </a:r>
            <a:r>
              <a:rPr lang="id-ID" sz="2800" b="1" dirty="0" smtClean="0"/>
              <a:t> Matriks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Box 4"/>
          <p:cNvSpPr txBox="1">
            <a:spLocks noChangeArrowheads="1"/>
          </p:cNvSpPr>
          <p:nvPr/>
        </p:nvSpPr>
        <p:spPr bwMode="auto">
          <a:xfrm>
            <a:off x="609600" y="381000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Jawab: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609600" y="990600"/>
          <a:ext cx="8153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5" imgW="3238200" imgH="1904760" progId="Equation.3">
                  <p:embed/>
                </p:oleObj>
              </mc:Choice>
              <mc:Fallback>
                <p:oleObj name="Equation" r:id="rId5" imgW="323820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90600"/>
                        <a:ext cx="8153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3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5127029"/>
              </p:ext>
            </p:extLst>
          </p:nvPr>
        </p:nvGraphicFramePr>
        <p:xfrm>
          <a:off x="179512" y="662136"/>
          <a:ext cx="8534400" cy="579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3225600" imgH="2387520" progId="Equation.3">
                  <p:embed/>
                </p:oleObj>
              </mc:Choice>
              <mc:Fallback>
                <p:oleObj name="Equation" r:id="rId3" imgW="322560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662136"/>
                        <a:ext cx="8534400" cy="579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906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381000" y="533400"/>
            <a:ext cx="84582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b. Pengertian Kofaktor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id-ID" sz="2800" b="1"/>
              <a:t>Jika |M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|   adalah minor  dari aij  dari matriks A, maka bentuk (-1)</a:t>
            </a:r>
            <a:r>
              <a:rPr lang="en-US" altLang="id-ID" sz="2800" b="1" baseline="30000"/>
              <a:t>i+j</a:t>
            </a:r>
            <a:r>
              <a:rPr lang="en-US" altLang="id-ID" sz="2800" b="1"/>
              <a:t>  |M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|  disebut kofaktor dari  a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. 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id-ID" sz="2800" b="1"/>
              <a:t>Kofaktor dari  a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 dilambangkan  dengan </a:t>
            </a:r>
            <a:r>
              <a:rPr lang="el-GR" altLang="id-ID" sz="2800" b="1"/>
              <a:t>α</a:t>
            </a:r>
            <a:r>
              <a:rPr lang="en-US" altLang="id-ID" sz="2800" b="1"/>
              <a:t> 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/>
              <a:t>Jadi kofaktor aij dapat ditentukan dengan rumus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/>
              <a:t>           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/>
              <a:t>               </a:t>
            </a:r>
            <a:r>
              <a:rPr lang="el-GR" altLang="id-ID" sz="2800" b="1"/>
              <a:t>α</a:t>
            </a:r>
            <a:r>
              <a:rPr lang="en-US" altLang="id-ID" sz="2800" b="1" baseline="-25000"/>
              <a:t>ij </a:t>
            </a:r>
            <a:r>
              <a:rPr lang="en-US" altLang="id-ID" sz="2800" b="1"/>
              <a:t>= (-1)</a:t>
            </a:r>
            <a:r>
              <a:rPr lang="en-US" altLang="id-ID" sz="2800" b="1" baseline="30000"/>
              <a:t>i+j</a:t>
            </a:r>
            <a:r>
              <a:rPr lang="en-US" altLang="id-ID" sz="2800" b="1"/>
              <a:t>  |M</a:t>
            </a:r>
            <a:r>
              <a:rPr lang="en-US" altLang="id-ID" sz="2800" b="1" baseline="-25000"/>
              <a:t>ij</a:t>
            </a:r>
            <a:r>
              <a:rPr lang="en-US" altLang="id-ID" sz="2800" b="1"/>
              <a:t>|</a:t>
            </a:r>
          </a:p>
          <a:p>
            <a:pPr eaLnBrk="1" hangingPunct="1"/>
            <a:endParaRPr lang="en-US" altLang="id-ID" sz="2800" b="1"/>
          </a:p>
        </p:txBody>
      </p:sp>
    </p:spTree>
    <p:extLst>
      <p:ext uri="{BB962C8B-B14F-4D97-AF65-F5344CB8AC3E}">
        <p14:creationId xmlns:p14="http://schemas.microsoft.com/office/powerpoint/2010/main" val="96420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708868"/>
            <a:ext cx="8305800" cy="6032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chemeClr val="accent2"/>
                </a:solidFill>
                <a:latin typeface="Arial" charset="0"/>
              </a:rPr>
              <a:t>Contoh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: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1+1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1+2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1+3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13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2+1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2+2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2+3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23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3+1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31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3+2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- 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32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Kofaktor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dari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a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600" b="1" dirty="0" err="1">
                <a:solidFill>
                  <a:schemeClr val="accent2"/>
                </a:solidFill>
                <a:latin typeface="Arial" charset="0"/>
              </a:rPr>
              <a:t>adalah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l-GR" sz="2600" b="1" dirty="0">
                <a:solidFill>
                  <a:schemeClr val="accent2"/>
                </a:solidFill>
                <a:latin typeface="Arial" charset="0"/>
              </a:rPr>
              <a:t>α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= (-1)</a:t>
            </a:r>
            <a:r>
              <a:rPr lang="en-US" sz="2600" b="1" baseline="30000" dirty="0">
                <a:solidFill>
                  <a:schemeClr val="accent2"/>
                </a:solidFill>
                <a:latin typeface="Arial" charset="0"/>
              </a:rPr>
              <a:t>3+3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|= + |M</a:t>
            </a:r>
            <a:r>
              <a:rPr lang="en-US" sz="2600" b="1" baseline="-25000" dirty="0">
                <a:solidFill>
                  <a:schemeClr val="accent2"/>
                </a:solidFill>
                <a:latin typeface="Arial" charset="0"/>
              </a:rPr>
              <a:t>33</a:t>
            </a:r>
            <a:r>
              <a:rPr lang="en-US" sz="2600" b="1" dirty="0">
                <a:solidFill>
                  <a:schemeClr val="accent2"/>
                </a:solidFill>
                <a:latin typeface="Arial" charset="0"/>
              </a:rPr>
              <a:t>|</a:t>
            </a:r>
          </a:p>
          <a:p>
            <a:pPr>
              <a:spcBef>
                <a:spcPts val="1200"/>
              </a:spcBef>
              <a:defRPr/>
            </a:pPr>
            <a:endParaRPr lang="en-US" sz="2400" b="1" dirty="0">
              <a:solidFill>
                <a:srgbClr val="0066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63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Box 4"/>
          <p:cNvSpPr txBox="1">
            <a:spLocks noChangeArrowheads="1"/>
          </p:cNvSpPr>
          <p:nvPr/>
        </p:nvSpPr>
        <p:spPr bwMode="auto">
          <a:xfrm>
            <a:off x="395536" y="595129"/>
            <a:ext cx="8229600" cy="61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400" b="1" dirty="0"/>
              <a:t>c. </a:t>
            </a:r>
            <a:r>
              <a:rPr lang="en-US" altLang="id-ID" sz="2400" b="1" dirty="0" err="1"/>
              <a:t>Pengertian</a:t>
            </a:r>
            <a:r>
              <a:rPr lang="en-US" altLang="id-ID" sz="2400" b="1" dirty="0"/>
              <a:t> Adjoin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berordo</a:t>
            </a:r>
            <a:r>
              <a:rPr lang="en-US" altLang="id-ID" sz="2400" b="1" dirty="0"/>
              <a:t>  3 x3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id-ID" sz="2400" b="1" dirty="0" err="1"/>
              <a:t>Matriks</a:t>
            </a:r>
            <a:r>
              <a:rPr lang="en-US" altLang="id-ID" sz="2400" b="1" dirty="0"/>
              <a:t> A </a:t>
            </a:r>
            <a:r>
              <a:rPr lang="en-US" altLang="id-ID" sz="2400" b="1" dirty="0" err="1"/>
              <a:t>adalah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persegi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berordo</a:t>
            </a:r>
            <a:r>
              <a:rPr lang="en-US" altLang="id-ID" sz="2400" b="1" dirty="0"/>
              <a:t> 3 x 3 </a:t>
            </a:r>
            <a:r>
              <a:rPr lang="en-US" altLang="id-ID" sz="2400" b="1" dirty="0" err="1"/>
              <a:t>dalam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bentuk</a:t>
            </a:r>
            <a:r>
              <a:rPr lang="en-US" altLang="id-ID" sz="2400" b="1" dirty="0"/>
              <a:t>:</a:t>
            </a:r>
          </a:p>
          <a:p>
            <a:pPr eaLnBrk="1" hangingPunct="1"/>
            <a:endParaRPr lang="en-US" altLang="id-ID" sz="2400" b="1" dirty="0"/>
          </a:p>
          <a:p>
            <a:pPr eaLnBrk="1" hangingPunct="1"/>
            <a:endParaRPr lang="en-US" altLang="id-ID" sz="2400" b="1" dirty="0"/>
          </a:p>
          <a:p>
            <a:pPr eaLnBrk="1" hangingPunct="1"/>
            <a:endParaRPr lang="id-ID" altLang="id-ID" sz="2400" b="1" dirty="0" smtClean="0"/>
          </a:p>
          <a:p>
            <a:pPr eaLnBrk="1" hangingPunct="1"/>
            <a:endParaRPr lang="en-US" altLang="id-ID" sz="2400" b="1" dirty="0"/>
          </a:p>
          <a:p>
            <a:pPr eaLnBrk="1" hangingPunct="1"/>
            <a:r>
              <a:rPr lang="en-US" altLang="id-ID" sz="2400" b="1" dirty="0"/>
              <a:t>Yang </a:t>
            </a:r>
            <a:r>
              <a:rPr lang="en-US" altLang="id-ID" sz="2400" b="1" dirty="0" err="1"/>
              <a:t>dimaksud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dengan</a:t>
            </a:r>
            <a:r>
              <a:rPr lang="en-US" altLang="id-ID" sz="2400" b="1" dirty="0"/>
              <a:t>  adjoin 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A (</a:t>
            </a:r>
            <a:r>
              <a:rPr lang="en-US" altLang="id-ID" sz="2400" b="1" dirty="0" err="1"/>
              <a:t>disingkat</a:t>
            </a:r>
            <a:r>
              <a:rPr lang="en-US" altLang="id-ID" sz="2400" b="1" dirty="0"/>
              <a:t>: </a:t>
            </a:r>
            <a:r>
              <a:rPr lang="en-US" altLang="id-ID" sz="2400" b="1" dirty="0" err="1"/>
              <a:t>adj</a:t>
            </a:r>
            <a:r>
              <a:rPr lang="en-US" altLang="id-ID" sz="2400" b="1" dirty="0"/>
              <a:t> A)  </a:t>
            </a:r>
            <a:r>
              <a:rPr lang="en-US" altLang="id-ID" sz="2400" b="1" dirty="0" err="1"/>
              <a:t>adalah</a:t>
            </a:r>
            <a:r>
              <a:rPr lang="en-US" altLang="id-ID" sz="2400" b="1" dirty="0"/>
              <a:t> juga  </a:t>
            </a:r>
            <a:r>
              <a:rPr lang="en-US" altLang="id-ID" sz="2400" b="1" dirty="0" err="1"/>
              <a:t>suatu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matriks</a:t>
            </a:r>
            <a:r>
              <a:rPr lang="en-US" altLang="id-ID" sz="2400" b="1" dirty="0"/>
              <a:t> yang </a:t>
            </a:r>
            <a:r>
              <a:rPr lang="en-US" altLang="id-ID" sz="2400" b="1" dirty="0" err="1"/>
              <a:t>ditentukan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dalam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bentuk</a:t>
            </a:r>
            <a:r>
              <a:rPr lang="en-US" altLang="id-ID" sz="2400" b="1" dirty="0"/>
              <a:t>:</a:t>
            </a:r>
          </a:p>
          <a:p>
            <a:pPr eaLnBrk="1" hangingPunct="1"/>
            <a:endParaRPr lang="en-US" altLang="id-ID" sz="2400" b="1" dirty="0"/>
          </a:p>
          <a:p>
            <a:pPr eaLnBrk="1" hangingPunct="1"/>
            <a:r>
              <a:rPr lang="en-US" altLang="id-ID" sz="2400" b="1" dirty="0"/>
              <a:t>       </a:t>
            </a:r>
          </a:p>
          <a:p>
            <a:pPr eaLnBrk="1" hangingPunct="1"/>
            <a:r>
              <a:rPr lang="en-US" altLang="id-ID" sz="2400" b="1" dirty="0"/>
              <a:t>          </a:t>
            </a:r>
            <a:r>
              <a:rPr lang="en-US" altLang="id-ID" sz="2400" b="1" dirty="0" err="1"/>
              <a:t>adj</a:t>
            </a:r>
            <a:r>
              <a:rPr lang="en-US" altLang="id-ID" sz="2400" b="1" dirty="0"/>
              <a:t>  A =  </a:t>
            </a:r>
          </a:p>
          <a:p>
            <a:pPr eaLnBrk="1" hangingPunct="1"/>
            <a:endParaRPr lang="en-US" altLang="id-ID" sz="2400" b="1" dirty="0"/>
          </a:p>
          <a:p>
            <a:pPr eaLnBrk="1" hangingPunct="1"/>
            <a:endParaRPr lang="en-US" altLang="id-ID" sz="2400" b="1" dirty="0"/>
          </a:p>
          <a:p>
            <a:pPr eaLnBrk="1" hangingPunct="1"/>
            <a:r>
              <a:rPr lang="en-US" altLang="id-ID" sz="2400" b="1" dirty="0" err="1"/>
              <a:t>Dengan</a:t>
            </a:r>
            <a:r>
              <a:rPr lang="en-US" altLang="id-ID" sz="2400" b="1" dirty="0"/>
              <a:t>  </a:t>
            </a:r>
            <a:r>
              <a:rPr lang="el-GR" altLang="id-ID" sz="2400" b="1" dirty="0"/>
              <a:t>α</a:t>
            </a:r>
            <a:r>
              <a:rPr lang="en-US" altLang="id-ID" sz="2400" b="1" baseline="-25000" dirty="0" err="1"/>
              <a:t>ij</a:t>
            </a:r>
            <a:r>
              <a:rPr lang="en-US" altLang="id-ID" sz="2400" b="1" baseline="-25000" dirty="0"/>
              <a:t> 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adalah</a:t>
            </a:r>
            <a:r>
              <a:rPr lang="en-US" altLang="id-ID" sz="2400" b="1" dirty="0"/>
              <a:t>  </a:t>
            </a:r>
            <a:r>
              <a:rPr lang="en-US" altLang="id-ID" sz="2400" b="1" dirty="0" err="1"/>
              <a:t>kofaktor</a:t>
            </a:r>
            <a:r>
              <a:rPr lang="en-US" altLang="id-ID" sz="2400" b="1" dirty="0"/>
              <a:t> </a:t>
            </a:r>
            <a:r>
              <a:rPr lang="en-US" altLang="id-ID" sz="2400" b="1" dirty="0" err="1"/>
              <a:t>dari</a:t>
            </a:r>
            <a:r>
              <a:rPr lang="en-US" altLang="id-ID" sz="2400" b="1" dirty="0"/>
              <a:t>  </a:t>
            </a:r>
            <a:r>
              <a:rPr lang="en-US" altLang="id-ID" sz="2400" b="1" dirty="0" err="1"/>
              <a:t>a</a:t>
            </a:r>
            <a:r>
              <a:rPr lang="en-US" altLang="id-ID" sz="2400" b="1" baseline="-25000" dirty="0" err="1"/>
              <a:t>ij</a:t>
            </a:r>
            <a:endParaRPr lang="en-US" altLang="id-ID" sz="2400" b="1" baseline="-25000" dirty="0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565039"/>
              </p:ext>
            </p:extLst>
          </p:nvPr>
        </p:nvGraphicFramePr>
        <p:xfrm>
          <a:off x="2123728" y="1628800"/>
          <a:ext cx="2820144" cy="1463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3" imgW="1269720" imgH="711000" progId="Equation.3">
                  <p:embed/>
                </p:oleObj>
              </mc:Choice>
              <mc:Fallback>
                <p:oleObj name="Equation" r:id="rId3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628800"/>
                        <a:ext cx="2820144" cy="1463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197702"/>
              </p:ext>
            </p:extLst>
          </p:nvPr>
        </p:nvGraphicFramePr>
        <p:xfrm>
          <a:off x="2843808" y="4264496"/>
          <a:ext cx="3200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5" imgW="1066680" imgH="711000" progId="Equation.3">
                  <p:embed/>
                </p:oleObj>
              </mc:Choice>
              <mc:Fallback>
                <p:oleObj name="Equation" r:id="rId5" imgW="1066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264496"/>
                        <a:ext cx="3200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33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Box 4"/>
          <p:cNvSpPr txBox="1">
            <a:spLocks noChangeArrowheads="1"/>
          </p:cNvSpPr>
          <p:nvPr/>
        </p:nvSpPr>
        <p:spPr bwMode="auto">
          <a:xfrm>
            <a:off x="533400" y="381000"/>
            <a:ext cx="7467600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d. Invers matriks berorodo 3 x 3</a:t>
            </a:r>
          </a:p>
          <a:p>
            <a:pPr eaLnBrk="1" hangingPunct="1"/>
            <a:endParaRPr lang="en-US" altLang="id-ID" sz="2800" b="1"/>
          </a:p>
          <a:p>
            <a:pPr eaLnBrk="1" hangingPunct="1">
              <a:lnSpc>
                <a:spcPct val="150000"/>
              </a:lnSpc>
            </a:pPr>
            <a:r>
              <a:rPr lang="en-US" altLang="id-ID" sz="2800" b="1"/>
              <a:t>Misalkan matriks A adalah matriks berorodo 3 x 3.  Invers dari matriks  A dirumuskan dengan aturan: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914400" y="3657600"/>
          <a:ext cx="71628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3" imgW="2577960" imgH="431640" progId="Equation.3">
                  <p:embed/>
                </p:oleObj>
              </mc:Choice>
              <mc:Fallback>
                <p:oleObj name="Equation" r:id="rId3" imgW="2577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71628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266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81534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 dirty="0" err="1"/>
              <a:t>Contoh</a:t>
            </a:r>
            <a:r>
              <a:rPr lang="en-US" altLang="id-ID" sz="2800" b="1" dirty="0"/>
              <a:t>:  </a:t>
            </a:r>
            <a:r>
              <a:rPr lang="en-US" altLang="id-ID" sz="2800" b="1" dirty="0" err="1"/>
              <a:t>Tentukanlah</a:t>
            </a:r>
            <a:r>
              <a:rPr lang="en-US" altLang="id-ID" sz="2800" b="1" dirty="0"/>
              <a:t> invers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berikut</a:t>
            </a:r>
            <a:r>
              <a:rPr lang="en-US" altLang="id-ID" sz="2800" b="1" dirty="0"/>
              <a:t>.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 err="1"/>
              <a:t>Jawab</a:t>
            </a:r>
            <a:r>
              <a:rPr lang="en-US" altLang="id-ID" sz="2800" b="1" dirty="0"/>
              <a:t>: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 err="1"/>
              <a:t>Jadi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 A </a:t>
            </a:r>
            <a:r>
              <a:rPr lang="en-US" altLang="id-ID" sz="2800" b="1" dirty="0" err="1"/>
              <a:t>mempunyai</a:t>
            </a:r>
            <a:r>
              <a:rPr lang="en-US" altLang="id-ID" sz="2800" b="1" dirty="0"/>
              <a:t>  invers</a:t>
            </a:r>
          </a:p>
          <a:p>
            <a:pPr eaLnBrk="1" hangingPunct="1"/>
            <a:endParaRPr lang="en-US" altLang="id-ID" sz="2800" b="1" dirty="0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295400" y="1143000"/>
          <a:ext cx="22860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3" imgW="1041120" imgH="711000" progId="Equation.3">
                  <p:embed/>
                </p:oleObj>
              </mc:Choice>
              <mc:Fallback>
                <p:oleObj name="Equation" r:id="rId3" imgW="10411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43000"/>
                        <a:ext cx="22860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/>
        </p:nvGraphicFramePr>
        <p:xfrm>
          <a:off x="1143000" y="3352800"/>
          <a:ext cx="76200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5" imgW="3479760" imgH="736560" progId="Equation.3">
                  <p:embed/>
                </p:oleObj>
              </mc:Choice>
              <mc:Fallback>
                <p:oleObj name="Equation" r:id="rId5" imgW="34797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52800"/>
                        <a:ext cx="76200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2438400" y="3657600"/>
            <a:ext cx="990600" cy="9906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429000" y="3657600"/>
            <a:ext cx="990600" cy="9906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3124200" y="3810000"/>
            <a:ext cx="990600" cy="9906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2514600" y="3810000"/>
            <a:ext cx="1066800" cy="91440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895600" y="3886200"/>
            <a:ext cx="1066800" cy="91440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352800" y="3962400"/>
            <a:ext cx="1066800" cy="91440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6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Kofaktor-kofaktor dari matriks  A adalah:</a:t>
            </a:r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008696"/>
              </p:ext>
            </p:extLst>
          </p:nvPr>
        </p:nvGraphicFramePr>
        <p:xfrm>
          <a:off x="323528" y="1412776"/>
          <a:ext cx="4658271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5" imgW="1193760" imgH="1904760" progId="Equation.3">
                  <p:embed/>
                </p:oleObj>
              </mc:Choice>
              <mc:Fallback>
                <p:oleObj name="Equation" r:id="rId5" imgW="119376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4658271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37783" y="1314634"/>
            <a:ext cx="42707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Determinan menggunakan </a:t>
            </a:r>
            <a:r>
              <a:rPr lang="id-ID" dirty="0" err="1" smtClean="0"/>
              <a:t>ekpansi</a:t>
            </a:r>
            <a:endParaRPr lang="id-ID" dirty="0" smtClean="0"/>
          </a:p>
          <a:p>
            <a:r>
              <a:rPr lang="id-ID" dirty="0" err="1" smtClean="0"/>
              <a:t>Laplace</a:t>
            </a:r>
            <a:r>
              <a:rPr lang="id-ID" dirty="0" smtClean="0"/>
              <a:t> :</a:t>
            </a:r>
          </a:p>
          <a:p>
            <a:endParaRPr lang="id-ID" dirty="0" smtClean="0"/>
          </a:p>
          <a:p>
            <a:r>
              <a:rPr lang="id-ID" b="1" dirty="0" err="1" smtClean="0"/>
              <a:t>Det</a:t>
            </a:r>
            <a:r>
              <a:rPr lang="id-ID" b="1" dirty="0" smtClean="0"/>
              <a:t>(A) = a11 c11 – a12 c12 + a13 c13</a:t>
            </a:r>
          </a:p>
          <a:p>
            <a:r>
              <a:rPr lang="id-ID" b="1" dirty="0"/>
              <a:t> </a:t>
            </a:r>
            <a:r>
              <a:rPr lang="id-ID" b="1" dirty="0" smtClean="0"/>
              <a:t>= 1  (-2) – 2( 1) + 1(3)</a:t>
            </a:r>
          </a:p>
          <a:p>
            <a:r>
              <a:rPr lang="id-ID" b="1" dirty="0" smtClean="0"/>
              <a:t>= -1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59389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609600" y="457200"/>
          <a:ext cx="617220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3" imgW="1218960" imgH="2387520" progId="Equation.3">
                  <p:embed/>
                </p:oleObj>
              </mc:Choice>
              <mc:Fallback>
                <p:oleObj name="Equation" r:id="rId3" imgW="121896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"/>
                        <a:ext cx="6172200" cy="617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433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Box 7"/>
          <p:cNvSpPr txBox="1">
            <a:spLocks noChangeArrowheads="1"/>
          </p:cNvSpPr>
          <p:nvPr/>
        </p:nvSpPr>
        <p:spPr bwMode="auto">
          <a:xfrm>
            <a:off x="381000" y="381000"/>
            <a:ext cx="80772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Matriks  adjoinnya: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Adj  A=                                    =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A-1 = 1/det A. adj A </a:t>
            </a:r>
          </a:p>
          <a:p>
            <a:pPr eaLnBrk="1" hangingPunct="1"/>
            <a:r>
              <a:rPr lang="en-US" altLang="id-ID" sz="2800" b="1"/>
              <a:t>      </a:t>
            </a:r>
          </a:p>
          <a:p>
            <a:pPr eaLnBrk="1" hangingPunct="1"/>
            <a:r>
              <a:rPr lang="en-US" altLang="id-ID" sz="2800" b="1"/>
              <a:t> </a:t>
            </a:r>
          </a:p>
          <a:p>
            <a:pPr eaLnBrk="1" hangingPunct="1"/>
            <a:r>
              <a:rPr lang="en-US" altLang="id-ID" sz="2800" b="1"/>
              <a:t>       = 1/-1                           = 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905000" y="1066800"/>
          <a:ext cx="3200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Equation" r:id="rId3" imgW="1066680" imgH="711000" progId="Equation.3">
                  <p:embed/>
                </p:oleObj>
              </mc:Choice>
              <mc:Fallback>
                <p:oleObj name="Equation" r:id="rId3" imgW="1066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066800"/>
                        <a:ext cx="3200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2133600" y="4495800"/>
          <a:ext cx="21336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Equation" r:id="rId5" imgW="1002960" imgH="711000" progId="Equation.3">
                  <p:embed/>
                </p:oleObj>
              </mc:Choice>
              <mc:Fallback>
                <p:oleObj name="Equation" r:id="rId5" imgW="1002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95800"/>
                        <a:ext cx="21336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5867400" y="1143000"/>
          <a:ext cx="2133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2" name="Equation" r:id="rId7" imgW="1002960" imgH="711000" progId="Equation.3">
                  <p:embed/>
                </p:oleObj>
              </mc:Choice>
              <mc:Fallback>
                <p:oleObj name="Equation" r:id="rId7" imgW="10029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143000"/>
                        <a:ext cx="21336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7"/>
          <p:cNvGraphicFramePr>
            <a:graphicFrameLocks noChangeAspect="1"/>
          </p:cNvGraphicFramePr>
          <p:nvPr/>
        </p:nvGraphicFramePr>
        <p:xfrm>
          <a:off x="5181600" y="4343400"/>
          <a:ext cx="18288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Equation" r:id="rId8" imgW="1015920" imgH="711000" progId="Equation.3">
                  <p:embed/>
                </p:oleObj>
              </mc:Choice>
              <mc:Fallback>
                <p:oleObj name="Equation" r:id="rId8" imgW="10159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343400"/>
                        <a:ext cx="18288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72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Objective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spl</a:t>
            </a:r>
            <a:r>
              <a:rPr lang="id-ID" dirty="0" smtClean="0"/>
              <a:t> menggunakan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</p:txBody>
      </p:sp>
    </p:spTree>
    <p:extLst>
      <p:ext uri="{BB962C8B-B14F-4D97-AF65-F5344CB8AC3E}">
        <p14:creationId xmlns:p14="http://schemas.microsoft.com/office/powerpoint/2010/main" val="276169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Penyelesaian persamaan matriks.</a:t>
            </a:r>
          </a:p>
          <a:p>
            <a:pPr eaLnBrk="1" hangingPunct="1"/>
            <a:r>
              <a:rPr lang="en-US" altLang="id-ID" sz="2800" b="1"/>
              <a:t>Misalkan A, B, dan X  adalah  matriks-matriks persegi berordo 2 x 2 atau 3 x 3, dan A adalah matriks  yang tak singular yang mempunyai invers, yaitu   A</a:t>
            </a:r>
            <a:r>
              <a:rPr lang="en-US" altLang="id-ID" sz="2800" b="1" baseline="30000"/>
              <a:t>-1</a:t>
            </a:r>
            <a:r>
              <a:rPr lang="en-US" altLang="id-ID" sz="2800" b="1"/>
              <a:t>, maka:</a:t>
            </a:r>
          </a:p>
          <a:p>
            <a:pPr eaLnBrk="1" hangingPunct="1"/>
            <a:endParaRPr lang="en-US" altLang="id-ID" sz="2800" b="1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id-ID" sz="2800" b="1"/>
              <a:t> Penyelesaian persamaan matriks  A.X = B ditentukan oleh  X = A</a:t>
            </a:r>
            <a:r>
              <a:rPr lang="en-US" altLang="id-ID" sz="2800" b="1" baseline="30000"/>
              <a:t>-1</a:t>
            </a:r>
            <a:r>
              <a:rPr lang="en-US" altLang="id-ID" sz="2800" b="1"/>
              <a:t>. B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id-ID" sz="2800" b="1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id-ID" sz="2800" b="1"/>
              <a:t>Penyelesaian  persamaan matriks  X.A = B, ditentukan  oleh:  X =  B.A</a:t>
            </a:r>
            <a:r>
              <a:rPr lang="en-US" altLang="id-ID" sz="2800" b="1" baseline="30000"/>
              <a:t>-1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id-ID" sz="2800" b="1"/>
          </a:p>
        </p:txBody>
      </p:sp>
    </p:spTree>
    <p:extLst>
      <p:ext uri="{BB962C8B-B14F-4D97-AF65-F5344CB8AC3E}">
        <p14:creationId xmlns:p14="http://schemas.microsoft.com/office/powerpoint/2010/main" val="299055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Contoh 1: Tentukanlah penyelesaian  SPLDV dibawah ini dengan menggunakan metode invers  matriks.</a:t>
            </a:r>
          </a:p>
          <a:p>
            <a:pPr lvl="1" eaLnBrk="1" hangingPunct="1">
              <a:spcBef>
                <a:spcPts val="1200"/>
              </a:spcBef>
            </a:pPr>
            <a:r>
              <a:rPr lang="en-US" altLang="id-ID" sz="2800" b="1"/>
              <a:t>4x + 5y = 17</a:t>
            </a:r>
          </a:p>
          <a:p>
            <a:pPr lvl="1" eaLnBrk="1" hangingPunct="1"/>
            <a:r>
              <a:rPr lang="en-US" altLang="id-ID" sz="2800" b="1"/>
              <a:t>2x + 3y = 11</a:t>
            </a:r>
          </a:p>
          <a:p>
            <a:pPr eaLnBrk="1" hangingPunct="1"/>
            <a:r>
              <a:rPr lang="en-US" altLang="id-ID" sz="2800" b="1"/>
              <a:t>Jawab:</a:t>
            </a:r>
          </a:p>
          <a:p>
            <a:pPr eaLnBrk="1" hangingPunct="1"/>
            <a:r>
              <a:rPr lang="en-US" altLang="id-ID" sz="2800" b="1"/>
              <a:t>Langka  awal untuk menyelesaikan bentuk persamaan diatas  dengan metode invers matriks adalah dengan mengubah persamaan  dalam bentuk persamaan matriks.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sp>
        <p:nvSpPr>
          <p:cNvPr id="7" name="Left Brace 6"/>
          <p:cNvSpPr/>
          <p:nvPr/>
        </p:nvSpPr>
        <p:spPr>
          <a:xfrm>
            <a:off x="685800" y="2209800"/>
            <a:ext cx="304800" cy="609600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990600" y="5334000"/>
          <a:ext cx="3962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5" imgW="1143000" imgH="457200" progId="Equation.3">
                  <p:embed/>
                </p:oleObj>
              </mc:Choice>
              <mc:Fallback>
                <p:oleObj name="Equation" r:id="rId5" imgW="1143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3962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91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Langkah 2: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Langkah  3: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Langkah 4: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X = -2 dan y  = 5</a:t>
            </a:r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685800" y="1447800"/>
          <a:ext cx="617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Equation" r:id="rId3" imgW="3187440" imgH="457200" progId="Equation.3">
                  <p:embed/>
                </p:oleObj>
              </mc:Choice>
              <mc:Fallback>
                <p:oleObj name="Equation" r:id="rId3" imgW="31874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6172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1828800" y="2895600"/>
          <a:ext cx="2819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Equation" r:id="rId5" imgW="1180800" imgH="457200" progId="Equation.3">
                  <p:embed/>
                </p:oleObj>
              </mc:Choice>
              <mc:Fallback>
                <p:oleObj name="Equation" r:id="rId5" imgW="118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95600"/>
                        <a:ext cx="2819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1524000" y="4572000"/>
          <a:ext cx="487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6" name="Equation" r:id="rId7" imgW="1968480" imgH="457200" progId="Equation.3">
                  <p:embed/>
                </p:oleObj>
              </mc:Choice>
              <mc:Fallback>
                <p:oleObj name="Equation" r:id="rId7" imgW="1968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572000"/>
                        <a:ext cx="4876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96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Contoh 2: </a:t>
            </a:r>
          </a:p>
          <a:p>
            <a:pPr eaLnBrk="1" hangingPunct="1"/>
            <a:r>
              <a:rPr lang="en-US" altLang="id-ID" sz="2800" b="1"/>
              <a:t>Tiga arus i1, i2, i3  dalam suatu jaringan berhubungan melalui persamaan berikut:</a:t>
            </a:r>
          </a:p>
          <a:p>
            <a:pPr eaLnBrk="1" hangingPunct="1"/>
            <a:endParaRPr lang="en-US" altLang="id-ID" sz="2800" b="1"/>
          </a:p>
          <a:p>
            <a:pPr lvl="1" eaLnBrk="1" hangingPunct="1"/>
            <a:r>
              <a:rPr lang="en-US" altLang="id-ID" sz="2800" b="1"/>
              <a:t>2 i</a:t>
            </a:r>
            <a:r>
              <a:rPr lang="en-US" altLang="id-ID" sz="2800" b="1" baseline="-25000"/>
              <a:t>1</a:t>
            </a:r>
            <a:r>
              <a:rPr lang="en-US" altLang="id-ID" sz="2800" b="1"/>
              <a:t> +    i</a:t>
            </a:r>
            <a:r>
              <a:rPr lang="en-US" altLang="id-ID" sz="2800" b="1" baseline="-25000"/>
              <a:t>2</a:t>
            </a:r>
            <a:r>
              <a:rPr lang="en-US" altLang="id-ID" sz="2800" b="1"/>
              <a:t> –   i</a:t>
            </a:r>
            <a:r>
              <a:rPr lang="en-US" altLang="id-ID" sz="2800" b="1" baseline="-25000"/>
              <a:t>3</a:t>
            </a:r>
            <a:r>
              <a:rPr lang="en-US" altLang="id-ID" sz="2800" b="1"/>
              <a:t> = 13</a:t>
            </a:r>
          </a:p>
          <a:p>
            <a:pPr lvl="1" eaLnBrk="1" hangingPunct="1"/>
            <a:r>
              <a:rPr lang="en-US" altLang="id-ID" sz="2800" b="1"/>
              <a:t> - i</a:t>
            </a:r>
            <a:r>
              <a:rPr lang="en-US" altLang="id-ID" sz="2800" b="1" baseline="-25000"/>
              <a:t>1</a:t>
            </a:r>
            <a:r>
              <a:rPr lang="en-US" altLang="id-ID" sz="2800" b="1"/>
              <a:t> + 2 i</a:t>
            </a:r>
            <a:r>
              <a:rPr lang="en-US" altLang="id-ID" sz="2800" b="1" baseline="-25000"/>
              <a:t>2</a:t>
            </a:r>
            <a:r>
              <a:rPr lang="en-US" altLang="id-ID" sz="2800" b="1"/>
              <a:t> + 3i</a:t>
            </a:r>
            <a:r>
              <a:rPr lang="en-US" altLang="id-ID" sz="2800" b="1" baseline="-25000"/>
              <a:t>3</a:t>
            </a:r>
            <a:r>
              <a:rPr lang="en-US" altLang="id-ID" sz="2800" b="1"/>
              <a:t> = -9</a:t>
            </a:r>
          </a:p>
          <a:p>
            <a:pPr lvl="1" eaLnBrk="1" hangingPunct="1"/>
            <a:r>
              <a:rPr lang="en-US" altLang="id-ID" sz="2800" b="1"/>
              <a:t>4 i</a:t>
            </a:r>
            <a:r>
              <a:rPr lang="en-US" altLang="id-ID" sz="2800" b="1" baseline="-25000"/>
              <a:t>1  </a:t>
            </a:r>
            <a:r>
              <a:rPr lang="en-US" altLang="id-ID" sz="2800" b="1"/>
              <a:t>-     i</a:t>
            </a:r>
            <a:r>
              <a:rPr lang="en-US" altLang="id-ID" sz="2800" b="1" baseline="-25000"/>
              <a:t>2</a:t>
            </a:r>
            <a:r>
              <a:rPr lang="en-US" altLang="id-ID" sz="2800" b="1"/>
              <a:t> + 2i</a:t>
            </a:r>
            <a:r>
              <a:rPr lang="en-US" altLang="id-ID" sz="2800" b="1" baseline="-25000"/>
              <a:t>3</a:t>
            </a:r>
            <a:r>
              <a:rPr lang="en-US" altLang="id-ID" sz="2800" b="1"/>
              <a:t> = 8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Dengan menggunakan  metode invers matriks tentukanlah penyelesaian persamaan diatas.</a:t>
            </a:r>
          </a:p>
          <a:p>
            <a:pPr eaLnBrk="1" hangingPunct="1"/>
            <a:endParaRPr lang="en-US" altLang="id-ID" sz="2800" b="1"/>
          </a:p>
        </p:txBody>
      </p:sp>
    </p:spTree>
    <p:extLst>
      <p:ext uri="{BB962C8B-B14F-4D97-AF65-F5344CB8AC3E}">
        <p14:creationId xmlns:p14="http://schemas.microsoft.com/office/powerpoint/2010/main" val="324748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TextBox 4"/>
          <p:cNvSpPr txBox="1">
            <a:spLocks noChangeArrowheads="1"/>
          </p:cNvSpPr>
          <p:nvPr/>
        </p:nvSpPr>
        <p:spPr bwMode="auto">
          <a:xfrm>
            <a:off x="457200" y="609600"/>
            <a:ext cx="8153400" cy="5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Jawab:</a:t>
            </a:r>
          </a:p>
          <a:p>
            <a:pPr eaLnBrk="1" hangingPunct="1"/>
            <a:r>
              <a:rPr lang="en-US" altLang="id-ID" sz="2800" b="1"/>
              <a:t>Langkah 1:</a:t>
            </a:r>
          </a:p>
          <a:p>
            <a:pPr eaLnBrk="1" hangingPunct="1"/>
            <a:r>
              <a:rPr lang="en-US" altLang="id-ID" sz="2800" b="1"/>
              <a:t>Mengubah persamaan dalam bentuk matriks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470400" y="3321050"/>
          <a:ext cx="2032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Equation" r:id="rId3" imgW="203040" imgH="215640" progId="Equation.3">
                  <p:embed/>
                </p:oleObj>
              </mc:Choice>
              <mc:Fallback>
                <p:oleObj name="Equation" r:id="rId3" imgW="203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0400" y="3321050"/>
                        <a:ext cx="2032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8"/>
          <p:cNvGraphicFramePr>
            <a:graphicFrameLocks noChangeAspect="1"/>
          </p:cNvGraphicFramePr>
          <p:nvPr/>
        </p:nvGraphicFramePr>
        <p:xfrm>
          <a:off x="762000" y="2057400"/>
          <a:ext cx="47244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Equation" r:id="rId5" imgW="1930320" imgH="939600" progId="Equation.3">
                  <p:embed/>
                </p:oleObj>
              </mc:Choice>
              <mc:Fallback>
                <p:oleObj name="Equation" r:id="rId5" imgW="19303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47244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221826"/>
              </p:ext>
            </p:extLst>
          </p:nvPr>
        </p:nvGraphicFramePr>
        <p:xfrm>
          <a:off x="457200" y="4463752"/>
          <a:ext cx="8458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Equation" r:id="rId7" imgW="3924000" imgH="736560" progId="Equation.3">
                  <p:embed/>
                </p:oleObj>
              </mc:Choice>
              <mc:Fallback>
                <p:oleObj name="Equation" r:id="rId7" imgW="392400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63752"/>
                        <a:ext cx="8458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rot="16200000" flipH="1">
            <a:off x="1866900" y="4686300"/>
            <a:ext cx="1524000" cy="1524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3314700" y="4629150"/>
            <a:ext cx="1524000" cy="1524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2552700" y="4648200"/>
            <a:ext cx="1524000" cy="1524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1905000" y="4724400"/>
            <a:ext cx="1371600" cy="129540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2552700" y="4762500"/>
            <a:ext cx="1371600" cy="129540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 flipV="1">
            <a:off x="3105150" y="4819650"/>
            <a:ext cx="1371600" cy="1295400"/>
          </a:xfrm>
          <a:prstGeom prst="line">
            <a:avLst/>
          </a:prstGeom>
          <a:ln w="2857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81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TextBox 4"/>
          <p:cNvSpPr txBox="1">
            <a:spLocks noChangeArrowheads="1"/>
          </p:cNvSpPr>
          <p:nvPr/>
        </p:nvSpPr>
        <p:spPr bwMode="auto">
          <a:xfrm>
            <a:off x="381000" y="304800"/>
            <a:ext cx="81534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Kofaktor- kofaktor dari matriks  A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 </a:t>
            </a:r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16386" name="Object 9"/>
          <p:cNvGraphicFramePr>
            <a:graphicFrameLocks noChangeAspect="1"/>
          </p:cNvGraphicFramePr>
          <p:nvPr/>
        </p:nvGraphicFramePr>
        <p:xfrm>
          <a:off x="4572000" y="1371600"/>
          <a:ext cx="38862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3" imgW="1295280" imgH="2133360" progId="Equation.3">
                  <p:embed/>
                </p:oleObj>
              </mc:Choice>
              <mc:Fallback>
                <p:oleObj name="Equation" r:id="rId3" imgW="1295280" imgH="2133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371600"/>
                        <a:ext cx="38862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10"/>
          <p:cNvGraphicFramePr>
            <a:graphicFrameLocks noChangeAspect="1"/>
          </p:cNvGraphicFramePr>
          <p:nvPr/>
        </p:nvGraphicFramePr>
        <p:xfrm>
          <a:off x="457200" y="1295400"/>
          <a:ext cx="36576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Equation" r:id="rId5" imgW="1295280" imgH="2387520" progId="Equation.3">
                  <p:embed/>
                </p:oleObj>
              </mc:Choice>
              <mc:Fallback>
                <p:oleObj name="Equation" r:id="rId5" imgW="1295280" imgH="2387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5400"/>
                        <a:ext cx="36576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1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Equation" r:id="rId7" imgW="914400" imgH="215640" progId="Equation.3">
                  <p:embed/>
                </p:oleObj>
              </mc:Choice>
              <mc:Fallback>
                <p:oleObj name="Equation" r:id="rId7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988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TextBox 4"/>
          <p:cNvSpPr txBox="1">
            <a:spLocks noChangeArrowheads="1"/>
          </p:cNvSpPr>
          <p:nvPr/>
        </p:nvSpPr>
        <p:spPr bwMode="auto">
          <a:xfrm>
            <a:off x="381000" y="533400"/>
            <a:ext cx="815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3200" b="1"/>
              <a:t>Matriks  adjoin  :</a:t>
            </a:r>
          </a:p>
        </p:txBody>
      </p:sp>
      <p:graphicFrame>
        <p:nvGraphicFramePr>
          <p:cNvPr id="17410" name="Object 7"/>
          <p:cNvGraphicFramePr>
            <a:graphicFrameLocks noChangeAspect="1"/>
          </p:cNvGraphicFramePr>
          <p:nvPr/>
        </p:nvGraphicFramePr>
        <p:xfrm>
          <a:off x="609600" y="1295400"/>
          <a:ext cx="4343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3" imgW="1587240" imgH="711000" progId="Equation.3">
                  <p:embed/>
                </p:oleObj>
              </mc:Choice>
              <mc:Fallback>
                <p:oleObj name="Equation" r:id="rId3" imgW="15872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43434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762000" y="4267200"/>
            <a:ext cx="8077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I =  A</a:t>
            </a:r>
            <a:r>
              <a:rPr lang="en-US" altLang="id-ID" sz="2800" b="1" baseline="30000"/>
              <a:t>-1</a:t>
            </a:r>
            <a:r>
              <a:rPr lang="en-US" altLang="id-ID" sz="2800" b="1"/>
              <a:t> . B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I = 1/det A  . Adj A .  B</a:t>
            </a:r>
          </a:p>
        </p:txBody>
      </p:sp>
      <p:graphicFrame>
        <p:nvGraphicFramePr>
          <p:cNvPr id="17411" name="Object 8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5" imgW="914400" imgH="215640" progId="Equation.3">
                  <p:embed/>
                </p:oleObj>
              </mc:Choice>
              <mc:Fallback>
                <p:oleObj name="Equation" r:id="rId5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4846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523875" y="533400"/>
          <a:ext cx="809625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5" imgW="1904760" imgH="1879560" progId="Equation.3">
                  <p:embed/>
                </p:oleObj>
              </mc:Choice>
              <mc:Fallback>
                <p:oleObj name="Equation" r:id="rId5" imgW="190476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533400"/>
                        <a:ext cx="8096250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37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5</a:t>
            </a:r>
            <a:endParaRPr lang="en-US" sz="40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err="1" smtClean="0"/>
              <a:t>Invers</a:t>
            </a:r>
            <a:r>
              <a:rPr lang="id-ID" sz="2800" b="1" dirty="0" smtClean="0"/>
              <a:t>  Matriks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Jika </a:t>
            </a:r>
            <a:r>
              <a:rPr lang="id-ID" dirty="0"/>
              <a:t>A dan B matriks bujur sangkar sedemikian rupa sehingga A B = B A = I , maka B disebut balikan atau </a:t>
            </a:r>
            <a:r>
              <a:rPr lang="id-ID" i="1" dirty="0" err="1"/>
              <a:t>invers</a:t>
            </a:r>
            <a:r>
              <a:rPr lang="id-ID" dirty="0"/>
              <a:t> dari A dan dapat dituliskan </a:t>
            </a:r>
            <a:r>
              <a:rPr lang="id-ID" i="1" dirty="0"/>
              <a:t>B</a:t>
            </a:r>
            <a:r>
              <a:rPr lang="id-ID" dirty="0"/>
              <a:t> = </a:t>
            </a:r>
            <a:r>
              <a:rPr lang="id-ID" i="1" dirty="0"/>
              <a:t>A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 ( B sama dengan </a:t>
            </a:r>
            <a:r>
              <a:rPr lang="id-ID" i="1" dirty="0" err="1"/>
              <a:t>invers</a:t>
            </a:r>
            <a:r>
              <a:rPr lang="id-ID" dirty="0"/>
              <a:t> A ). </a:t>
            </a:r>
            <a:endParaRPr lang="id-ID" dirty="0" smtClean="0"/>
          </a:p>
          <a:p>
            <a:r>
              <a:rPr lang="id-ID" dirty="0" smtClean="0"/>
              <a:t>Matriks </a:t>
            </a:r>
            <a:r>
              <a:rPr lang="id-ID" dirty="0"/>
              <a:t>B juga mempunyai </a:t>
            </a:r>
            <a:r>
              <a:rPr lang="id-ID" i="1" dirty="0" err="1"/>
              <a:t>invers</a:t>
            </a:r>
            <a:r>
              <a:rPr lang="id-ID" dirty="0"/>
              <a:t> yaitu A maka dapat dituliskan </a:t>
            </a:r>
            <a:r>
              <a:rPr lang="id-ID" i="1" dirty="0"/>
              <a:t>A</a:t>
            </a:r>
            <a:r>
              <a:rPr lang="id-ID" dirty="0"/>
              <a:t> = </a:t>
            </a:r>
            <a:r>
              <a:rPr lang="id-ID" i="1" dirty="0"/>
              <a:t>B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tidak ditemukan matriks B, maka A dikatakan </a:t>
            </a:r>
            <a:r>
              <a:rPr lang="id-ID" b="1" dirty="0"/>
              <a:t>matriks tunggal</a:t>
            </a:r>
            <a:r>
              <a:rPr lang="id-ID" dirty="0"/>
              <a:t> (</a:t>
            </a:r>
            <a:r>
              <a:rPr lang="id-ID" dirty="0" err="1"/>
              <a:t>singular</a:t>
            </a:r>
            <a:r>
              <a:rPr lang="id-ID" dirty="0"/>
              <a:t>).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matriks B dan C adalah </a:t>
            </a:r>
            <a:r>
              <a:rPr lang="id-ID" i="1" dirty="0" err="1"/>
              <a:t>invers</a:t>
            </a:r>
            <a:r>
              <a:rPr lang="id-ID" dirty="0"/>
              <a:t> dari A maka B = C.</a:t>
            </a:r>
          </a:p>
        </p:txBody>
      </p:sp>
    </p:spTree>
    <p:extLst>
      <p:ext uri="{BB962C8B-B14F-4D97-AF65-F5344CB8AC3E}">
        <p14:creationId xmlns:p14="http://schemas.microsoft.com/office/powerpoint/2010/main" val="42261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03512"/>
            <a:ext cx="8229600" cy="477752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Jika </a:t>
            </a:r>
            <a:r>
              <a:rPr lang="id-ID" dirty="0"/>
              <a:t>A dan B </a:t>
            </a:r>
            <a:r>
              <a:rPr lang="id-ID" dirty="0" smtClean="0"/>
              <a:t>matriks </a:t>
            </a:r>
            <a:r>
              <a:rPr lang="id-ID" dirty="0" err="1" smtClean="0"/>
              <a:t>berodo</a:t>
            </a:r>
            <a:r>
              <a:rPr lang="id-ID" dirty="0" smtClean="0"/>
              <a:t> sama 2x2</a:t>
            </a:r>
            <a:endParaRPr lang="id-ID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2398816"/>
            <a:ext cx="6923755" cy="326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altLang="id-ID" dirty="0">
              <a:latin typeface="Arial" panose="020B0604020202020204" pitchFamily="34" charset="0"/>
            </a:endParaRPr>
          </a:p>
          <a:p>
            <a:pPr marL="87313" marR="0" lvl="2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 =        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 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I (matriks identitas)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altLang="id-ID" dirty="0">
              <a:latin typeface="Arial" panose="020B0604020202020204" pitchFamily="34" charset="0"/>
            </a:endParaRPr>
          </a:p>
          <a:p>
            <a:pPr marL="0" marR="0" lvl="2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BA =   </a:t>
            </a:r>
            <a:r>
              <a:rPr kumimoji="0" lang="id-ID" altLang="id-ID" sz="3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       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      </a:t>
            </a:r>
            <a:r>
              <a:rPr kumimoji="0" lang="id-ID" alt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= I (matriks identitas)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altLang="id-ID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d-ID" altLang="id-ID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Maka dapat dituliskan bahwa </a:t>
            </a:r>
            <a:r>
              <a:rPr kumimoji="0" lang="id-ID" altLang="id-ID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= </a:t>
            </a:r>
            <a:r>
              <a:rPr kumimoji="0" lang="id-ID" altLang="id-ID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id-ID" altLang="id-ID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− 1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(B Merupakan </a:t>
            </a:r>
            <a:r>
              <a:rPr kumimoji="0" lang="id-ID" altLang="id-ID" sz="1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invers</a:t>
            </a:r>
            <a:r>
              <a:rPr kumimoji="0" lang="id-ID" altLang="id-ID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dari A</a:t>
            </a:r>
          </a:p>
        </p:txBody>
      </p:sp>
      <p:pic>
        <p:nvPicPr>
          <p:cNvPr id="30722" name="Picture 2" descr="\begin{bmatrix} 2 &amp; -5 \\ -1 &amp; 3 \\ \end{bmatrix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233" y="2648584"/>
            <a:ext cx="10081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 descr="\begin{bmatrix} 3 &amp; 5 \\ 1 &amp; 2 \\&#10; \end{bmatrix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030" y="2525772"/>
            <a:ext cx="1106182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6" name="Picture 6" descr="\begin{bmatrix} 1 &amp; 0 \\ 0 &amp; 1 \\ &#10;\end{bmatrix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397" y="3595364"/>
            <a:ext cx="558815" cy="54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0906" y="2692518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A=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2555131" y="2575704"/>
            <a:ext cx="725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B =</a:t>
            </a:r>
            <a:endParaRPr lang="id-ID" dirty="0"/>
          </a:p>
        </p:txBody>
      </p:sp>
      <p:pic>
        <p:nvPicPr>
          <p:cNvPr id="15" name="Picture 2" descr="\begin{bmatrix} 2 &amp; -5 \\ -1 &amp; 3 \\ \end{bmatrix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3016"/>
            <a:ext cx="10081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\begin{bmatrix} 3 &amp; 5 \\ 1 &amp; 2 \\&#10; \end{bmatrix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345" y="3609712"/>
            <a:ext cx="1106182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\begin{bmatrix} 3 &amp; 5 \\ 1 &amp; 2 \\&#10; \end{bmatrix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67" y="4297536"/>
            <a:ext cx="1106182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\begin{bmatrix} 2 &amp; -5 \\ -1 &amp; 3 \\ \end{bmatrix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406" y="4380340"/>
            <a:ext cx="10081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\begin{bmatrix} 1 &amp; 0 \\ 0 &amp; 1 \\ &#10;\end{bmatrix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747" y="4380340"/>
            <a:ext cx="558815" cy="54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92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9352"/>
            <a:ext cx="8229600" cy="1069848"/>
          </a:xfrm>
        </p:spPr>
        <p:txBody>
          <a:bodyPr>
            <a:normAutofit/>
          </a:bodyPr>
          <a:lstStyle/>
          <a:p>
            <a:r>
              <a:rPr lang="id-ID" altLang="id-ID" b="1" dirty="0" err="1">
                <a:latin typeface="Bodoni MT Black" panose="02070A03080606020203" pitchFamily="18" charset="0"/>
              </a:rPr>
              <a:t>Invers</a:t>
            </a:r>
            <a:r>
              <a:rPr lang="id-ID" altLang="id-ID" b="1" dirty="0">
                <a:latin typeface="Bodoni MT Black" panose="02070A03080606020203" pitchFamily="18" charset="0"/>
              </a:rPr>
              <a:t> </a:t>
            </a:r>
            <a:r>
              <a:rPr lang="id-ID" altLang="id-ID" b="1" dirty="0" smtClean="0">
                <a:latin typeface="Bodoni MT Black" panose="02070A03080606020203" pitchFamily="18" charset="0"/>
              </a:rPr>
              <a:t>Matriks</a:t>
            </a:r>
            <a:endParaRPr lang="id-ID" dirty="0"/>
          </a:p>
        </p:txBody>
      </p:sp>
      <p:sp>
        <p:nvSpPr>
          <p:cNvPr id="1032" name="TextBox 5"/>
          <p:cNvSpPr txBox="1">
            <a:spLocks noChangeArrowheads="1"/>
          </p:cNvSpPr>
          <p:nvPr/>
        </p:nvSpPr>
        <p:spPr bwMode="auto">
          <a:xfrm>
            <a:off x="304800" y="1628260"/>
            <a:ext cx="830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 dirty="0"/>
              <a:t>1. </a:t>
            </a:r>
            <a:r>
              <a:rPr lang="en-US" altLang="id-ID" sz="2800" b="1" dirty="0" err="1"/>
              <a:t>Menentukan</a:t>
            </a:r>
            <a:r>
              <a:rPr lang="en-US" altLang="id-ID" sz="2800" b="1" dirty="0"/>
              <a:t> invers </a:t>
            </a:r>
            <a:r>
              <a:rPr lang="en-US" altLang="id-ID" sz="2800" b="1" dirty="0" err="1"/>
              <a:t>suatu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brordo</a:t>
            </a:r>
            <a:r>
              <a:rPr lang="en-US" altLang="id-ID" sz="2800" b="1" dirty="0"/>
              <a:t> 2x2</a:t>
            </a:r>
          </a:p>
        </p:txBody>
      </p:sp>
      <p:sp>
        <p:nvSpPr>
          <p:cNvPr id="1033" name="TextBox 6"/>
          <p:cNvSpPr txBox="1">
            <a:spLocks noChangeArrowheads="1"/>
          </p:cNvSpPr>
          <p:nvPr/>
        </p:nvSpPr>
        <p:spPr bwMode="auto">
          <a:xfrm>
            <a:off x="163513" y="2337147"/>
            <a:ext cx="86487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 dirty="0" err="1"/>
              <a:t>Jika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  A =             </a:t>
            </a:r>
            <a:r>
              <a:rPr lang="en-US" altLang="id-ID" sz="2800" b="1" dirty="0" err="1"/>
              <a:t>dengan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det</a:t>
            </a:r>
            <a:r>
              <a:rPr lang="en-US" altLang="id-ID" sz="2800" b="1" dirty="0"/>
              <a:t> A  = ad-</a:t>
            </a:r>
            <a:r>
              <a:rPr lang="en-US" altLang="id-ID" sz="2800" b="1" dirty="0" err="1"/>
              <a:t>bc</a:t>
            </a:r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id-ID" altLang="id-ID" sz="2800" b="1" dirty="0"/>
              <a:t> </a:t>
            </a:r>
            <a:r>
              <a:rPr lang="en-US" altLang="id-ID" sz="2800" b="1" dirty="0" err="1" smtClean="0"/>
              <a:t>maka</a:t>
            </a:r>
            <a:r>
              <a:rPr lang="en-US" altLang="id-ID" sz="2800" b="1" dirty="0" smtClean="0"/>
              <a:t>  </a:t>
            </a:r>
            <a:r>
              <a:rPr lang="en-US" altLang="id-ID" sz="2800" b="1" dirty="0"/>
              <a:t>invers 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matris</a:t>
            </a:r>
            <a:r>
              <a:rPr lang="en-US" altLang="id-ID" sz="2800" b="1" dirty="0"/>
              <a:t>  A  </a:t>
            </a:r>
            <a:r>
              <a:rPr lang="id-ID" altLang="id-ID" sz="2800" b="1" dirty="0" smtClean="0"/>
              <a:t>:</a:t>
            </a:r>
          </a:p>
          <a:p>
            <a:pPr eaLnBrk="1" hangingPunct="1"/>
            <a:r>
              <a:rPr lang="id-ID" altLang="id-ID" sz="2800" b="1" dirty="0" smtClean="0"/>
              <a:t>A</a:t>
            </a:r>
            <a:r>
              <a:rPr lang="id-ID" altLang="id-ID" sz="2800" b="1" baseline="30000" dirty="0" smtClean="0"/>
              <a:t>-1</a:t>
            </a:r>
            <a:r>
              <a:rPr lang="id-ID" altLang="id-ID" sz="2800" b="1" dirty="0" smtClean="0"/>
              <a:t> = </a:t>
            </a:r>
            <a:r>
              <a:rPr lang="id-ID" altLang="id-ID" sz="2800" b="1" u="sng" dirty="0"/>
              <a:t>1 </a:t>
            </a:r>
            <a:r>
              <a:rPr lang="id-ID" altLang="id-ID" sz="2800" b="1" dirty="0" smtClean="0"/>
              <a:t>  </a:t>
            </a:r>
            <a:r>
              <a:rPr lang="id-ID" altLang="id-ID" sz="2800" b="1" dirty="0"/>
              <a:t>(</a:t>
            </a:r>
            <a:r>
              <a:rPr lang="id-ID" altLang="id-ID" sz="2800" b="1" dirty="0" err="1"/>
              <a:t>adjoint</a:t>
            </a:r>
            <a:r>
              <a:rPr lang="id-ID" altLang="id-ID" sz="2800" b="1" dirty="0"/>
              <a:t> A)</a:t>
            </a:r>
            <a:endParaRPr lang="en-US" altLang="id-ID" sz="2800" b="1" dirty="0"/>
          </a:p>
          <a:p>
            <a:pPr eaLnBrk="1" hangingPunct="1"/>
            <a:r>
              <a:rPr lang="id-ID" altLang="id-ID" sz="2800" b="1" dirty="0" smtClean="0"/>
              <a:t>         |</a:t>
            </a:r>
            <a:r>
              <a:rPr lang="id-ID" altLang="id-ID" sz="2800" b="1" dirty="0" err="1" smtClean="0"/>
              <a:t>A|</a:t>
            </a:r>
            <a:endParaRPr lang="en-US" altLang="id-ID" sz="2800" b="1" dirty="0"/>
          </a:p>
          <a:p>
            <a:pPr eaLnBrk="1" hangingPunct="1"/>
            <a:endParaRPr lang="id-ID" altLang="id-ID" sz="2800" b="1" dirty="0"/>
          </a:p>
          <a:p>
            <a:pPr eaLnBrk="1" hangingPunct="1"/>
            <a:r>
              <a:rPr lang="en-US" altLang="id-ID" sz="2800" b="1" dirty="0" smtClean="0"/>
              <a:t>A</a:t>
            </a:r>
            <a:r>
              <a:rPr lang="en-US" altLang="id-ID" sz="2800" b="1" baseline="30000" dirty="0" smtClean="0"/>
              <a:t>-1 </a:t>
            </a:r>
            <a:r>
              <a:rPr lang="en-US" altLang="id-ID" sz="2800" b="1" dirty="0"/>
              <a:t>=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 err="1"/>
              <a:t>Dengan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syarat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bahwa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det</a:t>
            </a:r>
            <a:r>
              <a:rPr lang="en-US" altLang="id-ID" sz="2800" b="1" dirty="0"/>
              <a:t> A= ad-</a:t>
            </a:r>
            <a:r>
              <a:rPr lang="en-US" altLang="id-ID" sz="2800" b="1" dirty="0" err="1"/>
              <a:t>bc</a:t>
            </a:r>
            <a:r>
              <a:rPr lang="en-US" altLang="id-ID" sz="2800" b="1" dirty="0"/>
              <a:t> ≠ 0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659986"/>
              </p:ext>
            </p:extLst>
          </p:nvPr>
        </p:nvGraphicFramePr>
        <p:xfrm>
          <a:off x="3352800" y="2150368"/>
          <a:ext cx="914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3" imgW="507960" imgH="457200" progId="Equation.3">
                  <p:embed/>
                </p:oleObj>
              </mc:Choice>
              <mc:Fallback>
                <p:oleObj name="Equation" r:id="rId3" imgW="507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50368"/>
                        <a:ext cx="914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791551"/>
              </p:ext>
            </p:extLst>
          </p:nvPr>
        </p:nvGraphicFramePr>
        <p:xfrm>
          <a:off x="1259632" y="4556894"/>
          <a:ext cx="27257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5" imgW="1180800" imgH="457200" progId="Equation.3">
                  <p:embed/>
                </p:oleObj>
              </mc:Choice>
              <mc:Fallback>
                <p:oleObj name="Equation" r:id="rId5" imgW="118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556894"/>
                        <a:ext cx="27257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816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830580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3200" b="1" dirty="0" err="1"/>
              <a:t>Langkah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Penyelesaian</a:t>
            </a:r>
            <a:endParaRPr lang="en-US" altLang="id-ID" sz="3200" b="1" dirty="0"/>
          </a:p>
          <a:p>
            <a:pPr eaLnBrk="1" hangingPunct="1"/>
            <a:endParaRPr lang="en-US" altLang="id-ID" sz="2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3200" b="1" dirty="0"/>
              <a:t>1. </a:t>
            </a:r>
            <a:r>
              <a:rPr lang="en-US" altLang="id-ID" sz="3200" b="1" dirty="0" err="1"/>
              <a:t>Elemen-elemen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pada</a:t>
            </a:r>
            <a:r>
              <a:rPr lang="en-US" altLang="id-ID" sz="3200" b="1" dirty="0"/>
              <a:t> diagonal </a:t>
            </a:r>
            <a:r>
              <a:rPr lang="en-US" altLang="id-ID" sz="3200" b="1" dirty="0" err="1"/>
              <a:t>utama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dipertukarkan</a:t>
            </a:r>
            <a:endParaRPr lang="en-US" altLang="id-ID" sz="32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3200" b="1" dirty="0"/>
              <a:t>2. </a:t>
            </a:r>
            <a:r>
              <a:rPr lang="en-US" altLang="id-ID" sz="3200" b="1" dirty="0" err="1"/>
              <a:t>Tanda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elemen-elemen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pada</a:t>
            </a:r>
            <a:r>
              <a:rPr lang="en-US" altLang="id-ID" sz="3200" b="1" dirty="0"/>
              <a:t> diagonal </a:t>
            </a:r>
            <a:r>
              <a:rPr lang="en-US" altLang="id-ID" sz="3200" b="1" dirty="0" err="1"/>
              <a:t>samping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diubah</a:t>
            </a:r>
            <a:r>
              <a:rPr lang="en-US" altLang="id-ID" sz="3200" b="1" dirty="0"/>
              <a:t>. </a:t>
            </a:r>
            <a:r>
              <a:rPr lang="en-US" altLang="id-ID" sz="3200" b="1" dirty="0" err="1"/>
              <a:t>Jika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elemen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itu</a:t>
            </a:r>
            <a:r>
              <a:rPr lang="en-US" altLang="id-ID" sz="3200" b="1" dirty="0"/>
              <a:t>  (+) </a:t>
            </a:r>
            <a:r>
              <a:rPr lang="en-US" altLang="id-ID" sz="3200" b="1" dirty="0" err="1"/>
              <a:t>diubah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menjadi</a:t>
            </a:r>
            <a:r>
              <a:rPr lang="en-US" altLang="id-ID" sz="3200" b="1" dirty="0"/>
              <a:t>  (-) </a:t>
            </a:r>
            <a:r>
              <a:rPr lang="en-US" altLang="id-ID" sz="3200" b="1" dirty="0" err="1"/>
              <a:t>dan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jika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elemen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itu</a:t>
            </a:r>
            <a:r>
              <a:rPr lang="en-US" altLang="id-ID" sz="3200" b="1" dirty="0"/>
              <a:t>  (-)  </a:t>
            </a:r>
            <a:r>
              <a:rPr lang="en-US" altLang="id-ID" sz="3200" b="1" dirty="0" err="1"/>
              <a:t>diganti</a:t>
            </a:r>
            <a:r>
              <a:rPr lang="en-US" altLang="id-ID" sz="3200" b="1" dirty="0"/>
              <a:t> (+)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3200" b="1" dirty="0"/>
              <a:t>3. </a:t>
            </a:r>
            <a:r>
              <a:rPr lang="en-US" altLang="id-ID" sz="3200" b="1" dirty="0" err="1"/>
              <a:t>Matriks</a:t>
            </a:r>
            <a:r>
              <a:rPr lang="en-US" altLang="id-ID" sz="3200" b="1" dirty="0"/>
              <a:t> yang </a:t>
            </a:r>
            <a:r>
              <a:rPr lang="en-US" altLang="id-ID" sz="3200" b="1" dirty="0" err="1"/>
              <a:t>diperoleh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pada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langkah</a:t>
            </a:r>
            <a:r>
              <a:rPr lang="en-US" altLang="id-ID" sz="3200" b="1" dirty="0"/>
              <a:t> 1 </a:t>
            </a:r>
            <a:r>
              <a:rPr lang="en-US" altLang="id-ID" sz="3200" b="1" dirty="0" err="1"/>
              <a:t>dan</a:t>
            </a:r>
            <a:r>
              <a:rPr lang="en-US" altLang="id-ID" sz="3200" b="1" dirty="0"/>
              <a:t> 2 di </a:t>
            </a:r>
            <a:r>
              <a:rPr lang="en-US" altLang="id-ID" sz="3200" b="1" dirty="0" err="1"/>
              <a:t>atas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kemudian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dibagi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dengan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determinan</a:t>
            </a:r>
            <a:r>
              <a:rPr lang="en-US" altLang="id-ID" sz="3200" b="1" dirty="0"/>
              <a:t>  </a:t>
            </a:r>
            <a:r>
              <a:rPr lang="en-US" altLang="id-ID" sz="3200" b="1" dirty="0" err="1"/>
              <a:t>matriks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persegi</a:t>
            </a:r>
            <a:r>
              <a:rPr lang="en-US" altLang="id-ID" sz="3200" b="1" dirty="0"/>
              <a:t> </a:t>
            </a:r>
            <a:r>
              <a:rPr lang="en-US" altLang="id-ID" sz="3200" b="1" dirty="0" err="1"/>
              <a:t>awal</a:t>
            </a:r>
            <a:r>
              <a:rPr lang="en-US" altLang="id-ID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545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extBox 4"/>
          <p:cNvSpPr txBox="1">
            <a:spLocks noChangeArrowheads="1"/>
          </p:cNvSpPr>
          <p:nvPr/>
        </p:nvSpPr>
        <p:spPr bwMode="auto">
          <a:xfrm>
            <a:off x="457200" y="685800"/>
            <a:ext cx="80010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800" b="1"/>
              <a:t>Tentukanlah invers matriks berikut ini.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Jawab: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Det  A =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Karena  det A≠ 0 maka  matriks  A mempunyai invers.  Invers dari A adalah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r>
              <a:rPr lang="en-US" altLang="id-ID" sz="2800" b="1"/>
              <a:t> </a:t>
            </a:r>
          </a:p>
          <a:p>
            <a:pPr eaLnBrk="1" hangingPunct="1"/>
            <a:endParaRPr lang="en-US" altLang="id-ID" sz="2800" b="1"/>
          </a:p>
          <a:p>
            <a:pPr eaLnBrk="1" hangingPunct="1"/>
            <a:endParaRPr lang="en-US" altLang="id-ID" sz="2800" b="1"/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685800" y="1219200"/>
          <a:ext cx="1828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5" imgW="850680" imgH="457200" progId="Equation.3">
                  <p:embed/>
                </p:oleObj>
              </mc:Choice>
              <mc:Fallback>
                <p:oleObj name="Equation" r:id="rId5" imgW="850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1828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7" imgW="914400" imgH="215640" progId="Equation.3">
                  <p:embed/>
                </p:oleObj>
              </mc:Choice>
              <mc:Fallback>
                <p:oleObj name="Equation" r:id="rId7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2209800" y="2895600"/>
          <a:ext cx="5181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8" imgW="2412720" imgH="457200" progId="Equation.3">
                  <p:embed/>
                </p:oleObj>
              </mc:Choice>
              <mc:Fallback>
                <p:oleObj name="Equation" r:id="rId8" imgW="2412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95600"/>
                        <a:ext cx="5181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9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10" imgW="914400" imgH="215640" progId="Equation.3">
                  <p:embed/>
                </p:oleObj>
              </mc:Choice>
              <mc:Fallback>
                <p:oleObj name="Equation" r:id="rId10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10"/>
          <p:cNvGraphicFramePr>
            <a:graphicFrameLocks noChangeAspect="1"/>
          </p:cNvGraphicFramePr>
          <p:nvPr/>
        </p:nvGraphicFramePr>
        <p:xfrm>
          <a:off x="1143000" y="5257800"/>
          <a:ext cx="4038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Equation" r:id="rId11" imgW="1701720" imgH="482400" progId="Equation.3">
                  <p:embed/>
                </p:oleObj>
              </mc:Choice>
              <mc:Fallback>
                <p:oleObj name="Equation" r:id="rId11" imgW="1701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257800"/>
                        <a:ext cx="40386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68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-108520" y="476672"/>
            <a:ext cx="88392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id-ID" sz="2800" b="1" dirty="0" err="1"/>
              <a:t>Menentukan</a:t>
            </a:r>
            <a:r>
              <a:rPr lang="en-US" altLang="id-ID" sz="2800" b="1" dirty="0"/>
              <a:t> invers </a:t>
            </a:r>
            <a:r>
              <a:rPr lang="en-US" altLang="id-ID" sz="2800" b="1" dirty="0" err="1"/>
              <a:t>suatu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3x3</a:t>
            </a:r>
          </a:p>
          <a:p>
            <a:pPr eaLnBrk="1" hangingPunct="1">
              <a:buFontTx/>
              <a:buAutoNum type="alphaLcPeriod"/>
            </a:pPr>
            <a:r>
              <a:rPr lang="en-US" altLang="id-ID" sz="2800" b="1" dirty="0" err="1"/>
              <a:t>Pengertian</a:t>
            </a:r>
            <a:r>
              <a:rPr lang="en-US" altLang="id-ID" sz="2800" b="1" dirty="0"/>
              <a:t> Minor</a:t>
            </a:r>
          </a:p>
          <a:p>
            <a:pPr eaLnBrk="1" hangingPunct="1"/>
            <a:r>
              <a:rPr lang="en-US" altLang="id-ID" sz="2800" b="1" dirty="0"/>
              <a:t>     </a:t>
            </a:r>
            <a:r>
              <a:rPr lang="en-US" altLang="id-ID" sz="2800" b="1" dirty="0" err="1"/>
              <a:t>Misalkan</a:t>
            </a:r>
            <a:r>
              <a:rPr lang="en-US" altLang="id-ID" sz="2800" b="1" dirty="0"/>
              <a:t>  A </a:t>
            </a:r>
            <a:r>
              <a:rPr lang="en-US" altLang="id-ID" sz="2800" b="1" dirty="0" err="1"/>
              <a:t>adalah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persegi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tiga</a:t>
            </a:r>
            <a:r>
              <a:rPr lang="en-US" altLang="id-ID" sz="2800" b="1" dirty="0"/>
              <a:t> yang </a:t>
            </a:r>
            <a:r>
              <a:rPr lang="en-US" altLang="id-ID" sz="2800" b="1" dirty="0" err="1"/>
              <a:t>disajikan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dalam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bentuk</a:t>
            </a:r>
            <a:r>
              <a:rPr lang="en-US" altLang="id-ID" sz="2800" b="1" dirty="0"/>
              <a:t>:</a:t>
            </a:r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endParaRPr lang="en-US" altLang="id-ID" sz="2800" b="1" dirty="0"/>
          </a:p>
          <a:p>
            <a:pPr eaLnBrk="1" hangingPunct="1"/>
            <a:r>
              <a:rPr lang="en-US" altLang="id-ID" sz="2800" b="1" dirty="0"/>
              <a:t>     </a:t>
            </a:r>
            <a:r>
              <a:rPr lang="en-US" altLang="id-ID" sz="2800" b="1" dirty="0" err="1"/>
              <a:t>Jika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elemen-elemen</a:t>
            </a:r>
            <a:r>
              <a:rPr lang="en-US" altLang="id-ID" sz="2800" b="1" dirty="0"/>
              <a:t> yang </a:t>
            </a:r>
            <a:r>
              <a:rPr lang="en-US" altLang="id-ID" sz="2800" b="1" dirty="0" err="1"/>
              <a:t>terletak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pada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baris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ke</a:t>
            </a:r>
            <a:r>
              <a:rPr lang="en-US" altLang="id-ID" sz="2800" b="1" dirty="0"/>
              <a:t> –</a:t>
            </a:r>
            <a:r>
              <a:rPr lang="en-US" altLang="id-ID" sz="2800" b="1" dirty="0" err="1"/>
              <a:t>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kolom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ke</a:t>
            </a:r>
            <a:r>
              <a:rPr lang="en-US" altLang="id-ID" sz="2800" b="1" dirty="0"/>
              <a:t>-j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matrisk</a:t>
            </a:r>
            <a:r>
              <a:rPr lang="en-US" altLang="id-ID" sz="2800" b="1" dirty="0"/>
              <a:t>  A </a:t>
            </a:r>
            <a:r>
              <a:rPr lang="en-US" altLang="id-ID" sz="2800" b="1" dirty="0" err="1"/>
              <a:t>itu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dihapuskan</a:t>
            </a:r>
            <a:r>
              <a:rPr lang="en-US" altLang="id-ID" sz="2800" b="1" dirty="0"/>
              <a:t>, </a:t>
            </a:r>
            <a:r>
              <a:rPr lang="en-US" altLang="id-ID" sz="2800" b="1" dirty="0" err="1"/>
              <a:t>maka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diperoleh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2 x 2.</a:t>
            </a:r>
          </a:p>
          <a:p>
            <a:pPr eaLnBrk="1" hangingPunct="1"/>
            <a:endParaRPr lang="en-US" altLang="id-ID" sz="2800" b="1" dirty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957390"/>
              </p:ext>
            </p:extLst>
          </p:nvPr>
        </p:nvGraphicFramePr>
        <p:xfrm>
          <a:off x="1763688" y="2392288"/>
          <a:ext cx="33782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5" imgW="1269720" imgH="711000" progId="Equation.3">
                  <p:embed/>
                </p:oleObj>
              </mc:Choice>
              <mc:Fallback>
                <p:oleObj name="Equation" r:id="rId5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392288"/>
                        <a:ext cx="33782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21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539552" y="692696"/>
            <a:ext cx="8001000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Determinan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persegi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berordo</a:t>
            </a:r>
            <a:r>
              <a:rPr lang="en-US" altLang="id-ID" sz="2800" b="1" dirty="0"/>
              <a:t> 2 x 2 yang </a:t>
            </a:r>
            <a:r>
              <a:rPr lang="en-US" altLang="id-ID" sz="2800" b="1" dirty="0" err="1"/>
              <a:t>diperoleh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itu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dinamakan</a:t>
            </a:r>
            <a:r>
              <a:rPr lang="en-US" altLang="id-ID" sz="2800" b="1" dirty="0"/>
              <a:t> minor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matriks</a:t>
            </a:r>
            <a:r>
              <a:rPr lang="en-US" altLang="id-ID" sz="2800" b="1" dirty="0"/>
              <a:t>  A, </a:t>
            </a:r>
            <a:r>
              <a:rPr lang="en-US" altLang="id-ID" sz="2800" b="1" dirty="0" err="1"/>
              <a:t>dilambangkan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dengan</a:t>
            </a:r>
            <a:r>
              <a:rPr lang="en-US" altLang="id-ID" sz="2800" b="1" dirty="0"/>
              <a:t>  |</a:t>
            </a:r>
            <a:r>
              <a:rPr lang="en-US" altLang="id-ID" sz="2800" b="1" dirty="0" err="1"/>
              <a:t>M</a:t>
            </a:r>
            <a:r>
              <a:rPr lang="en-US" altLang="id-ID" sz="2800" b="1" baseline="-25000" dirty="0" err="1"/>
              <a:t>ij</a:t>
            </a:r>
            <a:r>
              <a:rPr lang="en-US" altLang="id-ID" sz="2800" b="1" dirty="0"/>
              <a:t>|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/>
              <a:t>Minor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determinan</a:t>
            </a:r>
            <a:r>
              <a:rPr lang="en-US" altLang="id-ID" sz="2800" b="1" dirty="0"/>
              <a:t> 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A </a:t>
            </a:r>
            <a:r>
              <a:rPr lang="en-US" altLang="id-ID" sz="2800" b="1" dirty="0" err="1"/>
              <a:t>disebut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sebagai</a:t>
            </a:r>
            <a:r>
              <a:rPr lang="en-US" altLang="id-ID" sz="2800" b="1" dirty="0"/>
              <a:t>  minor  </a:t>
            </a:r>
            <a:r>
              <a:rPr lang="en-US" altLang="id-ID" sz="2800" b="1" dirty="0" err="1"/>
              <a:t>a</a:t>
            </a:r>
            <a:r>
              <a:rPr lang="en-US" altLang="id-ID" sz="2800" b="1" baseline="-25000" dirty="0" err="1"/>
              <a:t>ij</a:t>
            </a:r>
            <a:r>
              <a:rPr lang="en-US" altLang="id-ID" sz="2800" b="1" dirty="0"/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Contoh</a:t>
            </a:r>
            <a:r>
              <a:rPr lang="en-US" altLang="id-ID" sz="2800" b="1" dirty="0"/>
              <a:t>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id-ID" sz="2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Diketahui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A  =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id-ID" sz="2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id-ID" sz="2800" b="1" dirty="0" err="1"/>
              <a:t>Tentukanlah</a:t>
            </a:r>
            <a:r>
              <a:rPr lang="en-US" altLang="id-ID" sz="2800" b="1" dirty="0"/>
              <a:t> minor-minor </a:t>
            </a:r>
            <a:r>
              <a:rPr lang="en-US" altLang="id-ID" sz="2800" b="1" dirty="0" err="1"/>
              <a:t>dari</a:t>
            </a:r>
            <a:r>
              <a:rPr lang="en-US" altLang="id-ID" sz="2800" b="1" dirty="0"/>
              <a:t> </a:t>
            </a:r>
            <a:r>
              <a:rPr lang="en-US" altLang="id-ID" sz="2800" b="1" dirty="0" err="1"/>
              <a:t>matriks</a:t>
            </a:r>
            <a:r>
              <a:rPr lang="en-US" altLang="id-ID" sz="2800" b="1" dirty="0"/>
              <a:t> A.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id-ID" sz="2800" b="1" dirty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95800" y="3429000"/>
          <a:ext cx="2133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3" imgW="672840" imgH="711000" progId="Equation.3">
                  <p:embed/>
                </p:oleObj>
              </mc:Choice>
              <mc:Fallback>
                <p:oleObj name="Equation" r:id="rId3" imgW="6728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429000"/>
                        <a:ext cx="21336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72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7215</TotalTime>
  <Words>923</Words>
  <Application>Microsoft Office PowerPoint</Application>
  <PresentationFormat>On-screen Show (4:3)</PresentationFormat>
  <Paragraphs>197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Bodoni MT Black</vt:lpstr>
      <vt:lpstr>Calibri</vt:lpstr>
      <vt:lpstr>Georgia</vt:lpstr>
      <vt:lpstr>Trebuchet MS</vt:lpstr>
      <vt:lpstr>Wingdings</vt:lpstr>
      <vt:lpstr>Wingdings 2</vt:lpstr>
      <vt:lpstr>Urban</vt:lpstr>
      <vt:lpstr>Equation</vt:lpstr>
      <vt:lpstr>Chapter 5</vt:lpstr>
      <vt:lpstr>Objective</vt:lpstr>
      <vt:lpstr>Definisi</vt:lpstr>
      <vt:lpstr>Contoh</vt:lpstr>
      <vt:lpstr>Invers Matriks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Windows User</cp:lastModifiedBy>
  <cp:revision>488</cp:revision>
  <dcterms:created xsi:type="dcterms:W3CDTF">2011-09-16T02:11:44Z</dcterms:created>
  <dcterms:modified xsi:type="dcterms:W3CDTF">2020-02-04T09:00:04Z</dcterms:modified>
</cp:coreProperties>
</file>