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8"/>
  </p:notesMasterIdLst>
  <p:sldIdLst>
    <p:sldId id="256" r:id="rId3"/>
    <p:sldId id="257" r:id="rId4"/>
    <p:sldId id="286" r:id="rId5"/>
    <p:sldId id="314" r:id="rId6"/>
    <p:sldId id="311" r:id="rId7"/>
    <p:sldId id="312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282" r:id="rId1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6"/>
            <p14:sldId id="257"/>
          </p14:sldIdLst>
        </p14:section>
        <p14:section name="Three-Tier Architecture" id="{BF8FAE3F-DDBB-4C43-AE10-193C4169D6EC}">
          <p14:sldIdLst>
            <p14:sldId id="286"/>
            <p14:sldId id="314"/>
          </p14:sldIdLst>
        </p14:section>
        <p14:section name="JDBC" id="{27031142-B19B-4723-AB4F-14AAA34B0454}">
          <p14:sldIdLst>
            <p14:sldId id="311"/>
            <p14:sldId id="312"/>
            <p14:sldId id="315"/>
          </p14:sldIdLst>
        </p14:section>
        <p14:section name="JDBC - Query Select" id="{40C6B554-13F3-4484-90A3-A1F4F717FD3E}">
          <p14:sldIdLst>
            <p14:sldId id="316"/>
            <p14:sldId id="317"/>
            <p14:sldId id="318"/>
          </p14:sldIdLst>
        </p14:section>
        <p14:section name="JDBC -  Query Insert" id="{A3A8BD57-200C-40B9-980D-359367DD04DC}">
          <p14:sldIdLst>
            <p14:sldId id="319"/>
            <p14:sldId id="320"/>
          </p14:sldIdLst>
        </p14:section>
        <p14:section name="JDBC Query Update" id="{89650400-9E22-4042-91DE-9D973FC6A36F}">
          <p14:sldIdLst>
            <p14:sldId id="321"/>
            <p14:sldId id="322"/>
          </p14:sldIdLst>
        </p14:section>
        <p14:section name="Selesai" id="{D5B9DC3E-5F93-4A5B-BD51-2F244A3C04A9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2" autoAdjust="0"/>
    <p:restoredTop sz="94660"/>
  </p:normalViewPr>
  <p:slideViewPr>
    <p:cSldViewPr>
      <p:cViewPr varScale="1">
        <p:scale>
          <a:sx n="70" d="100"/>
          <a:sy n="70" d="100"/>
        </p:scale>
        <p:origin x="9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14/11/2019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14/11/2019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#</a:t>
            </a:r>
            <a:r>
              <a:rPr lang="en-US" dirty="0" smtClean="0"/>
              <a:t>1</a:t>
            </a:r>
            <a:r>
              <a:rPr lang="id-ID" dirty="0"/>
              <a:t>3</a:t>
            </a:r>
            <a:endParaRPr lang="en-US" dirty="0"/>
          </a:p>
          <a:p>
            <a:r>
              <a:rPr lang="en-US" dirty="0" err="1" smtClean="0"/>
              <a:t>Aplikasi</a:t>
            </a:r>
            <a:r>
              <a:rPr lang="en-US" dirty="0" smtClean="0"/>
              <a:t> GUI Database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748216"/>
            <a:ext cx="61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Konektor JDBC-MySql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JDBC</a:t>
            </a:r>
            <a:br>
              <a:rPr lang="en-US"/>
            </a:br>
            <a:r>
              <a:rPr lang="en-US" sz="3600" smtClean="0"/>
              <a:t>Contoh penggunaan Method pada ResultSet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5301208"/>
          </a:xfrm>
        </p:spPr>
        <p:txBody>
          <a:bodyPr>
            <a:noAutofit/>
          </a:bodyPr>
          <a:lstStyle/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Statement </a:t>
            </a:r>
            <a:r>
              <a:rPr lang="nb-NO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ResultSet </a:t>
            </a:r>
            <a:r>
              <a:rPr lang="nb-NO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nb-NO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koneksi.createStatement();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.executeQuery(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* from mhs;"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 smtClean="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(Exception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e){</a:t>
            </a:r>
          </a:p>
          <a:p>
            <a:pPr marL="1828800" lvl="0" indent="-171450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Logger.getLogger(FrmDataMahasiswa_LihatData.class.getName()).log(Level.SEVERE, null, ex);</a:t>
            </a:r>
          </a:p>
          <a:p>
            <a:pPr marL="114300" lvl="0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(!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.isLast()) {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.next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"nim"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"nama"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.getString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"jurusan"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lblRecord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.getRow() +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1828800" indent="-1719263">
              <a:buNone/>
              <a:tabLst>
                <a:tab pos="51435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Logger.getLogger(FrmDataMahasiswa_LihatData.class.getName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()).log(Level.SEVERE, null, ex);</a:t>
            </a:r>
          </a:p>
          <a:p>
            <a:pPr marL="109728" indent="0">
              <a:buNone/>
              <a:tabLst>
                <a:tab pos="457200" algn="l"/>
                <a:tab pos="85725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187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z="2700" smtClean="0"/>
              <a:t>Object Statement &amp; Method ExecuteUpdate() </a:t>
            </a:r>
            <a:br>
              <a:rPr lang="en-US" sz="2700" smtClean="0"/>
            </a:br>
            <a:r>
              <a:rPr lang="en-US" sz="2700" smtClean="0"/>
              <a:t>untuk Insert Data</a:t>
            </a:r>
            <a:endParaRPr lang="en-US" sz="270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String query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"insert into mhs (nim, nama, jurusan) values ('"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+ strNim +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                  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"', '"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+ strNama +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"', '"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+ strJurusan +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"')"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rgbClr val="4F81BD"/>
                </a:solidFill>
                <a:latin typeface="Calibri"/>
              </a:rPr>
              <a:t>try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{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.executeUpdate(query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JOptionPane.showMessageDialog(</a:t>
            </a:r>
            <a:r>
              <a:rPr lang="en-US" sz="1800" smtClean="0">
                <a:solidFill>
                  <a:schemeClr val="accent1"/>
                </a:solidFill>
                <a:latin typeface="Calibri"/>
              </a:rPr>
              <a:t>this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,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"Data berhasil disimpan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lvl="0" indent="-22860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Logger.getLogger(FrmDataMahasiswa_LihatData.class.getName()).log(Level.SEVERE, null, ex);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Sebelum membuat statement dan menjalankan ExecuteQuery, pastikan Driver DB dan Connection sudah dilakukan (lihat slide sebelumnya)</a:t>
            </a: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699792" y="2807389"/>
            <a:ext cx="2376264" cy="323587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32033"/>
              <a:gd name="adj6" fmla="val -3455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Deklarasi object stmt (statement)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7596336" y="3067579"/>
            <a:ext cx="1390484" cy="433429"/>
          </a:xfrm>
          <a:prstGeom prst="borderCallout2">
            <a:avLst>
              <a:gd name="adj1" fmla="val 102572"/>
              <a:gd name="adj2" fmla="val 5624"/>
              <a:gd name="adj3" fmla="val 149380"/>
              <a:gd name="adj4" fmla="val -8172"/>
              <a:gd name="adj5" fmla="val 150060"/>
              <a:gd name="adj6" fmla="val -16358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 Query untuk insert data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707904" y="4203611"/>
            <a:ext cx="2498539" cy="284987"/>
          </a:xfrm>
          <a:prstGeom prst="borderCallout2">
            <a:avLst>
              <a:gd name="adj1" fmla="val 95979"/>
              <a:gd name="adj2" fmla="val 95"/>
              <a:gd name="adj3" fmla="val 189487"/>
              <a:gd name="adj4" fmla="val -10714"/>
              <a:gd name="adj5" fmla="val 190167"/>
              <a:gd name="adj6" fmla="val -192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 statement query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164288" y="3429000"/>
            <a:ext cx="189674" cy="5538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0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116632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JDBC - </a:t>
            </a:r>
            <a:r>
              <a:rPr lang="en-US" sz="2700" smtClean="0"/>
              <a:t>Contoh Insert Data</a:t>
            </a:r>
            <a:endParaRPr lang="en-US" sz="27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76664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statusNim 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strNim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strNama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strJurusan = 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{  </a:t>
            </a:r>
            <a:r>
              <a:rPr lang="en-US" sz="12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//untuk memeriksa </a:t>
            </a:r>
            <a:r>
              <a:rPr lang="pl-PL" sz="12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apakah NIM sudah ada pada tabel</a:t>
            </a:r>
            <a:endParaRPr lang="en-US" sz="120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String query 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nim from mhs where nim='"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+ strNim +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 stmt.executeQuery(query);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.next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.getRow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()&gt;0) 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statusNim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"tidak ada"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800100" indent="-34290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(statusNim.equals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"tidak ada"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)){  </a:t>
            </a:r>
            <a:r>
              <a:rPr lang="en-US" sz="12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//kalau </a:t>
            </a:r>
            <a:r>
              <a:rPr lang="en-US" sz="12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NIM belum ada, maka insert data ke tabel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String </a:t>
            </a:r>
            <a:r>
              <a:rPr lang="en-US" sz="120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query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"insert into mhs (nim, nama, jurusan) values ('"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strNim 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2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strNama + 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+ strJurusan +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"')"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2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.executeUpdate(query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	JOptionPane.showMessageDialog(this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"Data berhasil disimpan"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 </a:t>
            </a:r>
            <a:r>
              <a:rPr lang="en-US" sz="12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(SQLException ex) {</a:t>
            </a:r>
          </a:p>
          <a:p>
            <a:pPr marL="1143000" lvl="0" indent="-342900">
              <a:buClr>
                <a:srgbClr val="9BBB59"/>
              </a:buClr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2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2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37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z="2700" smtClean="0"/>
              <a:t>Object Statement &amp; Method ExecuteUpdate() </a:t>
            </a:r>
            <a:br>
              <a:rPr lang="en-US" sz="2700" smtClean="0"/>
            </a:br>
            <a:r>
              <a:rPr lang="en-US" sz="2700" smtClean="0"/>
              <a:t>untuk Update Data</a:t>
            </a:r>
            <a:endParaRPr lang="en-US" sz="270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String query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update mhs set nama='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1800" smtClean="0">
                <a:latin typeface="Calibri"/>
              </a:rPr>
              <a:t>+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strNama +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"' ,  jurusan='" +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strJurusan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+ 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	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 	"' where nim='" </a:t>
            </a:r>
            <a:r>
              <a:rPr lang="en-US" sz="1800" smtClean="0">
                <a:latin typeface="Calibri"/>
              </a:rPr>
              <a:t>+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strNim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+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"'“ </a:t>
            </a:r>
            <a:r>
              <a:rPr lang="en-US" sz="1800" smtClean="0">
                <a:latin typeface="Calibri"/>
              </a:rPr>
              <a:t>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rgbClr val="4F81BD"/>
                </a:solidFill>
                <a:latin typeface="Calibri"/>
              </a:rPr>
              <a:t>try 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{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.executeUpdate(query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JOptionPane.showMessageDialog(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this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, 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"Data berhasil </a:t>
            </a:r>
            <a:r>
              <a:rPr lang="en-US" sz="1800" smtClean="0">
                <a:solidFill>
                  <a:srgbClr val="C00000"/>
                </a:solidFill>
                <a:latin typeface="Calibri"/>
              </a:rPr>
              <a:t>diperbarui"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r>
              <a:rPr lang="en-US" sz="1800" smtClean="0">
                <a:solidFill>
                  <a:srgbClr val="4F81BD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indent="-22860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Logger.getLogger(FrmDataMahasiswa_LihatData.class.getName()).log(Level.SEVERE, null, ex);</a:t>
            </a:r>
          </a:p>
          <a:p>
            <a:pPr marL="0" indent="0">
              <a:buFont typeface="Arial" pitchFamily="34" charset="0"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>
                <a:solidFill>
                  <a:prstClr val="black"/>
                </a:solidFill>
              </a:rPr>
              <a:t>Sebelum membuat statement dan menjalankan ExecuteUpdate, pastikan Driver DB dan Connection sudah dilakukan (lihat slide sebelumnya)</a:t>
            </a: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699792" y="2807389"/>
            <a:ext cx="2376264" cy="323587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49695"/>
              <a:gd name="adj6" fmla="val -3636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Deklarasi object stmt (statement)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7538690" y="2669632"/>
            <a:ext cx="1390484" cy="433429"/>
          </a:xfrm>
          <a:prstGeom prst="borderCallout2">
            <a:avLst>
              <a:gd name="adj1" fmla="val 102572"/>
              <a:gd name="adj2" fmla="val 87826"/>
              <a:gd name="adj3" fmla="val 231790"/>
              <a:gd name="adj4" fmla="val 88415"/>
              <a:gd name="adj5" fmla="val 232470"/>
              <a:gd name="adj6" fmla="val 49403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String Query untuk update data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3707904" y="4203611"/>
            <a:ext cx="2498539" cy="284987"/>
          </a:xfrm>
          <a:prstGeom prst="borderCallout2">
            <a:avLst>
              <a:gd name="adj1" fmla="val 95979"/>
              <a:gd name="adj2" fmla="val 95"/>
              <a:gd name="adj3" fmla="val 189487"/>
              <a:gd name="adj4" fmla="val -10714"/>
              <a:gd name="adj5" fmla="val 190167"/>
              <a:gd name="adj6" fmla="val -19267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Menjalankan statement query</a:t>
            </a:r>
            <a:endParaRPr lang="en-US" sz="120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8028384" y="3379244"/>
            <a:ext cx="189674" cy="5538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53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6" y="116632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JDBC - </a:t>
            </a:r>
            <a:r>
              <a:rPr lang="en-US" sz="2700" smtClean="0"/>
              <a:t>Contoh Update Data</a:t>
            </a:r>
            <a:endParaRPr lang="en-US" sz="27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83" y="1183432"/>
            <a:ext cx="9144000" cy="5674568"/>
          </a:xfrm>
        </p:spPr>
        <p:txBody>
          <a:bodyPr>
            <a:noAutofit/>
          </a:bodyPr>
          <a:lstStyle/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strNim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txtNim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strNama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txtNama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strJurusan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txtJurusan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.getText();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 smtClean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430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query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"update mhs set nama='"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strNama +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"' ,  jurusan='" +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strJurusan + </a:t>
            </a:r>
          </a:p>
          <a:p>
            <a:pPr mar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"'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nim='"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400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strNim +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"'“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rowSekarang = 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.getRow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//mengambil posisi record sekarang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solidFill>
                <a:schemeClr val="bg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stmt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.executeUpdate(query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JOptionPane.showMessageDialog(this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"Data berhasil </a:t>
            </a:r>
            <a:r>
              <a:rPr lang="en-US" sz="140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diperbarui"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1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//Untuk refresh tampilan data dengan data baru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= stmt.executeQuery(</a:t>
            </a:r>
            <a:r>
              <a:rPr lang="en-US" sz="140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"select * from mhs"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rsMahasiswa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.relative(rowSekarang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updateTampilan(); </a:t>
            </a:r>
            <a:r>
              <a:rPr lang="en-US" sz="1400">
                <a:solidFill>
                  <a:schemeClr val="bg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//method untuk setText pada textfield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(SQLException ex)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485900" indent="-1376363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Logger.getLogger(FrmDataMahasiswa_TambahData.class.getName()).log(Level.SEVERE, null, ex);</a:t>
            </a: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09728" indent="0">
              <a:buNone/>
              <a:tabLst>
                <a:tab pos="457200" algn="l"/>
                <a:tab pos="800100" algn="l"/>
                <a:tab pos="1143000" algn="l"/>
                <a:tab pos="14859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03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mtClean="0"/>
              <a:t>Mampu melakukan </a:t>
            </a:r>
            <a:r>
              <a:rPr lang="en-US"/>
              <a:t>setting pada Netbeans IDE untuk menggunakan JDBC sebagai konektor database.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koneksi database untuk aplikasi dengan menggunakan JDBC.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aplikasi GUI yang menampilkan data dari database.</a:t>
            </a:r>
          </a:p>
          <a:p>
            <a:pPr algn="just">
              <a:lnSpc>
                <a:spcPct val="150000"/>
              </a:lnSpc>
            </a:pPr>
            <a:r>
              <a:rPr lang="en-US" smtClean="0"/>
              <a:t>Mampu membuat </a:t>
            </a:r>
            <a:r>
              <a:rPr lang="en-US"/>
              <a:t>aplikasi GUI yang melakukan update (ubah) data pada database.</a:t>
            </a:r>
          </a:p>
          <a:p>
            <a:pPr algn="just">
              <a:lnSpc>
                <a:spcPct val="150000"/>
              </a:lnSpc>
            </a:pPr>
            <a:r>
              <a:rPr lang="en-US"/>
              <a:t>Mampu m</a:t>
            </a:r>
            <a:r>
              <a:rPr lang="en-US" smtClean="0"/>
              <a:t>embuat </a:t>
            </a:r>
            <a:r>
              <a:rPr lang="en-US"/>
              <a:t>aplikasi GUI yang melakukan delete data pada database.</a:t>
            </a:r>
          </a:p>
          <a:p>
            <a:pPr algn="just">
              <a:lnSpc>
                <a:spcPct val="150000"/>
              </a:lnSpc>
            </a:pPr>
            <a:r>
              <a:rPr lang="en-US"/>
              <a:t>Mampu m</a:t>
            </a:r>
            <a:r>
              <a:rPr lang="en-US" smtClean="0"/>
              <a:t>embuat </a:t>
            </a:r>
            <a:r>
              <a:rPr lang="en-US"/>
              <a:t>aplikasi GUI yang melakukan insert data pada </a:t>
            </a:r>
            <a:r>
              <a:rPr lang="en-US" smtClean="0"/>
              <a:t>database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Three-Tier Architecture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Lingkungan yang umum untuk menggunakan database dengan </a:t>
            </a:r>
            <a:r>
              <a:rPr lang="en-US" sz="3200" i="1">
                <a:solidFill>
                  <a:prstClr val="black"/>
                </a:solidFill>
                <a:latin typeface="Calibri"/>
              </a:rPr>
              <a:t>three tiers processors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 adalah: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Web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talk to the user.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Application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execute the business logic.</a:t>
            </a:r>
          </a:p>
          <a:p>
            <a:pPr marL="971550" lvl="1" indent="-514350" algn="just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800">
                <a:solidFill>
                  <a:srgbClr val="C00000"/>
                </a:solidFill>
                <a:latin typeface="Calibri"/>
              </a:rPr>
              <a:t>Database servers</a:t>
            </a:r>
            <a:r>
              <a:rPr lang="en-US" sz="2800">
                <a:solidFill>
                  <a:prstClr val="black"/>
                </a:solidFill>
                <a:latin typeface="Calibri"/>
              </a:rPr>
              <a:t> --- get what the app servers need from the database.</a:t>
            </a:r>
          </a:p>
        </p:txBody>
      </p:sp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020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Three-Tier Architecture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293097"/>
            <a:ext cx="8229600" cy="24482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database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merupakan, suatu </a:t>
            </a:r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(pada beberapa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DB-access languages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algn="just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Database servers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maintain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sejumlah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connections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dengan demikian app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servers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dapat melakukan queries atau modifications.</a:t>
            </a:r>
          </a:p>
          <a:p>
            <a:pPr algn="just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app server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memberikan </a:t>
            </a:r>
            <a:r>
              <a:rPr lang="en-US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statements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untuk </a:t>
            </a:r>
            <a:r>
              <a:rPr lang="en-US">
                <a:latin typeface="Calibri" panose="020F0502020204030204" pitchFamily="34" charset="0"/>
                <a:cs typeface="Calibri" panose="020F0502020204030204" pitchFamily="34" charset="0"/>
              </a:rPr>
              <a:t>queries </a:t>
            </a:r>
            <a:r>
              <a:rPr lang="en-US" smtClean="0">
                <a:latin typeface="Calibri" panose="020F0502020204030204" pitchFamily="34" charset="0"/>
                <a:cs typeface="Calibri" panose="020F0502020204030204" pitchFamily="34" charset="0"/>
              </a:rPr>
              <a:t>dan modifications.</a:t>
            </a:r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89236"/>
            <a:ext cx="3740150" cy="2659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477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JDBC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srgbClr val="C00000"/>
                </a:solidFill>
                <a:latin typeface="Calibri"/>
              </a:rPr>
              <a:t>Java Database Connectivity 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(</a:t>
            </a:r>
            <a:r>
              <a:rPr lang="en-US" sz="3200">
                <a:solidFill>
                  <a:srgbClr val="C00000"/>
                </a:solidFill>
                <a:latin typeface="Calibri"/>
              </a:rPr>
              <a:t>JDBC</a:t>
            </a:r>
            <a:r>
              <a:rPr lang="en-US" sz="3200">
                <a:solidFill>
                  <a:prstClr val="black"/>
                </a:solidFill>
                <a:latin typeface="Calibri"/>
              </a:rPr>
              <a:t>) adalah suatu library yang mirip dengan SQL/CLI, tetapi host language-nya adalah Java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.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Sebelum dapat mengakses  database melalui java, harus install jdbc terlebih </a:t>
            </a:r>
            <a:r>
              <a:rPr lang="en-US" sz="3200" smtClean="0">
                <a:solidFill>
                  <a:prstClr val="black"/>
                </a:solidFill>
                <a:latin typeface="Calibri"/>
              </a:rPr>
              <a:t>dahulu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32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3200">
                <a:solidFill>
                  <a:prstClr val="black"/>
                </a:solidFill>
                <a:latin typeface="Calibri"/>
              </a:rPr>
              <a:t>Pada pembahasan ini akan menggunakan database MySql</a:t>
            </a:r>
          </a:p>
        </p:txBody>
      </p:sp>
    </p:spTree>
    <p:extLst>
      <p:ext uri="{BB962C8B-B14F-4D97-AF65-F5344CB8AC3E}">
        <p14:creationId xmlns:p14="http://schemas.microsoft.com/office/powerpoint/2010/main" val="3773475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mtClean="0"/>
              <a:t>Tahapan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11088"/>
            <a:ext cx="8686800" cy="51582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ct val="20000"/>
              </a:spcBef>
              <a:buClrTx/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Import class JDBC </a:t>
            </a:r>
            <a:r>
              <a:rPr lang="en-US" sz="2700" smtClean="0">
                <a:solidFill>
                  <a:prstClr val="black"/>
                </a:solidFill>
                <a:latin typeface="Calibri"/>
                <a:sym typeface="Wingdings" panose="05000000000000000000" pitchFamily="2" charset="2"/>
              </a:rPr>
              <a:t> </a:t>
            </a:r>
            <a:r>
              <a:rPr lang="en-US" sz="2400">
                <a:solidFill>
                  <a:sysClr val="windowText" lastClr="000000"/>
                </a:solidFill>
                <a:latin typeface="Calibri"/>
              </a:rPr>
              <a:t>import java.sql</a:t>
            </a:r>
            <a:r>
              <a:rPr lang="en-US" sz="2400" smtClean="0">
                <a:solidFill>
                  <a:sysClr val="windowText" lastClr="000000"/>
                </a:solidFill>
                <a:latin typeface="Calibri"/>
              </a:rPr>
              <a:t>.*;</a:t>
            </a:r>
            <a:endParaRPr lang="en-US" sz="2700" smtClean="0">
              <a:solidFill>
                <a:prstClr val="black"/>
              </a:solidFill>
              <a:latin typeface="Calibri"/>
            </a:endParaRP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Buat </a:t>
            </a:r>
            <a:r>
              <a:rPr lang="en-US" sz="2700">
                <a:solidFill>
                  <a:prstClr val="black"/>
                </a:solidFill>
                <a:latin typeface="Calibri"/>
              </a:rPr>
              <a:t>instance class untuk driver database</a:t>
            </a: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/>
            </a:pPr>
            <a:r>
              <a:rPr lang="en-US" sz="27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700" u="sng" smtClean="0">
                <a:solidFill>
                  <a:prstClr val="black"/>
                </a:solidFill>
                <a:latin typeface="Calibri"/>
              </a:rPr>
              <a:t>Connection</a:t>
            </a:r>
          </a:p>
          <a:p>
            <a:pPr marL="514350" lvl="0" indent="0">
              <a:spcBef>
                <a:spcPct val="20000"/>
              </a:spcBef>
              <a:buClrTx/>
              <a:buNone/>
            </a:pPr>
            <a:r>
              <a:rPr lang="en-US" sz="1500" b="1" smtClean="0">
                <a:solidFill>
                  <a:schemeClr val="accent1"/>
                </a:solidFill>
                <a:latin typeface="Calibri"/>
              </a:rPr>
              <a:t>Connection koneksi=DriverManager.getConnection</a:t>
            </a:r>
            <a:r>
              <a:rPr lang="en-US" sz="1500" b="1">
                <a:solidFill>
                  <a:schemeClr val="accent1"/>
                </a:solidFill>
                <a:latin typeface="Calibri"/>
              </a:rPr>
              <a:t>("jdbc:mysql</a:t>
            </a:r>
            <a:r>
              <a:rPr lang="en-US" sz="1500" b="1" smtClean="0">
                <a:solidFill>
                  <a:schemeClr val="accent1"/>
                </a:solidFill>
                <a:latin typeface="Calibri"/>
              </a:rPr>
              <a:t>://serverDB/namaDB",“user", “passwd");</a:t>
            </a:r>
            <a:endParaRPr lang="en-US" sz="1500" b="1">
              <a:solidFill>
                <a:schemeClr val="accent1"/>
              </a:solidFill>
              <a:latin typeface="Calibri"/>
            </a:endParaRP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 startAt="3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Lakukan Query Select / Update / Insert / Delete</a:t>
            </a:r>
          </a:p>
          <a:p>
            <a:pPr marL="800100" lvl="0" indent="-285750">
              <a:spcBef>
                <a:spcPct val="20000"/>
              </a:spcBef>
              <a:buClrTx/>
              <a:buFont typeface="+mj-lt"/>
              <a:buAutoNum type="alphaLcPeriod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Untuk Query Select:</a:t>
            </a:r>
            <a:endParaRPr lang="en-US" sz="2700">
              <a:solidFill>
                <a:prstClr val="black"/>
              </a:solidFill>
              <a:latin typeface="Calibri"/>
            </a:endParaRP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statement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ResultSet</a:t>
            </a:r>
            <a:r>
              <a:rPr lang="en-US" sz="2400">
                <a:solidFill>
                  <a:prstClr val="black"/>
                </a:solidFill>
                <a:latin typeface="Calibri"/>
              </a:rPr>
              <a:t> untuk menampung hasil executeQuery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Jalankan method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executeQuery()</a:t>
            </a:r>
          </a:p>
          <a:p>
            <a:pPr marL="800100" lvl="0" indent="-285750">
              <a:spcBef>
                <a:spcPct val="20000"/>
              </a:spcBef>
              <a:buClrTx/>
              <a:buFont typeface="+mj-lt"/>
              <a:buAutoNum type="alphaLcPeriod"/>
            </a:pPr>
            <a:r>
              <a:rPr lang="en-US" sz="2700">
                <a:solidFill>
                  <a:prstClr val="black"/>
                </a:solidFill>
                <a:latin typeface="Calibri"/>
              </a:rPr>
              <a:t>Untuk </a:t>
            </a:r>
            <a:r>
              <a:rPr lang="en-US" sz="2700" smtClean="0">
                <a:solidFill>
                  <a:prstClr val="black"/>
                </a:solidFill>
                <a:latin typeface="Calibri"/>
              </a:rPr>
              <a:t>Update, Insert &amp; Delete:</a:t>
            </a:r>
            <a:endParaRPr lang="en-US" sz="2700">
              <a:solidFill>
                <a:prstClr val="black"/>
              </a:solidFill>
              <a:latin typeface="Calibri"/>
            </a:endParaRP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Buat object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statement</a:t>
            </a:r>
          </a:p>
          <a:p>
            <a:pPr marL="1200150" lvl="1" indent="-285750">
              <a:spcBef>
                <a:spcPct val="20000"/>
              </a:spcBef>
              <a:buClrTx/>
              <a:buFont typeface="Wingdings" pitchFamily="2" charset="2"/>
              <a:buChar char="§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Jalankan method </a:t>
            </a:r>
            <a:r>
              <a:rPr lang="en-US" sz="2400" u="sng">
                <a:solidFill>
                  <a:prstClr val="black"/>
                </a:solidFill>
                <a:latin typeface="Calibri"/>
              </a:rPr>
              <a:t>executeUpdate</a:t>
            </a:r>
            <a:r>
              <a:rPr lang="en-US" sz="2400" u="sng" smtClean="0">
                <a:solidFill>
                  <a:prstClr val="black"/>
                </a:solidFill>
                <a:latin typeface="Calibri"/>
              </a:rPr>
              <a:t>()</a:t>
            </a:r>
          </a:p>
          <a:p>
            <a:pPr marL="514350" lvl="0" indent="-514350">
              <a:spcBef>
                <a:spcPct val="20000"/>
              </a:spcBef>
              <a:buClrTx/>
              <a:buFont typeface="+mj-lt"/>
              <a:buAutoNum type="arabicPeriod" startAt="4"/>
            </a:pPr>
            <a:r>
              <a:rPr lang="en-US" sz="2700" smtClean="0">
                <a:solidFill>
                  <a:prstClr val="black"/>
                </a:solidFill>
                <a:latin typeface="Calibri"/>
              </a:rPr>
              <a:t>Menutup ResultSet, Statement dan Connection</a:t>
            </a:r>
            <a:endParaRPr lang="en-US" sz="27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68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mtClean="0"/>
              <a:t>Membuat Driver DB dan Object Koneksi</a:t>
            </a:r>
            <a:endParaRPr lang="en-US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0" y="2431429"/>
            <a:ext cx="9144000" cy="3301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chemeClr val="accent1"/>
                </a:solidFill>
                <a:latin typeface="Calibri"/>
              </a:rPr>
              <a:t>try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Class.forName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("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com.mysql.jdbc.Driver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");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Connection 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koneksi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koneksi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=DriverManager.getConnection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"jdbc:mysql://localhost/dbcoba","augury", "augury"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System.out.println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"Failed to get connection"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e.printStackTrace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();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9" name="Line Callout 2 68"/>
          <p:cNvSpPr/>
          <p:nvPr/>
        </p:nvSpPr>
        <p:spPr>
          <a:xfrm>
            <a:off x="2195736" y="2276872"/>
            <a:ext cx="2376264" cy="295212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66257"/>
              <a:gd name="adj6" fmla="val -3431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>
                <a:latin typeface="Calibri" panose="020F0502020204030204" pitchFamily="34" charset="0"/>
                <a:cs typeface="Calibri" panose="020F0502020204030204" pitchFamily="34" charset="0"/>
              </a:rPr>
              <a:t>Instance class JDBC driver</a:t>
            </a:r>
          </a:p>
        </p:txBody>
      </p:sp>
      <p:sp>
        <p:nvSpPr>
          <p:cNvPr id="70" name="Line Callout 2 69"/>
          <p:cNvSpPr/>
          <p:nvPr/>
        </p:nvSpPr>
        <p:spPr>
          <a:xfrm>
            <a:off x="4839742" y="2276872"/>
            <a:ext cx="2376264" cy="467959"/>
          </a:xfrm>
          <a:prstGeom prst="borderCallout2">
            <a:avLst>
              <a:gd name="adj1" fmla="val 95979"/>
              <a:gd name="adj2" fmla="val 95"/>
              <a:gd name="adj3" fmla="val 207390"/>
              <a:gd name="adj4" fmla="val -29294"/>
              <a:gd name="adj5" fmla="val 211123"/>
              <a:gd name="adj6" fmla="val -106461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Deklarasi object Connection dengan nama koneksi 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Line Callout 2 70"/>
          <p:cNvSpPr/>
          <p:nvPr/>
        </p:nvSpPr>
        <p:spPr>
          <a:xfrm>
            <a:off x="3078739" y="3967151"/>
            <a:ext cx="2376264" cy="259135"/>
          </a:xfrm>
          <a:prstGeom prst="borderCallout2">
            <a:avLst>
              <a:gd name="adj1" fmla="val 50497"/>
              <a:gd name="adj2" fmla="val -1709"/>
              <a:gd name="adj3" fmla="val 52042"/>
              <a:gd name="adj4" fmla="val -7647"/>
              <a:gd name="adj5" fmla="val -77602"/>
              <a:gd name="adj6" fmla="val -1687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Membuat koneksi ke database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Line Callout 2 18"/>
          <p:cNvSpPr/>
          <p:nvPr/>
        </p:nvSpPr>
        <p:spPr>
          <a:xfrm>
            <a:off x="5781563" y="4220327"/>
            <a:ext cx="950677" cy="425858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url &amp; nama database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Callout 2 19"/>
          <p:cNvSpPr/>
          <p:nvPr/>
        </p:nvSpPr>
        <p:spPr>
          <a:xfrm>
            <a:off x="7058800" y="4003997"/>
            <a:ext cx="660233" cy="276512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User id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Line Callout 2 20"/>
          <p:cNvSpPr/>
          <p:nvPr/>
        </p:nvSpPr>
        <p:spPr>
          <a:xfrm>
            <a:off x="7956178" y="3998113"/>
            <a:ext cx="950677" cy="282396"/>
          </a:xfrm>
          <a:prstGeom prst="borderCallout2">
            <a:avLst>
              <a:gd name="adj1" fmla="val -10863"/>
              <a:gd name="adj2" fmla="val 36448"/>
              <a:gd name="adj3" fmla="val -93785"/>
              <a:gd name="adj4" fmla="val 36753"/>
              <a:gd name="adj5" fmla="val -115513"/>
              <a:gd name="adj6" fmla="val 35922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100" smtClean="0">
                <a:latin typeface="Calibri" panose="020F0502020204030204" pitchFamily="34" charset="0"/>
                <a:cs typeface="Calibri" panose="020F0502020204030204" pitchFamily="34" charset="0"/>
              </a:rPr>
              <a:t>password</a:t>
            </a:r>
            <a:endParaRPr lang="en-US" sz="11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821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86" y="536797"/>
            <a:ext cx="8507288" cy="125516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z="2200"/>
              <a:t>Object Statement, Method </a:t>
            </a:r>
            <a:r>
              <a:rPr lang="en-US" sz="2200" smtClean="0"/>
              <a:t>ExecuteQuery() </a:t>
            </a:r>
            <a:r>
              <a:rPr lang="en-US" sz="2200"/>
              <a:t>&amp; object </a:t>
            </a:r>
            <a:r>
              <a:rPr lang="en-US" sz="2200" smtClean="0"/>
              <a:t>ResultSet</a:t>
            </a:r>
            <a:r>
              <a:rPr lang="en-US" sz="2700"/>
              <a:t/>
            </a:r>
            <a:br>
              <a:rPr lang="en-US" sz="2700"/>
            </a:br>
            <a:r>
              <a:rPr lang="en-US" sz="2200"/>
              <a:t>untuk Query Select</a:t>
            </a: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2536" y="3068960"/>
            <a:ext cx="8644876" cy="35624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Statement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nb-NO" sz="180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ResultSet </a:t>
            </a:r>
            <a:r>
              <a:rPr lang="nb-NO" sz="1800">
                <a:solidFill>
                  <a:srgbClr val="00B050"/>
                </a:solidFill>
                <a:latin typeface="Calibri"/>
              </a:rPr>
              <a:t>rsMahasiswa</a:t>
            </a:r>
            <a:r>
              <a:rPr lang="nb-NO" sz="1800" smtClean="0">
                <a:solidFill>
                  <a:sysClr val="windowText" lastClr="000000"/>
                </a:solidFill>
                <a:latin typeface="Calibri"/>
              </a:rPr>
              <a:t>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endParaRPr lang="en-US" sz="1800" smtClean="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try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{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 = koneksi.createStatement();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 smtClean="0">
                <a:solidFill>
                  <a:srgbClr val="00B050"/>
                </a:solidFill>
                <a:latin typeface="Calibri"/>
              </a:rPr>
              <a:t>rsMahasiswa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= </a:t>
            </a:r>
            <a:r>
              <a:rPr lang="en-US" sz="1800">
                <a:solidFill>
                  <a:srgbClr val="00B050"/>
                </a:solidFill>
                <a:latin typeface="Calibri"/>
              </a:rPr>
              <a:t>stmt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.executeQuery(</a:t>
            </a:r>
            <a:r>
              <a:rPr lang="en-US" sz="1800">
                <a:solidFill>
                  <a:srgbClr val="C00000"/>
                </a:solidFill>
                <a:latin typeface="Calibri"/>
              </a:rPr>
              <a:t>"Select * from mhs;"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</a:t>
            </a:r>
            <a:endParaRPr lang="en-US" sz="1800">
              <a:solidFill>
                <a:sysClr val="windowText" lastClr="000000"/>
              </a:solidFill>
              <a:latin typeface="Calibri"/>
            </a:endParaRP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chemeClr val="accent1"/>
                </a:solidFill>
                <a:latin typeface="Calibri"/>
              </a:rPr>
              <a:t>catch</a:t>
            </a: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(Exception 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e){</a:t>
            </a:r>
          </a:p>
          <a:p>
            <a:pPr marL="228600" lvl="0" indent="-22860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1800">
                <a:solidFill>
                  <a:sysClr val="windowText" lastClr="000000"/>
                </a:solidFill>
                <a:latin typeface="Calibri"/>
              </a:rPr>
              <a:t>Logger.getLogger(FrmDataMahasiswa_LihatData.class.getName()).log(Level.SEVERE, null, ex);</a:t>
            </a:r>
          </a:p>
          <a:p>
            <a:pPr marL="0" lvl="0" indent="0">
              <a:buNone/>
              <a:tabLst>
                <a:tab pos="236538" algn="l"/>
                <a:tab pos="568325" algn="l"/>
                <a:tab pos="1150938" algn="l"/>
                <a:tab pos="1828800" algn="l"/>
              </a:tabLst>
              <a:defRPr/>
            </a:pPr>
            <a:r>
              <a:rPr lang="en-US" sz="1800" smtClean="0">
                <a:solidFill>
                  <a:sysClr val="windowText" lastClr="000000"/>
                </a:solidFill>
                <a:latin typeface="Calibri"/>
              </a:rPr>
              <a:t>} 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1886" y="1972910"/>
            <a:ext cx="8398586" cy="9771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 smtClean="0"/>
              <a:t>Sebelum membuat statement dan menjalankan ExecuteQuery, pastikan Driver DB dan Connection sudah dilakukan (lihat slide sebelumnya)</a:t>
            </a:r>
            <a:endParaRPr lang="en-US" sz="2000"/>
          </a:p>
        </p:txBody>
      </p:sp>
      <p:sp>
        <p:nvSpPr>
          <p:cNvPr id="4" name="Right Brace 3"/>
          <p:cNvSpPr/>
          <p:nvPr/>
        </p:nvSpPr>
        <p:spPr>
          <a:xfrm>
            <a:off x="2736304" y="3130427"/>
            <a:ext cx="216024" cy="47056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Line Callout 2 68"/>
          <p:cNvSpPr/>
          <p:nvPr/>
        </p:nvSpPr>
        <p:spPr>
          <a:xfrm>
            <a:off x="3566700" y="3130427"/>
            <a:ext cx="2376264" cy="40420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58710"/>
              <a:gd name="adj6" fmla="val -26740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Deklarasi object stmt (statement) dan rsMahasiswa (ResultSet)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Line Callout 2 69"/>
          <p:cNvSpPr/>
          <p:nvPr/>
        </p:nvSpPr>
        <p:spPr>
          <a:xfrm>
            <a:off x="4152828" y="3924967"/>
            <a:ext cx="1550476" cy="346891"/>
          </a:xfrm>
          <a:prstGeom prst="borderCallout2">
            <a:avLst>
              <a:gd name="adj1" fmla="val 95979"/>
              <a:gd name="adj2" fmla="val 95"/>
              <a:gd name="adj3" fmla="val 149380"/>
              <a:gd name="adj4" fmla="val -11858"/>
              <a:gd name="adj5" fmla="val 150060"/>
              <a:gd name="adj6" fmla="val -26494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Membuat object stmt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Callout 2 11"/>
          <p:cNvSpPr/>
          <p:nvPr/>
        </p:nvSpPr>
        <p:spPr>
          <a:xfrm>
            <a:off x="6398873" y="4125046"/>
            <a:ext cx="2498539" cy="438759"/>
          </a:xfrm>
          <a:prstGeom prst="borderCallout2">
            <a:avLst>
              <a:gd name="adj1" fmla="val 95979"/>
              <a:gd name="adj2" fmla="val 95"/>
              <a:gd name="adj3" fmla="val 149380"/>
              <a:gd name="adj4" fmla="val -11858"/>
              <a:gd name="adj5" fmla="val 150060"/>
              <a:gd name="adj6" fmla="val -1869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Membuat object rsMahasiswa, dengan method executeQuery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887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9" grpId="0" animBg="1"/>
      <p:bldP spid="70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JDBC</a:t>
            </a:r>
            <a:br>
              <a:rPr lang="en-US" smtClean="0"/>
            </a:br>
            <a:r>
              <a:rPr lang="en-US" smtClean="0"/>
              <a:t>Method pada Object Tipe ResultSet</a:t>
            </a:r>
            <a:br>
              <a:rPr lang="en-US" smtClean="0"/>
            </a:br>
            <a:r>
              <a:rPr lang="en-US" smtClean="0"/>
              <a:t>(yang sering digunakan)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775352"/>
          </a:xfrm>
        </p:spPr>
        <p:txBody>
          <a:bodyPr/>
          <a:lstStyle/>
          <a:p>
            <a:r>
              <a:rPr lang="en-US"/>
              <a:t>.next();</a:t>
            </a:r>
          </a:p>
          <a:p>
            <a:r>
              <a:rPr lang="en-US" smtClean="0"/>
              <a:t>.previous();</a:t>
            </a:r>
          </a:p>
          <a:p>
            <a:r>
              <a:rPr lang="en-US" smtClean="0"/>
              <a:t>.isFirst();</a:t>
            </a:r>
          </a:p>
          <a:p>
            <a:r>
              <a:rPr lang="en-US" smtClean="0"/>
              <a:t>.isLast()</a:t>
            </a:r>
          </a:p>
          <a:p>
            <a:r>
              <a:rPr lang="en-US" smtClean="0"/>
              <a:t>.get</a:t>
            </a:r>
            <a:r>
              <a:rPr lang="en-US" smtClean="0">
                <a:solidFill>
                  <a:schemeClr val="accent1"/>
                </a:solidFill>
              </a:rPr>
              <a:t>String</a:t>
            </a:r>
            <a:r>
              <a:rPr lang="en-US" smtClean="0"/>
              <a:t>(‘namaField’);</a:t>
            </a:r>
          </a:p>
          <a:p>
            <a:r>
              <a:rPr lang="en-US" smtClean="0"/>
              <a:t>.getRow();</a:t>
            </a:r>
          </a:p>
          <a:p>
            <a:endParaRPr lang="en-US"/>
          </a:p>
        </p:txBody>
      </p:sp>
      <p:sp>
        <p:nvSpPr>
          <p:cNvPr id="5" name="Line Callout 2 4"/>
          <p:cNvSpPr/>
          <p:nvPr/>
        </p:nvSpPr>
        <p:spPr>
          <a:xfrm>
            <a:off x="3383868" y="3861048"/>
            <a:ext cx="2376264" cy="40420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54147"/>
              <a:gd name="adj6" fmla="val -41771"/>
            </a:avLst>
          </a:prstGeo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200" smtClean="0">
                <a:latin typeface="Calibri" panose="020F0502020204030204" pitchFamily="34" charset="0"/>
                <a:cs typeface="Calibri" panose="020F0502020204030204" pitchFamily="34" charset="0"/>
              </a:rPr>
              <a:t>Disesuaikan dengan tipe dari field yang ingin diakses.</a:t>
            </a:r>
            <a:endParaRPr lang="en-US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002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5297</TotalTime>
  <Words>605</Words>
  <Application>Microsoft Office PowerPoint</Application>
  <PresentationFormat>On-screen Show (4:3)</PresentationFormat>
  <Paragraphs>183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1_Urban</vt:lpstr>
      <vt:lpstr>Bahasa Pemrograman (Pemrograman Visual)</vt:lpstr>
      <vt:lpstr>Tujuan Pertemuan</vt:lpstr>
      <vt:lpstr>Three-Tier Architecture</vt:lpstr>
      <vt:lpstr>Three-Tier Architecture</vt:lpstr>
      <vt:lpstr>JDBC</vt:lpstr>
      <vt:lpstr>JDBC Tahapan</vt:lpstr>
      <vt:lpstr>JDBC Membuat Driver DB dan Object Koneksi</vt:lpstr>
      <vt:lpstr>JDBC Object Statement, Method ExecuteQuery() &amp; object ResultSet untuk Query Select</vt:lpstr>
      <vt:lpstr>JDBC Method pada Object Tipe ResultSet (yang sering digunakan)</vt:lpstr>
      <vt:lpstr>JDBC Contoh penggunaan Method pada ResultSet</vt:lpstr>
      <vt:lpstr>JDBC Object Statement &amp; Method ExecuteUpdate()  untuk Insert Data</vt:lpstr>
      <vt:lpstr>JDBC - Contoh Insert Data</vt:lpstr>
      <vt:lpstr>JDBC Object Statement &amp; Method ExecuteUpdate()  untuk Update Data</vt:lpstr>
      <vt:lpstr>JDBC - Contoh Update Data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456</cp:revision>
  <dcterms:created xsi:type="dcterms:W3CDTF">2011-09-16T02:11:44Z</dcterms:created>
  <dcterms:modified xsi:type="dcterms:W3CDTF">2019-11-14T00:55:38Z</dcterms:modified>
</cp:coreProperties>
</file>