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13"/>
  </p:notesMasterIdLst>
  <p:sldIdLst>
    <p:sldId id="258" r:id="rId2"/>
    <p:sldId id="279" r:id="rId3"/>
    <p:sldId id="296" r:id="rId4"/>
    <p:sldId id="286" r:id="rId5"/>
    <p:sldId id="287" r:id="rId6"/>
    <p:sldId id="288" r:id="rId7"/>
    <p:sldId id="299" r:id="rId8"/>
    <p:sldId id="297" r:id="rId9"/>
    <p:sldId id="301" r:id="rId10"/>
    <p:sldId id="300" r:id="rId11"/>
    <p:sldId id="277" r:id="rId12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AFF66A7-2009-4FE9-A5EE-48B6AF9C04B8}">
          <p14:sldIdLst>
            <p14:sldId id="258"/>
            <p14:sldId id="279"/>
            <p14:sldId id="296"/>
            <p14:sldId id="286"/>
            <p14:sldId id="287"/>
            <p14:sldId id="288"/>
            <p14:sldId id="299"/>
            <p14:sldId id="297"/>
            <p14:sldId id="301"/>
            <p14:sldId id="300"/>
            <p14:sldId id="27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3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824" autoAdjust="0"/>
    <p:restoredTop sz="94660"/>
  </p:normalViewPr>
  <p:slideViewPr>
    <p:cSldViewPr>
      <p:cViewPr varScale="1">
        <p:scale>
          <a:sx n="70" d="100"/>
          <a:sy n="70" d="100"/>
        </p:scale>
        <p:origin x="1050" y="6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12972-45E0-4A02-9098-D0EBB0199C4B}" type="datetimeFigureOut">
              <a:rPr lang="id-ID" smtClean="0"/>
              <a:t>11/11/2019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19FB5-3E22-4347-9D47-E764C09E46C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8625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11/11/2019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11/11/2019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11/11/2019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11/11/2019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9600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11/11/2019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11/11/2019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15B4FD-92E0-4978-907F-923BCA868FE5}" type="datetimeFigureOut">
              <a:rPr lang="id-ID" smtClean="0"/>
              <a:t>11/11/2019</a:t>
            </a:fld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11/11/2019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11/11/2019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11/11/2019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11/11/2019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15B4FD-92E0-4978-907F-923BCA868FE5}" type="datetimeFigureOut">
              <a:rPr lang="id-ID" smtClean="0"/>
              <a:t>11/11/2019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 smtClean="0"/>
              <a:t>Bahasa </a:t>
            </a:r>
            <a:r>
              <a:rPr lang="en-US" altLang="en-US" dirty="0" err="1" smtClean="0"/>
              <a:t>Pemrograman</a:t>
            </a:r>
            <a:endParaRPr lang="id-ID" altLang="en-US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d-ID" dirty="0" smtClean="0"/>
              <a:t>Visual Swing Java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err="1" smtClean="0"/>
              <a:t>Jtable</a:t>
            </a:r>
            <a:r>
              <a:rPr lang="id-ID" dirty="0" smtClean="0"/>
              <a:t> - File</a:t>
            </a:r>
            <a:endParaRPr lang="id-ID" dirty="0" smtClean="0"/>
          </a:p>
        </p:txBody>
      </p:sp>
    </p:spTree>
    <p:extLst>
      <p:ext uri="{BB962C8B-B14F-4D97-AF65-F5344CB8AC3E}">
        <p14:creationId xmlns:p14="http://schemas.microsoft.com/office/powerpoint/2010/main" val="36869776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7067128" cy="432048"/>
          </a:xfrm>
        </p:spPr>
        <p:txBody>
          <a:bodyPr>
            <a:noAutofit/>
          </a:bodyPr>
          <a:lstStyle/>
          <a:p>
            <a:r>
              <a:rPr lang="id-ID" sz="2800" dirty="0" smtClean="0"/>
              <a:t>FormComponentShown (otomatis dijalankan)</a:t>
            </a:r>
            <a:endParaRPr lang="id-ID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783464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id-ID" sz="1600" dirty="0" smtClean="0"/>
              <a:t>DefaultTableModel </a:t>
            </a:r>
            <a:r>
              <a:rPr lang="id-ID" sz="1600" dirty="0"/>
              <a:t>tbl=(DefaultTableModel)tblMahasiswa.getModel();</a:t>
            </a:r>
          </a:p>
          <a:p>
            <a:pPr marL="109728" indent="0">
              <a:buNone/>
            </a:pPr>
            <a:r>
              <a:rPr lang="id-ID" sz="1600" dirty="0"/>
              <a:t> try</a:t>
            </a:r>
          </a:p>
          <a:p>
            <a:pPr marL="109728" indent="0">
              <a:buNone/>
            </a:pPr>
            <a:r>
              <a:rPr lang="id-ID" sz="1600" dirty="0"/>
              <a:t>{ /*simpan di mydocuments\dataMahasiswa.txt</a:t>
            </a:r>
          </a:p>
          <a:p>
            <a:pPr marL="109728" indent="0">
              <a:buNone/>
            </a:pPr>
            <a:r>
              <a:rPr lang="id-ID" sz="1600" dirty="0"/>
              <a:t>jgn lupa import FileSystemView -&gt; javax.swing.FileChooser.FileSystemView */</a:t>
            </a:r>
          </a:p>
          <a:p>
            <a:pPr marL="109728" indent="0">
              <a:buNone/>
            </a:pPr>
            <a:r>
              <a:rPr lang="id-ID" sz="1600" dirty="0"/>
              <a:t>String namaFile= FileSystemView.getFileSystemView().getDefaultDirectory().getPath()+"\\dataMahasiswa.txt";</a:t>
            </a:r>
          </a:p>
          <a:p>
            <a:pPr marL="109728" indent="0">
              <a:buNone/>
            </a:pPr>
            <a:r>
              <a:rPr lang="id-ID" sz="1600" dirty="0"/>
              <a:t>    FileReader fr = new FileReader(namaFile);</a:t>
            </a:r>
          </a:p>
          <a:p>
            <a:pPr marL="109728" indent="0">
              <a:buNone/>
            </a:pPr>
            <a:r>
              <a:rPr lang="id-ID" sz="1600" dirty="0"/>
              <a:t>    Scanner br = new Scanner(fr); //import Scanner</a:t>
            </a:r>
          </a:p>
          <a:p>
            <a:pPr marL="109728" indent="0">
              <a:buNone/>
            </a:pPr>
            <a:r>
              <a:rPr lang="id-ID" sz="1600" dirty="0"/>
              <a:t>while(br.hasNextLine())</a:t>
            </a:r>
          </a:p>
          <a:p>
            <a:pPr marL="109728" indent="0">
              <a:buNone/>
            </a:pPr>
            <a:r>
              <a:rPr lang="id-ID" sz="1600" dirty="0"/>
              <a:t>{   String line = br.nextLine();</a:t>
            </a:r>
          </a:p>
          <a:p>
            <a:pPr marL="109728" indent="0">
              <a:buNone/>
            </a:pPr>
            <a:r>
              <a:rPr lang="id-ID" sz="1600" dirty="0"/>
              <a:t>    String[] isi=line.split(Pattern.quote("|"));</a:t>
            </a:r>
          </a:p>
          <a:p>
            <a:pPr marL="109728" indent="0">
              <a:buNone/>
            </a:pPr>
            <a:r>
              <a:rPr lang="id-ID" sz="1600" dirty="0"/>
              <a:t>    tbl.addRow(isi);</a:t>
            </a:r>
          </a:p>
          <a:p>
            <a:pPr marL="109728" indent="0">
              <a:buNone/>
            </a:pPr>
            <a:r>
              <a:rPr lang="id-ID" sz="1600" dirty="0"/>
              <a:t>} //while</a:t>
            </a:r>
          </a:p>
          <a:p>
            <a:pPr marL="109728" indent="0">
              <a:buNone/>
            </a:pPr>
            <a:r>
              <a:rPr lang="id-ID" sz="1600" dirty="0"/>
              <a:t>}//try</a:t>
            </a:r>
          </a:p>
          <a:p>
            <a:pPr marL="109728" indent="0">
              <a:buNone/>
            </a:pPr>
            <a:r>
              <a:rPr lang="id-ID" sz="1600" dirty="0"/>
              <a:t>catch (Exception e){ </a:t>
            </a:r>
          </a:p>
          <a:p>
            <a:pPr marL="109728" indent="0">
              <a:buNone/>
            </a:pPr>
            <a:r>
              <a:rPr lang="id-ID" sz="1600" dirty="0"/>
              <a:t>JOptionPane.showMessageDialog(this, "Data kosong, jgn lupa simpan file"); } //</a:t>
            </a:r>
            <a:r>
              <a:rPr lang="id-ID" sz="1600" dirty="0" smtClean="0"/>
              <a:t>catch</a:t>
            </a:r>
            <a:endParaRPr lang="id-ID" sz="1600" dirty="0"/>
          </a:p>
        </p:txBody>
      </p:sp>
    </p:spTree>
    <p:extLst>
      <p:ext uri="{BB962C8B-B14F-4D97-AF65-F5344CB8AC3E}">
        <p14:creationId xmlns:p14="http://schemas.microsoft.com/office/powerpoint/2010/main" val="6948586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997" y="1772815"/>
            <a:ext cx="7220006" cy="4515723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id-ID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TERIMA KASIH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6044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648"/>
            <a:ext cx="8229600" cy="1066800"/>
          </a:xfrm>
        </p:spPr>
        <p:txBody>
          <a:bodyPr/>
          <a:lstStyle/>
          <a:p>
            <a:r>
              <a:rPr lang="en-US" dirty="0" err="1" smtClean="0">
                <a:latin typeface="Courier New" pitchFamily="49" charset="0"/>
              </a:rPr>
              <a:t>JTable</a:t>
            </a:r>
            <a:endParaRPr lang="en-US" dirty="0" smtClean="0"/>
          </a:p>
        </p:txBody>
      </p:sp>
      <p:sp>
        <p:nvSpPr>
          <p:cNvPr id="2" name="Rectangle 1"/>
          <p:cNvSpPr/>
          <p:nvPr/>
        </p:nvSpPr>
        <p:spPr>
          <a:xfrm>
            <a:off x="457200" y="1772816"/>
            <a:ext cx="764319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err="1">
                <a:solidFill>
                  <a:srgbClr val="222222"/>
                </a:solidFill>
                <a:latin typeface="arial" panose="020B0604020202020204" pitchFamily="34" charset="0"/>
              </a:rPr>
              <a:t>JTable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 </a:t>
            </a:r>
            <a:r>
              <a:rPr lang="en-US" dirty="0" err="1">
                <a:solidFill>
                  <a:srgbClr val="222222"/>
                </a:solidFill>
                <a:latin typeface="arial" panose="020B0604020202020204" pitchFamily="34" charset="0"/>
              </a:rPr>
              <a:t>adalah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 class java </a:t>
            </a:r>
            <a:r>
              <a:rPr lang="en-US" dirty="0" err="1">
                <a:solidFill>
                  <a:srgbClr val="222222"/>
                </a:solidFill>
                <a:latin typeface="arial" panose="020B0604020202020204" pitchFamily="34" charset="0"/>
              </a:rPr>
              <a:t>pada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 panose="020B0604020202020204" pitchFamily="34" charset="0"/>
              </a:rPr>
              <a:t>paket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 panose="020B0604020202020204" pitchFamily="34" charset="0"/>
              </a:rPr>
              <a:t>javax.swing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, </a:t>
            </a:r>
            <a:endParaRPr lang="en-US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err="1" smtClean="0">
                <a:solidFill>
                  <a:srgbClr val="222222"/>
                </a:solidFill>
                <a:latin typeface="arial" panose="020B0604020202020204" pitchFamily="34" charset="0"/>
              </a:rPr>
              <a:t>JTable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 </a:t>
            </a:r>
            <a:r>
              <a:rPr lang="en-US" dirty="0" err="1">
                <a:solidFill>
                  <a:srgbClr val="222222"/>
                </a:solidFill>
                <a:latin typeface="arial" panose="020B0604020202020204" pitchFamily="34" charset="0"/>
              </a:rPr>
              <a:t>adalah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 class yang </a:t>
            </a:r>
            <a:r>
              <a:rPr lang="en-US" dirty="0" err="1">
                <a:solidFill>
                  <a:srgbClr val="222222"/>
                </a:solidFill>
                <a:latin typeface="arial" panose="020B0604020202020204" pitchFamily="34" charset="0"/>
              </a:rPr>
              <a:t>mempunya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 panose="020B0604020202020204" pitchFamily="34" charset="0"/>
              </a:rPr>
              <a:t>bentuk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 visual, </a:t>
            </a:r>
            <a:r>
              <a:rPr lang="en-US" dirty="0" err="1">
                <a:solidFill>
                  <a:srgbClr val="222222"/>
                </a:solidFill>
                <a:latin typeface="arial" panose="020B0604020202020204" pitchFamily="34" charset="0"/>
              </a:rPr>
              <a:t>sehingga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 panose="020B0604020202020204" pitchFamily="34" charset="0"/>
              </a:rPr>
              <a:t>perlu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 panose="020B0604020202020204" pitchFamily="34" charset="0"/>
              </a:rPr>
              <a:t>membentuk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 panose="020B0604020202020204" pitchFamily="34" charset="0"/>
              </a:rPr>
              <a:t>kontainer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 panose="020B0604020202020204" pitchFamily="34" charset="0"/>
              </a:rPr>
              <a:t>sebagai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 panose="020B0604020202020204" pitchFamily="34" charset="0"/>
              </a:rPr>
              <a:t>penampung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 </a:t>
            </a:r>
            <a:r>
              <a:rPr lang="en-US" b="1" dirty="0" err="1">
                <a:solidFill>
                  <a:srgbClr val="222222"/>
                </a:solidFill>
                <a:latin typeface="arial" panose="020B0604020202020204" pitchFamily="34" charset="0"/>
              </a:rPr>
              <a:t>JTable</a:t>
            </a:r>
            <a:r>
              <a:rPr lang="en-US" dirty="0" smtClean="0">
                <a:solidFill>
                  <a:srgbClr val="222222"/>
                </a:solidFill>
                <a:latin typeface="arial" panose="020B0604020202020204" pitchFamily="34" charset="0"/>
              </a:rPr>
              <a:t>.</a:t>
            </a:r>
          </a:p>
          <a:p>
            <a:endParaRPr lang="en-US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err="1"/>
              <a:t>TableModel</a:t>
            </a:r>
            <a:r>
              <a:rPr lang="en-US" b="1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mendefinisikan</a:t>
            </a:r>
            <a:r>
              <a:rPr lang="en-US" dirty="0"/>
              <a:t> </a:t>
            </a:r>
            <a:r>
              <a:rPr lang="en-US" dirty="0" err="1"/>
              <a:t>penanda</a:t>
            </a:r>
            <a:r>
              <a:rPr lang="en-US" dirty="0"/>
              <a:t> </a:t>
            </a:r>
            <a:r>
              <a:rPr lang="en-US" dirty="0" err="1"/>
              <a:t>metoda</a:t>
            </a:r>
            <a:r>
              <a:rPr lang="en-US" dirty="0"/>
              <a:t> yang </a:t>
            </a:r>
            <a:r>
              <a:rPr lang="en-US" dirty="0" err="1"/>
              <a:t>sifatnya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belum</a:t>
            </a:r>
            <a:r>
              <a:rPr lang="en-US" dirty="0"/>
              <a:t>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implementasi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sekali</a:t>
            </a:r>
            <a:r>
              <a:rPr lang="en-US" dirty="0"/>
              <a:t>. </a:t>
            </a:r>
            <a:r>
              <a:rPr lang="en-US" dirty="0" err="1"/>
              <a:t>Sebagian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implementasi</a:t>
            </a:r>
            <a:r>
              <a:rPr lang="en-US" dirty="0"/>
              <a:t> </a:t>
            </a:r>
            <a:r>
              <a:rPr lang="en-US" dirty="0" err="1"/>
              <a:t>metoda</a:t>
            </a:r>
            <a:r>
              <a:rPr lang="en-US" dirty="0"/>
              <a:t> </a:t>
            </a:r>
            <a:r>
              <a:rPr lang="en-US" dirty="0" err="1"/>
              <a:t>berada</a:t>
            </a:r>
            <a:r>
              <a:rPr lang="en-US" dirty="0"/>
              <a:t> di </a:t>
            </a:r>
            <a:r>
              <a:rPr lang="en-US" dirty="0" err="1"/>
              <a:t>kelas</a:t>
            </a:r>
            <a:r>
              <a:rPr lang="en-US" dirty="0"/>
              <a:t> </a:t>
            </a:r>
            <a:r>
              <a:rPr lang="en-US" dirty="0" err="1" smtClean="0"/>
              <a:t>abstrak</a:t>
            </a:r>
            <a:r>
              <a:rPr lang="en-US" dirty="0"/>
              <a:t> </a:t>
            </a:r>
            <a:r>
              <a:rPr lang="en-US" dirty="0" err="1" smtClean="0"/>
              <a:t>AbstractTableModel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603855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648"/>
            <a:ext cx="8229600" cy="1066800"/>
          </a:xfrm>
        </p:spPr>
        <p:txBody>
          <a:bodyPr/>
          <a:lstStyle/>
          <a:p>
            <a:r>
              <a:rPr lang="en-US" dirty="0" err="1" smtClean="0">
                <a:latin typeface="Courier New" pitchFamily="49" charset="0"/>
              </a:rPr>
              <a:t>Jtable</a:t>
            </a:r>
            <a:r>
              <a:rPr lang="en-US" dirty="0" smtClean="0">
                <a:latin typeface="Courier New" pitchFamily="49" charset="0"/>
              </a:rPr>
              <a:t> – </a:t>
            </a:r>
            <a:r>
              <a:rPr lang="en-US" dirty="0" err="1" smtClean="0">
                <a:latin typeface="Courier New" pitchFamily="49" charset="0"/>
              </a:rPr>
              <a:t>DefaultTableModel</a:t>
            </a:r>
            <a:endParaRPr lang="en-US" dirty="0" smtClean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2246313" y="6257925"/>
            <a:ext cx="44164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latin typeface="Courier New" pitchFamily="49" charset="0"/>
                <a:cs typeface="Times New Roman" pitchFamily="18" charset="0"/>
              </a:rPr>
              <a:t>TableModel</a:t>
            </a:r>
            <a:r>
              <a:rPr lang="en-US" sz="160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1600">
                <a:cs typeface="Times New Roman" pitchFamily="18" charset="0"/>
              </a:rPr>
              <a:t>interface methods and descriptions.</a:t>
            </a:r>
            <a:endParaRPr lang="en-US" sz="160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57200" y="1772816"/>
            <a:ext cx="764319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Kelas</a:t>
            </a:r>
            <a:r>
              <a:rPr lang="en-US" dirty="0"/>
              <a:t> </a:t>
            </a:r>
            <a:r>
              <a:rPr lang="en-US" dirty="0" err="1"/>
              <a:t>konkrit</a:t>
            </a:r>
            <a:r>
              <a:rPr lang="en-US" dirty="0"/>
              <a:t> </a:t>
            </a:r>
            <a:r>
              <a:rPr lang="en-US" dirty="0" err="1"/>
              <a:t>DefaultTableModel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perluasan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kelas</a:t>
            </a:r>
            <a:r>
              <a:rPr lang="en-US" dirty="0"/>
              <a:t> </a:t>
            </a:r>
            <a:r>
              <a:rPr lang="en-US" dirty="0" err="1"/>
              <a:t>abstrak</a:t>
            </a:r>
            <a:r>
              <a:rPr lang="en-US" dirty="0"/>
              <a:t> </a:t>
            </a:r>
            <a:r>
              <a:rPr lang="en-US" dirty="0" err="1"/>
              <a:t>AbstractTableModel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mengimplementasikan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default </a:t>
            </a:r>
            <a:r>
              <a:rPr lang="en-US" dirty="0" err="1"/>
              <a:t>sedikitnya</a:t>
            </a:r>
            <a:r>
              <a:rPr lang="en-US" dirty="0"/>
              <a:t> </a:t>
            </a:r>
            <a:r>
              <a:rPr lang="en-US" dirty="0" err="1"/>
              <a:t>tiga</a:t>
            </a:r>
            <a:r>
              <a:rPr lang="en-US" dirty="0"/>
              <a:t> </a:t>
            </a:r>
            <a:r>
              <a:rPr lang="en-US" dirty="0" err="1"/>
              <a:t>metoda</a:t>
            </a:r>
            <a:r>
              <a:rPr lang="en-US" dirty="0"/>
              <a:t> yang </a:t>
            </a:r>
            <a:r>
              <a:rPr lang="en-US" dirty="0" err="1"/>
              <a:t>belum</a:t>
            </a:r>
            <a:r>
              <a:rPr lang="en-US" dirty="0"/>
              <a:t> </a:t>
            </a:r>
            <a:r>
              <a:rPr lang="en-US" dirty="0" err="1"/>
              <a:t>diimplementasikan</a:t>
            </a:r>
            <a:r>
              <a:rPr lang="en-US" dirty="0"/>
              <a:t> di </a:t>
            </a:r>
            <a:r>
              <a:rPr lang="en-US" dirty="0" err="1"/>
              <a:t>kelas</a:t>
            </a:r>
            <a:r>
              <a:rPr lang="en-US" dirty="0"/>
              <a:t> </a:t>
            </a:r>
            <a:r>
              <a:rPr lang="en-US" dirty="0" err="1"/>
              <a:t>abstrak</a:t>
            </a:r>
            <a:r>
              <a:rPr lang="en-US" dirty="0"/>
              <a:t> </a:t>
            </a:r>
            <a:r>
              <a:rPr lang="en-US" dirty="0" err="1"/>
              <a:t>AbstractTableModel</a:t>
            </a:r>
            <a:r>
              <a:rPr lang="en-US" dirty="0"/>
              <a:t>. 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Ketiga</a:t>
            </a:r>
            <a:r>
              <a:rPr lang="en-US" dirty="0" smtClean="0"/>
              <a:t> </a:t>
            </a:r>
            <a:r>
              <a:rPr lang="en-US" dirty="0" err="1"/>
              <a:t>metoda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endParaRPr lang="en-US" dirty="0" smtClean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getColumnCount</a:t>
            </a:r>
            <a:r>
              <a:rPr lang="en-US" dirty="0"/>
              <a:t>, </a:t>
            </a:r>
            <a:endParaRPr lang="en-US" dirty="0" smtClean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getRowCount</a:t>
            </a:r>
            <a:endParaRPr lang="en-US" dirty="0" smtClean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getValueAt</a:t>
            </a:r>
            <a:r>
              <a:rPr lang="en-US" dirty="0"/>
              <a:t>. 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Data </a:t>
            </a:r>
            <a:r>
              <a:rPr lang="en-US" dirty="0"/>
              <a:t>yang </a:t>
            </a:r>
            <a:r>
              <a:rPr lang="en-US" dirty="0" err="1"/>
              <a:t>terdapat</a:t>
            </a:r>
            <a:r>
              <a:rPr lang="en-US" dirty="0"/>
              <a:t> di </a:t>
            </a:r>
            <a:r>
              <a:rPr lang="en-US" dirty="0" err="1"/>
              <a:t>kelas</a:t>
            </a:r>
            <a:r>
              <a:rPr lang="en-US" dirty="0"/>
              <a:t> </a:t>
            </a:r>
            <a:r>
              <a:rPr lang="en-US" dirty="0" err="1"/>
              <a:t>DefaultTableModel</a:t>
            </a:r>
            <a:r>
              <a:rPr lang="en-US" dirty="0"/>
              <a:t> </a:t>
            </a:r>
            <a:r>
              <a:rPr lang="en-US" dirty="0" err="1"/>
              <a:t>disimpan</a:t>
            </a:r>
            <a:r>
              <a:rPr lang="en-US" dirty="0"/>
              <a:t> di </a:t>
            </a:r>
            <a:r>
              <a:rPr lang="en-US" dirty="0" err="1"/>
              <a:t>vektor</a:t>
            </a:r>
            <a:r>
              <a:rPr lang="en-US" dirty="0"/>
              <a:t> (</a:t>
            </a:r>
            <a:r>
              <a:rPr lang="en-US" dirty="0" err="1"/>
              <a:t>obyek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kelas</a:t>
            </a:r>
            <a:r>
              <a:rPr lang="en-US" dirty="0"/>
              <a:t> Vector) </a:t>
            </a:r>
            <a:r>
              <a:rPr lang="en-US" dirty="0" err="1"/>
              <a:t>dimana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larik</a:t>
            </a:r>
            <a:r>
              <a:rPr lang="en-US" dirty="0"/>
              <a:t> </a:t>
            </a:r>
            <a:r>
              <a:rPr lang="en-US" dirty="0" err="1"/>
              <a:t>obyek</a:t>
            </a:r>
            <a:r>
              <a:rPr lang="en-US" dirty="0"/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644117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95536" y="429666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Latihan</a:t>
            </a:r>
            <a:r>
              <a:rPr lang="en-US" dirty="0" smtClean="0"/>
              <a:t> </a:t>
            </a:r>
            <a:r>
              <a:rPr lang="id-ID" dirty="0" smtClean="0"/>
              <a:t>1</a:t>
            </a:r>
            <a:r>
              <a:rPr lang="en-US" dirty="0" smtClean="0"/>
              <a:t> </a:t>
            </a:r>
            <a:r>
              <a:rPr lang="en-US" dirty="0" smtClean="0"/>
              <a:t>: </a:t>
            </a:r>
            <a:r>
              <a:rPr lang="en-US" dirty="0" err="1" smtClean="0"/>
              <a:t>Class:frmBiodata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Title form :  Biodata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24486" y="4693982"/>
            <a:ext cx="858129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 private void jButton1ActionPerformed(</a:t>
            </a:r>
            <a:r>
              <a:rPr lang="en-US" sz="1600" dirty="0" err="1" smtClean="0"/>
              <a:t>java.awt.event.ActionEvent</a:t>
            </a:r>
            <a:r>
              <a:rPr lang="en-US" sz="1600" dirty="0" smtClean="0"/>
              <a:t> </a:t>
            </a:r>
            <a:r>
              <a:rPr lang="en-US" sz="1600" dirty="0" err="1" smtClean="0"/>
              <a:t>evt</a:t>
            </a:r>
            <a:r>
              <a:rPr lang="en-US" sz="1600" dirty="0" smtClean="0"/>
              <a:t>) {</a:t>
            </a:r>
          </a:p>
          <a:p>
            <a:pPr marL="109728" indent="0">
              <a:buNone/>
            </a:pPr>
            <a:r>
              <a:rPr lang="en-US" sz="1600" dirty="0" err="1"/>
              <a:t>DefaultTableModel</a:t>
            </a:r>
            <a:r>
              <a:rPr lang="en-US" sz="1600" dirty="0"/>
              <a:t> </a:t>
            </a:r>
            <a:r>
              <a:rPr lang="en-US" sz="1600" dirty="0" err="1"/>
              <a:t>tbl</a:t>
            </a:r>
            <a:r>
              <a:rPr lang="en-US" sz="1600" dirty="0"/>
              <a:t> = (</a:t>
            </a:r>
            <a:r>
              <a:rPr lang="en-US" sz="1600" dirty="0" err="1"/>
              <a:t>DefaultTableModel</a:t>
            </a:r>
            <a:r>
              <a:rPr lang="en-US" sz="1600" dirty="0"/>
              <a:t>)</a:t>
            </a:r>
            <a:r>
              <a:rPr lang="en-US" sz="1600" dirty="0" err="1"/>
              <a:t>tbl</a:t>
            </a:r>
            <a:r>
              <a:rPr lang="id-ID" sz="1600" dirty="0"/>
              <a:t>Mhs</a:t>
            </a:r>
            <a:r>
              <a:rPr lang="en-US" sz="1600" dirty="0"/>
              <a:t>.</a:t>
            </a:r>
            <a:r>
              <a:rPr lang="en-US" sz="1600" dirty="0" err="1"/>
              <a:t>getModel</a:t>
            </a:r>
            <a:r>
              <a:rPr lang="en-US" sz="1600" dirty="0"/>
              <a:t>()</a:t>
            </a:r>
            <a:r>
              <a:rPr lang="id-ID" sz="1600" dirty="0"/>
              <a:t> </a:t>
            </a:r>
            <a:r>
              <a:rPr lang="en-US" sz="1600" dirty="0"/>
              <a:t>;</a:t>
            </a:r>
          </a:p>
          <a:p>
            <a:r>
              <a:rPr lang="en-US" sz="1600" b="1" dirty="0" smtClean="0"/>
              <a:t>String[] </a:t>
            </a:r>
            <a:r>
              <a:rPr lang="en-US" sz="1600" b="1" dirty="0" err="1" smtClean="0"/>
              <a:t>isi</a:t>
            </a:r>
            <a:r>
              <a:rPr lang="en-US" sz="1600" b="1" dirty="0" smtClean="0"/>
              <a:t> = {</a:t>
            </a:r>
            <a:r>
              <a:rPr lang="id-ID" sz="1600" b="1" dirty="0" smtClean="0"/>
              <a:t>txtNo</a:t>
            </a:r>
            <a:r>
              <a:rPr lang="en-US" sz="1600" b="1" dirty="0" smtClean="0"/>
              <a:t>.</a:t>
            </a:r>
            <a:r>
              <a:rPr lang="en-US" sz="1600" b="1" dirty="0" err="1" smtClean="0"/>
              <a:t>getText</a:t>
            </a:r>
            <a:r>
              <a:rPr lang="en-US" sz="1600" b="1" dirty="0" smtClean="0"/>
              <a:t>(),</a:t>
            </a:r>
            <a:r>
              <a:rPr lang="id-ID" sz="1600" b="1" dirty="0" smtClean="0"/>
              <a:t>txtNama</a:t>
            </a:r>
            <a:r>
              <a:rPr lang="en-US" sz="1600" b="1" dirty="0" smtClean="0"/>
              <a:t>.</a:t>
            </a:r>
            <a:r>
              <a:rPr lang="en-US" sz="1600" b="1" dirty="0" err="1" smtClean="0"/>
              <a:t>getText</a:t>
            </a:r>
            <a:r>
              <a:rPr lang="en-US" sz="1600" b="1" dirty="0" smtClean="0"/>
              <a:t>(),</a:t>
            </a:r>
            <a:r>
              <a:rPr lang="id-ID" sz="1600" b="1" dirty="0" smtClean="0"/>
              <a:t>txtAlamat</a:t>
            </a:r>
            <a:r>
              <a:rPr lang="en-US" sz="1600" b="1" dirty="0" smtClean="0"/>
              <a:t>.</a:t>
            </a:r>
            <a:r>
              <a:rPr lang="en-US" sz="1600" b="1" dirty="0" err="1" smtClean="0"/>
              <a:t>getText</a:t>
            </a:r>
            <a:r>
              <a:rPr lang="en-US" sz="1600" b="1" dirty="0" smtClean="0"/>
              <a:t>(),</a:t>
            </a:r>
            <a:r>
              <a:rPr lang="id-ID" sz="1600" b="1" dirty="0" smtClean="0"/>
              <a:t>txtHobi</a:t>
            </a:r>
            <a:r>
              <a:rPr lang="en-US" sz="1600" b="1" dirty="0" smtClean="0"/>
              <a:t>.</a:t>
            </a:r>
            <a:r>
              <a:rPr lang="en-US" sz="1600" b="1" dirty="0" err="1" smtClean="0"/>
              <a:t>getText</a:t>
            </a:r>
            <a:r>
              <a:rPr lang="en-US" sz="1600" b="1" dirty="0" smtClean="0"/>
              <a:t>()};</a:t>
            </a:r>
          </a:p>
          <a:p>
            <a:r>
              <a:rPr lang="en-US" sz="1600" b="1" dirty="0" smtClean="0"/>
              <a:t>       </a:t>
            </a:r>
            <a:r>
              <a:rPr lang="id-ID" sz="1600" b="1" dirty="0" smtClean="0"/>
              <a:t>tbl</a:t>
            </a:r>
            <a:r>
              <a:rPr lang="en-US" sz="1600" b="1" dirty="0" smtClean="0"/>
              <a:t>.</a:t>
            </a:r>
            <a:r>
              <a:rPr lang="en-US" sz="1600" b="1" dirty="0" err="1" smtClean="0"/>
              <a:t>addRow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isi</a:t>
            </a:r>
            <a:r>
              <a:rPr lang="en-US" sz="1600" b="1" dirty="0" smtClean="0"/>
              <a:t>)   ;</a:t>
            </a:r>
          </a:p>
          <a:p>
            <a:r>
              <a:rPr lang="en-US" sz="1600" b="1" dirty="0" smtClean="0"/>
              <a:t>    }</a:t>
            </a:r>
            <a:endParaRPr lang="en-US" sz="1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880296" y="1392702"/>
            <a:ext cx="302455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Jika</a:t>
            </a:r>
            <a:r>
              <a:rPr lang="en-US" sz="2000" dirty="0" smtClean="0"/>
              <a:t> </a:t>
            </a:r>
            <a:r>
              <a:rPr lang="en-US" sz="2000" dirty="0" err="1" smtClean="0"/>
              <a:t>Tombol</a:t>
            </a:r>
            <a:r>
              <a:rPr lang="en-US" sz="2000" dirty="0" smtClean="0"/>
              <a:t>  </a:t>
            </a:r>
            <a:r>
              <a:rPr lang="en-US" sz="2000" dirty="0" err="1" smtClean="0"/>
              <a:t>Tambah</a:t>
            </a:r>
            <a:r>
              <a:rPr lang="en-US" sz="2000" dirty="0" smtClean="0"/>
              <a:t> </a:t>
            </a:r>
            <a:r>
              <a:rPr lang="en-US" sz="2000" dirty="0" err="1" smtClean="0"/>
              <a:t>Diklik</a:t>
            </a:r>
            <a:r>
              <a:rPr lang="en-US" sz="2000" dirty="0" smtClean="0"/>
              <a:t> </a:t>
            </a:r>
            <a:r>
              <a:rPr lang="en-US" sz="2000" dirty="0" err="1" smtClean="0"/>
              <a:t>maka</a:t>
            </a:r>
            <a:r>
              <a:rPr lang="en-US" sz="2000" dirty="0" smtClean="0"/>
              <a:t> </a:t>
            </a:r>
            <a:r>
              <a:rPr lang="en-US" sz="2000" dirty="0" err="1" smtClean="0"/>
              <a:t>akan</a:t>
            </a:r>
            <a:r>
              <a:rPr lang="en-US" sz="2000" dirty="0" smtClean="0"/>
              <a:t> </a:t>
            </a:r>
            <a:r>
              <a:rPr lang="en-US" sz="2000" dirty="0" err="1" smtClean="0"/>
              <a:t>menambah</a:t>
            </a:r>
            <a:r>
              <a:rPr lang="en-US" sz="2000" dirty="0" smtClean="0"/>
              <a:t> data </a:t>
            </a:r>
            <a:r>
              <a:rPr lang="en-US" sz="2000" dirty="0" err="1" smtClean="0"/>
              <a:t>sesuai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text yang </a:t>
            </a:r>
          </a:p>
          <a:p>
            <a:r>
              <a:rPr lang="en-US" sz="2000" dirty="0" err="1" smtClean="0"/>
              <a:t>Ditulis</a:t>
            </a:r>
            <a:endParaRPr lang="id-ID" sz="2000" dirty="0" smtClean="0"/>
          </a:p>
          <a:p>
            <a:r>
              <a:rPr lang="id-ID" sz="2000" dirty="0" smtClean="0"/>
              <a:t>Object : </a:t>
            </a:r>
          </a:p>
          <a:p>
            <a:r>
              <a:rPr lang="id-ID" sz="2000" dirty="0" smtClean="0"/>
              <a:t>txtNo, txtNama, txtAlamat, txtHobi.</a:t>
            </a:r>
            <a:endParaRPr lang="en-US" sz="2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423" y="1645283"/>
            <a:ext cx="4071569" cy="3006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6110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Program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13994" y="3376391"/>
            <a:ext cx="8639505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 private void jButton1ActionPerformed(</a:t>
            </a:r>
            <a:r>
              <a:rPr lang="en-US" sz="1600" dirty="0" err="1" smtClean="0"/>
              <a:t>java.awt.event.ActionEvent</a:t>
            </a:r>
            <a:r>
              <a:rPr lang="en-US" sz="1600" dirty="0" smtClean="0"/>
              <a:t> </a:t>
            </a:r>
            <a:r>
              <a:rPr lang="en-US" sz="1600" dirty="0" err="1" smtClean="0"/>
              <a:t>evt</a:t>
            </a:r>
            <a:r>
              <a:rPr lang="en-US" sz="1600" dirty="0" smtClean="0"/>
              <a:t>) {</a:t>
            </a:r>
          </a:p>
          <a:p>
            <a:r>
              <a:rPr lang="en-US" sz="1600" dirty="0" err="1"/>
              <a:t>DefaultTableModel</a:t>
            </a:r>
            <a:r>
              <a:rPr lang="en-US" sz="1600" dirty="0"/>
              <a:t> </a:t>
            </a:r>
            <a:r>
              <a:rPr lang="en-US" sz="1600" dirty="0" err="1"/>
              <a:t>tbl</a:t>
            </a:r>
            <a:r>
              <a:rPr lang="en-US" sz="1600" dirty="0"/>
              <a:t> = (</a:t>
            </a:r>
            <a:r>
              <a:rPr lang="en-US" sz="1600" dirty="0" err="1"/>
              <a:t>DefaultTableModel</a:t>
            </a:r>
            <a:r>
              <a:rPr lang="en-US" sz="1600" dirty="0"/>
              <a:t>)</a:t>
            </a:r>
            <a:r>
              <a:rPr lang="en-US" sz="1600" dirty="0" err="1"/>
              <a:t>tbl</a:t>
            </a:r>
            <a:r>
              <a:rPr lang="id-ID" sz="1600" dirty="0"/>
              <a:t>Mhs</a:t>
            </a:r>
            <a:r>
              <a:rPr lang="en-US" sz="1600" dirty="0"/>
              <a:t>.</a:t>
            </a:r>
            <a:r>
              <a:rPr lang="en-US" sz="1600" dirty="0" err="1"/>
              <a:t>getModel</a:t>
            </a:r>
            <a:r>
              <a:rPr lang="en-US" sz="1600" dirty="0"/>
              <a:t>()</a:t>
            </a:r>
            <a:r>
              <a:rPr lang="id-ID" sz="1600" dirty="0"/>
              <a:t> </a:t>
            </a:r>
            <a:r>
              <a:rPr lang="en-US" sz="1600" dirty="0"/>
              <a:t>;</a:t>
            </a:r>
          </a:p>
          <a:p>
            <a:r>
              <a:rPr lang="en-US" sz="1600" b="1" dirty="0" smtClean="0"/>
              <a:t>String[] </a:t>
            </a:r>
            <a:r>
              <a:rPr lang="en-US" sz="1600" b="1" dirty="0" err="1" smtClean="0"/>
              <a:t>isi</a:t>
            </a:r>
            <a:r>
              <a:rPr lang="en-US" sz="1600" b="1" dirty="0" smtClean="0"/>
              <a:t> = {</a:t>
            </a:r>
            <a:r>
              <a:rPr lang="id-ID" sz="1600" b="1" dirty="0"/>
              <a:t>txtNo</a:t>
            </a:r>
            <a:r>
              <a:rPr lang="en-US" sz="1600" b="1" dirty="0"/>
              <a:t>.</a:t>
            </a:r>
            <a:r>
              <a:rPr lang="en-US" sz="1600" b="1" dirty="0" err="1"/>
              <a:t>getText</a:t>
            </a:r>
            <a:r>
              <a:rPr lang="en-US" sz="1600" b="1" dirty="0"/>
              <a:t>(),</a:t>
            </a:r>
            <a:r>
              <a:rPr lang="id-ID" sz="1600" b="1" dirty="0"/>
              <a:t>txtNama</a:t>
            </a:r>
            <a:r>
              <a:rPr lang="en-US" sz="1600" b="1" dirty="0"/>
              <a:t>.</a:t>
            </a:r>
            <a:r>
              <a:rPr lang="en-US" sz="1600" b="1" dirty="0" err="1"/>
              <a:t>getText</a:t>
            </a:r>
            <a:r>
              <a:rPr lang="en-US" sz="1600" b="1" dirty="0"/>
              <a:t>(),</a:t>
            </a:r>
            <a:r>
              <a:rPr lang="id-ID" sz="1600" b="1" dirty="0"/>
              <a:t>txtAlamat</a:t>
            </a:r>
            <a:r>
              <a:rPr lang="en-US" sz="1600" b="1" dirty="0"/>
              <a:t>.</a:t>
            </a:r>
            <a:r>
              <a:rPr lang="en-US" sz="1600" b="1" dirty="0" err="1"/>
              <a:t>getText</a:t>
            </a:r>
            <a:r>
              <a:rPr lang="en-US" sz="1600" b="1" dirty="0"/>
              <a:t>(),</a:t>
            </a:r>
            <a:r>
              <a:rPr lang="id-ID" sz="1600" b="1" dirty="0"/>
              <a:t>txtHobi</a:t>
            </a:r>
            <a:r>
              <a:rPr lang="en-US" sz="1600" b="1" dirty="0"/>
              <a:t>.</a:t>
            </a:r>
            <a:r>
              <a:rPr lang="en-US" sz="1600" b="1" dirty="0" err="1"/>
              <a:t>getText</a:t>
            </a:r>
            <a:r>
              <a:rPr lang="en-US" sz="1600" b="1" dirty="0"/>
              <a:t>()};</a:t>
            </a:r>
          </a:p>
          <a:p>
            <a:r>
              <a:rPr lang="en-US" sz="1600" b="1" dirty="0"/>
              <a:t>       </a:t>
            </a:r>
            <a:r>
              <a:rPr lang="id-ID" sz="1600" b="1" dirty="0"/>
              <a:t>tbl</a:t>
            </a:r>
            <a:r>
              <a:rPr lang="en-US" sz="1600" b="1" dirty="0"/>
              <a:t>.</a:t>
            </a:r>
            <a:r>
              <a:rPr lang="en-US" sz="1600" b="1" dirty="0" err="1"/>
              <a:t>addRow</a:t>
            </a:r>
            <a:r>
              <a:rPr lang="en-US" sz="1600" b="1" dirty="0"/>
              <a:t>(</a:t>
            </a:r>
            <a:r>
              <a:rPr lang="en-US" sz="1600" b="1" dirty="0" err="1"/>
              <a:t>isi</a:t>
            </a:r>
            <a:r>
              <a:rPr lang="en-US" sz="1600" b="1" dirty="0"/>
              <a:t>)   ;</a:t>
            </a:r>
          </a:p>
          <a:p>
            <a:r>
              <a:rPr lang="en-US" sz="1600" b="1" dirty="0"/>
              <a:t>    }</a:t>
            </a:r>
          </a:p>
          <a:p>
            <a:r>
              <a:rPr lang="id-ID" sz="1600" b="1" dirty="0" smtClean="0"/>
              <a:t>txtNo.setText(“”);</a:t>
            </a:r>
          </a:p>
          <a:p>
            <a:r>
              <a:rPr lang="id-ID" sz="1600" b="1" dirty="0" smtClean="0"/>
              <a:t>txtNama.setText(“”);</a:t>
            </a:r>
          </a:p>
          <a:p>
            <a:r>
              <a:rPr lang="id-ID" sz="1600" b="1" dirty="0" smtClean="0"/>
              <a:t>txtAlamat.setText(“”);</a:t>
            </a:r>
          </a:p>
          <a:p>
            <a:r>
              <a:rPr lang="id-ID" sz="1600" b="1" dirty="0" smtClean="0"/>
              <a:t>txtHobi.setText(“”);</a:t>
            </a:r>
            <a:endParaRPr lang="en-US" sz="1600" b="1" dirty="0" smtClean="0"/>
          </a:p>
          <a:p>
            <a:r>
              <a:rPr lang="en-US" sz="1600" b="1" dirty="0" smtClean="0"/>
              <a:t>    }</a:t>
            </a:r>
            <a:endParaRPr lang="en-US" sz="16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8024" y="370000"/>
            <a:ext cx="4071569" cy="3006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406192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90525" y="423529"/>
            <a:ext cx="5189587" cy="10668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Latihan</a:t>
            </a:r>
            <a:r>
              <a:rPr lang="en-US" dirty="0" smtClean="0"/>
              <a:t> </a:t>
            </a:r>
            <a:r>
              <a:rPr lang="id-ID" dirty="0" smtClean="0"/>
              <a:t>2</a:t>
            </a:r>
            <a:r>
              <a:rPr lang="en-US" dirty="0" smtClean="0"/>
              <a:t> </a:t>
            </a:r>
            <a:r>
              <a:rPr lang="en-US" dirty="0" smtClean="0"/>
              <a:t>: </a:t>
            </a:r>
            <a:r>
              <a:rPr lang="en-US" dirty="0" smtClean="0"/>
              <a:t>button </a:t>
            </a:r>
            <a:r>
              <a:rPr lang="en-US" dirty="0" err="1" smtClean="0"/>
              <a:t>Hapus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364266" y="3501008"/>
            <a:ext cx="8770767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dirty="0"/>
              <a:t> DefaultTableModel tbl = (DefaultTableModel)tblMahasiswa.getModel() ;</a:t>
            </a:r>
          </a:p>
          <a:p>
            <a:r>
              <a:rPr lang="id-ID" dirty="0"/>
              <a:t> try{</a:t>
            </a:r>
          </a:p>
          <a:p>
            <a:r>
              <a:rPr lang="id-ID" dirty="0"/>
              <a:t> int </a:t>
            </a:r>
            <a:r>
              <a:rPr lang="id-ID" dirty="0" smtClean="0"/>
              <a:t>baris=tblMahasiswa.getSelectedRow</a:t>
            </a:r>
            <a:r>
              <a:rPr lang="id-ID" dirty="0"/>
              <a:t>();</a:t>
            </a:r>
          </a:p>
          <a:p>
            <a:r>
              <a:rPr lang="id-ID" dirty="0"/>
              <a:t>  int konfirmasi=JOptionPane.showConfirmDialog(this, "Apakah Anda Mau hapus "+</a:t>
            </a:r>
            <a:r>
              <a:rPr lang="id-ID" dirty="0" smtClean="0"/>
              <a:t>tbl.getValueAt(baris, </a:t>
            </a:r>
            <a:r>
              <a:rPr lang="id-ID" dirty="0"/>
              <a:t>1),"Perhatian",JOptionPane.YES_NO_OPTION);</a:t>
            </a:r>
          </a:p>
          <a:p>
            <a:r>
              <a:rPr lang="id-ID" dirty="0"/>
              <a:t>if(konfirmasi==JOptionPane.YES_OPTION)</a:t>
            </a:r>
          </a:p>
          <a:p>
            <a:r>
              <a:rPr lang="id-ID" dirty="0"/>
              <a:t>{  </a:t>
            </a:r>
            <a:r>
              <a:rPr lang="id-ID" dirty="0" smtClean="0"/>
              <a:t>tbl.removeRow(baris);}</a:t>
            </a:r>
            <a:endParaRPr lang="id-ID" dirty="0"/>
          </a:p>
          <a:p>
            <a:r>
              <a:rPr lang="id-ID" dirty="0"/>
              <a:t> }</a:t>
            </a:r>
          </a:p>
          <a:p>
            <a:r>
              <a:rPr lang="id-ID" dirty="0"/>
              <a:t> catch(Exception e) {</a:t>
            </a:r>
          </a:p>
          <a:p>
            <a:r>
              <a:rPr lang="id-ID" dirty="0"/>
              <a:t>     JOptionPane.showMessageDialog(this, "Pilih dulu baris yang mau di hapus");</a:t>
            </a:r>
          </a:p>
          <a:p>
            <a:r>
              <a:rPr lang="id-ID" dirty="0"/>
              <a:t> 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-36512" y="1673437"/>
            <a:ext cx="502252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/>
              <a:t>removerRow(baris) -&gt; utk menghapus</a:t>
            </a:r>
          </a:p>
          <a:p>
            <a:r>
              <a:rPr lang="id-ID" dirty="0" smtClean="0"/>
              <a:t>getValueAt( baris,kolom) -&gt; mengambil</a:t>
            </a:r>
          </a:p>
          <a:p>
            <a:r>
              <a:rPr lang="id-ID" dirty="0" smtClean="0"/>
              <a:t>Nilai pada cell (nomor baris, nomor kolom)</a:t>
            </a:r>
          </a:p>
          <a:p>
            <a:r>
              <a:rPr lang="id-ID" dirty="0" smtClean="0"/>
              <a:t>Get SelectedRow -&gt; mendapatkan nomor baris </a:t>
            </a:r>
            <a:endParaRPr lang="id-ID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86017" y="260648"/>
            <a:ext cx="4071569" cy="3006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4767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944" y="103872"/>
            <a:ext cx="8229600" cy="1066800"/>
          </a:xfrm>
        </p:spPr>
        <p:txBody>
          <a:bodyPr/>
          <a:lstStyle/>
          <a:p>
            <a:r>
              <a:rPr lang="id-ID" dirty="0" smtClean="0"/>
              <a:t>Button Simpan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944" y="1052736"/>
            <a:ext cx="8229600" cy="3456384"/>
          </a:xfrm>
        </p:spPr>
        <p:txBody>
          <a:bodyPr>
            <a:normAutofit/>
          </a:bodyPr>
          <a:lstStyle/>
          <a:p>
            <a:r>
              <a:rPr lang="id-ID" sz="2000" dirty="0" smtClean="0"/>
              <a:t>Untuk menyimpan File kita gunakan </a:t>
            </a:r>
            <a:r>
              <a:rPr lang="id-ID" sz="2000" dirty="0"/>
              <a:t>FileWriter </a:t>
            </a:r>
            <a:endParaRPr lang="id-ID" sz="2000" dirty="0" smtClean="0"/>
          </a:p>
          <a:p>
            <a:r>
              <a:rPr lang="id-ID" sz="2000" dirty="0" smtClean="0"/>
              <a:t>Data disimpan dalam myDocuments\dataMahasiswa.txt</a:t>
            </a:r>
          </a:p>
          <a:p>
            <a:pPr marL="109728" indent="0">
              <a:buNone/>
            </a:pPr>
            <a:r>
              <a:rPr lang="id-ID" sz="2000" dirty="0" smtClean="0"/>
              <a:t>String </a:t>
            </a:r>
            <a:r>
              <a:rPr lang="id-ID" sz="2000" dirty="0"/>
              <a:t>namaFile= FileSystemView.getFileSystemView().getDefaultDirectory().getPath()+"\\dataMahasiswa.txt</a:t>
            </a:r>
            <a:r>
              <a:rPr lang="id-ID" sz="2000" dirty="0" smtClean="0"/>
              <a:t>";</a:t>
            </a:r>
            <a:endParaRPr lang="id-ID" sz="2000" dirty="0"/>
          </a:p>
          <a:p>
            <a:pPr marL="109728" indent="0">
              <a:buNone/>
            </a:pPr>
            <a:r>
              <a:rPr lang="id-ID" sz="2000" dirty="0" smtClean="0"/>
              <a:t>fw </a:t>
            </a:r>
            <a:r>
              <a:rPr lang="id-ID" sz="2000" dirty="0"/>
              <a:t>= new FileWriter(namaFile);</a:t>
            </a:r>
          </a:p>
          <a:p>
            <a:pPr marL="109728" indent="0">
              <a:buNone/>
            </a:pPr>
            <a:r>
              <a:rPr lang="id-ID" sz="2000" dirty="0"/>
              <a:t>BufferedWriter br = new BufferedWriter(fw</a:t>
            </a:r>
            <a:r>
              <a:rPr lang="id-ID" sz="2000" dirty="0" smtClean="0"/>
              <a:t>);</a:t>
            </a:r>
          </a:p>
          <a:p>
            <a:pPr marL="109728" indent="0">
              <a:buNone/>
            </a:pPr>
            <a:endParaRPr lang="id-ID" sz="2000" dirty="0"/>
          </a:p>
          <a:p>
            <a:pPr marL="109728" indent="0">
              <a:buNone/>
            </a:pPr>
            <a:endParaRPr lang="id-ID" sz="2000" dirty="0"/>
          </a:p>
        </p:txBody>
      </p:sp>
      <p:sp>
        <p:nvSpPr>
          <p:cNvPr id="4" name="Rectangle 3"/>
          <p:cNvSpPr/>
          <p:nvPr/>
        </p:nvSpPr>
        <p:spPr>
          <a:xfrm>
            <a:off x="683568" y="3573016"/>
            <a:ext cx="216024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FileWriter</a:t>
            </a:r>
            <a:endParaRPr lang="id-ID" dirty="0"/>
          </a:p>
        </p:txBody>
      </p:sp>
      <p:cxnSp>
        <p:nvCxnSpPr>
          <p:cNvPr id="6" name="Straight Arrow Connector 5"/>
          <p:cNvCxnSpPr>
            <a:stCxn id="4" idx="3"/>
          </p:cNvCxnSpPr>
          <p:nvPr/>
        </p:nvCxnSpPr>
        <p:spPr>
          <a:xfrm>
            <a:off x="2843808" y="3933056"/>
            <a:ext cx="100811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3923928" y="3550561"/>
            <a:ext cx="216024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BufferedWriter</a:t>
            </a:r>
            <a:endParaRPr lang="id-ID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667636" y="3933056"/>
            <a:ext cx="100811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6747756" y="3550561"/>
            <a:ext cx="216024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Physical File</a:t>
            </a:r>
            <a:endParaRPr lang="id-ID" dirty="0"/>
          </a:p>
        </p:txBody>
      </p:sp>
      <p:sp>
        <p:nvSpPr>
          <p:cNvPr id="11" name="TextBox 10"/>
          <p:cNvSpPr txBox="1"/>
          <p:nvPr/>
        </p:nvSpPr>
        <p:spPr>
          <a:xfrm>
            <a:off x="266944" y="4826675"/>
            <a:ext cx="810350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/>
              <a:t>File untuk memisahkan antar kolom gunakan karakater | sebagai delimeter</a:t>
            </a:r>
          </a:p>
          <a:p>
            <a:r>
              <a:rPr lang="id-ID" dirty="0" smtClean="0"/>
              <a:t>Gunakan Loop utk menyimpan seluruh isi data table ke file </a:t>
            </a:r>
          </a:p>
          <a:p>
            <a:r>
              <a:rPr lang="id-ID" dirty="0" smtClean="0"/>
              <a:t>No|nama|alamat|hobi|</a:t>
            </a:r>
          </a:p>
          <a:p>
            <a:r>
              <a:rPr lang="id-ID" dirty="0" smtClean="0"/>
              <a:t> </a:t>
            </a:r>
            <a:r>
              <a:rPr lang="id-ID" dirty="0"/>
              <a:t>br.write(tblMahasiswa.getValueAt(i, 2) </a:t>
            </a:r>
            <a:r>
              <a:rPr lang="id-ID" dirty="0" smtClean="0"/>
              <a:t>+"|"); // -&gt; simpan alamat diakhiri |</a:t>
            </a:r>
          </a:p>
          <a:p>
            <a:r>
              <a:rPr lang="id-ID" dirty="0" smtClean="0"/>
              <a:t>br.close -&gt; utk finalisasi simpan data ke physical file dan close bufferedWriter</a:t>
            </a:r>
          </a:p>
          <a:p>
            <a:r>
              <a:rPr lang="id-ID" dirty="0" smtClean="0"/>
              <a:t>Harus dibungkus dalam try - catch</a:t>
            </a:r>
            <a:endParaRPr lang="id-ID" dirty="0"/>
          </a:p>
          <a:p>
            <a:endParaRPr lang="id-ID" dirty="0" smtClean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75373932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229600" cy="1066800"/>
          </a:xfrm>
        </p:spPr>
        <p:txBody>
          <a:bodyPr/>
          <a:lstStyle/>
          <a:p>
            <a:r>
              <a:rPr lang="id-ID" dirty="0" smtClean="0"/>
              <a:t>Button Simpan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16624"/>
          </a:xfrm>
        </p:spPr>
        <p:txBody>
          <a:bodyPr>
            <a:normAutofit fontScale="70000" lnSpcReduction="20000"/>
          </a:bodyPr>
          <a:lstStyle/>
          <a:p>
            <a:pPr marL="109728" indent="0">
              <a:buNone/>
            </a:pPr>
            <a:r>
              <a:rPr lang="id-ID" dirty="0" smtClean="0"/>
              <a:t>kode </a:t>
            </a:r>
            <a:r>
              <a:rPr lang="id-ID" dirty="0"/>
              <a:t>utk button simpan :</a:t>
            </a:r>
          </a:p>
          <a:p>
            <a:pPr marL="109728" indent="0">
              <a:buNone/>
            </a:pPr>
            <a:r>
              <a:rPr lang="id-ID" dirty="0"/>
              <a:t>try</a:t>
            </a:r>
          </a:p>
          <a:p>
            <a:pPr marL="109728" indent="0">
              <a:buNone/>
            </a:pPr>
            <a:r>
              <a:rPr lang="id-ID" dirty="0"/>
              <a:t>{  String namaFile= FileSystemView.getFileSystemView().getDefaultDirectory().getPath()+"\\dataMahasiswa.txt";</a:t>
            </a:r>
          </a:p>
          <a:p>
            <a:pPr marL="109728" indent="0">
              <a:buNone/>
            </a:pPr>
            <a:r>
              <a:rPr lang="id-ID" dirty="0"/>
              <a:t>    FileWriter fw = new FileWriter(namaFile);</a:t>
            </a:r>
          </a:p>
          <a:p>
            <a:pPr marL="109728" indent="0">
              <a:buNone/>
            </a:pPr>
            <a:r>
              <a:rPr lang="id-ID" dirty="0"/>
              <a:t>BufferedWriter br = new BufferedWriter(fw);</a:t>
            </a:r>
          </a:p>
          <a:p>
            <a:pPr marL="109728" indent="0">
              <a:buNone/>
            </a:pPr>
            <a:r>
              <a:rPr lang="id-ID" dirty="0"/>
              <a:t>for (int i=0;i&lt;tblMahasiswa.getRowCount();i++)</a:t>
            </a:r>
          </a:p>
          <a:p>
            <a:pPr marL="109728" indent="0">
              <a:buNone/>
            </a:pPr>
            <a:r>
              <a:rPr lang="id-ID" dirty="0"/>
              <a:t>{ br.write(tblMahasiswa.getValueAt(i, 0) +"|");</a:t>
            </a:r>
          </a:p>
          <a:p>
            <a:pPr marL="109728" indent="0">
              <a:buNone/>
            </a:pPr>
            <a:r>
              <a:rPr lang="id-ID" dirty="0"/>
              <a:t>  br.write(tblMahasiswa.getValueAt(i, 1) +"|");</a:t>
            </a:r>
          </a:p>
          <a:p>
            <a:pPr marL="109728" indent="0">
              <a:buNone/>
            </a:pPr>
            <a:r>
              <a:rPr lang="id-ID" dirty="0"/>
              <a:t>  br.write(tblMahasiswa.getValueAt(i, 2) +"|");</a:t>
            </a:r>
          </a:p>
          <a:p>
            <a:pPr marL="109728" indent="0">
              <a:buNone/>
            </a:pPr>
            <a:r>
              <a:rPr lang="id-ID" dirty="0"/>
              <a:t>  br.write(tblMahasiswa.getValueAt(i, 3) +"|");</a:t>
            </a:r>
          </a:p>
          <a:p>
            <a:pPr marL="109728" indent="0">
              <a:buNone/>
            </a:pPr>
            <a:r>
              <a:rPr lang="id-ID" dirty="0"/>
              <a:t>  br.newLine();</a:t>
            </a:r>
          </a:p>
          <a:p>
            <a:pPr marL="109728" indent="0">
              <a:buNone/>
            </a:pPr>
            <a:r>
              <a:rPr lang="id-ID" dirty="0"/>
              <a:t>} //for</a:t>
            </a:r>
          </a:p>
          <a:p>
            <a:pPr marL="109728" indent="0">
              <a:buNone/>
            </a:pPr>
            <a:r>
              <a:rPr lang="id-ID" dirty="0"/>
              <a:t>br.close();</a:t>
            </a:r>
          </a:p>
          <a:p>
            <a:pPr marL="109728" indent="0">
              <a:buNone/>
            </a:pPr>
            <a:r>
              <a:rPr lang="id-ID" dirty="0"/>
              <a:t>JOptionPane.showMessageDialog(this, "Data telah di simpan");</a:t>
            </a:r>
          </a:p>
          <a:p>
            <a:pPr marL="109728" indent="0">
              <a:buNone/>
            </a:pPr>
            <a:r>
              <a:rPr lang="id-ID" dirty="0"/>
              <a:t>}//try</a:t>
            </a:r>
          </a:p>
          <a:p>
            <a:pPr marL="109728" indent="0">
              <a:buNone/>
            </a:pPr>
            <a:r>
              <a:rPr lang="id-ID" dirty="0"/>
              <a:t>catch (Exception e){ </a:t>
            </a:r>
          </a:p>
          <a:p>
            <a:pPr marL="109728" indent="0">
              <a:buNone/>
            </a:pPr>
            <a:r>
              <a:rPr lang="id-ID" dirty="0"/>
              <a:t>JOptionPane.showMessageDialog(this, "File Tidak tersimpan karena :"+e);} //catch</a:t>
            </a:r>
          </a:p>
        </p:txBody>
      </p:sp>
    </p:spTree>
    <p:extLst>
      <p:ext uri="{BB962C8B-B14F-4D97-AF65-F5344CB8AC3E}">
        <p14:creationId xmlns:p14="http://schemas.microsoft.com/office/powerpoint/2010/main" val="3958985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553" y="360603"/>
            <a:ext cx="8229600" cy="692133"/>
          </a:xfrm>
        </p:spPr>
        <p:txBody>
          <a:bodyPr>
            <a:normAutofit/>
          </a:bodyPr>
          <a:lstStyle/>
          <a:p>
            <a:r>
              <a:rPr lang="id-ID" sz="3200" dirty="0" smtClean="0"/>
              <a:t>FormComponentShown</a:t>
            </a:r>
            <a:endParaRPr lang="id-ID" sz="3200" dirty="0"/>
          </a:p>
        </p:txBody>
      </p:sp>
      <p:sp>
        <p:nvSpPr>
          <p:cNvPr id="4" name="Rectangle 3"/>
          <p:cNvSpPr/>
          <p:nvPr/>
        </p:nvSpPr>
        <p:spPr>
          <a:xfrm>
            <a:off x="683568" y="3573016"/>
            <a:ext cx="216024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FileWriter</a:t>
            </a:r>
            <a:endParaRPr lang="id-ID" dirty="0"/>
          </a:p>
        </p:txBody>
      </p:sp>
      <p:cxnSp>
        <p:nvCxnSpPr>
          <p:cNvPr id="6" name="Straight Arrow Connector 5"/>
          <p:cNvCxnSpPr>
            <a:stCxn id="4" idx="3"/>
          </p:cNvCxnSpPr>
          <p:nvPr/>
        </p:nvCxnSpPr>
        <p:spPr>
          <a:xfrm>
            <a:off x="2843808" y="3933056"/>
            <a:ext cx="100811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3923928" y="3550561"/>
            <a:ext cx="216024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BufferedWriter</a:t>
            </a:r>
            <a:endParaRPr lang="id-ID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667636" y="3933056"/>
            <a:ext cx="100811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6747756" y="3550561"/>
            <a:ext cx="216024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Physical File</a:t>
            </a:r>
            <a:endParaRPr lang="id-ID" dirty="0"/>
          </a:p>
        </p:txBody>
      </p:sp>
      <p:sp>
        <p:nvSpPr>
          <p:cNvPr id="11" name="TextBox 10"/>
          <p:cNvSpPr txBox="1"/>
          <p:nvPr/>
        </p:nvSpPr>
        <p:spPr>
          <a:xfrm>
            <a:off x="332603" y="4618981"/>
            <a:ext cx="816655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/>
              <a:t>Harus dibungkus dalam try - catch</a:t>
            </a:r>
          </a:p>
          <a:p>
            <a:r>
              <a:rPr lang="id-ID" dirty="0" smtClean="0"/>
              <a:t>Gunakan split utk </a:t>
            </a:r>
            <a:r>
              <a:rPr lang="id-ID" dirty="0"/>
              <a:t>memotong data dari </a:t>
            </a:r>
            <a:endParaRPr lang="id-ID" dirty="0" smtClean="0"/>
          </a:p>
          <a:p>
            <a:r>
              <a:rPr lang="id-ID" dirty="0" smtClean="0"/>
              <a:t>1|Izzul|Bintaro|Membaca| -&gt; 1 baris menjadi array</a:t>
            </a:r>
          </a:p>
          <a:p>
            <a:r>
              <a:rPr lang="id-ID" dirty="0"/>
              <a:t>String[] isi=line.split(Pattern.quote</a:t>
            </a:r>
            <a:r>
              <a:rPr lang="id-ID" dirty="0" smtClean="0"/>
              <a:t>("|"));</a:t>
            </a:r>
          </a:p>
          <a:p>
            <a:r>
              <a:rPr lang="id-ID" dirty="0"/>
              <a:t>tbl.addRow(isi</a:t>
            </a:r>
            <a:r>
              <a:rPr lang="id-ID" dirty="0" smtClean="0"/>
              <a:t>); -&gt; mengisi  ke table</a:t>
            </a:r>
            <a:endParaRPr lang="id-ID" dirty="0"/>
          </a:p>
          <a:p>
            <a:endParaRPr lang="id-ID" dirty="0"/>
          </a:p>
          <a:p>
            <a:r>
              <a:rPr lang="id-ID" dirty="0" smtClean="0"/>
              <a:t> </a:t>
            </a:r>
          </a:p>
          <a:p>
            <a:endParaRPr lang="id-ID" dirty="0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266944" y="1052736"/>
            <a:ext cx="8877056" cy="3456384"/>
          </a:xfrm>
        </p:spPr>
        <p:txBody>
          <a:bodyPr>
            <a:normAutofit/>
          </a:bodyPr>
          <a:lstStyle/>
          <a:p>
            <a:r>
              <a:rPr lang="id-ID" sz="2000" dirty="0" smtClean="0"/>
              <a:t>Untuk menampilkan File kita gunakan FileReader dan Scanner</a:t>
            </a:r>
          </a:p>
          <a:p>
            <a:r>
              <a:rPr lang="id-ID" sz="2000" dirty="0" smtClean="0"/>
              <a:t>Lokasi Data berada dalam myDocuments\dataMahasiswa.txt</a:t>
            </a:r>
          </a:p>
          <a:p>
            <a:pPr marL="109728" indent="0">
              <a:buNone/>
            </a:pPr>
            <a:r>
              <a:rPr lang="id-ID" sz="2000" dirty="0" smtClean="0"/>
              <a:t>String </a:t>
            </a:r>
            <a:r>
              <a:rPr lang="id-ID" sz="2000" dirty="0"/>
              <a:t>namaFile= FileSystemView.getFileSystemView().getDefaultDirectory().getPath()+"\\dataMahasiswa.txt</a:t>
            </a:r>
            <a:r>
              <a:rPr lang="id-ID" sz="2000" dirty="0" smtClean="0"/>
              <a:t>"; //import javax.swing.FileChooser.FileSystemView </a:t>
            </a:r>
            <a:endParaRPr lang="id-ID" sz="2000" dirty="0"/>
          </a:p>
          <a:p>
            <a:pPr marL="109728" indent="0">
              <a:buNone/>
            </a:pPr>
            <a:r>
              <a:rPr lang="id-ID" sz="2000" dirty="0" smtClean="0"/>
              <a:t>FileReader fr </a:t>
            </a:r>
            <a:r>
              <a:rPr lang="id-ID" sz="2000" dirty="0"/>
              <a:t>= new </a:t>
            </a:r>
            <a:r>
              <a:rPr lang="id-ID" sz="2000" dirty="0" smtClean="0"/>
              <a:t>FileReader(namaFile); //import java.io.FileReader</a:t>
            </a:r>
            <a:endParaRPr lang="id-ID" sz="2000" dirty="0"/>
          </a:p>
          <a:p>
            <a:pPr marL="109728" indent="0">
              <a:buNone/>
            </a:pPr>
            <a:r>
              <a:rPr lang="id-ID" sz="2000" dirty="0"/>
              <a:t> Scanner br = new Scanner(fr); </a:t>
            </a:r>
            <a:r>
              <a:rPr lang="id-ID" sz="2000" dirty="0" smtClean="0"/>
              <a:t>//jgn lupa import java.io.Scanner</a:t>
            </a:r>
            <a:endParaRPr lang="id-ID" sz="2000" dirty="0"/>
          </a:p>
          <a:p>
            <a:pPr marL="109728" indent="0">
              <a:buNone/>
            </a:pPr>
            <a:endParaRPr lang="id-ID" sz="2000" dirty="0"/>
          </a:p>
        </p:txBody>
      </p:sp>
    </p:spTree>
    <p:extLst>
      <p:ext uri="{BB962C8B-B14F-4D97-AF65-F5344CB8AC3E}">
        <p14:creationId xmlns:p14="http://schemas.microsoft.com/office/powerpoint/2010/main" val="40453324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5477</TotalTime>
  <Words>653</Words>
  <Application>Microsoft Office PowerPoint</Application>
  <PresentationFormat>On-screen Show (4:3)</PresentationFormat>
  <Paragraphs>119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Arial</vt:lpstr>
      <vt:lpstr>Arial</vt:lpstr>
      <vt:lpstr>Baskerville Old Face</vt:lpstr>
      <vt:lpstr>Calibri</vt:lpstr>
      <vt:lpstr>Courier New</vt:lpstr>
      <vt:lpstr>Georgia</vt:lpstr>
      <vt:lpstr>Times New Roman</vt:lpstr>
      <vt:lpstr>Trebuchet MS</vt:lpstr>
      <vt:lpstr>Wingdings 2</vt:lpstr>
      <vt:lpstr>Urban</vt:lpstr>
      <vt:lpstr>Bahasa Pemrograman</vt:lpstr>
      <vt:lpstr>JTable</vt:lpstr>
      <vt:lpstr>Jtable – DefaultTableModel</vt:lpstr>
      <vt:lpstr>Latihan 1 : Class:frmBiodata Title form :  Biodata</vt:lpstr>
      <vt:lpstr>Running Program</vt:lpstr>
      <vt:lpstr>Latihan 2 : button Hapus</vt:lpstr>
      <vt:lpstr>Button Simpan</vt:lpstr>
      <vt:lpstr>Button Simpan</vt:lpstr>
      <vt:lpstr>FormComponentShown</vt:lpstr>
      <vt:lpstr>FormComponentShown (otomatis dijalankan)</vt:lpstr>
      <vt:lpstr>TERIMA KASIH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Sistem Informasi</dc:title>
  <dc:creator>Marcello Singadji</dc:creator>
  <cp:lastModifiedBy>Chaerul Anwar</cp:lastModifiedBy>
  <cp:revision>475</cp:revision>
  <dcterms:created xsi:type="dcterms:W3CDTF">2011-09-16T02:11:44Z</dcterms:created>
  <dcterms:modified xsi:type="dcterms:W3CDTF">2019-11-11T02:20:17Z</dcterms:modified>
</cp:coreProperties>
</file>