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notesMasterIdLst>
    <p:notesMasterId r:id="rId15"/>
  </p:notesMasterIdLst>
  <p:sldIdLst>
    <p:sldId id="256" r:id="rId3"/>
    <p:sldId id="257" r:id="rId4"/>
    <p:sldId id="286" r:id="rId5"/>
    <p:sldId id="288" r:id="rId6"/>
    <p:sldId id="289" r:id="rId7"/>
    <p:sldId id="311" r:id="rId8"/>
    <p:sldId id="312" r:id="rId9"/>
    <p:sldId id="291" r:id="rId10"/>
    <p:sldId id="313" r:id="rId11"/>
    <p:sldId id="315" r:id="rId12"/>
    <p:sldId id="316" r:id="rId13"/>
    <p:sldId id="282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FF66A7-2009-4FE9-A5EE-48B6AF9C04B8}">
          <p14:sldIdLst>
            <p14:sldId id="256"/>
            <p14:sldId id="257"/>
          </p14:sldIdLst>
        </p14:section>
        <p14:section name="jTextArea" id="{BF8FAE3F-DDBB-4C43-AE10-193C4169D6EC}">
          <p14:sldIdLst>
            <p14:sldId id="286"/>
            <p14:sldId id="288"/>
            <p14:sldId id="289"/>
          </p14:sldIdLst>
        </p14:section>
        <p14:section name="jTextPane" id="{27031142-B19B-4723-AB4F-14AAA34B0454}">
          <p14:sldIdLst>
            <p14:sldId id="311"/>
            <p14:sldId id="312"/>
            <p14:sldId id="291"/>
          </p14:sldIdLst>
        </p14:section>
        <p14:section name="jEditorPane" id="{89650400-9E22-4042-91DE-9D973FC6A36F}">
          <p14:sldIdLst>
            <p14:sldId id="313"/>
            <p14:sldId id="315"/>
            <p14:sldId id="316"/>
          </p14:sldIdLst>
        </p14:section>
        <p14:section name="Selesai" id="{D5B9DC3E-5F93-4A5B-BD51-2F244A3C04A9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24" autoAdjust="0"/>
    <p:restoredTop sz="94660"/>
  </p:normalViewPr>
  <p:slideViewPr>
    <p:cSldViewPr>
      <p:cViewPr varScale="1">
        <p:scale>
          <a:sx n="70" d="100"/>
          <a:sy n="70" d="100"/>
        </p:scale>
        <p:origin x="10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LatihanFrame3.java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3468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>
                <a:solidFill>
                  <a:prstClr val="white"/>
                </a:solidFill>
              </a:rPr>
              <a:pPr/>
              <a:t>‹#›</a:t>
            </a:fld>
            <a:endParaRPr lang="id-ID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0831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12648"/>
            <a:ext cx="4027904" cy="457200"/>
          </a:xfrm>
        </p:spPr>
        <p:txBody>
          <a:bodyPr/>
          <a:lstStyle/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Augury El Rayeb, S.Kom., MMSI.</a:t>
            </a:r>
          </a:p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Bahasa Pemrograman (Pemrograman Visual) | IST103</a:t>
            </a:r>
            <a:endParaRPr lang="id-ID" sz="120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506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2633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29759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92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94726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13067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96388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1200" dirty="0" smtClean="0">
                <a:solidFill>
                  <a:schemeClr val="bg1"/>
                </a:solidFill>
              </a:rPr>
              <a:t>Chaerul Anwar,</a:t>
            </a:r>
            <a:r>
              <a:rPr lang="id-ID" sz="1200" baseline="0" dirty="0" smtClean="0">
                <a:solidFill>
                  <a:schemeClr val="bg1"/>
                </a:solidFill>
              </a:rPr>
              <a:t> M.T.I, </a:t>
            </a:r>
            <a:r>
              <a:rPr lang="en-US" sz="1200" dirty="0" smtClean="0">
                <a:solidFill>
                  <a:schemeClr val="bg1"/>
                </a:solidFill>
              </a:rPr>
              <a:t>Augury El </a:t>
            </a:r>
            <a:r>
              <a:rPr lang="en-US" sz="1200" dirty="0" err="1" smtClean="0">
                <a:solidFill>
                  <a:schemeClr val="bg1"/>
                </a:solidFill>
              </a:rPr>
              <a:t>Rayeb</a:t>
            </a:r>
            <a:r>
              <a:rPr lang="en-US" sz="1200" dirty="0" smtClean="0">
                <a:solidFill>
                  <a:schemeClr val="bg1"/>
                </a:solidFill>
              </a:rPr>
              <a:t>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Bahasa 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(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Visual)</a:t>
            </a:r>
            <a:r>
              <a:rPr lang="en-US" sz="1200" baseline="0" dirty="0" smtClean="0">
                <a:solidFill>
                  <a:schemeClr val="bg1"/>
                </a:solidFill>
              </a:rPr>
              <a:t> | IST103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42227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2243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6031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55776" y="612648"/>
            <a:ext cx="4027904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 smtClean="0">
              <a:solidFill>
                <a:srgbClr val="C0504D"/>
              </a:solidFill>
            </a:endParaRPr>
          </a:p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46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Bahasa Pemrograman (Pemrograman Visual)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#6</a:t>
            </a:r>
            <a:endParaRPr lang="en-US" dirty="0"/>
          </a:p>
          <a:p>
            <a:r>
              <a:rPr lang="en-US" dirty="0" err="1" smtClean="0"/>
              <a:t>Pemrograman</a:t>
            </a:r>
            <a:r>
              <a:rPr lang="en-US" dirty="0" smtClean="0"/>
              <a:t> Visual </a:t>
            </a:r>
            <a:r>
              <a:rPr lang="en-US" dirty="0" err="1" smtClean="0"/>
              <a:t>dengan</a:t>
            </a:r>
            <a:r>
              <a:rPr lang="en-US" dirty="0" smtClean="0"/>
              <a:t> Java Swing #</a:t>
            </a:r>
            <a:r>
              <a:rPr lang="id-ID" dirty="0" smtClean="0"/>
              <a:t>2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488032" y="5157192"/>
            <a:ext cx="6100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/>
              <a:t>(jTextArea, jTextPane)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15" y="230779"/>
            <a:ext cx="3693885" cy="67055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Bahasa Pemrograman , Chaerul Anwar, MTI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887" y="1681708"/>
            <a:ext cx="2721769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19826" y="821491"/>
            <a:ext cx="8266974" cy="928935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dirty="0" err="1" smtClean="0"/>
              <a:t>Buatlah</a:t>
            </a:r>
            <a:r>
              <a:rPr lang="en-US" dirty="0" smtClean="0"/>
              <a:t> form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Deret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=====================================</a:t>
            </a:r>
          </a:p>
          <a:p>
            <a:pPr>
              <a:buNone/>
            </a:pPr>
            <a:endParaRPr lang="en-US" dirty="0" smtClean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743200" y="2338251"/>
            <a:ext cx="1704703" cy="1175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85063" y="2155372"/>
            <a:ext cx="8467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JText</a:t>
            </a:r>
            <a:r>
              <a:rPr lang="en-US" dirty="0" smtClean="0"/>
              <a:t> Area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792185" y="2455817"/>
            <a:ext cx="1802675" cy="13977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625635" y="2508069"/>
            <a:ext cx="2057400" cy="28999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89778" y="3092159"/>
            <a:ext cx="545053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  </a:t>
            </a:r>
            <a:r>
              <a:rPr lang="en-US" dirty="0" err="1" smtClean="0"/>
              <a:t>Bersihkan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jTextArea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menghapus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 (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r>
              <a:rPr lang="en-US" dirty="0" smtClean="0"/>
              <a:t> ) 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 if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>
              <a:buFont typeface="Arial" charset="0"/>
              <a:buChar char="•"/>
            </a:pPr>
            <a:r>
              <a:rPr lang="en-US" dirty="0" err="1" smtClean="0"/>
              <a:t>terendah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  </a:t>
            </a:r>
            <a:r>
              <a:rPr lang="en-US" dirty="0" err="1" smtClean="0"/>
              <a:t>Gunakan</a:t>
            </a:r>
            <a:r>
              <a:rPr lang="en-US" dirty="0" smtClean="0"/>
              <a:t> loop for ()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 method append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mengisi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JTextArea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jTextArea1.append(</a:t>
            </a:r>
            <a:r>
              <a:rPr lang="en-US" dirty="0" err="1" smtClean="0"/>
              <a:t>String.valueOf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+ " ");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149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15" y="230779"/>
            <a:ext cx="3274785" cy="67055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Bahasa Pemrograman , Chaerul Anwar, MTI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887" y="1681708"/>
            <a:ext cx="2721769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19826" y="821491"/>
            <a:ext cx="8368574" cy="928935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dirty="0" err="1" smtClean="0"/>
              <a:t>Buatlah</a:t>
            </a:r>
            <a:r>
              <a:rPr lang="en-US" dirty="0" smtClean="0"/>
              <a:t> form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Deret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====================================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047603" y="2063931"/>
            <a:ext cx="2341517" cy="21292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6060" y="2279470"/>
            <a:ext cx="3834152" cy="433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98436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Terima Kasih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smtClean="0"/>
          </a:p>
          <a:p>
            <a:pPr marL="109728" indent="0" algn="ctr">
              <a:buNone/>
            </a:pPr>
            <a:r>
              <a:rPr lang="en-US" smtClean="0">
                <a:solidFill>
                  <a:schemeClr val="accent1"/>
                </a:solidFill>
              </a:rPr>
              <a:t>“</a:t>
            </a:r>
            <a:r>
              <a:rPr lang="en-US" i="1" smtClean="0">
                <a:solidFill>
                  <a:schemeClr val="accent1"/>
                </a:solidFill>
              </a:rPr>
              <a:t>The More You Share, </a:t>
            </a:r>
          </a:p>
          <a:p>
            <a:pPr marL="109728" indent="0" algn="ctr">
              <a:buNone/>
            </a:pPr>
            <a:r>
              <a:rPr lang="en-US" i="1">
                <a:solidFill>
                  <a:schemeClr val="accent1"/>
                </a:solidFill>
              </a:rPr>
              <a:t>	</a:t>
            </a:r>
            <a:r>
              <a:rPr lang="en-US" i="1" smtClean="0">
                <a:solidFill>
                  <a:schemeClr val="accent1"/>
                </a:solidFill>
              </a:rPr>
              <a:t>	The More You Get</a:t>
            </a:r>
            <a:r>
              <a:rPr lang="en-US" smtClean="0">
                <a:solidFill>
                  <a:schemeClr val="accent1"/>
                </a:solidFill>
              </a:rPr>
              <a:t>”</a:t>
            </a:r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2921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Tujuan Pertemuan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/>
              <a:t>Memahami </a:t>
            </a:r>
            <a:r>
              <a:rPr lang="en-US" smtClean="0"/>
              <a:t>pembuatan program java visual sederhana dengan swing: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jTextArea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jTextPane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jEditorPane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26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jTextArea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endParaRPr lang="en-US"/>
          </a:p>
          <a:p>
            <a:pPr>
              <a:lnSpc>
                <a:spcPct val="110000"/>
              </a:lnSpc>
            </a:pPr>
            <a:r>
              <a:rPr lang="en-US" smtClean="0"/>
              <a:t> </a:t>
            </a:r>
          </a:p>
          <a:p>
            <a:pPr lvl="1">
              <a:lnSpc>
                <a:spcPct val="110000"/>
              </a:lnSpc>
            </a:pPr>
            <a:r>
              <a:rPr lang="en-US" smtClean="0"/>
              <a:t>Properties jTextArea yang biasa diisi:</a:t>
            </a:r>
          </a:p>
          <a:p>
            <a:pPr lvl="2">
              <a:lnSpc>
                <a:spcPct val="110000"/>
              </a:lnSpc>
            </a:pPr>
            <a:r>
              <a:rPr lang="en-US" b="1" smtClean="0"/>
              <a:t>variable Name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Biasa dipakai untuk pemanggilan pada kode program</a:t>
            </a:r>
          </a:p>
          <a:p>
            <a:pPr lvl="2">
              <a:lnSpc>
                <a:spcPct val="110000"/>
              </a:lnSpc>
            </a:pPr>
            <a:r>
              <a:rPr lang="en-US" b="1" smtClean="0"/>
              <a:t>columns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Untuk jumlah kolom yang menentukan lebar Text Area </a:t>
            </a:r>
          </a:p>
          <a:p>
            <a:pPr lvl="2">
              <a:lnSpc>
                <a:spcPct val="110000"/>
              </a:lnSpc>
            </a:pPr>
            <a:r>
              <a:rPr lang="en-US" b="1" smtClean="0"/>
              <a:t>rows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>
                <a:solidFill>
                  <a:schemeClr val="tx1"/>
                </a:solidFill>
              </a:rPr>
              <a:t>Untuk jumlah </a:t>
            </a:r>
            <a:r>
              <a:rPr lang="en-US" smtClean="0">
                <a:solidFill>
                  <a:schemeClr val="tx1"/>
                </a:solidFill>
              </a:rPr>
              <a:t>baris yang </a:t>
            </a:r>
            <a:r>
              <a:rPr lang="en-US">
                <a:solidFill>
                  <a:schemeClr val="tx1"/>
                </a:solidFill>
              </a:rPr>
              <a:t>menentukan </a:t>
            </a:r>
            <a:r>
              <a:rPr lang="en-US" smtClean="0">
                <a:solidFill>
                  <a:schemeClr val="tx1"/>
                </a:solidFill>
              </a:rPr>
              <a:t>tinggi </a:t>
            </a:r>
            <a:r>
              <a:rPr lang="en-US">
                <a:solidFill>
                  <a:schemeClr val="tx1"/>
                </a:solidFill>
              </a:rPr>
              <a:t>Text Area </a:t>
            </a:r>
            <a:endParaRPr lang="en-US" smtClean="0">
              <a:solidFill>
                <a:schemeClr val="tx1"/>
              </a:solidFill>
            </a:endParaRPr>
          </a:p>
          <a:p>
            <a:pPr lvl="2">
              <a:lnSpc>
                <a:spcPct val="110000"/>
              </a:lnSpc>
            </a:pPr>
            <a:r>
              <a:rPr lang="en-US" b="1" smtClean="0"/>
              <a:t>toolTipText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Untuk menampilkan teks tooltip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061989"/>
            <a:ext cx="1844951" cy="646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9150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jTextArea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 smtClean="0"/>
              <a:t> </a:t>
            </a:r>
          </a:p>
          <a:p>
            <a:pPr lvl="1">
              <a:lnSpc>
                <a:spcPct val="120000"/>
              </a:lnSpc>
            </a:pPr>
            <a:r>
              <a:rPr lang="en-US" smtClean="0"/>
              <a:t>Method jTextArea yang biasa digunakan:</a:t>
            </a:r>
          </a:p>
          <a:p>
            <a:pPr lvl="2">
              <a:lnSpc>
                <a:spcPct val="120000"/>
              </a:lnSpc>
            </a:pPr>
            <a:r>
              <a:rPr lang="en-US" smtClean="0"/>
              <a:t>getText()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Digunakan untuk mendapatkan teks yang ada pada Text Area.</a:t>
            </a:r>
          </a:p>
          <a:p>
            <a:pPr marL="960120" lvl="3" indent="0">
              <a:lnSpc>
                <a:spcPct val="120000"/>
              </a:lnSpc>
              <a:buNone/>
            </a:pPr>
            <a:endParaRPr lang="en-US" smtClean="0">
              <a:solidFill>
                <a:schemeClr val="tx1"/>
              </a:solidFill>
            </a:endParaRPr>
          </a:p>
          <a:p>
            <a:pPr lvl="2">
              <a:lnSpc>
                <a:spcPct val="120000"/>
              </a:lnSpc>
            </a:pPr>
            <a:r>
              <a:rPr lang="en-US" smtClean="0"/>
              <a:t>setText( 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>
                <a:solidFill>
                  <a:schemeClr val="tx1"/>
                </a:solidFill>
              </a:rPr>
              <a:t>Digunakan untuk mengganti isi teks yang ada pada Text Area</a:t>
            </a:r>
            <a:r>
              <a:rPr lang="en-US" smtClean="0">
                <a:solidFill>
                  <a:schemeClr val="tx1"/>
                </a:solidFill>
              </a:rPr>
              <a:t>.</a:t>
            </a:r>
          </a:p>
          <a:p>
            <a:pPr marL="960120" lvl="3" indent="0">
              <a:lnSpc>
                <a:spcPct val="120000"/>
              </a:lnSpc>
              <a:buNone/>
            </a:pPr>
            <a:endParaRPr lang="en-US">
              <a:solidFill>
                <a:schemeClr val="tx1"/>
              </a:solidFill>
            </a:endParaRPr>
          </a:p>
          <a:p>
            <a:pPr lvl="2">
              <a:lnSpc>
                <a:spcPct val="120000"/>
              </a:lnSpc>
            </a:pPr>
            <a:r>
              <a:rPr lang="en-US" smtClean="0"/>
              <a:t>append( </a:t>
            </a:r>
            <a:r>
              <a:rPr lang="en-US"/>
              <a:t>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>
                <a:solidFill>
                  <a:schemeClr val="tx1"/>
                </a:solidFill>
              </a:rPr>
              <a:t>Digunakan untuk </a:t>
            </a:r>
            <a:r>
              <a:rPr lang="en-US" smtClean="0">
                <a:solidFill>
                  <a:schemeClr val="tx1"/>
                </a:solidFill>
              </a:rPr>
              <a:t>menambahkan isi </a:t>
            </a:r>
            <a:r>
              <a:rPr lang="en-US">
                <a:solidFill>
                  <a:schemeClr val="tx1"/>
                </a:solidFill>
              </a:rPr>
              <a:t>teks yang ada pada Text Area.</a:t>
            </a:r>
          </a:p>
          <a:p>
            <a:pPr marL="960120" lvl="3" indent="0">
              <a:lnSpc>
                <a:spcPct val="120000"/>
              </a:lnSpc>
              <a:buNone/>
            </a:pPr>
            <a:endParaRPr lang="en-US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060848"/>
            <a:ext cx="1847248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5354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040" y="1352323"/>
            <a:ext cx="3810000" cy="21526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2203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jTextArea – Contoh Penggunaan</a:t>
            </a:r>
            <a:endParaRPr lang="en-US"/>
          </a:p>
        </p:txBody>
      </p:sp>
      <p:sp>
        <p:nvSpPr>
          <p:cNvPr id="13" name="Line Callout 2 12"/>
          <p:cNvSpPr/>
          <p:nvPr/>
        </p:nvSpPr>
        <p:spPr>
          <a:xfrm>
            <a:off x="5148064" y="1352323"/>
            <a:ext cx="2376264" cy="638284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57763"/>
              <a:gd name="adj6" fmla="val -98269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 smtClean="0"/>
              <a:t>: taIsiFile</a:t>
            </a:r>
          </a:p>
          <a:p>
            <a:pPr marL="463550" indent="-463550"/>
            <a:r>
              <a:rPr lang="en-US" sz="1000" b="1" smtClean="0"/>
              <a:t>Columns</a:t>
            </a:r>
            <a:r>
              <a:rPr lang="en-US" sz="1000" smtClean="0"/>
              <a:t>: 20</a:t>
            </a:r>
          </a:p>
          <a:p>
            <a:pPr marL="463550" indent="-463550"/>
            <a:r>
              <a:rPr lang="en-US" sz="1000" b="1" smtClean="0"/>
              <a:t>Rows</a:t>
            </a:r>
            <a:r>
              <a:rPr lang="en-US" sz="1000" smtClean="0"/>
              <a:t>: </a:t>
            </a:r>
            <a:r>
              <a:rPr lang="en-US" sz="1000"/>
              <a:t>5</a:t>
            </a:r>
          </a:p>
        </p:txBody>
      </p:sp>
      <p:sp>
        <p:nvSpPr>
          <p:cNvPr id="14" name="Line Callout 2 13"/>
          <p:cNvSpPr/>
          <p:nvPr/>
        </p:nvSpPr>
        <p:spPr>
          <a:xfrm>
            <a:off x="5148064" y="2078596"/>
            <a:ext cx="2160240" cy="354288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80092"/>
              <a:gd name="adj6" fmla="val -35619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btnTambahTeks</a:t>
            </a:r>
          </a:p>
        </p:txBody>
      </p:sp>
      <p:sp>
        <p:nvSpPr>
          <p:cNvPr id="15" name="Line Callout 2 14"/>
          <p:cNvSpPr/>
          <p:nvPr/>
        </p:nvSpPr>
        <p:spPr>
          <a:xfrm>
            <a:off x="5150137" y="2520873"/>
            <a:ext cx="2376264" cy="354288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87243"/>
              <a:gd name="adj6" fmla="val -91605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</a:t>
            </a:r>
            <a:r>
              <a:rPr lang="en-US" sz="1000" smtClean="0"/>
              <a:t>btnHapus</a:t>
            </a:r>
            <a:endParaRPr lang="en-US" sz="1000"/>
          </a:p>
        </p:txBody>
      </p:sp>
      <p:sp>
        <p:nvSpPr>
          <p:cNvPr id="16" name="TextBox 15"/>
          <p:cNvSpPr txBox="1"/>
          <p:nvPr/>
        </p:nvSpPr>
        <p:spPr>
          <a:xfrm>
            <a:off x="330354" y="3933056"/>
            <a:ext cx="8706142" cy="7386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</a:t>
            </a:r>
            <a:r>
              <a:rPr lang="en-US" sz="1400" b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btnTambahTeksActionPerformed</a:t>
            </a: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(java.awt.event.ActionEvent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evt)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{                                         </a:t>
            </a:r>
          </a:p>
          <a:p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taIsiFile.append("\nHello dari button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Line Callout 2 8"/>
          <p:cNvSpPr/>
          <p:nvPr/>
        </p:nvSpPr>
        <p:spPr>
          <a:xfrm>
            <a:off x="5148064" y="3073947"/>
            <a:ext cx="2376264" cy="354288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41804"/>
              <a:gd name="adj6" fmla="val -152966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btnBacaIsiTextArea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8660" y="4870506"/>
            <a:ext cx="8707836" cy="7386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</a:t>
            </a:r>
            <a:r>
              <a:rPr lang="en-US" sz="1400" b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btnBacaIsiTextAreaActionPerformed</a:t>
            </a: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(java.awt.event.ActionEvent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evt)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{                                         </a:t>
            </a:r>
          </a:p>
          <a:p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lblOutput.setText(taIsiFile.getText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8660" y="5843053"/>
            <a:ext cx="8707836" cy="7386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</a:t>
            </a:r>
            <a:r>
              <a:rPr lang="en-US" sz="1400" b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btnHapusActionPerformed</a:t>
            </a: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(java.awt.event.ActionEvent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evt)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{                                         </a:t>
            </a:r>
          </a:p>
          <a:p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taIsiFile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.setText(" ");</a:t>
            </a:r>
          </a:p>
          <a:p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0137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jTextPane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endParaRPr lang="en-US"/>
          </a:p>
          <a:p>
            <a:pPr>
              <a:lnSpc>
                <a:spcPct val="110000"/>
              </a:lnSpc>
            </a:pPr>
            <a:r>
              <a:rPr lang="en-US" smtClean="0"/>
              <a:t> </a:t>
            </a:r>
          </a:p>
          <a:p>
            <a:pPr lvl="1">
              <a:lnSpc>
                <a:spcPct val="110000"/>
              </a:lnSpc>
            </a:pPr>
            <a:r>
              <a:rPr lang="en-US" smtClean="0"/>
              <a:t>Properties jTextArea yang biasa diisi:</a:t>
            </a:r>
          </a:p>
          <a:p>
            <a:pPr lvl="2">
              <a:lnSpc>
                <a:spcPct val="110000"/>
              </a:lnSpc>
            </a:pPr>
            <a:r>
              <a:rPr lang="en-US" b="1" smtClean="0"/>
              <a:t>variable Name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Biasa dipakai untuk pemanggilan pada kode program</a:t>
            </a:r>
          </a:p>
          <a:p>
            <a:pPr lvl="2">
              <a:lnSpc>
                <a:spcPct val="110000"/>
              </a:lnSpc>
            </a:pPr>
            <a:r>
              <a:rPr lang="en-US" b="1"/>
              <a:t>editable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Untuk menentukan </a:t>
            </a:r>
            <a:r>
              <a:rPr lang="en-US">
                <a:solidFill>
                  <a:schemeClr val="tx1"/>
                </a:solidFill>
              </a:rPr>
              <a:t>apakah isi TextPane bisa di-edit atau tidak. </a:t>
            </a:r>
            <a:endParaRPr lang="en-US" smtClean="0">
              <a:solidFill>
                <a:schemeClr val="tx1"/>
              </a:solidFill>
            </a:endParaRPr>
          </a:p>
          <a:p>
            <a:pPr marL="914400" lvl="2" indent="-211138">
              <a:lnSpc>
                <a:spcPct val="110000"/>
              </a:lnSpc>
            </a:pPr>
            <a:r>
              <a:rPr lang="en-US" sz="2600" b="1"/>
              <a:t>contentType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Untuk menentukan tipe dari isi TextPane (biasanya: text/plain atau text/html)</a:t>
            </a:r>
          </a:p>
          <a:p>
            <a:pPr lvl="2">
              <a:lnSpc>
                <a:spcPct val="110000"/>
              </a:lnSpc>
            </a:pPr>
            <a:r>
              <a:rPr lang="en-US" b="1" smtClean="0"/>
              <a:t>toolTipText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Untuk menampilkan teks tooltip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062688"/>
            <a:ext cx="2416346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4755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jTextPane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91486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 smtClean="0"/>
              <a:t> </a:t>
            </a:r>
          </a:p>
          <a:p>
            <a:pPr lvl="1">
              <a:lnSpc>
                <a:spcPct val="120000"/>
              </a:lnSpc>
            </a:pPr>
            <a:r>
              <a:rPr lang="en-US" smtClean="0"/>
              <a:t>Method jTextArea yang biasa digunakan:</a:t>
            </a:r>
          </a:p>
          <a:p>
            <a:pPr lvl="2">
              <a:lnSpc>
                <a:spcPct val="120000"/>
              </a:lnSpc>
            </a:pPr>
            <a:r>
              <a:rPr lang="en-US" smtClean="0"/>
              <a:t>setPage()</a:t>
            </a:r>
            <a:endParaRPr lang="en-US"/>
          </a:p>
          <a:p>
            <a:pPr marL="960120" lvl="3" indent="0">
              <a:lnSpc>
                <a:spcPct val="120000"/>
              </a:lnSpc>
              <a:buNone/>
            </a:pPr>
            <a:r>
              <a:rPr lang="en-US">
                <a:solidFill>
                  <a:schemeClr val="tx1"/>
                </a:solidFill>
              </a:rPr>
              <a:t>Digunakan </a:t>
            </a:r>
            <a:r>
              <a:rPr lang="en-US" smtClean="0">
                <a:solidFill>
                  <a:schemeClr val="tx1"/>
                </a:solidFill>
              </a:rPr>
              <a:t>menentukan sumber content dari TextPane (bisa dari file atau url).</a:t>
            </a:r>
            <a:endParaRPr lang="en-US">
              <a:solidFill>
                <a:schemeClr val="tx1"/>
              </a:solidFill>
            </a:endParaRPr>
          </a:p>
          <a:p>
            <a:pPr lvl="2">
              <a:lnSpc>
                <a:spcPct val="120000"/>
              </a:lnSpc>
            </a:pPr>
            <a:endParaRPr lang="en-US" sz="1500" smtClean="0"/>
          </a:p>
          <a:p>
            <a:pPr lvl="2">
              <a:lnSpc>
                <a:spcPct val="120000"/>
              </a:lnSpc>
            </a:pPr>
            <a:r>
              <a:rPr lang="en-US" smtClean="0"/>
              <a:t>getText()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Digunakan untuk mendapatkan teks yang ada pada Text Area.</a:t>
            </a:r>
          </a:p>
          <a:p>
            <a:pPr marL="960120" lvl="3" indent="0">
              <a:lnSpc>
                <a:spcPct val="120000"/>
              </a:lnSpc>
              <a:buNone/>
            </a:pPr>
            <a:endParaRPr lang="en-US" sz="1500" smtClean="0">
              <a:solidFill>
                <a:schemeClr val="tx1"/>
              </a:solidFill>
            </a:endParaRPr>
          </a:p>
          <a:p>
            <a:pPr lvl="2">
              <a:lnSpc>
                <a:spcPct val="120000"/>
              </a:lnSpc>
            </a:pPr>
            <a:r>
              <a:rPr lang="en-US" smtClean="0"/>
              <a:t>setText( 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>
                <a:solidFill>
                  <a:schemeClr val="tx1"/>
                </a:solidFill>
              </a:rPr>
              <a:t>Digunakan untuk mengganti isi teks yang ada pada Text Area</a:t>
            </a:r>
            <a:r>
              <a:rPr lang="en-US" smtClean="0">
                <a:solidFill>
                  <a:schemeClr val="tx1"/>
                </a:solidFill>
              </a:rPr>
              <a:t>.</a:t>
            </a:r>
          </a:p>
          <a:p>
            <a:pPr marL="960120" lvl="3" indent="0">
              <a:lnSpc>
                <a:spcPct val="120000"/>
              </a:lnSpc>
              <a:buNone/>
            </a:pPr>
            <a:endParaRPr lang="en-US" sz="1500">
              <a:solidFill>
                <a:schemeClr val="tx1"/>
              </a:solidFill>
            </a:endParaRPr>
          </a:p>
          <a:p>
            <a:pPr lvl="2">
              <a:lnSpc>
                <a:spcPct val="120000"/>
              </a:lnSpc>
            </a:pPr>
            <a:r>
              <a:rPr lang="en-US" smtClean="0"/>
              <a:t>append( </a:t>
            </a:r>
            <a:r>
              <a:rPr lang="en-US"/>
              <a:t>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>
                <a:solidFill>
                  <a:schemeClr val="tx1"/>
                </a:solidFill>
              </a:rPr>
              <a:t>Digunakan untuk </a:t>
            </a:r>
            <a:r>
              <a:rPr lang="en-US" smtClean="0">
                <a:solidFill>
                  <a:schemeClr val="tx1"/>
                </a:solidFill>
              </a:rPr>
              <a:t>menambahkan isi </a:t>
            </a:r>
            <a:r>
              <a:rPr lang="en-US">
                <a:solidFill>
                  <a:schemeClr val="tx1"/>
                </a:solidFill>
              </a:rPr>
              <a:t>teks yang ada pada Text Area.</a:t>
            </a:r>
          </a:p>
          <a:p>
            <a:pPr marL="960120" lvl="3" indent="0">
              <a:lnSpc>
                <a:spcPct val="120000"/>
              </a:lnSpc>
              <a:buNone/>
            </a:pPr>
            <a:endParaRPr lang="en-US" smtClean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988840"/>
            <a:ext cx="2416346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687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535" y="980728"/>
            <a:ext cx="4619625" cy="13525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217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jTextPane – Contoh Penggunaan</a:t>
            </a:r>
            <a:endParaRPr lang="en-US"/>
          </a:p>
        </p:txBody>
      </p:sp>
      <p:sp>
        <p:nvSpPr>
          <p:cNvPr id="13" name="Line Callout 2 12"/>
          <p:cNvSpPr/>
          <p:nvPr/>
        </p:nvSpPr>
        <p:spPr>
          <a:xfrm>
            <a:off x="6363800" y="1145923"/>
            <a:ext cx="1835696" cy="543956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80720"/>
              <a:gd name="adj6" fmla="val -41911"/>
            </a:avLst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 smtClean="0"/>
              <a:t>: </a:t>
            </a:r>
            <a:r>
              <a:rPr lang="en-US" sz="1000"/>
              <a:t>tpIsiUrl</a:t>
            </a:r>
            <a:endParaRPr lang="en-US" sz="1000" smtClean="0"/>
          </a:p>
          <a:p>
            <a:pPr marL="463550" indent="-463550"/>
            <a:r>
              <a:rPr lang="en-US" sz="1000" b="1" smtClean="0"/>
              <a:t>contentType</a:t>
            </a:r>
            <a:r>
              <a:rPr lang="en-US" sz="1000" smtClean="0"/>
              <a:t>: text/plain</a:t>
            </a:r>
          </a:p>
          <a:p>
            <a:pPr marL="463550" indent="-463550"/>
            <a:r>
              <a:rPr lang="en-US" sz="1000" b="1" smtClean="0"/>
              <a:t>editable</a:t>
            </a:r>
            <a:r>
              <a:rPr lang="en-US" sz="1000" smtClean="0"/>
              <a:t>: false</a:t>
            </a:r>
          </a:p>
          <a:p>
            <a:pPr marL="463550" indent="-463550"/>
            <a:endParaRPr lang="en-US" sz="1000"/>
          </a:p>
        </p:txBody>
      </p:sp>
      <p:sp>
        <p:nvSpPr>
          <p:cNvPr id="10" name="Line Callout 2 9"/>
          <p:cNvSpPr/>
          <p:nvPr/>
        </p:nvSpPr>
        <p:spPr>
          <a:xfrm>
            <a:off x="6180024" y="1798939"/>
            <a:ext cx="2064383" cy="250983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158752"/>
              <a:gd name="adj6" fmla="val -35030"/>
            </a:avLst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 smtClean="0"/>
              <a:t>: btnBukaFile</a:t>
            </a:r>
          </a:p>
        </p:txBody>
      </p:sp>
      <p:sp>
        <p:nvSpPr>
          <p:cNvPr id="11" name="Line Callout 2 10"/>
          <p:cNvSpPr/>
          <p:nvPr/>
        </p:nvSpPr>
        <p:spPr>
          <a:xfrm>
            <a:off x="6180024" y="2348880"/>
            <a:ext cx="2064383" cy="275031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50606"/>
              <a:gd name="adj6" fmla="val -73937"/>
            </a:avLst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 smtClean="0"/>
              <a:t>: btnBukaUrl</a:t>
            </a:r>
          </a:p>
        </p:txBody>
      </p:sp>
      <p:sp>
        <p:nvSpPr>
          <p:cNvPr id="12" name="Line Callout 2 11"/>
          <p:cNvSpPr/>
          <p:nvPr/>
        </p:nvSpPr>
        <p:spPr>
          <a:xfrm flipH="1">
            <a:off x="240958" y="2409962"/>
            <a:ext cx="1823424" cy="298958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69067"/>
              <a:gd name="adj6" fmla="val -31254"/>
            </a:avLst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 smtClean="0"/>
              <a:t>: txtUrlFile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0958" y="2764666"/>
            <a:ext cx="8706142" cy="18158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</a:t>
            </a:r>
            <a:r>
              <a:rPr lang="en-US" sz="14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btnBukaUrlActionPerformed</a:t>
            </a: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(java.awt.event.ActionEvent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evt)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{                                        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try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tpIsiUrl.setPage(</a:t>
            </a:r>
            <a:r>
              <a:rPr lang="en-US" sz="1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txtUrlFile.getText</a:t>
            </a:r>
            <a:r>
              <a:rPr lang="en-US" sz="14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catch (IOException ex) {</a:t>
            </a:r>
          </a:p>
          <a:p>
            <a:pPr marL="1257300" indent="-1257300"/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Logger.getLogger( LatihanFrame_jTextPane.class.getName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()).log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( Level.SEVERE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, null, ex);</a:t>
            </a:r>
          </a:p>
          <a:p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0958" y="4710043"/>
            <a:ext cx="8707836" cy="2031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</a:t>
            </a:r>
            <a:r>
              <a:rPr lang="en-US" sz="14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btnBukaFileActionPerformed</a:t>
            </a: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(java.awt.event.ActionEvent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evt)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{                                         </a:t>
            </a:r>
          </a:p>
          <a:p>
            <a:pPr>
              <a:tabLst>
                <a:tab pos="4572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try {</a:t>
            </a:r>
          </a:p>
          <a:p>
            <a:pPr>
              <a:tabLst>
                <a:tab pos="4572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	tpIsiFile.setPage(</a:t>
            </a:r>
            <a:r>
              <a:rPr lang="en-US" sz="1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getClass</a:t>
            </a:r>
            <a:r>
              <a:rPr lang="en-US" sz="14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().getResource(txtUrlFile.getText())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457200" algn="l"/>
              </a:tabLst>
            </a:pP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catch (IOException ex) {</a:t>
            </a:r>
          </a:p>
          <a:p>
            <a:pPr marL="1257300" indent="-1257300">
              <a:tabLst>
                <a:tab pos="457200" algn="l"/>
                <a:tab pos="9144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	Logger.getLogger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 LatihanFrame_jTextPane.class.getName()).log( Level.SEVERE, null, ex);</a:t>
            </a:r>
          </a:p>
          <a:p>
            <a:pPr marL="1257300" indent="-1257300">
              <a:tabLst>
                <a:tab pos="457200" algn="l"/>
              </a:tabLst>
            </a:pP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826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11" grpId="0" animBg="1"/>
      <p:bldP spid="12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jEditorPane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jEditorPane merupakan parent (class induk) dari JTextPane, semua fitur jEditorPane dimiliki oleh jTextPane.</a:t>
            </a:r>
          </a:p>
          <a:p>
            <a:endParaRPr lang="en-US"/>
          </a:p>
          <a:p>
            <a:r>
              <a:rPr lang="en-US" smtClean="0"/>
              <a:t>Penggunaan jEditorPane sama dengan penggunaan yang sudah dijelaskan pada jTextPane terdahulu.</a:t>
            </a:r>
          </a:p>
        </p:txBody>
      </p:sp>
    </p:spTree>
    <p:extLst>
      <p:ext uri="{BB962C8B-B14F-4D97-AF65-F5344CB8AC3E}">
        <p14:creationId xmlns:p14="http://schemas.microsoft.com/office/powerpoint/2010/main" val="42124751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4618</TotalTime>
  <Words>430</Words>
  <Application>Microsoft Office PowerPoint</Application>
  <PresentationFormat>On-screen Show (4:3)</PresentationFormat>
  <Paragraphs>125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Courier New</vt:lpstr>
      <vt:lpstr>Georgia</vt:lpstr>
      <vt:lpstr>Trebuchet MS</vt:lpstr>
      <vt:lpstr>Wingdings 2</vt:lpstr>
      <vt:lpstr>Urban</vt:lpstr>
      <vt:lpstr>1_Urban</vt:lpstr>
      <vt:lpstr>Bahasa Pemrograman (Pemrograman Visual)</vt:lpstr>
      <vt:lpstr>Tujuan Pertemuan</vt:lpstr>
      <vt:lpstr>jTextArea</vt:lpstr>
      <vt:lpstr>jTextArea</vt:lpstr>
      <vt:lpstr>jTextArea – Contoh Penggunaan</vt:lpstr>
      <vt:lpstr>jTextPane</vt:lpstr>
      <vt:lpstr>jTextPane</vt:lpstr>
      <vt:lpstr>jTextPane – Contoh Penggunaan</vt:lpstr>
      <vt:lpstr>jEditorPane</vt:lpstr>
      <vt:lpstr>Latihan </vt:lpstr>
      <vt:lpstr>Latihan 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 Anwar</cp:lastModifiedBy>
  <cp:revision>423</cp:revision>
  <dcterms:created xsi:type="dcterms:W3CDTF">2011-09-16T02:11:44Z</dcterms:created>
  <dcterms:modified xsi:type="dcterms:W3CDTF">2019-09-29T21:39:01Z</dcterms:modified>
</cp:coreProperties>
</file>