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37"/>
  </p:notesMasterIdLst>
  <p:sldIdLst>
    <p:sldId id="256" r:id="rId3"/>
    <p:sldId id="257" r:id="rId4"/>
    <p:sldId id="258" r:id="rId5"/>
    <p:sldId id="283" r:id="rId6"/>
    <p:sldId id="284" r:id="rId7"/>
    <p:sldId id="285" r:id="rId8"/>
    <p:sldId id="287" r:id="rId9"/>
    <p:sldId id="286" r:id="rId10"/>
    <p:sldId id="290" r:id="rId11"/>
    <p:sldId id="289" r:id="rId12"/>
    <p:sldId id="288" r:id="rId13"/>
    <p:sldId id="281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282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6355" autoAdjust="0"/>
  </p:normalViewPr>
  <p:slideViewPr>
    <p:cSldViewPr>
      <p:cViewPr varScale="1">
        <p:scale>
          <a:sx n="64" d="100"/>
          <a:sy n="64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formComponentShown( 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028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Untuk keluar</a:t>
            </a:r>
            <a:r>
              <a:rPr lang="en-US" baseline="0" smtClean="0"/>
              <a:t> dari aplikasi perintahnya:</a:t>
            </a:r>
          </a:p>
          <a:p>
            <a:r>
              <a:rPr lang="en-US" baseline="0" smtClean="0"/>
              <a:t>System.exit(0);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443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LatihanFrame3.java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125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Chaerul Anwar, M.T.I,</a:t>
            </a:r>
            <a:r>
              <a:rPr lang="id-ID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Augury </a:t>
            </a:r>
            <a:r>
              <a:rPr lang="en-US" sz="1200" dirty="0" smtClean="0">
                <a:solidFill>
                  <a:schemeClr val="bg1"/>
                </a:solidFill>
              </a:rPr>
              <a:t>El </a:t>
            </a:r>
            <a:r>
              <a:rPr lang="en-US" sz="1200" dirty="0" err="1" smtClean="0">
                <a:solidFill>
                  <a:schemeClr val="bg1"/>
                </a:solidFill>
              </a:rPr>
              <a:t>Rayeb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IST103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#4</a:t>
            </a:r>
            <a:endParaRPr lang="en-US"/>
          </a:p>
          <a:p>
            <a:r>
              <a:rPr lang="en-US"/>
              <a:t>Pemrograman Visual dengan Java Swing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JTextField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r>
              <a:rPr lang="en-US" smtClean="0"/>
              <a:t>Horizontal Size</a:t>
            </a:r>
          </a:p>
          <a:p>
            <a:pPr lvl="1"/>
            <a:r>
              <a:rPr lang="en-US" smtClean="0"/>
              <a:t>Method: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12976"/>
            <a:ext cx="1648502" cy="3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JTextField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r>
              <a:rPr lang="en-US" smtClean="0"/>
              <a:t>Horizontal Size</a:t>
            </a:r>
          </a:p>
          <a:p>
            <a:pPr lvl="1"/>
            <a:r>
              <a:rPr lang="en-US" smtClean="0"/>
              <a:t>Method: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12976"/>
            <a:ext cx="1648502" cy="3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404664"/>
            <a:ext cx="1800200" cy="1066800"/>
          </a:xfrm>
        </p:spPr>
        <p:txBody>
          <a:bodyPr/>
          <a:lstStyle/>
          <a:p>
            <a:r>
              <a:rPr lang="en-US" smtClean="0"/>
              <a:t>TUGAS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42546"/>
            <a:ext cx="8229600" cy="5592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java.util.Scanner;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java.io.FileNotFoundException;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java.io.FileReader;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bacaFile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		Scanner input = new Scanner(System.in);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System.out.print("Nama File: ");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String file = input.nextLine();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try{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Scanner fs = new Scanner(new FileReader(file));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while(fs.hasNextLine())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        String isi = fs.nextLine();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        System.out.println(isi);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catch (FileNotFoundException fe)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System.out.println("Invalid filename. Try another:");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//getFileScanner();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1" y="1242546"/>
            <a:ext cx="2808311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Lakukan analisa terhadap kode program disamping, hasil analisa berupa penjelasan proses kode program tersebut.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74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jComboBox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Model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isi dari Combo Box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selectedIndex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index dari isi yang tepilih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dalam tooltip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1989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547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jComboBox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getSelectedIndex()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angka index dari item yang dipilih pengguna.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getSelectedItem(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mendapatkan </a:t>
            </a:r>
            <a:r>
              <a:rPr lang="en-US" smtClean="0">
                <a:solidFill>
                  <a:schemeClr val="tx1"/>
                </a:solidFill>
              </a:rPr>
              <a:t>teks dari </a:t>
            </a:r>
            <a:r>
              <a:rPr lang="en-US">
                <a:solidFill>
                  <a:schemeClr val="tx1"/>
                </a:solidFill>
              </a:rPr>
              <a:t>item yang dipilih pengguna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84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148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jComboBox yang biasa digunakan:</a:t>
            </a:r>
          </a:p>
          <a:p>
            <a:pPr lvl="2">
              <a:lnSpc>
                <a:spcPct val="120000"/>
              </a:lnSpc>
            </a:pPr>
            <a:r>
              <a:rPr lang="en-US"/>
              <a:t>removeAllItems()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menghapus semua item pilihan pada ComboBox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/>
              <a:t>addItem(&lt;string item&gt;)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menambahkan item pilihan pada ComboBox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marL="781812" lvl="1" indent="-342900">
              <a:lnSpc>
                <a:spcPct val="120000"/>
              </a:lnSpc>
            </a:pPr>
            <a:r>
              <a:rPr lang="en-US" smtClean="0"/>
              <a:t>Event jComboBox yang biasa digunakan:</a:t>
            </a:r>
          </a:p>
          <a:p>
            <a:pPr marL="914400" lvl="2" indent="-225425">
              <a:lnSpc>
                <a:spcPct val="120000"/>
              </a:lnSpc>
            </a:pPr>
            <a:r>
              <a:rPr lang="en-US" smtClean="0"/>
              <a:t>ActionPerformed()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menentukan aksi jika user telah memilih dari combo box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44824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881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08" y="1943136"/>
            <a:ext cx="5347987" cy="1067172"/>
          </a:xfrm>
          <a:prstGeom prst="rect">
            <a:avLst/>
          </a:prstGeom>
        </p:spPr>
      </p:pic>
      <p:sp>
        <p:nvSpPr>
          <p:cNvPr id="13" name="Line Callout 2 12"/>
          <p:cNvSpPr/>
          <p:nvPr/>
        </p:nvSpPr>
        <p:spPr>
          <a:xfrm>
            <a:off x="971600" y="3212976"/>
            <a:ext cx="2376264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57262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</a:t>
            </a:r>
            <a:r>
              <a:rPr lang="en-US" sz="1000" smtClean="0"/>
              <a:t>Hybrid Laptop</a:t>
            </a:r>
            <a:r>
              <a:rPr lang="en-US" sz="1000"/>
              <a:t>, PC </a:t>
            </a:r>
            <a:r>
              <a:rPr lang="en-US" sz="1000" smtClean="0"/>
              <a:t>Laptop, PC Desktop, </a:t>
            </a:r>
            <a:r>
              <a:rPr lang="en-US" sz="1000"/>
              <a:t>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14" name="Line Callout 2 13"/>
          <p:cNvSpPr/>
          <p:nvPr/>
        </p:nvSpPr>
        <p:spPr>
          <a:xfrm>
            <a:off x="3851920" y="3218728"/>
            <a:ext cx="2160240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60856"/>
              <a:gd name="adj6" fmla="val -1123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txtNomorUrut</a:t>
            </a:r>
            <a:endParaRPr lang="en-US" sz="1000"/>
          </a:p>
        </p:txBody>
      </p:sp>
      <p:sp>
        <p:nvSpPr>
          <p:cNvPr id="15" name="Line Callout 2 14"/>
          <p:cNvSpPr/>
          <p:nvPr/>
        </p:nvSpPr>
        <p:spPr>
          <a:xfrm>
            <a:off x="6310536" y="2833164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5291"/>
              <a:gd name="adj6" fmla="val -3076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txtItem</a:t>
            </a:r>
            <a:endParaRPr lang="en-US" sz="1000"/>
          </a:p>
        </p:txBody>
      </p:sp>
      <p:sp>
        <p:nvSpPr>
          <p:cNvPr id="16" name="TextBox 15"/>
          <p:cNvSpPr txBox="1"/>
          <p:nvPr/>
        </p:nvSpPr>
        <p:spPr>
          <a:xfrm>
            <a:off x="392930" y="4581128"/>
            <a:ext cx="8358140" cy="9541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jCBarangActionPerformed(java.awt.event.ActionEvent 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txtItem.setText(jCBarang.getSelectedItem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 + "");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txtNomorUrut.setText(jCBarang.getSelectedIndex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()+"");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10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217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8660" y="2765329"/>
            <a:ext cx="8358140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btnOkActionPerformed(java.awt.event.ActionEvent evt) {                                      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3711575" indent="-3192463"/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jCMerek.removeAllItems();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if(jCBarang.getSelectedItem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().equals("Gadget")) {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("ASUS");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("Google Pixel");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("Lenovo");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("Nexus");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if(jCBarang.getSelectedItem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().equals("Hybrid Laptop")) {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("ASUS");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("Dell");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("Lenovo");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("Toshiba");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 dst.</a:t>
            </a:r>
          </a:p>
          <a:p>
            <a:pPr marL="3711575" indent="-3711575"/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88" y="1191053"/>
            <a:ext cx="6460982" cy="1309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Line Callout 2 12"/>
          <p:cNvSpPr/>
          <p:nvPr/>
        </p:nvSpPr>
        <p:spPr>
          <a:xfrm>
            <a:off x="5940152" y="1700808"/>
            <a:ext cx="3131840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8422"/>
              <a:gd name="adj6" fmla="val -29678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 flipH="1">
            <a:off x="35496" y="1484784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92230"/>
              <a:gd name="adj6" fmla="val -54393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jCLaptop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/>
              <a:t>Acer, Asus, Dell, HP, Lenovo, Sony, Toshiba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347633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2930" y="4725144"/>
            <a:ext cx="8358140" cy="11695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btnOkActionPerformed(java.awt.event.ActionEvent evt) {                                      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JOptionPane.showMessageDialog(null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"Jenis Barang:" + jCBarang.getSelectedItem() + "\nMerek: " + jCLaptop.getSelectedItem());</a:t>
            </a:r>
          </a:p>
          <a:p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000564"/>
            <a:ext cx="6460982" cy="1309464"/>
          </a:xfrm>
          <a:prstGeom prst="rect">
            <a:avLst/>
          </a:prstGeom>
        </p:spPr>
      </p:pic>
      <p:sp>
        <p:nvSpPr>
          <p:cNvPr id="13" name="Line Callout 2 12"/>
          <p:cNvSpPr/>
          <p:nvPr/>
        </p:nvSpPr>
        <p:spPr>
          <a:xfrm>
            <a:off x="5436096" y="3140968"/>
            <a:ext cx="2376264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71841"/>
              <a:gd name="adj6" fmla="val -9623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>
            <a:off x="961731" y="3806795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1183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jCLaptop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/>
              <a:t>Acer, Asus, Dell, HP, Lenovo, Sony, Toshiba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3131840" y="3384047"/>
            <a:ext cx="171713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1439"/>
              <a:gd name="adj6" fmla="val -2838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btnOk</a:t>
            </a:r>
          </a:p>
          <a:p>
            <a:r>
              <a:rPr lang="en-US" sz="1000" b="1" smtClean="0"/>
              <a:t>Text</a:t>
            </a:r>
            <a:r>
              <a:rPr lang="en-US" sz="1000" smtClean="0"/>
              <a:t>: OK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132489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9512" y="2512050"/>
            <a:ext cx="8784976" cy="41549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jCJenisActionPerformed(java.awt.event.ActionEvent evt) {                                        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strGadget = new String[] {"Acer", "Asus", "Lenovo", 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Samsung", "Sony", "Xiaomi"};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strLaptop = new String[] {"Acer", "Asus",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"Lenovo", "Sony", "Toshiba"};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strDesktop = new String[] {"Rakitan", "Xtron", "Acer", "Lenovo", "Asus",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strWorkstation = new String[] {"Rakitan", "Xtron", "Lenovo",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HP"};</a:t>
            </a: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strServer = new String[] {"Rakitan", "Xtron", "Dell", "HP", "IBM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</a:p>
          <a:p>
            <a:pPr>
              <a:tabLst>
                <a:tab pos="228600" algn="l"/>
              </a:tabLst>
            </a:pP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if(jCJenis.getSelectedItem().equals("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Gadget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jCMerek.removeAllItems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for(String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merekGadget: strGadget) {</a:t>
            </a:r>
          </a:p>
          <a:p>
            <a:pPr>
              <a:tabLst>
                <a:tab pos="228600" algn="l"/>
                <a:tab pos="514350" algn="l"/>
                <a:tab pos="8001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jCMerek.addItem(merekGadget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if(jCJenis.getSelectedItem().equals("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Laptop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jCMerek.removeAllItems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for(String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merekLaptop: strLaptop) {</a:t>
            </a:r>
          </a:p>
          <a:p>
            <a:pPr>
              <a:tabLst>
                <a:tab pos="228600" algn="l"/>
                <a:tab pos="514350" algn="l"/>
                <a:tab pos="8001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jCMerek.addItem(merekLaptop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…. … …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. …dst</a:t>
            </a:r>
          </a:p>
          <a:p>
            <a:pPr>
              <a:tabLst>
                <a:tab pos="682625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81281"/>
            <a:ext cx="5994036" cy="5796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jComboBox – Contoh Lain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6653344" y="1373344"/>
            <a:ext cx="2376264" cy="936104"/>
          </a:xfrm>
          <a:prstGeom prst="borderCallout2">
            <a:avLst>
              <a:gd name="adj1" fmla="val 63013"/>
              <a:gd name="adj2" fmla="val -1108"/>
              <a:gd name="adj3" fmla="val 63012"/>
              <a:gd name="adj4" fmla="val -47932"/>
              <a:gd name="adj5" fmla="val 21353"/>
              <a:gd name="adj6" fmla="val -6962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jCJenis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 flipH="1">
            <a:off x="50924" y="1720574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7938"/>
              <a:gd name="adj6" fmla="val -2733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jCMerek</a:t>
            </a:r>
            <a:endParaRPr lang="en-US" sz="1000"/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 smtClean="0"/>
              <a:t>Acer, Asus, Lenovo, Samsung, Sony, Xiaomi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7106673" y="842151"/>
            <a:ext cx="1922935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72297"/>
              <a:gd name="adj6" fmla="val -4546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btnSelesai</a:t>
            </a:r>
          </a:p>
          <a:p>
            <a:r>
              <a:rPr lang="en-US" sz="1000" b="1" smtClean="0"/>
              <a:t>Text</a:t>
            </a:r>
            <a:r>
              <a:rPr lang="en-US" sz="1000" smtClean="0"/>
              <a:t>: Selesai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050486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program java visual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swing: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Jframe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JTextField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Jbutton</a:t>
            </a:r>
            <a:endParaRPr lang="id-ID" dirty="0" smtClean="0"/>
          </a:p>
          <a:p>
            <a:pPr lvl="1">
              <a:lnSpc>
                <a:spcPct val="150000"/>
              </a:lnSpc>
            </a:pPr>
            <a:r>
              <a:rPr lang="en-US" dirty="0" err="1"/>
              <a:t>jCombo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err="1"/>
              <a:t>jRadioButton</a:t>
            </a:r>
            <a:endParaRPr lang="en-US" dirty="0"/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jRadioButton </a:t>
            </a:r>
            <a:r>
              <a:rPr lang="en-US"/>
              <a:t>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</a:t>
            </a:r>
            <a:r>
              <a:rPr lang="en-US">
                <a:solidFill>
                  <a:schemeClr val="tx1"/>
                </a:solidFill>
              </a:rPr>
              <a:t>dipakai untuk pemanggilan pada kode program</a:t>
            </a:r>
            <a:endParaRPr lang="en-US"/>
          </a:p>
          <a:p>
            <a:pPr lvl="2"/>
            <a:r>
              <a:rPr lang="en-US" smtClean="0"/>
              <a:t>buttonGroup</a:t>
            </a:r>
          </a:p>
          <a:p>
            <a:pPr marL="914400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Untuk menentukan kelompok dari </a:t>
            </a:r>
            <a:r>
              <a:rPr lang="en-US">
                <a:solidFill>
                  <a:schemeClr val="tx1"/>
                </a:solidFill>
              </a:rPr>
              <a:t>radio button</a:t>
            </a:r>
            <a:r>
              <a:rPr lang="en-US" smtClean="0">
                <a:solidFill>
                  <a:schemeClr val="tx1"/>
                </a:solidFill>
              </a:rPr>
              <a:t> (radio button group)</a:t>
            </a:r>
          </a:p>
          <a:p>
            <a:pPr lvl="2"/>
            <a:r>
              <a:rPr lang="en-US"/>
              <a:t>t</a:t>
            </a:r>
            <a:r>
              <a:rPr lang="en-US" smtClean="0"/>
              <a:t>ext</a:t>
            </a:r>
          </a:p>
          <a:p>
            <a:pPr marL="704088" lvl="2" indent="0">
              <a:buNone/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n-US" smtClean="0">
                <a:solidFill>
                  <a:schemeClr val="tx1"/>
                </a:solidFill>
              </a:rPr>
              <a:t>Untuk menulis teks yang tampil pada radio button</a:t>
            </a:r>
          </a:p>
          <a:p>
            <a:pPr lvl="2"/>
            <a:r>
              <a:rPr lang="en-US" smtClean="0"/>
              <a:t>selected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>
                <a:solidFill>
                  <a:schemeClr val="tx1"/>
                </a:solidFill>
              </a:rPr>
              <a:t>Untuk </a:t>
            </a:r>
            <a:r>
              <a:rPr lang="en-US" smtClean="0">
                <a:solidFill>
                  <a:schemeClr val="tx1"/>
                </a:solidFill>
              </a:rPr>
              <a:t>menentukan apakah radio button tersebut dipilih atau tidak</a:t>
            </a:r>
          </a:p>
          <a:p>
            <a:pPr marL="914400" lvl="2" indent="-211138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Method yang sering digunakan:</a:t>
            </a:r>
          </a:p>
          <a:p>
            <a:pPr marL="947801" lvl="2" indent="-219075"/>
            <a:r>
              <a:rPr lang="en-US" smtClean="0"/>
              <a:t>isSelected()</a:t>
            </a:r>
          </a:p>
          <a:p>
            <a:pPr marL="728726" lvl="2" indent="0">
              <a:buNone/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n-US" smtClean="0">
                <a:solidFill>
                  <a:schemeClr val="tx1"/>
                </a:solidFill>
              </a:rPr>
              <a:t>Digunakan untuk memeriksa apakah suatu radio button dipilih</a:t>
            </a:r>
          </a:p>
          <a:p>
            <a:pPr marL="682625" lvl="1" indent="-219075"/>
            <a:r>
              <a:rPr lang="en-US" smtClean="0"/>
              <a:t>Event yang </a:t>
            </a:r>
            <a:r>
              <a:rPr lang="en-US"/>
              <a:t>sering digunakan:</a:t>
            </a:r>
          </a:p>
          <a:p>
            <a:pPr marL="947801" lvl="2" indent="-219075"/>
            <a:r>
              <a:rPr lang="en-US" smtClean="0"/>
              <a:t>actionPerformed()</a:t>
            </a:r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 smtClean="0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menentukan aksi jika user </a:t>
            </a:r>
            <a:r>
              <a:rPr lang="en-US" smtClean="0">
                <a:solidFill>
                  <a:schemeClr val="tx1"/>
                </a:solidFill>
              </a:rPr>
              <a:t>memilih radio button</a:t>
            </a:r>
          </a:p>
          <a:p>
            <a:pPr marL="109728" indent="0">
              <a:buNone/>
            </a:pP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733586"/>
            <a:ext cx="1728192" cy="41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775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endParaRPr lang="en-US" smtClean="0"/>
          </a:p>
          <a:p>
            <a:pPr marL="411480" lvl="1" indent="0">
              <a:buNone/>
            </a:pPr>
            <a:endParaRPr lang="en-US"/>
          </a:p>
          <a:p>
            <a:pPr lvl="1"/>
            <a:r>
              <a:rPr lang="en-US" smtClean="0"/>
              <a:t>Button Group Digunakan untuk mengelompokkan radio button.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Properties </a:t>
            </a:r>
            <a:r>
              <a:rPr lang="en-US"/>
              <a:t>jRadioButtonGroup yang biasa diisi:</a:t>
            </a:r>
          </a:p>
          <a:p>
            <a:pPr lvl="2"/>
            <a:r>
              <a:rPr lang="en-US"/>
              <a:t>Variable Name</a:t>
            </a:r>
          </a:p>
          <a:p>
            <a:pPr marL="914400" lvl="2" indent="-211138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Biasa dipakai untuk pemanggilan pada kode program</a:t>
            </a:r>
            <a:endParaRPr lang="en-US"/>
          </a:p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276872"/>
            <a:ext cx="1728192" cy="37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2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5112"/>
          </a:xfrm>
        </p:spPr>
        <p:txBody>
          <a:bodyPr>
            <a:normAutofit/>
          </a:bodyPr>
          <a:lstStyle/>
          <a:p>
            <a:r>
              <a:rPr lang="en-US" smtClean="0"/>
              <a:t>Untuk membuat Radio Button kita harus juga menggunakan radio button group, yang berfungsi sebagai pengelompokkan dari radio button. </a:t>
            </a:r>
          </a:p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4365104"/>
            <a:ext cx="1440160" cy="763458"/>
          </a:xfrm>
          <a:prstGeom prst="rect">
            <a:avLst/>
          </a:prstGeom>
        </p:spPr>
      </p:pic>
      <p:sp>
        <p:nvSpPr>
          <p:cNvPr id="7" name="Line Callout 2 6"/>
          <p:cNvSpPr/>
          <p:nvPr/>
        </p:nvSpPr>
        <p:spPr>
          <a:xfrm>
            <a:off x="3095836" y="5666272"/>
            <a:ext cx="2376264" cy="931079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1183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rbWanita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Wanita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not checked</a:t>
            </a:r>
            <a:endParaRPr lang="en-US" sz="1100"/>
          </a:p>
        </p:txBody>
      </p:sp>
      <p:sp>
        <p:nvSpPr>
          <p:cNvPr id="8" name="Line Callout 2 7"/>
          <p:cNvSpPr/>
          <p:nvPr/>
        </p:nvSpPr>
        <p:spPr>
          <a:xfrm>
            <a:off x="4788024" y="3211340"/>
            <a:ext cx="2376264" cy="931079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29892"/>
              <a:gd name="adj6" fmla="val -4110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rbPria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Pria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checked</a:t>
            </a:r>
            <a:endParaRPr lang="en-US" sz="1100"/>
          </a:p>
        </p:txBody>
      </p:sp>
      <p:sp>
        <p:nvSpPr>
          <p:cNvPr id="9" name="TextBox 8"/>
          <p:cNvSpPr txBox="1"/>
          <p:nvPr/>
        </p:nvSpPr>
        <p:spPr>
          <a:xfrm>
            <a:off x="943038" y="3705032"/>
            <a:ext cx="2404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/>
              <a:t>jRadioButtonGroup</a:t>
            </a:r>
          </a:p>
          <a:p>
            <a:r>
              <a:rPr lang="en-US" sz="1100" b="1" smtClean="0"/>
              <a:t>Variable Name</a:t>
            </a:r>
            <a:r>
              <a:rPr lang="en-US" sz="1100" smtClean="0"/>
              <a:t>: rbgJenisKelamin</a:t>
            </a: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509783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024" y="1580356"/>
            <a:ext cx="1905000" cy="581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5112"/>
          </a:xfrm>
        </p:spPr>
        <p:txBody>
          <a:bodyPr>
            <a:normAutofit/>
          </a:bodyPr>
          <a:lstStyle/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7" name="Line Callout 2 6"/>
          <p:cNvSpPr/>
          <p:nvPr/>
        </p:nvSpPr>
        <p:spPr>
          <a:xfrm>
            <a:off x="107504" y="1124744"/>
            <a:ext cx="2376264" cy="758539"/>
          </a:xfrm>
          <a:prstGeom prst="borderCallout2">
            <a:avLst>
              <a:gd name="adj1" fmla="val 69129"/>
              <a:gd name="adj2" fmla="val 101672"/>
              <a:gd name="adj3" fmla="val 69128"/>
              <a:gd name="adj4" fmla="val 106241"/>
              <a:gd name="adj5" fmla="val 111333"/>
              <a:gd name="adj6" fmla="val 12086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rbWanita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Wanita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not checked</a:t>
            </a:r>
            <a:endParaRPr lang="en-US" sz="1100"/>
          </a:p>
        </p:txBody>
      </p:sp>
      <p:sp>
        <p:nvSpPr>
          <p:cNvPr id="8" name="Line Callout 2 7"/>
          <p:cNvSpPr/>
          <p:nvPr/>
        </p:nvSpPr>
        <p:spPr>
          <a:xfrm>
            <a:off x="4932040" y="1052736"/>
            <a:ext cx="2376264" cy="768070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90800"/>
              <a:gd name="adj6" fmla="val -7269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rbPria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Pria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checked</a:t>
            </a:r>
            <a:endParaRPr lang="en-US" sz="1100"/>
          </a:p>
        </p:txBody>
      </p:sp>
      <p:sp>
        <p:nvSpPr>
          <p:cNvPr id="9" name="Line Callout 2 8"/>
          <p:cNvSpPr/>
          <p:nvPr/>
        </p:nvSpPr>
        <p:spPr>
          <a:xfrm>
            <a:off x="1403648" y="2209826"/>
            <a:ext cx="2110315" cy="252908"/>
          </a:xfrm>
          <a:prstGeom prst="borderCallout2">
            <a:avLst>
              <a:gd name="adj1" fmla="val 69129"/>
              <a:gd name="adj2" fmla="val 101672"/>
              <a:gd name="adj3" fmla="val 69128"/>
              <a:gd name="adj4" fmla="val 106241"/>
              <a:gd name="adj5" fmla="val -153088"/>
              <a:gd name="adj6" fmla="val 12215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btnPeriksa</a:t>
            </a:r>
            <a:endParaRPr lang="en-US" sz="1100"/>
          </a:p>
        </p:txBody>
      </p:sp>
      <p:sp>
        <p:nvSpPr>
          <p:cNvPr id="11" name="Line Callout 2 10"/>
          <p:cNvSpPr/>
          <p:nvPr/>
        </p:nvSpPr>
        <p:spPr>
          <a:xfrm>
            <a:off x="4932040" y="1869250"/>
            <a:ext cx="2376264" cy="250286"/>
          </a:xfrm>
          <a:prstGeom prst="borderCallout2">
            <a:avLst>
              <a:gd name="adj1" fmla="val 18751"/>
              <a:gd name="adj2" fmla="val -1709"/>
              <a:gd name="adj3" fmla="val 51467"/>
              <a:gd name="adj4" fmla="val -5180"/>
              <a:gd name="adj5" fmla="val 52630"/>
              <a:gd name="adj6" fmla="val -1238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lblHasil</a:t>
            </a:r>
            <a:endParaRPr lang="en-US" sz="1100"/>
          </a:p>
        </p:txBody>
      </p:sp>
      <p:sp>
        <p:nvSpPr>
          <p:cNvPr id="12" name="TextBox 11"/>
          <p:cNvSpPr txBox="1"/>
          <p:nvPr/>
        </p:nvSpPr>
        <p:spPr>
          <a:xfrm>
            <a:off x="107504" y="2699042"/>
            <a:ext cx="8856984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btnPeriksaActionPerformed(java.awt.event.ActionEvent evt) {  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pilihan="";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if(rbPria.isSelected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pilihan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rbPria.getText();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if(rbWanita.isSelected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pilihan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rbWanita.getText();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JOptionPane.showMessageDialog(this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"Mari periksa jenis kelamin " + pilihan);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rbPriaActionPerformed(java.awt.event.ActionEvent evt) {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lblHasil.setText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("Jenis Kelamin: " + rbPria.getText());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rbWanitaActionPerformed(java.awt.event.ActionEvent evt) {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lblHasil.setText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("Jenis Kelamin: " + rbWanita.getText());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629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jCheckBox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  <a:endParaRPr lang="en-US" smtClean="0"/>
          </a:p>
          <a:p>
            <a:pPr lvl="2"/>
            <a:r>
              <a:rPr lang="en-US" smtClean="0"/>
              <a:t>text</a:t>
            </a:r>
          </a:p>
          <a:p>
            <a:pPr marL="704088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Untuk menulis teks yang tampil pada check box</a:t>
            </a:r>
          </a:p>
          <a:p>
            <a:pPr lvl="2"/>
            <a:r>
              <a:rPr lang="en-US" smtClean="0"/>
              <a:t>selected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Untuk menentukan apakah check box tersebut dipilih atau tidak</a:t>
            </a:r>
          </a:p>
          <a:p>
            <a:pPr marL="914400" lvl="2" indent="-211138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Method yang sering digunakan:</a:t>
            </a:r>
          </a:p>
          <a:p>
            <a:pPr marL="947801" lvl="2" indent="-219075"/>
            <a:r>
              <a:rPr lang="en-US" smtClean="0"/>
              <a:t>isSelected()</a:t>
            </a:r>
          </a:p>
          <a:p>
            <a:pPr marL="728726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Digunakan untuk memeriksa apakah suatu check box dipilih</a:t>
            </a:r>
          </a:p>
          <a:p>
            <a:pPr marL="728726" lvl="2" indent="0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Event yang </a:t>
            </a:r>
            <a:r>
              <a:rPr lang="en-US"/>
              <a:t>sering digunakan:</a:t>
            </a:r>
          </a:p>
          <a:p>
            <a:pPr marL="947801" lvl="2" indent="-219075"/>
            <a:r>
              <a:rPr lang="en-US" smtClean="0"/>
              <a:t>actionPerformed()</a:t>
            </a:r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 smtClean="0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menentukan aksi jika </a:t>
            </a:r>
            <a:r>
              <a:rPr lang="en-US" smtClean="0">
                <a:solidFill>
                  <a:schemeClr val="tx1"/>
                </a:solidFill>
              </a:rPr>
              <a:t>user </a:t>
            </a:r>
            <a:r>
              <a:rPr lang="en-US" i="1" smtClean="0">
                <a:solidFill>
                  <a:schemeClr val="tx1"/>
                </a:solidFill>
              </a:rPr>
              <a:t>click</a:t>
            </a:r>
            <a:r>
              <a:rPr lang="en-US" smtClean="0">
                <a:solidFill>
                  <a:schemeClr val="tx1"/>
                </a:solidFill>
              </a:rPr>
              <a:t> check box</a:t>
            </a:r>
          </a:p>
          <a:p>
            <a:pPr marL="109728" indent="0"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33015"/>
            <a:ext cx="1535518" cy="39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15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772" y="1251785"/>
            <a:ext cx="3343275" cy="866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8" name="Line Callout 2 7"/>
          <p:cNvSpPr/>
          <p:nvPr/>
        </p:nvSpPr>
        <p:spPr>
          <a:xfrm>
            <a:off x="5533355" y="664283"/>
            <a:ext cx="2134989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09103"/>
              <a:gd name="adj6" fmla="val -7871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chkBrowsing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1" name="Line Callout 2 10"/>
          <p:cNvSpPr/>
          <p:nvPr/>
        </p:nvSpPr>
        <p:spPr>
          <a:xfrm>
            <a:off x="6713338" y="1316638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99707"/>
              <a:gd name="adj6" fmla="val -7190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lblBrowsing ,</a:t>
            </a:r>
          </a:p>
          <a:p>
            <a:r>
              <a:rPr lang="en-US" sz="1100" smtClean="0">
                <a:solidFill>
                  <a:prstClr val="black"/>
                </a:solidFill>
              </a:rPr>
              <a:t>lblCoding , lblReading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2699042"/>
            <a:ext cx="8856984" cy="31085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chkReadingActionPerformed(java.awt.event.ActionEvent evt) { 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lblReading.setText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("Reading " + (chkReading.isSelected()?"dipilih"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chkBrowsingActionPerformed(java.awt.event.ActionEvent evt) {  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lblBrowsing.setText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("Browsing " + (chkBrowsing.isSelected()?"dipilih"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chkCodingActionPerformed(java.awt.event.ActionEvent evt) {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lblCoding.setText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("Coding " + (chkCoding.isSelected()?"dipilih"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805759" y="1453866"/>
            <a:ext cx="198289" cy="529728"/>
          </a:xfrm>
          <a:prstGeom prst="rightBrace">
            <a:avLst>
              <a:gd name="adj1" fmla="val 26927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5533355" y="1978054"/>
            <a:ext cx="2134989" cy="624485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-3003"/>
              <a:gd name="adj6" fmla="val -767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chkReading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 flipH="1">
            <a:off x="112129" y="1436363"/>
            <a:ext cx="2134989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chkCoding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593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endParaRPr lang="en-US" sz="1600" smtClean="0"/>
          </a:p>
          <a:p>
            <a:pPr lvl="1"/>
            <a:r>
              <a:rPr lang="en-US" sz="2400" smtClean="0"/>
              <a:t>Properties jSpinner yang biasa diisi:</a:t>
            </a:r>
          </a:p>
          <a:p>
            <a:pPr lvl="2"/>
            <a:r>
              <a:rPr lang="en-US" sz="2000" smtClean="0"/>
              <a:t>Variable Name</a:t>
            </a:r>
          </a:p>
          <a:p>
            <a:pPr marL="704088" lvl="2" indent="0"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chemeClr val="tx1"/>
                </a:solidFill>
              </a:rPr>
              <a:t>Biasa </a:t>
            </a:r>
            <a:r>
              <a:rPr lang="en-US" sz="2000">
                <a:solidFill>
                  <a:schemeClr val="tx1"/>
                </a:solidFill>
              </a:rPr>
              <a:t>dipakai untuk pemanggilan pada kode program</a:t>
            </a:r>
            <a:endParaRPr lang="en-US" sz="2000"/>
          </a:p>
          <a:p>
            <a:pPr lvl="2"/>
            <a:r>
              <a:rPr lang="en-US" sz="2000" smtClean="0"/>
              <a:t>Model</a:t>
            </a:r>
          </a:p>
          <a:p>
            <a:pPr marL="704088" lvl="2" indent="0">
              <a:buNone/>
            </a:pPr>
            <a:r>
              <a:rPr lang="en-US" sz="2000">
                <a:solidFill>
                  <a:schemeClr val="tx1"/>
                </a:solidFill>
              </a:rPr>
              <a:t>	</a:t>
            </a:r>
            <a:r>
              <a:rPr lang="en-US" sz="2000" smtClean="0">
                <a:solidFill>
                  <a:schemeClr val="tx1"/>
                </a:solidFill>
              </a:rPr>
              <a:t>Untuk menentukan model isi dari spinner</a:t>
            </a:r>
          </a:p>
          <a:p>
            <a:pPr marL="704088" lvl="2" indent="0">
              <a:buNone/>
            </a:pPr>
            <a:endParaRPr lang="en-US" sz="20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20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042" y="4327887"/>
            <a:ext cx="1886830" cy="242539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Line Callout 2 6"/>
          <p:cNvSpPr/>
          <p:nvPr/>
        </p:nvSpPr>
        <p:spPr>
          <a:xfrm>
            <a:off x="4572000" y="4653136"/>
            <a:ext cx="2134989" cy="1008112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-3003"/>
              <a:gd name="adj6" fmla="val -767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Pilihan model yang ada: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Default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solidFill>
                  <a:prstClr val="black"/>
                </a:solidFill>
              </a:rPr>
              <a:t>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Number</a:t>
            </a:r>
            <a:endParaRPr lang="en-US"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972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lvl="1" indent="-219075"/>
            <a:r>
              <a:rPr lang="en-US" sz="2000" smtClean="0"/>
              <a:t>Method yang </a:t>
            </a:r>
            <a:r>
              <a:rPr lang="en-US" sz="2000"/>
              <a:t>sering digunakan:</a:t>
            </a:r>
          </a:p>
          <a:p>
            <a:pPr marL="947801" lvl="2" indent="-219075"/>
            <a:r>
              <a:rPr lang="en-US" sz="1800" smtClean="0"/>
              <a:t>getValue()</a:t>
            </a:r>
            <a:endParaRPr lang="en-US" sz="1800"/>
          </a:p>
          <a:p>
            <a:pPr marL="914400" lvl="2" indent="0">
              <a:buNone/>
            </a:pPr>
            <a:r>
              <a:rPr lang="en-US" sz="1800">
                <a:solidFill>
                  <a:schemeClr val="tx1"/>
                </a:solidFill>
              </a:rPr>
              <a:t>Digunakan untuk </a:t>
            </a:r>
            <a:r>
              <a:rPr lang="en-US" sz="1800" smtClean="0">
                <a:solidFill>
                  <a:schemeClr val="tx1"/>
                </a:solidFill>
              </a:rPr>
              <a:t>mengambil </a:t>
            </a:r>
            <a:r>
              <a:rPr lang="en-US" sz="1800">
                <a:solidFill>
                  <a:schemeClr val="tx1"/>
                </a:solidFill>
              </a:rPr>
              <a:t>nilai spinner</a:t>
            </a:r>
          </a:p>
          <a:p>
            <a:pPr marL="682625" lvl="1" indent="-219075"/>
            <a:endParaRPr lang="en-US" sz="2000" smtClean="0"/>
          </a:p>
          <a:p>
            <a:pPr marL="682625" lvl="1" indent="-219075"/>
            <a:r>
              <a:rPr lang="en-US" sz="2000" smtClean="0"/>
              <a:t>Event </a:t>
            </a:r>
            <a:r>
              <a:rPr lang="en-US" sz="2000"/>
              <a:t>yang sering digunakan:</a:t>
            </a:r>
          </a:p>
          <a:p>
            <a:pPr marL="947801" lvl="2" indent="-219075"/>
            <a:r>
              <a:rPr lang="en-US" sz="1800" smtClean="0"/>
              <a:t>stateChanged</a:t>
            </a:r>
            <a:r>
              <a:rPr lang="en-US" sz="1800"/>
              <a:t>()</a:t>
            </a:r>
          </a:p>
          <a:p>
            <a:pPr marL="914400" lvl="2" indent="0">
              <a:buNone/>
            </a:pPr>
            <a:r>
              <a:rPr lang="en-US" sz="1800" smtClean="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menentukan aksi jika user </a:t>
            </a:r>
            <a:r>
              <a:rPr lang="en-US" sz="1800" smtClean="0">
                <a:solidFill>
                  <a:schemeClr val="tx1"/>
                </a:solidFill>
              </a:rPr>
              <a:t>merubah nilai spinner</a:t>
            </a:r>
            <a:endParaRPr lang="en-US" sz="1800">
              <a:solidFill>
                <a:schemeClr val="tx1"/>
              </a:solidFill>
            </a:endParaRPr>
          </a:p>
          <a:p>
            <a:pPr marL="704088" lvl="2" indent="0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8" y="4591490"/>
            <a:ext cx="3074282" cy="193240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5451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4165966"/>
            <a:ext cx="3920756" cy="70013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979" y="1605070"/>
            <a:ext cx="4596706" cy="75468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11" name="Line Callout 2 10"/>
          <p:cNvSpPr/>
          <p:nvPr/>
        </p:nvSpPr>
        <p:spPr>
          <a:xfrm>
            <a:off x="6655332" y="1639732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lblAngka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864" y="2535201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btnBacaAngkaActionPerformed(java.awt.event.ActionEvent evt) {    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lblAngka.setText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("Nilai: " + spnAngka.getValue());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3" name="Line Callout 2 12"/>
          <p:cNvSpPr/>
          <p:nvPr/>
        </p:nvSpPr>
        <p:spPr>
          <a:xfrm>
            <a:off x="5076056" y="1052736"/>
            <a:ext cx="2134989" cy="438827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182580"/>
              <a:gd name="adj6" fmla="val -4525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btnAngka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BacaSpinner</a:t>
            </a:r>
            <a:endParaRPr lang="en-US" sz="1100" b="1" smtClean="0">
              <a:solidFill>
                <a:prstClr val="black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 flipH="1">
            <a:off x="69447" y="1800375"/>
            <a:ext cx="1407592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spnAngka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model: </a:t>
            </a:r>
            <a:r>
              <a:rPr lang="en-US" sz="1100" smtClean="0">
                <a:solidFill>
                  <a:prstClr val="black"/>
                </a:solidFill>
              </a:rPr>
              <a:t>Number</a:t>
            </a:r>
            <a:endParaRPr lang="en-US" sz="1100" b="1" smtClean="0">
              <a:solidFill>
                <a:prstClr val="black"/>
              </a:solidFill>
            </a:endParaRPr>
          </a:p>
        </p:txBody>
      </p:sp>
      <p:sp>
        <p:nvSpPr>
          <p:cNvPr id="16" name="Line Callout 2 15"/>
          <p:cNvSpPr/>
          <p:nvPr/>
        </p:nvSpPr>
        <p:spPr>
          <a:xfrm>
            <a:off x="6629584" y="4117071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lblTanggal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4612" y="5143661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 void spnTanggalStateChanged(javax.swing.event.ChangeEvent evt) {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lblTanggal.setText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("Tanggal: " + spnTanggal.getValue());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Line Callout 2 17"/>
          <p:cNvSpPr/>
          <p:nvPr/>
        </p:nvSpPr>
        <p:spPr>
          <a:xfrm flipH="1">
            <a:off x="122050" y="4156354"/>
            <a:ext cx="1407592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spnTanggal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model: </a:t>
            </a:r>
            <a:r>
              <a:rPr lang="en-US" sz="1100" smtClean="0">
                <a:solidFill>
                  <a:prstClr val="black"/>
                </a:solidFill>
              </a:rPr>
              <a:t>Date</a:t>
            </a:r>
            <a:endParaRPr lang="en-US" sz="1100" b="1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04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jSlider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jSlider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  <a:endParaRPr lang="en-US" smtClean="0"/>
          </a:p>
          <a:p>
            <a:pPr lvl="2"/>
            <a:r>
              <a:rPr lang="en-US" smtClean="0"/>
              <a:t>majorTickSpacing</a:t>
            </a:r>
          </a:p>
          <a:p>
            <a:pPr marL="704088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Untuk menentukan besaran skala mayor (besar)</a:t>
            </a:r>
          </a:p>
          <a:p>
            <a:pPr lvl="2"/>
            <a:r>
              <a:rPr lang="en-US" smtClean="0"/>
              <a:t>maximum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Untuk menentukan nilai maksimum</a:t>
            </a:r>
          </a:p>
          <a:p>
            <a:pPr marL="947801" lvl="2" indent="-219075"/>
            <a:r>
              <a:rPr lang="en-US" smtClean="0"/>
              <a:t>minimum</a:t>
            </a:r>
          </a:p>
          <a:p>
            <a:pPr marL="728726" lvl="2" indent="0">
              <a:buNone/>
            </a:pPr>
            <a:r>
              <a:rPr lang="en-US">
                <a:solidFill>
                  <a:schemeClr val="tx1"/>
                </a:solidFill>
              </a:rPr>
              <a:t>	 Untuk menentukan nilai </a:t>
            </a:r>
            <a:r>
              <a:rPr lang="en-US" smtClean="0">
                <a:solidFill>
                  <a:schemeClr val="tx1"/>
                </a:solidFill>
              </a:rPr>
              <a:t>minimum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minorTickSpacing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 Untuk menentukan besaran skala </a:t>
            </a:r>
            <a:r>
              <a:rPr lang="en-US" smtClean="0">
                <a:solidFill>
                  <a:schemeClr val="tx1"/>
                </a:solidFill>
              </a:rPr>
              <a:t>minor (kecil)</a:t>
            </a:r>
            <a:endParaRPr lang="en-US" smtClean="0"/>
          </a:p>
          <a:p>
            <a:pPr lvl="2"/>
            <a:r>
              <a:rPr lang="en-US" smtClean="0"/>
              <a:t>orientation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menentukan </a:t>
            </a:r>
            <a:r>
              <a:rPr lang="en-US" smtClean="0">
                <a:solidFill>
                  <a:schemeClr val="tx1"/>
                </a:solidFill>
              </a:rPr>
              <a:t>apakah slider horisontal atau vertikal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paintLabels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 smtClean="0">
                <a:solidFill>
                  <a:schemeClr val="tx1"/>
                </a:solidFill>
              </a:rPr>
              <a:t>menampilkan label (angka) skala</a:t>
            </a:r>
          </a:p>
          <a:p>
            <a:pPr lvl="2"/>
            <a:r>
              <a:rPr lang="en-US" smtClean="0"/>
              <a:t>paintTicks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menampilkan </a:t>
            </a:r>
            <a:r>
              <a:rPr lang="en-US" smtClean="0">
                <a:solidFill>
                  <a:schemeClr val="tx1"/>
                </a:solidFill>
              </a:rPr>
              <a:t>bar skala</a:t>
            </a:r>
          </a:p>
          <a:p>
            <a:pPr lvl="2"/>
            <a:r>
              <a:rPr lang="en-US" smtClean="0"/>
              <a:t>paintTrack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menampilkan strip </a:t>
            </a:r>
            <a:r>
              <a:rPr lang="en-US" smtClean="0">
                <a:solidFill>
                  <a:schemeClr val="tx1"/>
                </a:solidFill>
              </a:rPr>
              <a:t>garis slider</a:t>
            </a:r>
          </a:p>
          <a:p>
            <a:pPr lvl="2"/>
            <a:r>
              <a:rPr lang="en-US" smtClean="0"/>
              <a:t>snapToTick</a:t>
            </a:r>
          </a:p>
          <a:p>
            <a:pPr marL="728726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Digunakan untuk menentukan apakah pointer slider snap ke tick atau tidak</a:t>
            </a:r>
          </a:p>
          <a:p>
            <a:pPr lvl="2"/>
            <a:r>
              <a:rPr lang="en-US" smtClean="0"/>
              <a:t>value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menentukan </a:t>
            </a:r>
            <a:r>
              <a:rPr lang="en-US" smtClean="0">
                <a:solidFill>
                  <a:schemeClr val="tx1"/>
                </a:solidFill>
              </a:rPr>
              <a:t>nilai posisi awal pointer slider.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52736"/>
            <a:ext cx="1231510" cy="4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19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Untuk membuat form </a:t>
            </a:r>
            <a:r>
              <a:rPr lang="en-US" b="1" smtClean="0"/>
              <a:t>JFrame</a:t>
            </a:r>
            <a:r>
              <a:rPr lang="en-US" i="1" smtClean="0"/>
              <a:t>: (dgn Netbeans)</a:t>
            </a:r>
          </a:p>
          <a:p>
            <a:pPr lvl="1"/>
            <a:r>
              <a:rPr lang="en-US" i="1" smtClean="0"/>
              <a:t>Klik kanan pada project </a:t>
            </a:r>
            <a:r>
              <a:rPr lang="en-US" i="1" smtClean="0">
                <a:sym typeface="Wingdings" panose="05000000000000000000" pitchFamily="2" charset="2"/>
              </a:rPr>
              <a:t> new  JFrame Form</a:t>
            </a: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endParaRPr lang="en-US" i="1">
              <a:sym typeface="Wingdings" panose="05000000000000000000" pitchFamily="2" charset="2"/>
            </a:endParaRP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r>
              <a:rPr lang="en-US" i="1" smtClean="0"/>
              <a:t>Selanjutnya pada form yang tampil (lihat slide berikutnya), isi nama </a:t>
            </a:r>
            <a:r>
              <a:rPr lang="en-US" b="1" i="1" smtClean="0"/>
              <a:t>class</a:t>
            </a:r>
            <a:endParaRPr lang="en-US" i="1"/>
          </a:p>
          <a:p>
            <a:pPr marL="411480" lvl="1" indent="0">
              <a:buNone/>
            </a:pPr>
            <a:endParaRPr lang="en-US" i="1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124572"/>
            <a:ext cx="5619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6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lvl="1" indent="-219075"/>
            <a:r>
              <a:rPr lang="en-US" sz="2000" smtClean="0"/>
              <a:t>Method yang </a:t>
            </a:r>
            <a:r>
              <a:rPr lang="en-US" sz="2000"/>
              <a:t>sering digunakan:</a:t>
            </a:r>
          </a:p>
          <a:p>
            <a:pPr marL="947801" lvl="2" indent="-219075"/>
            <a:r>
              <a:rPr lang="en-US" sz="1800" smtClean="0"/>
              <a:t>getValue()</a:t>
            </a:r>
            <a:endParaRPr lang="en-US" sz="1800"/>
          </a:p>
          <a:p>
            <a:pPr marL="914400" lvl="2" indent="0">
              <a:buNone/>
            </a:pPr>
            <a:r>
              <a:rPr lang="en-US" sz="1800">
                <a:solidFill>
                  <a:schemeClr val="tx1"/>
                </a:solidFill>
              </a:rPr>
              <a:t>Digunakan untuk </a:t>
            </a:r>
            <a:r>
              <a:rPr lang="en-US" sz="1800" smtClean="0">
                <a:solidFill>
                  <a:schemeClr val="tx1"/>
                </a:solidFill>
              </a:rPr>
              <a:t>mengambil </a:t>
            </a:r>
            <a:r>
              <a:rPr lang="en-US" sz="1800">
                <a:solidFill>
                  <a:schemeClr val="tx1"/>
                </a:solidFill>
              </a:rPr>
              <a:t>nilai spinner</a:t>
            </a:r>
          </a:p>
          <a:p>
            <a:pPr marL="682625" lvl="1" indent="-219075"/>
            <a:endParaRPr lang="en-US" sz="2000" smtClean="0"/>
          </a:p>
          <a:p>
            <a:pPr marL="682625" lvl="1" indent="-219075"/>
            <a:r>
              <a:rPr lang="en-US" sz="2000" smtClean="0"/>
              <a:t>Event </a:t>
            </a:r>
            <a:r>
              <a:rPr lang="en-US" sz="2000"/>
              <a:t>yang sering digunakan:</a:t>
            </a:r>
          </a:p>
          <a:p>
            <a:pPr marL="947801" lvl="2" indent="-219075"/>
            <a:r>
              <a:rPr lang="en-US" sz="1800" smtClean="0"/>
              <a:t>stateChanged</a:t>
            </a:r>
            <a:r>
              <a:rPr lang="en-US" sz="1800"/>
              <a:t>()</a:t>
            </a:r>
          </a:p>
          <a:p>
            <a:pPr marL="914400" lvl="2" indent="0">
              <a:buNone/>
            </a:pPr>
            <a:r>
              <a:rPr lang="en-US" sz="1800" smtClean="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menentukan aksi jika user </a:t>
            </a:r>
            <a:r>
              <a:rPr lang="en-US" sz="1800" smtClean="0">
                <a:solidFill>
                  <a:schemeClr val="tx1"/>
                </a:solidFill>
              </a:rPr>
              <a:t>merubah nilai spinner</a:t>
            </a:r>
            <a:endParaRPr lang="en-US" sz="1800">
              <a:solidFill>
                <a:schemeClr val="tx1"/>
              </a:solidFill>
            </a:endParaRPr>
          </a:p>
          <a:p>
            <a:pPr marL="704088" lvl="2" indent="0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8" y="4591490"/>
            <a:ext cx="3074282" cy="193240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62068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jSlider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484784"/>
            <a:ext cx="1231510" cy="4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11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257457"/>
            <a:ext cx="4300207" cy="865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11" name="Line Callout 2 10"/>
          <p:cNvSpPr/>
          <p:nvPr/>
        </p:nvSpPr>
        <p:spPr>
          <a:xfrm>
            <a:off x="7429406" y="1107415"/>
            <a:ext cx="1470777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smtClean="0">
                <a:solidFill>
                  <a:prstClr val="black"/>
                </a:solidFill>
              </a:rPr>
              <a:t>Variabel Name</a:t>
            </a:r>
            <a:r>
              <a:rPr lang="en-US" sz="120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lblSkala</a:t>
            </a:r>
          </a:p>
        </p:txBody>
      </p:sp>
      <p:sp>
        <p:nvSpPr>
          <p:cNvPr id="14" name="Line Callout 2 13"/>
          <p:cNvSpPr/>
          <p:nvPr/>
        </p:nvSpPr>
        <p:spPr>
          <a:xfrm flipH="1">
            <a:off x="274488" y="1866755"/>
            <a:ext cx="2427945" cy="2290213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106"/>
              <a:gd name="adj6" fmla="val -3867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smtClean="0">
                <a:solidFill>
                  <a:prstClr val="black"/>
                </a:solidFill>
              </a:rPr>
              <a:t>Variabel Name</a:t>
            </a:r>
            <a:r>
              <a:rPr lang="en-US" sz="120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sldSkala</a:t>
            </a:r>
            <a:endParaRPr lang="en-US" sz="1200">
              <a:solidFill>
                <a:prstClr val="black"/>
              </a:solidFill>
            </a:endParaRPr>
          </a:p>
          <a:p>
            <a:pPr marL="463550" indent="-463550"/>
            <a:r>
              <a:rPr lang="en-US" sz="1200" b="1"/>
              <a:t>majorTickSpacing</a:t>
            </a:r>
            <a:r>
              <a:rPr lang="en-US" sz="1200"/>
              <a:t> </a:t>
            </a:r>
            <a:r>
              <a:rPr lang="en-US" sz="1200" b="1" smtClean="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5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maximum:</a:t>
            </a:r>
            <a:r>
              <a:rPr lang="en-US" sz="1200" smtClean="0">
                <a:solidFill>
                  <a:prstClr val="black"/>
                </a:solidFill>
              </a:rPr>
              <a:t> 10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minimum:</a:t>
            </a:r>
            <a:r>
              <a:rPr lang="en-US" sz="1200" smtClean="0">
                <a:solidFill>
                  <a:prstClr val="black"/>
                </a:solidFill>
              </a:rPr>
              <a:t> 0</a:t>
            </a:r>
          </a:p>
          <a:p>
            <a:pPr marL="463550" indent="-463550"/>
            <a:r>
              <a:rPr lang="en-US" sz="1200" b="1" smtClean="0"/>
              <a:t>minorTickSpacing</a:t>
            </a:r>
            <a:r>
              <a:rPr lang="en-US" sz="1200" smtClean="0"/>
              <a:t> </a:t>
            </a:r>
            <a:r>
              <a:rPr lang="en-US" sz="1200" b="1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1</a:t>
            </a:r>
          </a:p>
          <a:p>
            <a:pPr marL="463550" indent="-463550"/>
            <a:r>
              <a:rPr lang="en-US" sz="1200" b="1" smtClean="0"/>
              <a:t>Orientation:</a:t>
            </a:r>
            <a:r>
              <a:rPr lang="en-US" sz="1200" smtClean="0"/>
              <a:t> HORIZONTAL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paintLabels: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b="1" smtClean="0"/>
              <a:t>paintTicks:</a:t>
            </a:r>
            <a:r>
              <a:rPr lang="en-US" sz="1200" smtClean="0"/>
              <a:t> true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paintTrack: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snapToTick: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smtClean="0">
                <a:solidFill>
                  <a:prstClr val="black"/>
                </a:solidFill>
              </a:rPr>
              <a:t>value: 5</a:t>
            </a:r>
          </a:p>
          <a:p>
            <a:pPr marL="463550" indent="-463550"/>
            <a:endParaRPr lang="en-US" sz="1200">
              <a:solidFill>
                <a:prstClr val="black"/>
              </a:solidFill>
            </a:endParaRPr>
          </a:p>
          <a:p>
            <a:pPr marL="463550" indent="-463550"/>
            <a:endParaRPr lang="en-US" sz="1200" smtClean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9780" y="4941168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sldSkalaStateChanged(javax.swing.event.ChangeEvent evt) {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lblSkala.setText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("Nilai Slider: " + sldSkala.getValue());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22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/>
          <a:lstStyle/>
          <a:p>
            <a:r>
              <a:rPr lang="en-US" smtClean="0"/>
              <a:t>Tugas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7032"/>
            <a:ext cx="8229600" cy="1701888"/>
          </a:xfrm>
        </p:spPr>
        <p:txBody>
          <a:bodyPr>
            <a:normAutofit/>
          </a:bodyPr>
          <a:lstStyle/>
          <a:p>
            <a:r>
              <a:rPr lang="en-US" sz="2000" smtClean="0"/>
              <a:t>Buat aplikasi visual dengan menggunakan komponen-komponen swing control dengan tampilan seperti berikut:</a:t>
            </a:r>
            <a:endParaRPr lang="en-US" sz="20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" y="2060848"/>
            <a:ext cx="3760550" cy="4392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4775" y="1772816"/>
            <a:ext cx="5049713" cy="50131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rmAutofit fontScale="92500" lnSpcReduction="10000"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ketentuan operasinya: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Teks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pada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 output radio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button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berubah;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radio button yang dipilih Wanita, teksnya berubah menjadi: </a:t>
            </a:r>
            <a:r>
              <a:rPr lang="en-US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Wanita Cantiq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radio button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dipilih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Pria,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teksnya berubah menjadi: </a:t>
            </a:r>
            <a:r>
              <a:rPr lang="en-US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Pria Ganteng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check box Browsing di checked, maka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teksnya berubah menjadi: Browsing dipilih.</a:t>
            </a:r>
          </a:p>
          <a:p>
            <a:pPr marL="342900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check box Browsing di checked, maka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teksnya berubah menjadi: Browsing dipilih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 (Demikian juga untuk Coding dan Reading)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tombol periksa di-click, maka label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 periksa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akan berisi teks radio button yang dipilih serta teks check box yang dipilih.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tombol baca spinner di-click, maka teks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akan berubah sesuai nilai dari spinner.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spinner tanggal diubah nilainya oleh user, maka secara langsung teks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berubah sesuai tanggal pada spinner.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posisi pointer slider diubah, maka label nilai slider akan berubah sesuai nilai dari slider</a:t>
            </a:r>
          </a:p>
          <a:p>
            <a:pPr marL="342900" indent="-342900">
              <a:buFont typeface="+mj-lt"/>
              <a:buAutoNum type="arabicPeriod" startAt="3"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4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69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8" y="1943136"/>
            <a:ext cx="6943725" cy="4848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987824" y="2564904"/>
            <a:ext cx="1872208" cy="28803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5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JFrame: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Palette</a:t>
            </a:r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157787" y="2939752"/>
            <a:ext cx="31623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49" y="3068960"/>
            <a:ext cx="39433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382000" cy="1069848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06634"/>
            <a:ext cx="4041648" cy="457200"/>
          </a:xfrm>
        </p:spPr>
        <p:txBody>
          <a:bodyPr/>
          <a:lstStyle/>
          <a:p>
            <a:r>
              <a:rPr lang="en-US" smtClean="0"/>
              <a:t>Panel Properties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506634"/>
            <a:ext cx="4041775" cy="457200"/>
          </a:xfrm>
        </p:spPr>
        <p:txBody>
          <a:bodyPr/>
          <a:lstStyle/>
          <a:p>
            <a:r>
              <a:rPr lang="en-US" smtClean="0"/>
              <a:t>Tips: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1970182"/>
            <a:ext cx="4041775" cy="469917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Nilai yag sering dirubah pada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properties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JFrame adalah: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</a:t>
            </a:r>
          </a:p>
          <a:p>
            <a:pPr marL="749300" indent="-344488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memberi nama pada JFrame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tittle</a:t>
            </a:r>
          </a:p>
          <a:p>
            <a:pPr marL="404813" indent="0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Memberikan judul form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preferredSize</a:t>
            </a:r>
          </a:p>
          <a:p>
            <a:pPr marL="749300" indent="-344488">
              <a:buFont typeface="Wingdings" panose="05000000000000000000" pitchFamily="2" charset="2"/>
              <a:buChar char="à"/>
              <a:tabLst>
                <a:tab pos="749300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Menentukan ukuran Jframe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defaultCloseOperation</a:t>
            </a:r>
            <a:endParaRPr lang="en-US" b="1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9300" indent="-344488">
              <a:buFont typeface="Wingdings" panose="05000000000000000000" pitchFamily="2" charset="2"/>
              <a:buChar char="à"/>
              <a:tabLst>
                <a:tab pos="7493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Menentukan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jenis operasi yang dijalankan kalau frame di-close</a:t>
            </a:r>
          </a:p>
          <a:p>
            <a:pPr marL="404812" indent="0">
              <a:buNone/>
              <a:tabLst>
                <a:tab pos="749300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Event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yang sering dimanfaatkan pada JFrame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adalah: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formComponentShown()</a:t>
            </a:r>
            <a:endParaRPr lang="en-US" b="1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9300" indent="-344488">
              <a:buNone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Event aktif saat form ditampilkan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89" y="2114600"/>
            <a:ext cx="404621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5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Jbutton pada JFrame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JButton </a:t>
            </a:r>
            <a:r>
              <a:rPr lang="en-US"/>
              <a:t>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Nama variable yang biasa digunakan untuk mengakses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Text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Teks (tulisan) yang ditampilkan pada button</a:t>
            </a:r>
            <a:endParaRPr lang="en-US" smtClean="0">
              <a:solidFill>
                <a:schemeClr val="tx1"/>
              </a:solidFill>
            </a:endParaRPr>
          </a:p>
          <a:p>
            <a:pPr lvl="1"/>
            <a:endParaRPr lang="en-US"/>
          </a:p>
          <a:p>
            <a:pPr lvl="1"/>
            <a:r>
              <a:rPr lang="en-US" smtClean="0"/>
              <a:t>Event yang sering dimanfaatkan:</a:t>
            </a:r>
          </a:p>
          <a:p>
            <a:pPr lvl="2"/>
            <a:r>
              <a:rPr lang="en-US" smtClean="0"/>
              <a:t>actionPerformed()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Event yang aktif saat tombol di click</a:t>
            </a:r>
            <a:endParaRPr lang="en-US">
              <a:solidFill>
                <a:schemeClr val="tx1"/>
              </a:solidFill>
            </a:endParaRPr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96" y="2132856"/>
            <a:ext cx="1476164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JLabel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endParaRPr lang="en-US" smtClean="0"/>
          </a:p>
          <a:p>
            <a:pPr lvl="1"/>
            <a:r>
              <a:rPr lang="en-US" smtClean="0"/>
              <a:t>Method: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140968"/>
            <a:ext cx="1411398" cy="4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24554"/>
            <a:ext cx="3905250" cy="2962275"/>
          </a:xfrm>
          <a:prstGeom prst="rect">
            <a:avLst/>
          </a:prstGeom>
        </p:spPr>
      </p:pic>
      <p:sp>
        <p:nvSpPr>
          <p:cNvPr id="5" name="Line Callout 1 (Accent Bar) 4"/>
          <p:cNvSpPr/>
          <p:nvPr/>
        </p:nvSpPr>
        <p:spPr>
          <a:xfrm>
            <a:off x="3491880" y="690188"/>
            <a:ext cx="4032448" cy="1586684"/>
          </a:xfrm>
          <a:prstGeom prst="accentCallout1">
            <a:avLst>
              <a:gd name="adj1" fmla="val 18750"/>
              <a:gd name="adj2" fmla="val -1687"/>
              <a:gd name="adj3" fmla="val 125667"/>
              <a:gd name="adj4" fmla="val -44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jFrame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frLatihan1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Title: Latihan Frame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PreferredSize: [400, 300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defaultCloseOperation: EXIT_ON_CLOSE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>
                <a:latin typeface="Calibri" panose="020F0502020204030204" pitchFamily="34" charset="0"/>
                <a:cs typeface="Calibri" panose="020F0502020204030204" pitchFamily="34" charset="0"/>
              </a:rPr>
              <a:t>formComponentShown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jBtnKeluar.setVisible(false);</a:t>
            </a:r>
          </a:p>
          <a:p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(Accent Bar) 5"/>
          <p:cNvSpPr/>
          <p:nvPr/>
        </p:nvSpPr>
        <p:spPr>
          <a:xfrm>
            <a:off x="5004048" y="2348880"/>
            <a:ext cx="4032448" cy="954107"/>
          </a:xfrm>
          <a:prstGeom prst="accentCallout1">
            <a:avLst>
              <a:gd name="adj1" fmla="val 23707"/>
              <a:gd name="adj2" fmla="val -1296"/>
              <a:gd name="adj3" fmla="val 77216"/>
              <a:gd name="adj4" fmla="val -58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jLabel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jLblPesan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Text: Hello World, please click tombol di bawah ini! toolTipText: Ini teks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4283968" y="3404601"/>
            <a:ext cx="4803196" cy="1815882"/>
          </a:xfrm>
          <a:prstGeom prst="accentCallout1">
            <a:avLst>
              <a:gd name="adj1" fmla="val 20486"/>
              <a:gd name="adj2" fmla="val -1112"/>
              <a:gd name="adj3" fmla="val -6720"/>
              <a:gd name="adj4" fmla="val -628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jButton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jBtnClickMe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Click Me</a:t>
            </a: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actionPerformed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36538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jLblPesan.setText("Terima kasih, tombol sudah anda tekan");</a:t>
            </a:r>
          </a:p>
          <a:p>
            <a:pPr marL="236538"/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jBtnClickMe.setVisible(false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236538"/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jBtnKeluar.setVisible(true);</a:t>
            </a:r>
          </a:p>
        </p:txBody>
      </p:sp>
      <p:sp>
        <p:nvSpPr>
          <p:cNvPr id="8" name="Line Callout 1 (Accent Bar) 7"/>
          <p:cNvSpPr/>
          <p:nvPr/>
        </p:nvSpPr>
        <p:spPr>
          <a:xfrm>
            <a:off x="5004048" y="5357182"/>
            <a:ext cx="2304256" cy="1384995"/>
          </a:xfrm>
          <a:prstGeom prst="accentCallout1">
            <a:avLst>
              <a:gd name="adj1" fmla="val 20486"/>
              <a:gd name="adj2" fmla="val -1112"/>
              <a:gd name="adj3" fmla="val -1029"/>
              <a:gd name="adj4" fmla="val -50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jButton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jBtnKeluar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EXIT</a:t>
            </a: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actionPerformed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36538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System.exit(0);</a:t>
            </a:r>
          </a:p>
        </p:txBody>
      </p:sp>
    </p:spTree>
    <p:extLst>
      <p:ext uri="{BB962C8B-B14F-4D97-AF65-F5344CB8AC3E}">
        <p14:creationId xmlns:p14="http://schemas.microsoft.com/office/powerpoint/2010/main" val="11763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3569</TotalTime>
  <Words>1359</Words>
  <Application>Microsoft Office PowerPoint</Application>
  <PresentationFormat>On-screen Show (4:3)</PresentationFormat>
  <Paragraphs>468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1_Urban</vt:lpstr>
      <vt:lpstr>Bahasa Pemrograman (Pemrograman Visual)</vt:lpstr>
      <vt:lpstr>Tujuan Pertemuan</vt:lpstr>
      <vt:lpstr>Membuat JFrame Form</vt:lpstr>
      <vt:lpstr>Membuat JFrame Form</vt:lpstr>
      <vt:lpstr>Membuat JFrame Form</vt:lpstr>
      <vt:lpstr>Membuat JFrame Form</vt:lpstr>
      <vt:lpstr>Menambahkan Jbutton pada JFrame</vt:lpstr>
      <vt:lpstr>Menambahkan JTextField pada JFrame</vt:lpstr>
      <vt:lpstr>Contoh</vt:lpstr>
      <vt:lpstr>Menambahkan JTextField pada JFrame</vt:lpstr>
      <vt:lpstr>Menambahkan JTextField pada JFrame</vt:lpstr>
      <vt:lpstr>TUGAS</vt:lpstr>
      <vt:lpstr>jComboBox</vt:lpstr>
      <vt:lpstr>jComboBox</vt:lpstr>
      <vt:lpstr>jComboBox</vt:lpstr>
      <vt:lpstr>jComboBox – Contoh Penggunaan</vt:lpstr>
      <vt:lpstr>jComboBox – Contoh Penggunaan</vt:lpstr>
      <vt:lpstr>jComboBox – Contoh Penggunaan</vt:lpstr>
      <vt:lpstr>jComboBox – Contoh Lain</vt:lpstr>
      <vt:lpstr>jRadioButton &amp; jRadioButtonGroup</vt:lpstr>
      <vt:lpstr>jRadioButton &amp; jRadioButtonGroup</vt:lpstr>
      <vt:lpstr>jRadioButton &amp; jRadioButtonGroup</vt:lpstr>
      <vt:lpstr>jRadioButton &amp; jRadioButtonGroup</vt:lpstr>
      <vt:lpstr>jCheckBox</vt:lpstr>
      <vt:lpstr>jCheckBox</vt:lpstr>
      <vt:lpstr>jSpinner</vt:lpstr>
      <vt:lpstr>jSpinner</vt:lpstr>
      <vt:lpstr>jCheckBox</vt:lpstr>
      <vt:lpstr>jSlider</vt:lpstr>
      <vt:lpstr>jSpinner</vt:lpstr>
      <vt:lpstr>jCheckBox</vt:lpstr>
      <vt:lpstr>Tugas</vt:lpstr>
      <vt:lpstr>Terima Kasih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352</cp:revision>
  <dcterms:created xsi:type="dcterms:W3CDTF">2011-09-16T02:11:44Z</dcterms:created>
  <dcterms:modified xsi:type="dcterms:W3CDTF">2019-09-29T21:33:55Z</dcterms:modified>
</cp:coreProperties>
</file>