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</p:sldMasterIdLst>
  <p:notesMasterIdLst>
    <p:notesMasterId r:id="rId20"/>
  </p:notesMasterIdLst>
  <p:sldIdLst>
    <p:sldId id="256" r:id="rId3"/>
    <p:sldId id="285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8" r:id="rId12"/>
    <p:sldId id="296" r:id="rId13"/>
    <p:sldId id="294" r:id="rId14"/>
    <p:sldId id="295" r:id="rId15"/>
    <p:sldId id="297" r:id="rId16"/>
    <p:sldId id="299" r:id="rId17"/>
    <p:sldId id="300" r:id="rId18"/>
    <p:sldId id="279" r:id="rId1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>
      <p:cViewPr>
        <p:scale>
          <a:sx n="100" d="100"/>
          <a:sy n="100" d="100"/>
        </p:scale>
        <p:origin x="414" y="-6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20/09/2019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20/09/2019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20/09/2019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20/09/2019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>
                <a:solidFill>
                  <a:prstClr val="white"/>
                </a:solidFill>
              </a:rPr>
              <a:pPr/>
              <a:t>‹#›</a:t>
            </a:fld>
            <a:endParaRPr lang="id-ID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81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12648"/>
            <a:ext cx="4027904" cy="457200"/>
          </a:xfrm>
        </p:spPr>
        <p:txBody>
          <a:bodyPr/>
          <a:lstStyle/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Augury El Rayeb, S.Kom., MMSI.</a:t>
            </a:r>
          </a:p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Bahasa Pemrograman (Pemrograman Visual) | IST103</a:t>
            </a:r>
            <a:endParaRPr lang="id-ID" sz="120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451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35165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004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869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1809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9016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598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20/09/2019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sz="1200" dirty="0" smtClean="0">
                <a:solidFill>
                  <a:schemeClr val="bg1"/>
                </a:solidFill>
              </a:rPr>
              <a:t>Chaerul Anwar, MTI,</a:t>
            </a:r>
            <a:r>
              <a:rPr lang="id-ID" sz="1200" baseline="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Augury El </a:t>
            </a:r>
            <a:r>
              <a:rPr lang="en-US" sz="1200" dirty="0" err="1" smtClean="0">
                <a:solidFill>
                  <a:schemeClr val="bg1"/>
                </a:solidFill>
              </a:rPr>
              <a:t>Rayeb</a:t>
            </a:r>
            <a:r>
              <a:rPr lang="en-US" sz="1200" dirty="0" smtClean="0">
                <a:solidFill>
                  <a:schemeClr val="bg1"/>
                </a:solidFill>
              </a:rPr>
              <a:t>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Bahasa 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(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Visual)</a:t>
            </a:r>
            <a:r>
              <a:rPr lang="en-US" sz="1200" baseline="0" dirty="0" smtClean="0">
                <a:solidFill>
                  <a:schemeClr val="bg1"/>
                </a:solidFill>
              </a:rPr>
              <a:t> | IST103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5005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289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12390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20/09/2019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20/09/2019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20/09/2019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20/09/2019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20/09/2019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20/09/2019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20/09/2019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20/09/2019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555776" y="612648"/>
            <a:ext cx="4027904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 smtClean="0">
              <a:solidFill>
                <a:srgbClr val="C0504D"/>
              </a:solidFill>
            </a:endParaRPr>
          </a:p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83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Bahasa Pemrograman (Pemrograman Visual)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id-ID" dirty="0" smtClean="0"/>
              <a:t>bject Oriented Programming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Scoping </a:t>
            </a:r>
            <a:r>
              <a:rPr lang="en-US" dirty="0" err="1"/>
              <a:t>Dalam</a:t>
            </a:r>
            <a:r>
              <a:rPr lang="en-US" dirty="0"/>
              <a:t> Class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public: :</a:t>
            </a:r>
          </a:p>
          <a:p>
            <a:pPr lvl="1"/>
            <a:r>
              <a:rPr lang="en-US" dirty="0"/>
              <a:t>Default scope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id-ID" dirty="0" smtClean="0"/>
              <a:t>attribute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methods</a:t>
            </a:r>
          </a:p>
          <a:p>
            <a:pPr lvl="1"/>
            <a:r>
              <a:rPr lang="en-US" dirty="0"/>
              <a:t>Keyword : </a:t>
            </a:r>
            <a:r>
              <a:rPr lang="en-US" dirty="0" err="1"/>
              <a:t>var</a:t>
            </a:r>
            <a:r>
              <a:rPr lang="en-US" dirty="0"/>
              <a:t>, </a:t>
            </a:r>
            <a:r>
              <a:rPr lang="en-US" dirty="0" smtClean="0"/>
              <a:t>public</a:t>
            </a:r>
            <a:endParaRPr lang="id-ID" dirty="0" smtClean="0"/>
          </a:p>
          <a:p>
            <a:pPr lvl="1"/>
            <a:r>
              <a:rPr lang="en-US" dirty="0"/>
              <a:t>member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diakses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subclass </a:t>
            </a:r>
            <a:r>
              <a:rPr lang="id-ID" dirty="0" smtClean="0"/>
              <a:t>dapat </a:t>
            </a:r>
            <a:r>
              <a:rPr lang="en-US" dirty="0" smtClean="0"/>
              <a:t>me-</a:t>
            </a:r>
            <a:r>
              <a:rPr lang="en-US" dirty="0"/>
              <a:t>”</a:t>
            </a:r>
            <a:r>
              <a:rPr lang="en-US" dirty="0" err="1"/>
              <a:t>warisi</a:t>
            </a:r>
            <a:r>
              <a:rPr lang="en-US" dirty="0"/>
              <a:t>”-</a:t>
            </a:r>
            <a:r>
              <a:rPr lang="en-US" dirty="0" err="1" smtClean="0"/>
              <a:t>nya</a:t>
            </a:r>
            <a:endParaRPr lang="en-US" dirty="0"/>
          </a:p>
          <a:p>
            <a:r>
              <a:rPr lang="en-US" dirty="0"/>
              <a:t>protected :</a:t>
            </a:r>
          </a:p>
          <a:p>
            <a:pPr lvl="1"/>
            <a:r>
              <a:rPr lang="id-ID" dirty="0" smtClean="0"/>
              <a:t>attribute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method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diakses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method </a:t>
            </a:r>
            <a:r>
              <a:rPr lang="en-US" dirty="0" err="1"/>
              <a:t>suatu</a:t>
            </a:r>
            <a:r>
              <a:rPr lang="en-US" dirty="0"/>
              <a:t> class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 smtClean="0"/>
              <a:t>inheritnya</a:t>
            </a:r>
            <a:endParaRPr lang="id-ID" dirty="0" smtClean="0"/>
          </a:p>
          <a:p>
            <a:pPr lvl="1"/>
            <a:r>
              <a:rPr lang="en-US" dirty="0"/>
              <a:t>member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id-ID" dirty="0" smtClean="0"/>
              <a:t>dapat </a:t>
            </a:r>
            <a:r>
              <a:rPr lang="en-US" dirty="0" err="1" smtClean="0"/>
              <a:t>diakses</a:t>
            </a:r>
            <a:r>
              <a:rPr lang="en-US" dirty="0" smtClean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tapi</a:t>
            </a:r>
            <a:r>
              <a:rPr lang="en-US" dirty="0"/>
              <a:t> subclass </a:t>
            </a:r>
            <a:r>
              <a:rPr lang="id-ID" dirty="0" smtClean="0"/>
              <a:t>dapat </a:t>
            </a:r>
            <a:r>
              <a:rPr lang="en-US" dirty="0" smtClean="0"/>
              <a:t>me-</a:t>
            </a:r>
            <a:r>
              <a:rPr lang="en-US" dirty="0"/>
              <a:t>”</a:t>
            </a:r>
            <a:r>
              <a:rPr lang="en-US" dirty="0" err="1"/>
              <a:t>warisi</a:t>
            </a:r>
            <a:r>
              <a:rPr lang="en-US" dirty="0"/>
              <a:t>”-</a:t>
            </a:r>
            <a:r>
              <a:rPr lang="en-US" dirty="0" err="1" smtClean="0"/>
              <a:t>nya</a:t>
            </a:r>
            <a:endParaRPr lang="en-US" dirty="0"/>
          </a:p>
          <a:p>
            <a:r>
              <a:rPr lang="en-US" dirty="0"/>
              <a:t>private :</a:t>
            </a:r>
          </a:p>
          <a:p>
            <a:pPr lvl="1"/>
            <a:r>
              <a:rPr lang="id-ID" dirty="0" smtClean="0"/>
              <a:t>Attribute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/>
              <a:t>method yang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diakses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class </a:t>
            </a:r>
            <a:r>
              <a:rPr lang="en-US" dirty="0" err="1"/>
              <a:t>atau</a:t>
            </a:r>
            <a:r>
              <a:rPr lang="en-US" dirty="0"/>
              <a:t> subclass yang </a:t>
            </a:r>
            <a:r>
              <a:rPr lang="en-US" dirty="0" err="1" smtClean="0"/>
              <a:t>sama</a:t>
            </a:r>
            <a:endParaRPr lang="id-ID" dirty="0" smtClean="0"/>
          </a:p>
          <a:p>
            <a:pPr lvl="1"/>
            <a:r>
              <a:rPr lang="en-US" dirty="0"/>
              <a:t>member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id-ID" dirty="0" smtClean="0"/>
              <a:t>dapat </a:t>
            </a:r>
            <a:r>
              <a:rPr lang="en-US" dirty="0" err="1" smtClean="0"/>
              <a:t>diakses</a:t>
            </a:r>
            <a:r>
              <a:rPr lang="en-US" dirty="0" smtClean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smtClean="0"/>
              <a:t>subclass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8046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Attribute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/>
              <a:t>S</a:t>
            </a:r>
            <a:r>
              <a:rPr lang="en-US" dirty="0" err="1" smtClean="0"/>
              <a:t>uatu</a:t>
            </a:r>
            <a:r>
              <a:rPr lang="en-US" dirty="0" smtClean="0"/>
              <a:t> class </a:t>
            </a:r>
            <a:r>
              <a:rPr lang="en-US" dirty="0" err="1" smtClean="0"/>
              <a:t>menyimpan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id-ID" dirty="0" smtClean="0"/>
              <a:t>attribute.</a:t>
            </a:r>
          </a:p>
          <a:p>
            <a:r>
              <a:rPr lang="id-ID" dirty="0" smtClean="0"/>
              <a:t>Attribut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konstanta</a:t>
            </a:r>
            <a:endParaRPr lang="id-ID" dirty="0" smtClean="0"/>
          </a:p>
          <a:p>
            <a:r>
              <a:rPr lang="id-ID" dirty="0" smtClean="0"/>
              <a:t>Attribute berjenis :</a:t>
            </a:r>
          </a:p>
          <a:p>
            <a:pPr marL="109728" indent="0">
              <a:buNone/>
            </a:pPr>
            <a:r>
              <a:rPr lang="id-ID" dirty="0"/>
              <a:t>	</a:t>
            </a:r>
            <a:r>
              <a:rPr lang="id-ID" dirty="0" smtClean="0"/>
              <a:t>- private : hanya dapat di akses dalam class </a:t>
            </a:r>
          </a:p>
          <a:p>
            <a:pPr marL="109728" indent="0">
              <a:buNone/>
            </a:pPr>
            <a:r>
              <a:rPr lang="id-ID" dirty="0"/>
              <a:t>	</a:t>
            </a:r>
            <a:r>
              <a:rPr lang="id-ID" dirty="0" smtClean="0"/>
              <a:t>- public : dapat diakses dari luar class </a:t>
            </a:r>
          </a:p>
          <a:p>
            <a:pPr marL="109728" indent="0">
              <a:buNone/>
            </a:pPr>
            <a:r>
              <a:rPr lang="id-ID" dirty="0" smtClean="0"/>
              <a:t>Jika tidak dituliskan jenis private atau public maka akan di nyatakan sebagai attribute public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tx2"/>
                </a:solidFill>
              </a:rPr>
              <a:t>Class Orang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id-ID" dirty="0" smtClean="0"/>
              <a:t>attribute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id-ID" dirty="0" err="1"/>
              <a:t>n</a:t>
            </a:r>
            <a:r>
              <a:rPr lang="en-US" dirty="0" err="1" smtClean="0"/>
              <a:t>ama</a:t>
            </a:r>
            <a:r>
              <a:rPr lang="en-US" dirty="0" smtClean="0"/>
              <a:t>, </a:t>
            </a:r>
            <a:r>
              <a:rPr lang="id-ID" dirty="0" err="1"/>
              <a:t>w</a:t>
            </a:r>
            <a:r>
              <a:rPr lang="en-US" dirty="0" err="1" smtClean="0"/>
              <a:t>arnaRambut</a:t>
            </a:r>
            <a:r>
              <a:rPr lang="en-US" dirty="0" smtClean="0"/>
              <a:t>, </a:t>
            </a:r>
            <a:r>
              <a:rPr lang="id-ID" dirty="0" smtClean="0"/>
              <a:t>t</a:t>
            </a:r>
            <a:r>
              <a:rPr lang="en-US" dirty="0" err="1" smtClean="0"/>
              <a:t>inggi</a:t>
            </a:r>
            <a:r>
              <a:rPr lang="en-US" dirty="0" smtClean="0"/>
              <a:t>, </a:t>
            </a:r>
            <a:r>
              <a:rPr lang="id-ID" dirty="0" err="1"/>
              <a:t>b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smtClean="0"/>
              <a:t>, </a:t>
            </a:r>
            <a:r>
              <a:rPr lang="id-ID" dirty="0"/>
              <a:t>t</a:t>
            </a:r>
            <a:r>
              <a:rPr lang="en-US" dirty="0" err="1" smtClean="0"/>
              <a:t>ahunLahir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lain - lain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chemeClr val="tx2"/>
                </a:solidFill>
              </a:rPr>
              <a:t>Class </a:t>
            </a:r>
            <a:r>
              <a:rPr lang="en-US" b="1" dirty="0" err="1" smtClean="0">
                <a:solidFill>
                  <a:schemeClr val="tx2"/>
                </a:solidFill>
              </a:rPr>
              <a:t>KoneksiDB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id-ID" dirty="0" smtClean="0"/>
              <a:t>attribute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id-ID" dirty="0"/>
              <a:t>a</a:t>
            </a:r>
            <a:r>
              <a:rPr lang="en-US" dirty="0" err="1" smtClean="0"/>
              <a:t>lamatServer</a:t>
            </a:r>
            <a:r>
              <a:rPr lang="en-US" dirty="0" smtClean="0"/>
              <a:t>, </a:t>
            </a:r>
            <a:r>
              <a:rPr lang="id-ID" dirty="0" smtClean="0"/>
              <a:t>u</a:t>
            </a:r>
            <a:r>
              <a:rPr lang="en-US" dirty="0" err="1" smtClean="0"/>
              <a:t>serName</a:t>
            </a:r>
            <a:r>
              <a:rPr lang="en-US" dirty="0" smtClean="0"/>
              <a:t>, Password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id-ID" dirty="0" smtClean="0"/>
              <a:t>n</a:t>
            </a:r>
            <a:r>
              <a:rPr lang="en-US" dirty="0" err="1" smtClean="0"/>
              <a:t>amaDatabase</a:t>
            </a:r>
            <a:endParaRPr lang="id-ID" dirty="0"/>
          </a:p>
          <a:p>
            <a:pPr marL="109728" indent="0">
              <a:buNone/>
            </a:pPr>
            <a:endParaRPr lang="id-ID" dirty="0" smtClean="0"/>
          </a:p>
          <a:p>
            <a:pPr marL="109728" indent="0">
              <a:buNone/>
            </a:pPr>
            <a:r>
              <a:rPr lang="id-ID" dirty="0" smtClean="0"/>
              <a:t>Contoh deklarasi attribute dalam class :</a:t>
            </a:r>
          </a:p>
          <a:p>
            <a:pPr marL="109728" indent="0">
              <a:buNone/>
            </a:pPr>
            <a:r>
              <a:rPr lang="id-ID" dirty="0" smtClean="0"/>
              <a:t>private float totalNilai; //attribute private bertipe float hanya dapat diakses dari class</a:t>
            </a:r>
          </a:p>
          <a:p>
            <a:pPr marL="109728" indent="0">
              <a:buNone/>
            </a:pPr>
            <a:r>
              <a:rPr lang="id-ID" dirty="0" smtClean="0"/>
              <a:t>public String namaMahasiswa : //attribut public bertipe String dapat diakses dari luar class</a:t>
            </a:r>
          </a:p>
          <a:p>
            <a:pPr marL="109728" indent="0">
              <a:buNone/>
            </a:pPr>
            <a:r>
              <a:rPr lang="id-ID" dirty="0" smtClean="0"/>
              <a:t>float nilaiAkhir; //attribut public bertipe float dapat diakses dari luar class</a:t>
            </a:r>
          </a:p>
          <a:p>
            <a:pPr marL="109728" indent="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60655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41444" y="188640"/>
            <a:ext cx="8229600" cy="1066800"/>
          </a:xfrm>
        </p:spPr>
        <p:txBody>
          <a:bodyPr/>
          <a:lstStyle/>
          <a:p>
            <a:r>
              <a:rPr lang="en-US" dirty="0" smtClean="0"/>
              <a:t>Constructor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1124744"/>
            <a:ext cx="8229600" cy="122413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id-ID" sz="2000" dirty="0" smtClean="0"/>
              <a:t>Constructor </a:t>
            </a:r>
            <a:r>
              <a:rPr lang="id-ID" sz="2000" dirty="0" smtClean="0"/>
              <a:t>merupakan method utk i</a:t>
            </a:r>
            <a:r>
              <a:rPr lang="en-US" sz="2000" dirty="0" err="1" smtClean="0"/>
              <a:t>nisialisasi</a:t>
            </a:r>
            <a:r>
              <a:rPr lang="en-US" sz="2000" dirty="0" smtClean="0"/>
              <a:t> </a:t>
            </a:r>
            <a:r>
              <a:rPr lang="en-US" sz="2000" dirty="0" err="1" smtClean="0"/>
              <a:t>objek</a:t>
            </a:r>
            <a:r>
              <a:rPr lang="en-US" sz="2000" dirty="0" smtClean="0"/>
              <a:t> </a:t>
            </a:r>
            <a:r>
              <a:rPr lang="id-ID" sz="2000" dirty="0" smtClean="0"/>
              <a:t>,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parameter</a:t>
            </a:r>
            <a:r>
              <a:rPr lang="id-ID" sz="2000" dirty="0" smtClean="0"/>
              <a:t> utk mengisi </a:t>
            </a:r>
            <a:r>
              <a:rPr lang="id-ID" sz="2000" dirty="0" smtClean="0"/>
              <a:t>properties</a:t>
            </a:r>
            <a:r>
              <a:rPr lang="id-ID" sz="2000" dirty="0" smtClean="0"/>
              <a:t> </a:t>
            </a:r>
            <a:r>
              <a:rPr lang="id-ID" sz="2000" dirty="0" smtClean="0"/>
              <a:t>pada </a:t>
            </a:r>
            <a:r>
              <a:rPr lang="id-ID" sz="2000" dirty="0" smtClean="0"/>
              <a:t>object, constructor harus sama dengan nama class.</a:t>
            </a:r>
            <a:endParaRPr lang="id-ID" sz="2000" dirty="0" smtClean="0"/>
          </a:p>
          <a:p>
            <a:pPr>
              <a:lnSpc>
                <a:spcPct val="80000"/>
              </a:lnSpc>
            </a:pPr>
            <a:endParaRPr lang="id-ID" sz="200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07504" y="2132856"/>
            <a:ext cx="3998280" cy="46085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/** Class Mobil berisi </a:t>
            </a:r>
            <a:r>
              <a:rPr lang="id-ID" sz="1600" dirty="0" smtClean="0"/>
              <a:t>warna,noPol</a:t>
            </a:r>
            <a:r>
              <a:rPr lang="id-ID" sz="1600" dirty="0"/>
              <a:t>, merek </a:t>
            </a:r>
            <a:r>
              <a:rPr lang="id-ID" sz="1600" dirty="0" smtClean="0"/>
              <a:t>, pemilik mobil</a:t>
            </a:r>
            <a:endParaRPr lang="id-ID" sz="1600" dirty="0"/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 *  nanti digunakan di program utama sebagai </a:t>
            </a:r>
            <a:r>
              <a:rPr lang="id-ID" sz="1600" dirty="0" smtClean="0"/>
              <a:t>object</a:t>
            </a:r>
            <a:endParaRPr lang="id-ID" sz="1600" dirty="0"/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 */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public class Mobil {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private String sMerek</a:t>
            </a:r>
            <a:r>
              <a:rPr lang="id-ID" sz="1600" dirty="0" smtClean="0"/>
              <a:t>; //attribute</a:t>
            </a:r>
            <a:endParaRPr lang="id-ID" sz="1600" dirty="0"/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private String sWarna</a:t>
            </a:r>
            <a:r>
              <a:rPr lang="id-ID" sz="1600" dirty="0" smtClean="0"/>
              <a:t>; //attribute</a:t>
            </a:r>
            <a:endParaRPr lang="id-ID" sz="1600" dirty="0"/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private String sNoPol</a:t>
            </a:r>
            <a:r>
              <a:rPr lang="id-ID" sz="1600" dirty="0" smtClean="0"/>
              <a:t>; //attribute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 smtClean="0"/>
              <a:t>String sPemilik; //attribute public</a:t>
            </a:r>
          </a:p>
          <a:p>
            <a:pPr marL="109728" indent="0">
              <a:lnSpc>
                <a:spcPct val="80000"/>
              </a:lnSpc>
              <a:buNone/>
            </a:pPr>
            <a:endParaRPr lang="id-ID" sz="1600" dirty="0"/>
          </a:p>
          <a:p>
            <a:pPr marL="109728" indent="0">
              <a:lnSpc>
                <a:spcPct val="80000"/>
              </a:lnSpc>
              <a:buNone/>
            </a:pPr>
            <a:r>
              <a:rPr lang="id-ID" sz="1600" i="1" dirty="0" smtClean="0">
                <a:solidFill>
                  <a:schemeClr val="tx2"/>
                </a:solidFill>
              </a:rPr>
              <a:t>/* </a:t>
            </a:r>
            <a:r>
              <a:rPr lang="id-ID" sz="1600" i="1" dirty="0" smtClean="0">
                <a:solidFill>
                  <a:schemeClr val="tx2"/>
                </a:solidFill>
              </a:rPr>
              <a:t>method </a:t>
            </a:r>
            <a:r>
              <a:rPr lang="id-ID" sz="1600" i="1" dirty="0">
                <a:solidFill>
                  <a:schemeClr val="tx2"/>
                </a:solidFill>
              </a:rPr>
              <a:t>constructor harus sama </a:t>
            </a:r>
            <a:r>
              <a:rPr lang="id-ID" sz="1600" i="1" dirty="0" smtClean="0">
                <a:solidFill>
                  <a:schemeClr val="tx2"/>
                </a:solidFill>
              </a:rPr>
              <a:t>dengan </a:t>
            </a:r>
            <a:r>
              <a:rPr lang="id-ID" sz="1600" i="1" dirty="0">
                <a:solidFill>
                  <a:schemeClr val="tx2"/>
                </a:solidFill>
              </a:rPr>
              <a:t>nama </a:t>
            </a:r>
            <a:r>
              <a:rPr lang="id-ID" sz="1600" i="1" dirty="0" smtClean="0">
                <a:solidFill>
                  <a:schemeClr val="tx2"/>
                </a:solidFill>
              </a:rPr>
              <a:t>class utk </a:t>
            </a:r>
            <a:r>
              <a:rPr lang="id-ID" sz="1600" i="1" dirty="0">
                <a:solidFill>
                  <a:schemeClr val="tx2"/>
                </a:solidFill>
              </a:rPr>
              <a:t>mengisi default field </a:t>
            </a:r>
            <a:r>
              <a:rPr lang="id-ID" sz="1600" i="1" dirty="0" smtClean="0">
                <a:solidFill>
                  <a:schemeClr val="tx2"/>
                </a:solidFill>
              </a:rPr>
              <a:t>sMerek,sWarna, sNoPol </a:t>
            </a:r>
            <a:r>
              <a:rPr lang="id-ID" sz="1600" i="1" dirty="0">
                <a:solidFill>
                  <a:schemeClr val="tx2"/>
                </a:solidFill>
              </a:rPr>
              <a:t> </a:t>
            </a:r>
            <a:r>
              <a:rPr lang="id-ID" sz="1600" i="1" dirty="0" smtClean="0">
                <a:solidFill>
                  <a:schemeClr val="tx2"/>
                </a:solidFill>
              </a:rPr>
              <a:t>*/</a:t>
            </a:r>
            <a:endParaRPr lang="id-ID" sz="1600" i="1" dirty="0" smtClean="0">
              <a:solidFill>
                <a:schemeClr val="tx2"/>
              </a:solidFill>
            </a:endParaRP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 smtClean="0"/>
              <a:t>public </a:t>
            </a:r>
            <a:r>
              <a:rPr lang="id-ID" sz="1600" dirty="0"/>
              <a:t>Mobil() {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 sMerek = "Avanza";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 sWarna = "Putih";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 sNoPol = "B 1234 ZZZ"; </a:t>
            </a:r>
            <a:endParaRPr lang="id-ID" sz="1600" dirty="0" smtClean="0"/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 smtClean="0"/>
              <a:t>sPemilik </a:t>
            </a:r>
            <a:r>
              <a:rPr lang="id-ID" sz="1600" dirty="0"/>
              <a:t>= </a:t>
            </a:r>
            <a:r>
              <a:rPr lang="id-ID" sz="1600" dirty="0" smtClean="0"/>
              <a:t>"</a:t>
            </a:r>
            <a:r>
              <a:rPr lang="id-ID" sz="1600" dirty="0"/>
              <a:t>"</a:t>
            </a:r>
            <a:r>
              <a:rPr lang="id-ID" sz="1600" dirty="0" smtClean="0"/>
              <a:t>;</a:t>
            </a:r>
            <a:endParaRPr lang="id-ID" sz="1600" dirty="0"/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 smtClean="0"/>
              <a:t>}</a:t>
            </a:r>
            <a:endParaRPr lang="id-ID" sz="1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499992" y="2132856"/>
            <a:ext cx="4397392" cy="25922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80000"/>
              </a:lnSpc>
              <a:buNone/>
            </a:pPr>
            <a:r>
              <a:rPr lang="id-ID" sz="1600" i="1" dirty="0" smtClean="0">
                <a:solidFill>
                  <a:schemeClr val="tx2"/>
                </a:solidFill>
              </a:rPr>
              <a:t>/*</a:t>
            </a:r>
            <a:r>
              <a:rPr lang="id-ID" sz="1600" i="1" dirty="0" smtClean="0">
                <a:solidFill>
                  <a:schemeClr val="tx2"/>
                </a:solidFill>
              </a:rPr>
              <a:t>method </a:t>
            </a:r>
            <a:r>
              <a:rPr lang="id-ID" sz="1600" i="1" dirty="0">
                <a:solidFill>
                  <a:schemeClr val="tx2"/>
                </a:solidFill>
              </a:rPr>
              <a:t>constructor dgn parameter utk </a:t>
            </a:r>
            <a:r>
              <a:rPr lang="id-ID" sz="1600" i="1" dirty="0" smtClean="0">
                <a:solidFill>
                  <a:schemeClr val="tx2"/>
                </a:solidFill>
              </a:rPr>
              <a:t>mengisi </a:t>
            </a:r>
            <a:r>
              <a:rPr lang="id-ID" sz="1600" i="1" dirty="0">
                <a:solidFill>
                  <a:schemeClr val="tx2"/>
                </a:solidFill>
              </a:rPr>
              <a:t>field merek,warna, </a:t>
            </a:r>
            <a:r>
              <a:rPr lang="id-ID" sz="1600" i="1" dirty="0" smtClean="0">
                <a:solidFill>
                  <a:schemeClr val="tx2"/>
                </a:solidFill>
              </a:rPr>
              <a:t>noPol*/</a:t>
            </a:r>
            <a:endParaRPr lang="id-ID" sz="1600" i="1" dirty="0">
              <a:solidFill>
                <a:schemeClr val="tx2"/>
              </a:solidFill>
            </a:endParaRP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public Mobil(String s1, String s2, String </a:t>
            </a:r>
            <a:r>
              <a:rPr lang="id-ID" sz="1600" dirty="0" smtClean="0"/>
              <a:t>s3,String s4) </a:t>
            </a:r>
            <a:r>
              <a:rPr lang="id-ID" sz="1600" dirty="0"/>
              <a:t>{ 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sMerek = s1;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sWarna = s2;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sNoPol = s3</a:t>
            </a:r>
            <a:r>
              <a:rPr lang="id-ID" sz="1600" dirty="0" smtClean="0"/>
              <a:t>;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 smtClean="0"/>
              <a:t>sPemilik = s4;</a:t>
            </a:r>
            <a:endParaRPr lang="id-ID" sz="1600" dirty="0"/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}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} //end class</a:t>
            </a:r>
          </a:p>
        </p:txBody>
      </p:sp>
    </p:spTree>
    <p:extLst>
      <p:ext uri="{BB962C8B-B14F-4D97-AF65-F5344CB8AC3E}">
        <p14:creationId xmlns:p14="http://schemas.microsoft.com/office/powerpoint/2010/main" val="33490374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1066800"/>
          </a:xfrm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052736"/>
            <a:ext cx="8229600" cy="165618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400" dirty="0" err="1"/>
              <a:t>semua</a:t>
            </a:r>
            <a:r>
              <a:rPr lang="en-US" sz="1400" dirty="0"/>
              <a:t> </a:t>
            </a:r>
            <a:r>
              <a:rPr lang="en-US" sz="1400" dirty="0" err="1"/>
              <a:t>fungsi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id-ID" sz="1400" dirty="0" smtClean="0"/>
              <a:t>class.</a:t>
            </a:r>
          </a:p>
          <a:p>
            <a:pPr>
              <a:lnSpc>
                <a:spcPct val="90000"/>
              </a:lnSpc>
            </a:pPr>
            <a:r>
              <a:rPr lang="id-ID" sz="1400" dirty="0" smtClean="0">
                <a:solidFill>
                  <a:srgbClr val="002060"/>
                </a:solidFill>
              </a:rPr>
              <a:t>Jenis method : public atau private.</a:t>
            </a:r>
          </a:p>
          <a:p>
            <a:pPr>
              <a:lnSpc>
                <a:spcPct val="90000"/>
              </a:lnSpc>
            </a:pPr>
            <a:r>
              <a:rPr lang="id-ID" sz="1400" dirty="0" smtClean="0">
                <a:solidFill>
                  <a:srgbClr val="002060"/>
                </a:solidFill>
              </a:rPr>
              <a:t>return value berupa tipe data jika memiliki returnValue atau void jika tidak memiliki return value</a:t>
            </a:r>
          </a:p>
          <a:p>
            <a:pPr>
              <a:lnSpc>
                <a:spcPct val="90000"/>
              </a:lnSpc>
            </a:pPr>
            <a:r>
              <a:rPr lang="id-ID" sz="1400" dirty="0" smtClean="0">
                <a:solidFill>
                  <a:srgbClr val="002060"/>
                </a:solidFill>
              </a:rPr>
              <a:t>return value adalah nilai balik dari suatu method.</a:t>
            </a:r>
            <a:endParaRPr lang="id-ID" sz="1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id-ID" sz="1400" dirty="0" smtClean="0">
                <a:solidFill>
                  <a:srgbClr val="002060"/>
                </a:solidFill>
              </a:rPr>
              <a:t>Deklarasi method</a:t>
            </a:r>
          </a:p>
          <a:p>
            <a:pPr marL="109728" indent="0">
              <a:lnSpc>
                <a:spcPct val="90000"/>
              </a:lnSpc>
              <a:buNone/>
            </a:pPr>
            <a:r>
              <a:rPr lang="id-ID" sz="1400" dirty="0">
                <a:solidFill>
                  <a:srgbClr val="002060"/>
                </a:solidFill>
              </a:rPr>
              <a:t> </a:t>
            </a:r>
            <a:r>
              <a:rPr lang="id-ID" sz="1400" dirty="0" smtClean="0">
                <a:solidFill>
                  <a:srgbClr val="002060"/>
                </a:solidFill>
              </a:rPr>
              <a:t>   jenis returnValue namaMethod(parameter) {}</a:t>
            </a:r>
          </a:p>
          <a:p>
            <a:pPr marL="109728" indent="0">
              <a:lnSpc>
                <a:spcPct val="90000"/>
              </a:lnSpc>
              <a:buNone/>
            </a:pPr>
            <a:r>
              <a:rPr lang="id-ID" sz="1400" dirty="0" smtClean="0">
                <a:solidFill>
                  <a:srgbClr val="002060"/>
                </a:solidFill>
              </a:rPr>
              <a:t>Contoh :</a:t>
            </a:r>
          </a:p>
          <a:p>
            <a:pPr marL="109728" indent="0">
              <a:lnSpc>
                <a:spcPct val="90000"/>
              </a:lnSpc>
              <a:buNone/>
            </a:pPr>
            <a:r>
              <a:rPr lang="id-ID" sz="1400" dirty="0" smtClean="0">
                <a:solidFill>
                  <a:srgbClr val="002060"/>
                </a:solidFill>
              </a:rPr>
              <a:t>public String getIdentitas() { blok program }; //memiliki return value berupa String.</a:t>
            </a:r>
          </a:p>
          <a:p>
            <a:pPr marL="109728" indent="0">
              <a:lnSpc>
                <a:spcPct val="90000"/>
              </a:lnSpc>
              <a:buNone/>
            </a:pPr>
            <a:r>
              <a:rPr lang="id-ID" sz="1400" dirty="0" smtClean="0">
                <a:solidFill>
                  <a:srgbClr val="002060"/>
                </a:solidFill>
              </a:rPr>
              <a:t>public void setIdentitas() { blok program}; //tidak memiliki return value; </a:t>
            </a:r>
          </a:p>
          <a:p>
            <a:pPr marL="109728" indent="0" algn="ctr">
              <a:lnSpc>
                <a:spcPct val="90000"/>
              </a:lnSpc>
              <a:buNone/>
            </a:pPr>
            <a:r>
              <a:rPr lang="id-ID" sz="1600" b="1" dirty="0" smtClean="0">
                <a:solidFill>
                  <a:srgbClr val="002060"/>
                </a:solidFill>
              </a:rPr>
              <a:t>Edit class Mobil , tambahkan 2 method ini : </a:t>
            </a:r>
            <a:endParaRPr lang="id-ID" sz="1600" b="1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9512" y="3356992"/>
            <a:ext cx="4140460" cy="30243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80000"/>
              </a:lnSpc>
              <a:buNone/>
            </a:pPr>
            <a:endParaRPr lang="id-ID" sz="1600" dirty="0" smtClean="0"/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 smtClean="0"/>
              <a:t>/* getIdentitas </a:t>
            </a:r>
            <a:r>
              <a:rPr lang="id-ID" sz="1600" dirty="0"/>
              <a:t>adalah method utk mendapatkan </a:t>
            </a:r>
            <a:r>
              <a:rPr lang="id-ID" sz="1600" dirty="0" smtClean="0"/>
              <a:t>return value bertipe String siap </a:t>
            </a:r>
            <a:r>
              <a:rPr lang="id-ID" sz="1600" dirty="0"/>
              <a:t>utk di </a:t>
            </a:r>
            <a:r>
              <a:rPr lang="id-ID" sz="1600" dirty="0" smtClean="0"/>
              <a:t>cetak  */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 smtClean="0"/>
              <a:t>public </a:t>
            </a:r>
            <a:r>
              <a:rPr lang="id-ID" sz="1600" dirty="0"/>
              <a:t>String getIdentitas() {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    String output;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    output = "Merek : " + sMerek + "\n" +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            "No Polisi: " + sNoPol + "\n" + 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            "Warna : " + sWarna + "\n" +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            "Pemilik : " + sPemilik;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    return output;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 smtClean="0"/>
              <a:t>}</a:t>
            </a:r>
            <a:endParaRPr lang="id-ID" sz="1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788024" y="3362325"/>
            <a:ext cx="4140460" cy="30243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80000"/>
              </a:lnSpc>
              <a:buNone/>
            </a:pPr>
            <a:r>
              <a:rPr lang="id-ID" sz="1600" dirty="0" smtClean="0"/>
              <a:t>/* method void setIdentitas merupakan method utk mengisi attribute class  , method ini tidak memiliki return value */</a:t>
            </a:r>
          </a:p>
          <a:p>
            <a:pPr marL="109728" indent="0">
              <a:lnSpc>
                <a:spcPct val="80000"/>
              </a:lnSpc>
              <a:buNone/>
            </a:pPr>
            <a:endParaRPr lang="id-ID" sz="1600" dirty="0" smtClean="0"/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 smtClean="0"/>
              <a:t>public </a:t>
            </a:r>
            <a:r>
              <a:rPr lang="id-ID" sz="1600" dirty="0"/>
              <a:t>void setIdentitas(String merek,String </a:t>
            </a:r>
            <a:r>
              <a:rPr lang="id-ID" sz="1600" dirty="0" smtClean="0"/>
              <a:t>noPol,nString </a:t>
            </a:r>
            <a:r>
              <a:rPr lang="id-ID" sz="1600" dirty="0"/>
              <a:t>warna, String pemilik)  </a:t>
            </a:r>
            <a:r>
              <a:rPr lang="id-ID" sz="1600" dirty="0" smtClean="0"/>
              <a:t>{</a:t>
            </a:r>
            <a:endParaRPr lang="id-ID" sz="1600" dirty="0"/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    sMerek = merek;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    sNoPol = noPol;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    sWarna = warna;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    sPemilik = pemilik;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1600" dirty="0"/>
              <a:t>    }</a:t>
            </a:r>
            <a:endParaRPr lang="id-ID" sz="1600" dirty="0"/>
          </a:p>
        </p:txBody>
      </p:sp>
    </p:spTree>
    <p:extLst>
      <p:ext uri="{BB962C8B-B14F-4D97-AF65-F5344CB8AC3E}">
        <p14:creationId xmlns:p14="http://schemas.microsoft.com/office/powerpoint/2010/main" val="30773623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88640"/>
            <a:ext cx="8229600" cy="1066800"/>
          </a:xfrm>
        </p:spPr>
        <p:txBody>
          <a:bodyPr>
            <a:normAutofit/>
          </a:bodyPr>
          <a:lstStyle/>
          <a:p>
            <a:r>
              <a:rPr lang="id-ID" sz="2400" dirty="0" smtClean="0"/>
              <a:t>Implementasi Class</a:t>
            </a:r>
            <a:endParaRPr lang="en-US" sz="24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027" y="1124744"/>
            <a:ext cx="8229600" cy="4325112"/>
          </a:xfrm>
        </p:spPr>
        <p:txBody>
          <a:bodyPr/>
          <a:lstStyle/>
          <a:p>
            <a:r>
              <a:rPr lang="id-ID" dirty="0" smtClean="0"/>
              <a:t>Implementasi class harus di instance dalam suatu object</a:t>
            </a:r>
          </a:p>
          <a:p>
            <a:pPr marL="109728" indent="0">
              <a:buNone/>
            </a:pPr>
            <a:r>
              <a:rPr lang="id-ID" dirty="0" smtClean="0"/>
              <a:t>contoh : </a:t>
            </a:r>
          </a:p>
          <a:p>
            <a:pPr marL="109728" indent="0">
              <a:buNone/>
            </a:pPr>
            <a:r>
              <a:rPr lang="id-ID" dirty="0" smtClean="0"/>
              <a:t>/* dari class Mobil maka dapat dibuat dlm beberapa object */</a:t>
            </a:r>
          </a:p>
          <a:p>
            <a:pPr marL="109728" indent="0">
              <a:buNone/>
            </a:pPr>
            <a:r>
              <a:rPr lang="id-ID" dirty="0" smtClean="0"/>
              <a:t>Mobil mobilSaya = new Mobil(); </a:t>
            </a:r>
          </a:p>
          <a:p>
            <a:pPr marL="109728" indent="0">
              <a:buNone/>
            </a:pPr>
            <a:r>
              <a:rPr lang="id-ID" dirty="0" smtClean="0"/>
              <a:t>Mobil mobilKantor = new Mobil(“Fortuner”,”Hitam”,”B 2020 UPJ”,”UPJ”);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289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Contoh Implementasi dalam class : Mobilku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109728" indent="0">
              <a:buNone/>
            </a:pPr>
            <a:r>
              <a:rPr lang="id-ID" dirty="0"/>
              <a:t>/* Class MobilKu merupakan implementasi dari class Mobil</a:t>
            </a:r>
          </a:p>
          <a:p>
            <a:pPr marL="109728" indent="0">
              <a:buNone/>
            </a:pPr>
            <a:r>
              <a:rPr lang="id-ID" dirty="0"/>
              <a:t>   dengan menampilkan merek,warna, noPol</a:t>
            </a:r>
          </a:p>
          <a:p>
            <a:pPr marL="109728" indent="0">
              <a:buNone/>
            </a:pPr>
            <a:r>
              <a:rPr lang="id-ID" dirty="0"/>
              <a:t> */</a:t>
            </a:r>
          </a:p>
          <a:p>
            <a:pPr marL="109728" indent="0">
              <a:buNone/>
            </a:pPr>
            <a:r>
              <a:rPr lang="id-ID" dirty="0"/>
              <a:t>import javax.swing.JOptionPane;</a:t>
            </a:r>
          </a:p>
          <a:p>
            <a:pPr marL="109728" indent="0">
              <a:buNone/>
            </a:pPr>
            <a:r>
              <a:rPr lang="id-ID" dirty="0"/>
              <a:t>public class MobilKu {</a:t>
            </a:r>
          </a:p>
          <a:p>
            <a:pPr marL="109728" indent="0">
              <a:buNone/>
            </a:pPr>
            <a:r>
              <a:rPr lang="id-ID" dirty="0"/>
              <a:t>public static void main(String[] args) {</a:t>
            </a:r>
          </a:p>
          <a:p>
            <a:pPr marL="109728" indent="0">
              <a:buNone/>
            </a:pPr>
            <a:r>
              <a:rPr lang="id-ID" dirty="0"/>
              <a:t>Mobil mobilSaya=new Mobil();</a:t>
            </a:r>
          </a:p>
          <a:p>
            <a:pPr marL="109728" indent="0">
              <a:buNone/>
            </a:pPr>
            <a:r>
              <a:rPr lang="id-ID" dirty="0"/>
              <a:t>JOptionPane.showMessageDialog(null, mobilSaya.getIdentitas());</a:t>
            </a:r>
          </a:p>
          <a:p>
            <a:pPr marL="109728" indent="0">
              <a:buNone/>
            </a:pPr>
            <a:r>
              <a:rPr lang="id-ID" dirty="0"/>
              <a:t>// attribute sPemilik karena public bisa diakses dari luar</a:t>
            </a:r>
          </a:p>
          <a:p>
            <a:pPr marL="109728" indent="0">
              <a:buNone/>
            </a:pPr>
            <a:r>
              <a:rPr lang="id-ID" dirty="0"/>
              <a:t>mobilSaya.sPemilik = "Chan";</a:t>
            </a:r>
          </a:p>
          <a:p>
            <a:pPr marL="109728" indent="0">
              <a:buNone/>
            </a:pPr>
            <a:r>
              <a:rPr lang="id-ID" dirty="0"/>
              <a:t>JOptionPane.showMessageDialog(null, "Setelah di update pemilik mobil\n"+</a:t>
            </a:r>
          </a:p>
          <a:p>
            <a:pPr marL="109728" indent="0">
              <a:buNone/>
            </a:pPr>
            <a:r>
              <a:rPr lang="id-ID" dirty="0"/>
              <a:t>        mobilSaya.getIdentitas());</a:t>
            </a:r>
          </a:p>
          <a:p>
            <a:pPr marL="109728" indent="0">
              <a:buNone/>
            </a:pPr>
            <a:r>
              <a:rPr lang="id-ID" dirty="0"/>
              <a:t>//Ganti identitas Mobil</a:t>
            </a:r>
          </a:p>
          <a:p>
            <a:pPr marL="109728" indent="0">
              <a:buNone/>
            </a:pPr>
            <a:r>
              <a:rPr lang="id-ID" dirty="0"/>
              <a:t>mobilSaya.setIdentitas("Xpander", "B 22 Can", "Silver", "Chaerul");</a:t>
            </a:r>
          </a:p>
          <a:p>
            <a:pPr marL="109728" indent="0">
              <a:buNone/>
            </a:pPr>
            <a:r>
              <a:rPr lang="id-ID" dirty="0"/>
              <a:t>JOptionPane.showMessageDialog(null, "Setelah di update identitas \n"+</a:t>
            </a:r>
          </a:p>
          <a:p>
            <a:pPr marL="109728" indent="0">
              <a:buNone/>
            </a:pPr>
            <a:r>
              <a:rPr lang="id-ID" dirty="0"/>
              <a:t>        mobilSaya.getIdentitas());</a:t>
            </a:r>
          </a:p>
          <a:p>
            <a:pPr marL="109728" indent="0">
              <a:buNone/>
            </a:pPr>
            <a:r>
              <a:rPr lang="id-ID" dirty="0" smtClean="0"/>
              <a:t>}    </a:t>
            </a:r>
            <a:endParaRPr lang="id-ID" dirty="0"/>
          </a:p>
          <a:p>
            <a:pPr marL="109728" indent="0">
              <a:buNone/>
            </a:pPr>
            <a:r>
              <a:rPr lang="id-ID" dirty="0"/>
              <a:t>}</a:t>
            </a:r>
          </a:p>
          <a:p>
            <a:pPr marL="109728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0625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 smtClean="0"/>
              <a:t>Edit class Mobilku tambahkan satu object mobilKantor dari class Mobil.</a:t>
            </a:r>
          </a:p>
          <a:p>
            <a:pPr marL="109728" indent="0">
              <a:buNone/>
            </a:pPr>
            <a:r>
              <a:rPr lang="id-ID" dirty="0"/>
              <a:t> </a:t>
            </a:r>
            <a:r>
              <a:rPr lang="id-ID" dirty="0" smtClean="0"/>
              <a:t>  warna putih, plat nomor B 888 UPJ, Pemilik : Universitas Pembangunan Jaya, merek Fortuner</a:t>
            </a:r>
          </a:p>
          <a:p>
            <a:r>
              <a:rPr lang="id-ID" dirty="0" smtClean="0"/>
              <a:t>Tampilkan output mobil UPJ dalam Message Dialog.</a:t>
            </a:r>
          </a:p>
          <a:p>
            <a:r>
              <a:rPr lang="id-ID" dirty="0" smtClean="0"/>
              <a:t>Modifikasi class Mobil tambahkan method setWarna utk mengganti warna.</a:t>
            </a:r>
          </a:p>
          <a:p>
            <a:r>
              <a:rPr lang="id-ID" dirty="0" smtClean="0"/>
              <a:t>Modifikasi class Mobilku  tambahkan showInputDialog untuk mengganti warna mobil, gunakan setWarna utk mengubah attribut warna berdasarkan showInputDialog. Gunakan showInputDialog utk mengganti pemilik utk object mobilSaya , tampilkan identitas dari mobilSaya yang sudah diubah warnanya dgn menggunakan showMessageDialog.</a:t>
            </a:r>
          </a:p>
          <a:p>
            <a:pPr marL="109728" indent="0">
              <a:buNone/>
            </a:pPr>
            <a:r>
              <a:rPr lang="id-ID" dirty="0" smtClean="0"/>
              <a:t>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9056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Terima Kasih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smtClean="0"/>
          </a:p>
          <a:p>
            <a:pPr marL="109728" indent="0" algn="ctr">
              <a:buNone/>
            </a:pPr>
            <a:r>
              <a:rPr lang="en-US" smtClean="0">
                <a:solidFill>
                  <a:schemeClr val="accent1"/>
                </a:solidFill>
              </a:rPr>
              <a:t>“</a:t>
            </a:r>
            <a:r>
              <a:rPr lang="en-US" i="1" smtClean="0">
                <a:solidFill>
                  <a:schemeClr val="accent1"/>
                </a:solidFill>
              </a:rPr>
              <a:t>The More You Share, </a:t>
            </a:r>
          </a:p>
          <a:p>
            <a:pPr marL="109728" indent="0" algn="ctr">
              <a:buNone/>
            </a:pPr>
            <a:r>
              <a:rPr lang="en-US" i="1">
                <a:solidFill>
                  <a:schemeClr val="accent1"/>
                </a:solidFill>
              </a:rPr>
              <a:t>	</a:t>
            </a:r>
            <a:r>
              <a:rPr lang="en-US" i="1" smtClean="0">
                <a:solidFill>
                  <a:schemeClr val="accent1"/>
                </a:solidFill>
              </a:rPr>
              <a:t>	The More You Get</a:t>
            </a:r>
            <a:r>
              <a:rPr lang="en-US" smtClean="0">
                <a:solidFill>
                  <a:schemeClr val="accent1"/>
                </a:solidFill>
              </a:rPr>
              <a:t>”</a:t>
            </a:r>
            <a:endParaRPr 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265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Objective</a:t>
            </a:r>
            <a:endParaRPr lang="id-ID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dirty="0" smtClean="0"/>
              <a:t>Class</a:t>
            </a:r>
          </a:p>
          <a:p>
            <a:r>
              <a:rPr lang="id-ID" dirty="0" smtClean="0"/>
              <a:t>Object</a:t>
            </a:r>
            <a:endParaRPr lang="en-US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1081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id-ID" dirty="0" smtClean="0"/>
              <a:t>class, object dalam Java</a:t>
            </a:r>
          </a:p>
        </p:txBody>
      </p:sp>
    </p:spTree>
    <p:extLst>
      <p:ext uri="{BB962C8B-B14F-4D97-AF65-F5344CB8AC3E}">
        <p14:creationId xmlns:p14="http://schemas.microsoft.com/office/powerpoint/2010/main" val="17822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04800"/>
            <a:ext cx="8229600" cy="1066800"/>
          </a:xfrm>
        </p:spPr>
        <p:txBody>
          <a:bodyPr/>
          <a:lstStyle/>
          <a:p>
            <a:pPr eaLnBrk="1" hangingPunct="1"/>
            <a:r>
              <a:rPr lang="en-US" dirty="0" smtClean="0"/>
              <a:t>OBJECT ORIENTED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5181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err="1" smtClean="0"/>
              <a:t>Konsep</a:t>
            </a:r>
            <a:r>
              <a:rPr lang="en-US" dirty="0" smtClean="0"/>
              <a:t> OOP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yang </a:t>
            </a:r>
            <a:r>
              <a:rPr lang="en-US" dirty="0" err="1" smtClean="0"/>
              <a:t>cepat</a:t>
            </a:r>
            <a:r>
              <a:rPr lang="en-US" dirty="0" smtClean="0"/>
              <a:t>, </a:t>
            </a:r>
            <a:r>
              <a:rPr lang="en-US" dirty="0" err="1" smtClean="0"/>
              <a:t>fleksibel</a:t>
            </a:r>
            <a:r>
              <a:rPr lang="en-US" dirty="0" smtClean="0"/>
              <a:t>, </a:t>
            </a:r>
            <a:r>
              <a:rPr lang="en-US" dirty="0" err="1" smtClean="0"/>
              <a:t>kompak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terstruktur</a:t>
            </a:r>
            <a:r>
              <a:rPr lang="en-US" dirty="0" smtClean="0"/>
              <a:t>,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logikal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non </a:t>
            </a:r>
            <a:r>
              <a:rPr lang="en-US" dirty="0" err="1" smtClean="0"/>
              <a:t>logikal</a:t>
            </a:r>
            <a:r>
              <a:rPr lang="en-US" dirty="0" smtClean="0"/>
              <a:t> (</a:t>
            </a:r>
            <a:r>
              <a:rPr lang="en-US" dirty="0" err="1" smtClean="0"/>
              <a:t>dokumentasi</a:t>
            </a:r>
            <a:r>
              <a:rPr lang="en-US" dirty="0" smtClean="0"/>
              <a:t>, </a:t>
            </a:r>
            <a:r>
              <a:rPr lang="en-US" dirty="0" err="1" smtClean="0"/>
              <a:t>leksikal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)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What’s Object</a:t>
            </a:r>
          </a:p>
          <a:p>
            <a:pPr lvl="1" eaLnBrk="1" hangingPunct="1"/>
            <a:r>
              <a:rPr lang="en-US" sz="2400" dirty="0" smtClean="0"/>
              <a:t>An object is a software bundle of related variables and methods. </a:t>
            </a:r>
          </a:p>
          <a:p>
            <a:pPr lvl="1" eaLnBrk="1" hangingPunct="1"/>
            <a:r>
              <a:rPr lang="en-US" sz="2400" dirty="0" smtClean="0"/>
              <a:t>Software objects are often used to model real-world objects you find in everyday life. </a:t>
            </a:r>
          </a:p>
          <a:p>
            <a:pPr lvl="1" eaLnBrk="1" hangingPunct="1"/>
            <a:r>
              <a:rPr lang="en-US" sz="2400" dirty="0" err="1" smtClean="0"/>
              <a:t>kucing</a:t>
            </a:r>
            <a:r>
              <a:rPr lang="en-US" sz="2400" dirty="0" smtClean="0"/>
              <a:t>, </a:t>
            </a:r>
            <a:r>
              <a:rPr lang="en-US" sz="2400" dirty="0" err="1" smtClean="0"/>
              <a:t>mangga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obyek</a:t>
            </a:r>
            <a:r>
              <a:rPr lang="en-US" sz="2400" dirty="0" smtClean="0"/>
              <a:t> </a:t>
            </a:r>
          </a:p>
          <a:p>
            <a:pPr eaLnBrk="1" hangingPunct="1"/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obyek</a:t>
            </a:r>
            <a:endParaRPr lang="en-US" dirty="0" smtClean="0"/>
          </a:p>
          <a:p>
            <a:pPr lvl="1" eaLnBrk="1" hangingPunct="1"/>
            <a:r>
              <a:rPr lang="en-US" dirty="0" smtClean="0"/>
              <a:t>state (</a:t>
            </a:r>
            <a:r>
              <a:rPr lang="en-US" dirty="0" err="1" smtClean="0"/>
              <a:t>keadaan</a:t>
            </a:r>
            <a:r>
              <a:rPr lang="en-US" dirty="0" smtClean="0"/>
              <a:t>) </a:t>
            </a:r>
          </a:p>
          <a:p>
            <a:pPr lvl="2" eaLnBrk="1" hangingPunct="1"/>
            <a:r>
              <a:rPr lang="en-US" sz="2000" dirty="0" err="1" smtClean="0"/>
              <a:t>implementasinya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properties,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variabel</a:t>
            </a:r>
            <a:r>
              <a:rPr lang="en-US" sz="2000" dirty="0" smtClean="0"/>
              <a:t> </a:t>
            </a:r>
            <a:r>
              <a:rPr lang="en-US" sz="2000" dirty="0" err="1" smtClean="0"/>
              <a:t>milik</a:t>
            </a:r>
            <a:r>
              <a:rPr lang="en-US" sz="2000" dirty="0" smtClean="0"/>
              <a:t> </a:t>
            </a:r>
            <a:r>
              <a:rPr lang="en-US" sz="2000" dirty="0" err="1" smtClean="0"/>
              <a:t>obyek</a:t>
            </a:r>
            <a:endParaRPr lang="en-US" sz="2000" dirty="0" smtClean="0"/>
          </a:p>
          <a:p>
            <a:pPr lvl="1" eaLnBrk="1" hangingPunct="1"/>
            <a:r>
              <a:rPr lang="en-US" dirty="0" err="1" smtClean="0"/>
              <a:t>behaviour</a:t>
            </a:r>
            <a:r>
              <a:rPr lang="en-US" dirty="0" smtClean="0"/>
              <a:t> </a:t>
            </a:r>
          </a:p>
          <a:p>
            <a:pPr lvl="2" eaLnBrk="1" hangingPunct="1"/>
            <a:r>
              <a:rPr lang="en-US" sz="2000" dirty="0" err="1" smtClean="0"/>
              <a:t>implementasinya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method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fungsi</a:t>
            </a:r>
            <a:r>
              <a:rPr lang="en-US" sz="2000" dirty="0" smtClean="0"/>
              <a:t> </a:t>
            </a:r>
            <a:r>
              <a:rPr lang="en-US" sz="2000" dirty="0" err="1" smtClean="0"/>
              <a:t>milik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kelas</a:t>
            </a:r>
            <a:endParaRPr lang="en-US" sz="2000" dirty="0" smtClean="0"/>
          </a:p>
          <a:p>
            <a:pPr lvl="1" eaLnBrk="1" hangingPunct="1"/>
            <a:endParaRPr lang="en-US" sz="1800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066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dirty="0" smtClean="0"/>
              <a:t>Object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sesuatu</a:t>
            </a:r>
            <a:r>
              <a:rPr lang="en-US" sz="2600" dirty="0" smtClean="0"/>
              <a:t> yang </a:t>
            </a:r>
            <a:r>
              <a:rPr lang="en-US" sz="2600" dirty="0" err="1" smtClean="0"/>
              <a:t>memiliki</a:t>
            </a:r>
            <a:r>
              <a:rPr lang="en-US" sz="2600" dirty="0" smtClean="0"/>
              <a:t> 1 set </a:t>
            </a:r>
            <a:r>
              <a:rPr lang="en-US" sz="2600" dirty="0" err="1" smtClean="0"/>
              <a:t>tanggung</a:t>
            </a:r>
            <a:r>
              <a:rPr lang="en-US" sz="2600" dirty="0" smtClean="0"/>
              <a:t> </a:t>
            </a:r>
            <a:r>
              <a:rPr lang="en-US" sz="2600" dirty="0" err="1" smtClean="0"/>
              <a:t>jawab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satu</a:t>
            </a:r>
            <a:r>
              <a:rPr lang="en-US" sz="2600" dirty="0" smtClean="0"/>
              <a:t> set </a:t>
            </a:r>
            <a:r>
              <a:rPr lang="en-US" sz="2600" dirty="0" err="1" smtClean="0"/>
              <a:t>keadaan</a:t>
            </a:r>
            <a:r>
              <a:rPr lang="en-US" sz="2600" dirty="0" smtClean="0"/>
              <a:t> (state)</a:t>
            </a:r>
          </a:p>
          <a:p>
            <a:pPr eaLnBrk="1" hangingPunct="1"/>
            <a:r>
              <a:rPr lang="en-US" sz="2600" dirty="0" err="1" smtClean="0"/>
              <a:t>Tanggung</a:t>
            </a:r>
            <a:r>
              <a:rPr lang="en-US" sz="2600" dirty="0" smtClean="0"/>
              <a:t> </a:t>
            </a:r>
            <a:r>
              <a:rPr lang="en-US" sz="2600" dirty="0" err="1" smtClean="0"/>
              <a:t>jawab</a:t>
            </a:r>
            <a:r>
              <a:rPr lang="en-US" sz="2600" dirty="0" smtClean="0"/>
              <a:t> </a:t>
            </a:r>
            <a:r>
              <a:rPr lang="en-US" sz="2600" dirty="0" err="1" smtClean="0"/>
              <a:t>diimplementasikan</a:t>
            </a:r>
            <a:r>
              <a:rPr lang="en-US" sz="2600" dirty="0" smtClean="0"/>
              <a:t> </a:t>
            </a:r>
            <a:r>
              <a:rPr lang="en-US" sz="2600" dirty="0" err="1" smtClean="0"/>
              <a:t>menggunakan</a:t>
            </a:r>
            <a:r>
              <a:rPr lang="en-US" sz="2600" dirty="0" smtClean="0"/>
              <a:t> </a:t>
            </a:r>
            <a:r>
              <a:rPr lang="en-US" sz="2600" dirty="0" smtClean="0"/>
              <a:t>method</a:t>
            </a:r>
            <a:r>
              <a:rPr lang="id-ID" sz="2600" dirty="0" smtClean="0"/>
              <a:t> </a:t>
            </a:r>
            <a:endParaRPr lang="en-US" sz="2600" dirty="0" smtClean="0"/>
          </a:p>
          <a:p>
            <a:pPr eaLnBrk="1" hangingPunct="1"/>
            <a:r>
              <a:rPr lang="en-US" sz="2600" dirty="0" smtClean="0"/>
              <a:t>State </a:t>
            </a:r>
            <a:r>
              <a:rPr lang="en-US" sz="2600" dirty="0" err="1" smtClean="0"/>
              <a:t>diimplementasikan</a:t>
            </a:r>
            <a:r>
              <a:rPr lang="en-US" sz="2600" dirty="0" smtClean="0"/>
              <a:t> </a:t>
            </a:r>
            <a:r>
              <a:rPr lang="en-US" sz="2600" dirty="0" err="1" smtClean="0"/>
              <a:t>menggunakan</a:t>
            </a:r>
            <a:r>
              <a:rPr lang="en-US" sz="2600" dirty="0" smtClean="0"/>
              <a:t> </a:t>
            </a:r>
            <a:r>
              <a:rPr lang="en-US" sz="2600" dirty="0" smtClean="0"/>
              <a:t>a</a:t>
            </a:r>
            <a:r>
              <a:rPr lang="id-ID" sz="2600" dirty="0" smtClean="0"/>
              <a:t>ttribute</a:t>
            </a:r>
            <a:endParaRPr lang="en-US" sz="2600" dirty="0" smtClean="0"/>
          </a:p>
          <a:p>
            <a:pPr eaLnBrk="1" hangingPunct="1"/>
            <a:r>
              <a:rPr lang="id-ID" sz="2600" dirty="0" smtClean="0"/>
              <a:t>attribute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id-ID" sz="2600" dirty="0" smtClean="0"/>
              <a:t>method </a:t>
            </a:r>
            <a:r>
              <a:rPr lang="en-US" sz="2600" dirty="0" err="1" smtClean="0"/>
              <a:t>selanjutnya</a:t>
            </a:r>
            <a:r>
              <a:rPr lang="en-US" sz="2600" dirty="0" smtClean="0"/>
              <a:t> </a:t>
            </a:r>
            <a:r>
              <a:rPr lang="id-ID" sz="2600" dirty="0" smtClean="0"/>
              <a:t>merupakan </a:t>
            </a:r>
            <a:r>
              <a:rPr lang="en-US" sz="2600" dirty="0" smtClean="0"/>
              <a:t>member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sebuah</a:t>
            </a:r>
            <a:r>
              <a:rPr lang="en-US" sz="2600" dirty="0" smtClean="0"/>
              <a:t> </a:t>
            </a:r>
            <a:r>
              <a:rPr lang="en-US" sz="2600" dirty="0" err="1" smtClean="0"/>
              <a:t>obyek</a:t>
            </a:r>
            <a:r>
              <a:rPr lang="en-US" sz="2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616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36800" y="304800"/>
            <a:ext cx="8229600" cy="1066800"/>
          </a:xfrm>
        </p:spPr>
        <p:txBody>
          <a:bodyPr/>
          <a:lstStyle/>
          <a:p>
            <a:pPr eaLnBrk="1" hangingPunct="1"/>
            <a:r>
              <a:rPr lang="en-US" dirty="0" smtClean="0"/>
              <a:t>CLASS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en-US" dirty="0" err="1" smtClean="0">
                <a:latin typeface="Arial" pitchFamily="34" charset="0"/>
                <a:cs typeface="Arial" pitchFamily="34" charset="0"/>
              </a:rPr>
              <a:t>Definisi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CLASS :</a:t>
            </a:r>
          </a:p>
          <a:p>
            <a:pPr eaLnBrk="1" hangingPunct="1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b="1" dirty="0">
                <a:latin typeface="Arial" pitchFamily="34" charset="0"/>
                <a:cs typeface="Arial" pitchFamily="34" charset="0"/>
              </a:rPr>
              <a:t>class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blue print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prototipe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mendefinisikan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attribute (variable)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method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suatu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objek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id-ID" dirty="0">
                <a:latin typeface="Arial" pitchFamily="34" charset="0"/>
                <a:cs typeface="Arial" pitchFamily="34" charset="0"/>
              </a:rPr>
              <a:t>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lass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disusun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karakteristik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sebuah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objek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benda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Sifat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Abstraksi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(Abstraction)</a:t>
            </a:r>
          </a:p>
          <a:p>
            <a:pPr lvl="1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id-ID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lass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penampung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sekumpulan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elemen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data (variable)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kode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program (function)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pengolahan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datanya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Sifat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enkapsulasi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(Encapsulation) .</a:t>
            </a:r>
          </a:p>
          <a:p>
            <a:pPr lvl="1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id-ID" dirty="0">
                <a:latin typeface="Arial" pitchFamily="34" charset="0"/>
                <a:cs typeface="Arial" pitchFamily="34" charset="0"/>
              </a:rPr>
              <a:t>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lass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disusun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hierarki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class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mewariskan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beberapa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semua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karakteristiknya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class lain (class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/child class).</a:t>
            </a:r>
          </a:p>
          <a:p>
            <a:pPr lvl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Sifat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Pewarisan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(Inheritance) 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19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Class</a:t>
            </a:r>
            <a:r>
              <a:rPr lang="en-US" dirty="0" smtClean="0"/>
              <a:t> : </a:t>
            </a:r>
            <a:r>
              <a:rPr lang="en-US" dirty="0" err="1" smtClean="0"/>
              <a:t>susunan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data</a:t>
            </a:r>
          </a:p>
          <a:p>
            <a:r>
              <a:rPr lang="en-US" b="1" dirty="0" smtClean="0"/>
              <a:t>Instance</a:t>
            </a:r>
            <a:r>
              <a:rPr lang="en-US" dirty="0" smtClean="0"/>
              <a:t> :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turunan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class</a:t>
            </a:r>
          </a:p>
          <a:p>
            <a:r>
              <a:rPr lang="id-ID" b="1" dirty="0" smtClean="0"/>
              <a:t>attribute</a:t>
            </a:r>
            <a:r>
              <a:rPr lang="en-US" dirty="0" smtClean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semua</a:t>
            </a:r>
            <a:r>
              <a:rPr lang="en-US" dirty="0" smtClean="0"/>
              <a:t> data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endParaRPr lang="en-US" dirty="0" smtClean="0"/>
          </a:p>
          <a:p>
            <a:r>
              <a:rPr lang="en-US" b="1" dirty="0" smtClean="0"/>
              <a:t>Methods</a:t>
            </a:r>
            <a:r>
              <a:rPr lang="en-US" dirty="0" smtClean="0"/>
              <a:t> :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endParaRPr lang="en-US" dirty="0" smtClean="0"/>
          </a:p>
          <a:p>
            <a:r>
              <a:rPr lang="en-US" b="1" dirty="0" err="1" smtClean="0"/>
              <a:t>Enkasulapsi</a:t>
            </a:r>
            <a:r>
              <a:rPr lang="en-US" dirty="0" smtClean="0"/>
              <a:t> : </a:t>
            </a:r>
            <a:r>
              <a:rPr lang="en-US" dirty="0" err="1" smtClean="0"/>
              <a:t>properti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id-ID" dirty="0" smtClean="0"/>
              <a:t> diakses dan </a:t>
            </a:r>
            <a:r>
              <a:rPr lang="en-US" dirty="0" err="1" smtClean="0"/>
              <a:t>diubah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methods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endParaRPr lang="en-US" dirty="0" smtClean="0"/>
          </a:p>
          <a:p>
            <a:r>
              <a:rPr lang="en-US" b="1" dirty="0" smtClean="0"/>
              <a:t>Interface</a:t>
            </a:r>
            <a:r>
              <a:rPr lang="en-US" dirty="0" smtClean="0"/>
              <a:t> : methods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enkasulapsi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CLASS</a:t>
            </a:r>
          </a:p>
        </p:txBody>
      </p:sp>
    </p:spTree>
    <p:extLst>
      <p:ext uri="{BB962C8B-B14F-4D97-AF65-F5344CB8AC3E}">
        <p14:creationId xmlns:p14="http://schemas.microsoft.com/office/powerpoint/2010/main" val="2003247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Inheritance</a:t>
            </a:r>
            <a:r>
              <a:rPr lang="en-US" dirty="0"/>
              <a:t> :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smtClean="0"/>
              <a:t>class</a:t>
            </a:r>
            <a:r>
              <a:rPr lang="id-ID" dirty="0" smtClean="0"/>
              <a:t> turunan berdasarkan class induk</a:t>
            </a:r>
            <a:endParaRPr lang="en-US" dirty="0"/>
          </a:p>
          <a:p>
            <a:r>
              <a:rPr lang="en-US" b="1" dirty="0" err="1"/>
              <a:t>Superclass</a:t>
            </a:r>
            <a:r>
              <a:rPr lang="en-US" dirty="0"/>
              <a:t> : class </a:t>
            </a:r>
            <a:r>
              <a:rPr lang="en-US" dirty="0" err="1"/>
              <a:t>induk</a:t>
            </a:r>
            <a:endParaRPr lang="en-US" dirty="0"/>
          </a:p>
          <a:p>
            <a:r>
              <a:rPr lang="en-US" b="1" dirty="0"/>
              <a:t>Subclass</a:t>
            </a:r>
            <a:r>
              <a:rPr lang="en-US" dirty="0"/>
              <a:t> : class </a:t>
            </a:r>
            <a:r>
              <a:rPr lang="en-US" dirty="0" err="1"/>
              <a:t>hasil</a:t>
            </a:r>
            <a:r>
              <a:rPr lang="en-US" dirty="0"/>
              <a:t> inheritance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CLASS</a:t>
            </a:r>
          </a:p>
        </p:txBody>
      </p:sp>
    </p:spTree>
    <p:extLst>
      <p:ext uri="{BB962C8B-B14F-4D97-AF65-F5344CB8AC3E}">
        <p14:creationId xmlns:p14="http://schemas.microsoft.com/office/powerpoint/2010/main" val="37811212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6294"/>
            <a:ext cx="8229600" cy="1066800"/>
          </a:xfrm>
        </p:spPr>
        <p:txBody>
          <a:bodyPr/>
          <a:lstStyle/>
          <a:p>
            <a:r>
              <a:rPr lang="en-US" dirty="0" err="1"/>
              <a:t>Sintak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Class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000" dirty="0" err="1"/>
              <a:t>Deklarasi</a:t>
            </a:r>
            <a:r>
              <a:rPr lang="en-US" sz="3000" dirty="0"/>
              <a:t> class </a:t>
            </a:r>
            <a:r>
              <a:rPr lang="en-US" sz="3000" dirty="0" smtClean="0"/>
              <a:t>:</a:t>
            </a:r>
            <a:endParaRPr lang="id-ID" sz="3000" dirty="0" smtClean="0"/>
          </a:p>
          <a:p>
            <a:pPr marL="109728" indent="0">
              <a:lnSpc>
                <a:spcPct val="80000"/>
              </a:lnSpc>
              <a:buNone/>
            </a:pPr>
            <a:r>
              <a:rPr lang="id-ID" sz="3000" dirty="0" smtClean="0"/>
              <a:t>public class namaClass {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3000" dirty="0" smtClean="0"/>
              <a:t>block </a:t>
            </a:r>
            <a:r>
              <a:rPr lang="id-ID" sz="3000" dirty="0" smtClean="0"/>
              <a:t>programming </a:t>
            </a:r>
            <a:endParaRPr lang="id-ID" sz="3000" dirty="0" smtClean="0"/>
          </a:p>
          <a:p>
            <a:pPr marL="109728" indent="0">
              <a:lnSpc>
                <a:spcPct val="80000"/>
              </a:lnSpc>
              <a:buNone/>
            </a:pPr>
            <a:r>
              <a:rPr lang="id-ID" sz="3000" dirty="0" smtClean="0"/>
              <a:t>Berisi attribute , </a:t>
            </a:r>
            <a:r>
              <a:rPr lang="id-ID" sz="3000" dirty="0" smtClean="0"/>
              <a:t>method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3000" dirty="0" smtClean="0"/>
              <a:t>t</a:t>
            </a:r>
            <a:r>
              <a:rPr lang="id-ID" sz="3000" dirty="0" smtClean="0"/>
              <a:t>ype_data </a:t>
            </a:r>
            <a:r>
              <a:rPr lang="id-ID" sz="3000" i="1" dirty="0" smtClean="0"/>
              <a:t>namaattribute </a:t>
            </a:r>
            <a:r>
              <a:rPr lang="id-ID" sz="3000" dirty="0" smtClean="0"/>
              <a:t>; </a:t>
            </a:r>
            <a:endParaRPr lang="id-ID" sz="3000" dirty="0" smtClean="0"/>
          </a:p>
          <a:p>
            <a:pPr marL="109728" indent="0">
              <a:lnSpc>
                <a:spcPct val="80000"/>
              </a:lnSpc>
              <a:buNone/>
            </a:pPr>
            <a:r>
              <a:rPr lang="id-ID" sz="3000" dirty="0" smtClean="0"/>
              <a:t>public type </a:t>
            </a:r>
            <a:r>
              <a:rPr lang="id-ID" sz="3000" i="1" dirty="0" smtClean="0"/>
              <a:t>namaMethod()</a:t>
            </a:r>
            <a:r>
              <a:rPr lang="id-ID" sz="3000" dirty="0" smtClean="0"/>
              <a:t> {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3000" dirty="0"/>
              <a:t> </a:t>
            </a:r>
            <a:r>
              <a:rPr lang="id-ID" sz="3000" dirty="0" smtClean="0"/>
              <a:t> isi blok method ..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id-ID" sz="3000" dirty="0"/>
              <a:t> </a:t>
            </a:r>
            <a:r>
              <a:rPr lang="id-ID" sz="3000" dirty="0" smtClean="0"/>
              <a:t> } //blok method</a:t>
            </a:r>
            <a:endParaRPr lang="id-ID" sz="3000" dirty="0"/>
          </a:p>
          <a:p>
            <a:pPr marL="109728" indent="0">
              <a:lnSpc>
                <a:spcPct val="80000"/>
              </a:lnSpc>
              <a:buNone/>
            </a:pPr>
            <a:r>
              <a:rPr lang="id-ID" sz="3000" dirty="0" smtClean="0"/>
              <a:t>} //blok class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396625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4335</TotalTime>
  <Words>1015</Words>
  <Application>Microsoft Office PowerPoint</Application>
  <PresentationFormat>On-screen Show (4:3)</PresentationFormat>
  <Paragraphs>179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Georgia</vt:lpstr>
      <vt:lpstr>Trebuchet MS</vt:lpstr>
      <vt:lpstr>Wingdings</vt:lpstr>
      <vt:lpstr>Wingdings 2</vt:lpstr>
      <vt:lpstr>Urban</vt:lpstr>
      <vt:lpstr>1_Urban</vt:lpstr>
      <vt:lpstr>Bahasa Pemrograman (Pemrograman Visual)</vt:lpstr>
      <vt:lpstr>Objective</vt:lpstr>
      <vt:lpstr>Objective</vt:lpstr>
      <vt:lpstr>OBJECT ORIENTED</vt:lpstr>
      <vt:lpstr>OBJECT</vt:lpstr>
      <vt:lpstr>CLASS</vt:lpstr>
      <vt:lpstr>CLASS</vt:lpstr>
      <vt:lpstr>CLASS</vt:lpstr>
      <vt:lpstr>Sintak Dasar Class</vt:lpstr>
      <vt:lpstr>Scoping Dalam Class</vt:lpstr>
      <vt:lpstr>Attribute</vt:lpstr>
      <vt:lpstr>Constructor</vt:lpstr>
      <vt:lpstr>Methods</vt:lpstr>
      <vt:lpstr>Implementasi Class</vt:lpstr>
      <vt:lpstr>Contoh Implementasi dalam class : Mobilku</vt:lpstr>
      <vt:lpstr>Latihan :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 Anwar</cp:lastModifiedBy>
  <cp:revision>364</cp:revision>
  <dcterms:created xsi:type="dcterms:W3CDTF">2011-09-16T02:11:44Z</dcterms:created>
  <dcterms:modified xsi:type="dcterms:W3CDTF">2019-09-20T10:20:19Z</dcterms:modified>
</cp:coreProperties>
</file>