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  <p:sldMasterId id="2147483852" r:id="rId2"/>
    <p:sldMasterId id="2147483864" r:id="rId3"/>
  </p:sldMasterIdLst>
  <p:notesMasterIdLst>
    <p:notesMasterId r:id="rId22"/>
  </p:notesMasterIdLst>
  <p:sldIdLst>
    <p:sldId id="256" r:id="rId4"/>
    <p:sldId id="285" r:id="rId5"/>
    <p:sldId id="270" r:id="rId6"/>
    <p:sldId id="282" r:id="rId7"/>
    <p:sldId id="271" r:id="rId8"/>
    <p:sldId id="283" r:id="rId9"/>
    <p:sldId id="284" r:id="rId10"/>
    <p:sldId id="272" r:id="rId11"/>
    <p:sldId id="274" r:id="rId12"/>
    <p:sldId id="273" r:id="rId13"/>
    <p:sldId id="275" r:id="rId14"/>
    <p:sldId id="276" r:id="rId15"/>
    <p:sldId id="277" r:id="rId16"/>
    <p:sldId id="260" r:id="rId17"/>
    <p:sldId id="278" r:id="rId18"/>
    <p:sldId id="280" r:id="rId19"/>
    <p:sldId id="281" r:id="rId20"/>
    <p:sldId id="279" r:id="rId21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3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70" d="100"/>
          <a:sy n="70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12972-45E0-4A02-9098-D0EBB0199C4B}" type="datetimeFigureOut">
              <a:rPr lang="id-ID" smtClean="0"/>
              <a:t>19/09/2019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19FB5-3E22-4347-9D47-E764C09E46C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8625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Tugaskan mahasiswa membuat dengan membaca input untuk x dan y, dengan menggunakan scanner</a:t>
            </a:r>
            <a:r>
              <a:rPr lang="en-US" baseline="0" smtClean="0"/>
              <a:t> class</a:t>
            </a:r>
            <a:endParaRPr lang="en-US" smtClean="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819B2-0548-43D2-9E90-69853082FE47}" type="slidenum">
              <a:rPr lang="en-US" smtClean="0">
                <a:solidFill>
                  <a:prstClr val="black"/>
                </a:solidFill>
              </a:rPr>
              <a:pPr/>
              <a:t>16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4231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19/09/2019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19/09/2019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19/09/2019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19/09/2019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>
                <a:solidFill>
                  <a:prstClr val="white"/>
                </a:solidFill>
              </a:rPr>
              <a:pPr/>
              <a:t>‹#›</a:t>
            </a:fld>
            <a:endParaRPr lang="id-ID">
              <a:solidFill>
                <a:prstClr val="white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2816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19/09/2019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55776" y="612648"/>
            <a:ext cx="4027904" cy="457200"/>
          </a:xfrm>
        </p:spPr>
        <p:txBody>
          <a:bodyPr/>
          <a:lstStyle/>
          <a:p>
            <a:r>
              <a:rPr lang="en-US" smtClean="0">
                <a:solidFill>
                  <a:srgbClr val="C0504D"/>
                </a:solidFill>
              </a:rPr>
              <a:t>Bahasa Pemrograman (Pemrograman Visual) – Augury El Rayeb, S.Kom., MMSI</a:t>
            </a:r>
            <a:endParaRPr lang="id-ID">
              <a:solidFill>
                <a:srgbClr val="C050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9512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defRPr/>
            </a:pPr>
            <a:r>
              <a:rPr lang="en-US" sz="1200" smtClean="0">
                <a:solidFill>
                  <a:prstClr val="white"/>
                </a:solidFill>
              </a:rPr>
              <a:t>Augury El Rayeb, S.Kom., MMSI.</a:t>
            </a:r>
          </a:p>
          <a:p>
            <a:pPr algn="r">
              <a:defRPr/>
            </a:pPr>
            <a:r>
              <a:rPr lang="en-US" sz="1200" smtClean="0">
                <a:solidFill>
                  <a:prstClr val="white"/>
                </a:solidFill>
              </a:rPr>
              <a:t>Bahasa Pemrograman (Pemrograman Visual) | IST103</a:t>
            </a:r>
            <a:endParaRPr lang="id-ID" sz="1200" smtClean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5451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19/09/2019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35165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19/09/2019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30047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19/09/2019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>
              <a:solidFill>
                <a:srgbClr val="C050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6869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19/09/2019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18090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19/09/2019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90163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19/09/2019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15986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19/09/2019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9600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d-ID" sz="1200" dirty="0" smtClean="0">
                <a:solidFill>
                  <a:schemeClr val="bg1"/>
                </a:solidFill>
              </a:rPr>
              <a:t>Chaerul Anwar, MTI,</a:t>
            </a:r>
            <a:r>
              <a:rPr lang="id-ID" sz="1200" baseline="0" dirty="0" smtClean="0">
                <a:solidFill>
                  <a:schemeClr val="bg1"/>
                </a:solidFill>
              </a:rPr>
              <a:t> </a:t>
            </a:r>
            <a:r>
              <a:rPr lang="en-US" sz="1200" dirty="0" smtClean="0">
                <a:solidFill>
                  <a:schemeClr val="bg1"/>
                </a:solidFill>
              </a:rPr>
              <a:t>Augury El </a:t>
            </a:r>
            <a:r>
              <a:rPr lang="en-US" sz="1200" dirty="0" err="1" smtClean="0">
                <a:solidFill>
                  <a:schemeClr val="bg1"/>
                </a:solidFill>
              </a:rPr>
              <a:t>Rayeb</a:t>
            </a:r>
            <a:r>
              <a:rPr lang="en-US" sz="1200" dirty="0" smtClean="0">
                <a:solidFill>
                  <a:schemeClr val="bg1"/>
                </a:solidFill>
              </a:rPr>
              <a:t>, </a:t>
            </a:r>
            <a:r>
              <a:rPr lang="en-US" sz="1200" dirty="0" err="1" smtClean="0">
                <a:solidFill>
                  <a:schemeClr val="bg1"/>
                </a:solidFill>
              </a:rPr>
              <a:t>S.Kom</a:t>
            </a:r>
            <a:r>
              <a:rPr lang="en-US" sz="1200" dirty="0" smtClean="0">
                <a:solidFill>
                  <a:schemeClr val="bg1"/>
                </a:solidFill>
              </a:rPr>
              <a:t>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bg1"/>
                </a:solidFill>
              </a:rPr>
              <a:t>Bahasa </a:t>
            </a:r>
            <a:r>
              <a:rPr lang="en-US" sz="1200" dirty="0" err="1" smtClean="0">
                <a:solidFill>
                  <a:schemeClr val="bg1"/>
                </a:solidFill>
              </a:rPr>
              <a:t>Pemrograman</a:t>
            </a:r>
            <a:r>
              <a:rPr lang="en-US" sz="1200" dirty="0" smtClean="0">
                <a:solidFill>
                  <a:schemeClr val="bg1"/>
                </a:solidFill>
              </a:rPr>
              <a:t> (</a:t>
            </a:r>
            <a:r>
              <a:rPr lang="en-US" sz="1200" dirty="0" err="1" smtClean="0">
                <a:solidFill>
                  <a:schemeClr val="bg1"/>
                </a:solidFill>
              </a:rPr>
              <a:t>Pemrograman</a:t>
            </a:r>
            <a:r>
              <a:rPr lang="en-US" sz="1200" dirty="0" smtClean="0">
                <a:solidFill>
                  <a:schemeClr val="bg1"/>
                </a:solidFill>
              </a:rPr>
              <a:t> Visual)</a:t>
            </a:r>
            <a:r>
              <a:rPr lang="en-US" sz="1200" baseline="0" dirty="0" smtClean="0">
                <a:solidFill>
                  <a:schemeClr val="bg1"/>
                </a:solidFill>
              </a:rPr>
              <a:t> | IST103</a:t>
            </a:r>
            <a:endParaRPr lang="id-ID" sz="12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19/09/2019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50053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19/09/2019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92899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19/09/2019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12390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130425"/>
            <a:ext cx="8229600" cy="1470025"/>
          </a:xfrm>
          <a:solidFill>
            <a:srgbClr val="00BCF4"/>
          </a:solidFill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886200"/>
            <a:ext cx="8229600" cy="1752600"/>
          </a:xfrm>
          <a:noFill/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5908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dirty="0"/>
              <a:t>AER – 2011/2012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528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dirty="0" err="1"/>
              <a:t>Universitas</a:t>
            </a:r>
            <a:r>
              <a:rPr dirty="0"/>
              <a:t> Pembangunan Jaya – SIF_TIF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dirty="0"/>
              <a:t>SIF1213 - </a:t>
            </a:r>
            <a:fld id="{856524A2-1DDE-4CC8-AD9C-EA4094C56FD8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7639250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CF4"/>
          </a:solidFill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5908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t>AER – 2011/2012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528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dirty="0" err="1"/>
              <a:t>Universitas</a:t>
            </a:r>
            <a:r>
              <a:rPr dirty="0"/>
              <a:t> Pembangunan Jaya – SIF_TIF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dirty="0"/>
              <a:t>SIF1213 - </a:t>
            </a:r>
            <a:fld id="{856524A2-1DDE-4CC8-AD9C-EA4094C56FD8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906041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AER – 2011/2012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Universitas Pembangunan Jaya – SIF_TIF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629736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AER – 2011/2012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Universitas Pembangunan Jaya – SIF_TIF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7643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AER – 2011/2012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Universitas Pembangunan Jaya – SIF_TIF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656846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AER – 2011/2012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Universitas Pembangunan Jaya – SIF_TIF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907562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AER – 2011/2012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Universitas Pembangunan Jaya – SIF_TIF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7090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19/09/2019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AER – 2011/2012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Universitas Pembangunan Jaya – SIF_TIF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639537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AER – 2011/2012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Universitas Pembangunan Jaya – SIF_TIF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394074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AER – 2011/2012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Universitas Pembangunan Jaya – SIF_TIF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384189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AER – 2011/2012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Universitas Pembangunan Jaya – SIF_TIF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211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19/09/2019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/>
              <a:t>19/09/2019</a:t>
            </a:fld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19/09/2019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19/09/2019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19/09/2019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19/09/2019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/>
              <a:t>19/09/2019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19/09/2019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555776" y="612648"/>
            <a:ext cx="4027904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r>
              <a:rPr lang="en-US" smtClean="0">
                <a:solidFill>
                  <a:srgbClr val="C0504D"/>
                </a:solidFill>
              </a:rPr>
              <a:t>Bahasa Pemrograman (Pemrograman Visual) – Augury El Rayeb, S.Kom., MMSI</a:t>
            </a:r>
            <a:endParaRPr lang="id-ID" smtClean="0">
              <a:solidFill>
                <a:srgbClr val="C0504D"/>
              </a:solidFill>
            </a:endParaRPr>
          </a:p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6832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AER – 2011/2012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Universitas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Pembangunan Jaya – SIF_TIF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SIF-1213 - </a:t>
            </a:r>
            <a:fld id="{856524A2-1DDE-4CC8-AD9C-EA4094C56F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4736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Bahasa Pemrograman (Pemrograman Visual)</a:t>
            </a:r>
            <a:endParaRPr lang="id-ID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#</a:t>
            </a:r>
            <a:r>
              <a:rPr lang="en-US" dirty="0"/>
              <a:t>2</a:t>
            </a:r>
          </a:p>
          <a:p>
            <a:r>
              <a:rPr lang="en-US" dirty="0" smtClean="0"/>
              <a:t>Structured Control</a:t>
            </a:r>
            <a:endParaRPr lang="id-ID" dirty="0" smtClean="0"/>
          </a:p>
          <a:p>
            <a:r>
              <a:rPr lang="id-ID" dirty="0" smtClean="0"/>
              <a:t>Iteration - Loop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274577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break Statement in Iteration</a:t>
            </a:r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057400" y="1987406"/>
            <a:ext cx="1828800" cy="338554"/>
          </a:xfrm>
          <a:prstGeom prst="rect">
            <a:avLst/>
          </a:prstGeom>
          <a:solidFill>
            <a:srgbClr val="00B0F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z="1600" b="1">
                <a:latin typeface="Arial Narrow" panose="020B0606020202030204" pitchFamily="34" charset="0"/>
              </a:rPr>
              <a:t>b</a:t>
            </a:r>
            <a:r>
              <a:rPr lang="en-US" sz="1600" b="1" smtClean="0">
                <a:latin typeface="Arial Narrow" panose="020B0606020202030204" pitchFamily="34" charset="0"/>
              </a:rPr>
              <a:t>reak at for - loops</a:t>
            </a:r>
            <a:endParaRPr lang="en-US" sz="1600" b="1" u="sng">
              <a:latin typeface="Arial Narrow" panose="020B0606020202030204" pitchFamily="34" charset="0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4114800" y="3294236"/>
            <a:ext cx="4343400" cy="2308324"/>
          </a:xfrm>
          <a:prstGeom prst="rect">
            <a:avLst/>
          </a:prstGeom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marL="173038">
              <a:defRPr>
                <a:solidFill>
                  <a:schemeClr val="tx1"/>
                </a:solidFill>
                <a:latin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tabLst>
                <a:tab pos="569913" algn="l"/>
                <a:tab pos="914400" algn="l"/>
              </a:tabLst>
            </a:pPr>
            <a:r>
              <a:rPr kumimoji="1" lang="en-US" sz="1600" b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…</a:t>
            </a:r>
          </a:p>
          <a:p>
            <a:pPr>
              <a:tabLst>
                <a:tab pos="569913" algn="l"/>
                <a:tab pos="914400" algn="l"/>
              </a:tabLst>
            </a:pPr>
            <a:r>
              <a:rPr kumimoji="1" lang="en-US" sz="1600" b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…</a:t>
            </a:r>
          </a:p>
          <a:p>
            <a:pPr>
              <a:tabLst>
                <a:tab pos="569913" algn="l"/>
                <a:tab pos="914400" algn="l"/>
              </a:tabLst>
            </a:pPr>
            <a:r>
              <a:rPr kumimoji="1" lang="en-US" sz="1600" b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for </a:t>
            </a:r>
            <a:r>
              <a:rPr kumimoji="1" lang="en-US" sz="1600" b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(i = 0; i &lt; </a:t>
            </a:r>
            <a:r>
              <a:rPr kumimoji="1" lang="en-US" sz="1600" b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L; </a:t>
            </a:r>
            <a:r>
              <a:rPr kumimoji="1" lang="en-US" sz="1600" b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i++) {</a:t>
            </a:r>
          </a:p>
          <a:p>
            <a:pPr>
              <a:tabLst>
                <a:tab pos="569913" algn="l"/>
                <a:tab pos="914400" algn="l"/>
              </a:tabLst>
            </a:pPr>
            <a:r>
              <a:rPr kumimoji="1" lang="en-US" sz="1600" b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if (</a:t>
            </a:r>
            <a:r>
              <a:rPr kumimoji="1" lang="en-US" sz="1600" b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str.charAt(i</a:t>
            </a:r>
            <a:r>
              <a:rPr kumimoji="1" lang="en-US" sz="1600" b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)==cari) </a:t>
            </a:r>
            <a:r>
              <a:rPr kumimoji="1" lang="en-US" sz="1600" b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tabLst>
                <a:tab pos="569913" algn="l"/>
                <a:tab pos="914400" algn="l"/>
              </a:tabLst>
            </a:pPr>
            <a:r>
              <a:rPr kumimoji="1" lang="en-US" sz="1600" b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kumimoji="1" lang="en-US" sz="16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kumimoji="1" lang="en-US" sz="16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569913" algn="l"/>
                <a:tab pos="914400" algn="l"/>
              </a:tabLst>
            </a:pPr>
            <a:r>
              <a:rPr kumimoji="1" lang="en-US" sz="1600" b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}</a:t>
            </a:r>
            <a:endParaRPr kumimoji="1" lang="en-US" sz="1600" b="1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569913" algn="l"/>
                <a:tab pos="914400" algn="l"/>
              </a:tabLst>
            </a:pPr>
            <a:r>
              <a:rPr kumimoji="1" lang="en-US" sz="1600" b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tabLst>
                <a:tab pos="569913" algn="l"/>
                <a:tab pos="914400" algn="l"/>
              </a:tabLst>
            </a:pPr>
            <a:r>
              <a:rPr kumimoji="1" lang="en-US" sz="1600" b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…</a:t>
            </a:r>
          </a:p>
          <a:p>
            <a:pPr>
              <a:tabLst>
                <a:tab pos="569913" algn="l"/>
                <a:tab pos="914400" algn="l"/>
              </a:tabLst>
            </a:pPr>
            <a:r>
              <a:rPr kumimoji="1" lang="en-US" sz="1600" b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…</a:t>
            </a:r>
            <a:endParaRPr kumimoji="1" lang="en-US" sz="1600" b="1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86400" y="2859360"/>
            <a:ext cx="2953987" cy="338554"/>
          </a:xfrm>
          <a:prstGeom prst="rect">
            <a:avLst/>
          </a:prstGeom>
          <a:solidFill>
            <a:srgbClr val="00B0F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z="1600" b="1" smtClean="0">
                <a:latin typeface="Arial Narrow" panose="020B0606020202030204" pitchFamily="34" charset="0"/>
              </a:rPr>
              <a:t>Contoh break pada java</a:t>
            </a:r>
            <a:endParaRPr lang="en-US" sz="1600" b="1" u="sng">
              <a:latin typeface="Arial Narrow" panose="020B0606020202030204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510366" y="2402160"/>
            <a:ext cx="3375834" cy="4267200"/>
            <a:chOff x="510366" y="1828800"/>
            <a:chExt cx="3375834" cy="4267200"/>
          </a:xfrm>
        </p:grpSpPr>
        <p:sp>
          <p:nvSpPr>
            <p:cNvPr id="8" name="Rectangle 7"/>
            <p:cNvSpPr/>
            <p:nvPr/>
          </p:nvSpPr>
          <p:spPr>
            <a:xfrm>
              <a:off x="510366" y="1828800"/>
              <a:ext cx="3375834" cy="4267200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762000" y="1981200"/>
              <a:ext cx="2895600" cy="4038600"/>
              <a:chOff x="762000" y="1981200"/>
              <a:chExt cx="2895600" cy="4038600"/>
            </a:xfrm>
          </p:grpSpPr>
          <p:sp>
            <p:nvSpPr>
              <p:cNvPr id="10" name="Flowchart: Decision 9"/>
              <p:cNvSpPr/>
              <p:nvPr/>
            </p:nvSpPr>
            <p:spPr>
              <a:xfrm>
                <a:off x="1236034" y="2667000"/>
                <a:ext cx="1507166" cy="606137"/>
              </a:xfrm>
              <a:prstGeom prst="flowChartDecision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smtClean="0">
                    <a:latin typeface="Arial Narrow" panose="020B0606020202030204" pitchFamily="34" charset="0"/>
                    <a:cs typeface="Courier New" pitchFamily="49" charset="0"/>
                  </a:rPr>
                  <a:t>i &lt; L</a:t>
                </a:r>
              </a:p>
            </p:txBody>
          </p:sp>
          <p:sp>
            <p:nvSpPr>
              <p:cNvPr id="11" name="Flowchart: Process 10"/>
              <p:cNvSpPr/>
              <p:nvPr/>
            </p:nvSpPr>
            <p:spPr>
              <a:xfrm>
                <a:off x="1371600" y="1981200"/>
                <a:ext cx="1219200" cy="304801"/>
              </a:xfrm>
              <a:prstGeom prst="flowChartProcess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>
                    <a:latin typeface="Arial Narrow" panose="020B0606020202030204" pitchFamily="34" charset="0"/>
                    <a:cs typeface="Courier New" pitchFamily="49" charset="0"/>
                  </a:rPr>
                  <a:t>i = </a:t>
                </a:r>
                <a:r>
                  <a:rPr lang="en-US" sz="1600" b="1" smtClean="0">
                    <a:latin typeface="Arial Narrow" panose="020B0606020202030204" pitchFamily="34" charset="0"/>
                    <a:cs typeface="Courier New" pitchFamily="49" charset="0"/>
                  </a:rPr>
                  <a:t>0</a:t>
                </a:r>
                <a:endParaRPr lang="en-US" sz="1600" b="1">
                  <a:latin typeface="Arial Narrow" panose="020B0606020202030204" pitchFamily="34" charset="0"/>
                  <a:cs typeface="Courier New" pitchFamily="49" charset="0"/>
                </a:endParaRP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1467533" y="3133533"/>
                <a:ext cx="5136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True</a:t>
                </a:r>
                <a:endParaRPr lang="en-US" sz="1400" b="1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2583873" y="2682926"/>
                <a:ext cx="55643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False</a:t>
                </a:r>
                <a:endParaRPr lang="en-US" sz="1400" b="1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sp>
            <p:nvSpPr>
              <p:cNvPr id="14" name="Flowchart: Process 13"/>
              <p:cNvSpPr/>
              <p:nvPr/>
            </p:nvSpPr>
            <p:spPr>
              <a:xfrm>
                <a:off x="1283206" y="4724400"/>
                <a:ext cx="1436244" cy="304801"/>
              </a:xfrm>
              <a:prstGeom prst="flowChartProcess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>
                    <a:latin typeface="Arial Narrow" panose="020B0606020202030204" pitchFamily="34" charset="0"/>
                    <a:cs typeface="Courier New" pitchFamily="49" charset="0"/>
                  </a:rPr>
                  <a:t>i++</a:t>
                </a:r>
              </a:p>
            </p:txBody>
          </p:sp>
          <p:cxnSp>
            <p:nvCxnSpPr>
              <p:cNvPr id="15" name="Straight Arrow Connector 14"/>
              <p:cNvCxnSpPr>
                <a:stCxn id="10" idx="2"/>
                <a:endCxn id="19" idx="0"/>
              </p:cNvCxnSpPr>
              <p:nvPr/>
            </p:nvCxnSpPr>
            <p:spPr>
              <a:xfrm flipH="1">
                <a:off x="1981200" y="3273137"/>
                <a:ext cx="8417" cy="311726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/>
              <p:cNvCxnSpPr>
                <a:stCxn id="11" idx="2"/>
                <a:endCxn id="10" idx="0"/>
              </p:cNvCxnSpPr>
              <p:nvPr/>
            </p:nvCxnSpPr>
            <p:spPr>
              <a:xfrm>
                <a:off x="1981200" y="2286001"/>
                <a:ext cx="8417" cy="380999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7" name="Elbow Connector 16"/>
              <p:cNvCxnSpPr>
                <a:stCxn id="14" idx="2"/>
              </p:cNvCxnSpPr>
              <p:nvPr/>
            </p:nvCxnSpPr>
            <p:spPr>
              <a:xfrm rot="5400000" flipH="1">
                <a:off x="695863" y="3723737"/>
                <a:ext cx="2590801" cy="20128"/>
              </a:xfrm>
              <a:prstGeom prst="bentConnector5">
                <a:avLst>
                  <a:gd name="adj1" fmla="val -8824"/>
                  <a:gd name="adj2" fmla="val 6650477"/>
                  <a:gd name="adj3" fmla="val 99885"/>
                </a:avLst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8" name="Elbow Connector 17"/>
              <p:cNvCxnSpPr>
                <a:stCxn id="10" idx="3"/>
              </p:cNvCxnSpPr>
              <p:nvPr/>
            </p:nvCxnSpPr>
            <p:spPr>
              <a:xfrm flipH="1">
                <a:off x="1989617" y="2970069"/>
                <a:ext cx="753583" cy="3049731"/>
              </a:xfrm>
              <a:prstGeom prst="bentConnector4">
                <a:avLst>
                  <a:gd name="adj1" fmla="val -120158"/>
                  <a:gd name="adj2" fmla="val 83784"/>
                </a:avLst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9" name="Flowchart: Decision 18"/>
              <p:cNvSpPr/>
              <p:nvPr/>
            </p:nvSpPr>
            <p:spPr>
              <a:xfrm>
                <a:off x="762000" y="3584863"/>
                <a:ext cx="2438400" cy="758537"/>
              </a:xfrm>
              <a:prstGeom prst="flowChartDecision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>
                    <a:latin typeface="Arial Narrow" panose="020B0606020202030204" pitchFamily="34" charset="0"/>
                  </a:rPr>
                  <a:t>cari </a:t>
                </a:r>
                <a:r>
                  <a:rPr lang="en-US" sz="1600" smtClean="0">
                    <a:latin typeface="Arial Narrow" panose="020B0606020202030204" pitchFamily="34" charset="0"/>
                  </a:rPr>
                  <a:t>= </a:t>
                </a:r>
                <a:r>
                  <a:rPr lang="en-US" sz="1600">
                    <a:latin typeface="Arial Narrow" panose="020B0606020202030204" pitchFamily="34" charset="0"/>
                  </a:rPr>
                  <a:t>str.charAt(i)</a:t>
                </a:r>
              </a:p>
            </p:txBody>
          </p:sp>
          <p:cxnSp>
            <p:nvCxnSpPr>
              <p:cNvPr id="20" name="Straight Arrow Connector 19"/>
              <p:cNvCxnSpPr>
                <a:stCxn id="19" idx="2"/>
                <a:endCxn id="14" idx="0"/>
              </p:cNvCxnSpPr>
              <p:nvPr/>
            </p:nvCxnSpPr>
            <p:spPr>
              <a:xfrm>
                <a:off x="1981200" y="4343400"/>
                <a:ext cx="20128" cy="38100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" name="Straight Arrow Connector 20"/>
              <p:cNvCxnSpPr>
                <a:stCxn id="19" idx="3"/>
              </p:cNvCxnSpPr>
              <p:nvPr/>
            </p:nvCxnSpPr>
            <p:spPr>
              <a:xfrm>
                <a:off x="3200400" y="3964132"/>
                <a:ext cx="457200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2" name="TextBox 21"/>
              <p:cNvSpPr txBox="1"/>
              <p:nvPr/>
            </p:nvSpPr>
            <p:spPr>
              <a:xfrm>
                <a:off x="2953976" y="3584863"/>
                <a:ext cx="5136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True</a:t>
                </a:r>
                <a:endParaRPr lang="en-US" sz="1400" b="1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1467533" y="4318752"/>
                <a:ext cx="55643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False</a:t>
                </a:r>
                <a:endParaRPr lang="en-US" sz="1400" b="1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999318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668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break Statement in Iteration</a:t>
            </a:r>
            <a:endParaRPr lang="en-US"/>
          </a:p>
        </p:txBody>
      </p:sp>
      <p:sp>
        <p:nvSpPr>
          <p:cNvPr id="24" name="Text Box 5"/>
          <p:cNvSpPr txBox="1">
            <a:spLocks noChangeArrowheads="1"/>
          </p:cNvSpPr>
          <p:nvPr/>
        </p:nvSpPr>
        <p:spPr bwMode="auto">
          <a:xfrm>
            <a:off x="611560" y="1979543"/>
            <a:ext cx="7541840" cy="4770537"/>
          </a:xfrm>
          <a:prstGeom prst="rect">
            <a:avLst/>
          </a:prstGeom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marL="173038">
              <a:defRPr>
                <a:solidFill>
                  <a:schemeClr val="tx1"/>
                </a:solidFill>
                <a:latin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kumimoji="1" lang="en-US" sz="1600" b="1">
                <a:solidFill>
                  <a:schemeClr val="bg1"/>
                </a:solidFill>
                <a:latin typeface="+mj-lt"/>
              </a:rPr>
              <a:t>class BreakDemo</a:t>
            </a:r>
            <a:r>
              <a:rPr kumimoji="1" lang="en-US" sz="1600">
                <a:solidFill>
                  <a:schemeClr val="bg1"/>
                </a:solidFill>
                <a:latin typeface="+mj-lt"/>
              </a:rPr>
              <a:t> {</a:t>
            </a:r>
          </a:p>
          <a:p>
            <a:r>
              <a:rPr kumimoji="1" lang="en-US" sz="1600">
                <a:solidFill>
                  <a:schemeClr val="bg1"/>
                </a:solidFill>
                <a:latin typeface="+mj-lt"/>
              </a:rPr>
              <a:t>    public static void main(String[] args) {</a:t>
            </a:r>
          </a:p>
          <a:p>
            <a:r>
              <a:rPr kumimoji="1" lang="en-US" sz="1600">
                <a:solidFill>
                  <a:schemeClr val="bg1"/>
                </a:solidFill>
                <a:latin typeface="+mj-lt"/>
              </a:rPr>
              <a:t>        int[] arrayOfInts = { 32, 87, 3, 589, 12, 1076, 2000, 8, 622, 127 };</a:t>
            </a:r>
          </a:p>
          <a:p>
            <a:r>
              <a:rPr kumimoji="1" lang="en-US" sz="1600">
                <a:solidFill>
                  <a:schemeClr val="bg1"/>
                </a:solidFill>
                <a:latin typeface="+mj-lt"/>
              </a:rPr>
              <a:t>        int searchfor = 12;</a:t>
            </a:r>
          </a:p>
          <a:p>
            <a:r>
              <a:rPr kumimoji="1" lang="en-US" sz="1600">
                <a:solidFill>
                  <a:schemeClr val="bg1"/>
                </a:solidFill>
                <a:latin typeface="+mj-lt"/>
              </a:rPr>
              <a:t>        int i;</a:t>
            </a:r>
          </a:p>
          <a:p>
            <a:r>
              <a:rPr kumimoji="1" lang="en-US" sz="1600">
                <a:solidFill>
                  <a:schemeClr val="bg1"/>
                </a:solidFill>
                <a:latin typeface="+mj-lt"/>
              </a:rPr>
              <a:t>        boolean foundIt = false;</a:t>
            </a:r>
          </a:p>
          <a:p>
            <a:r>
              <a:rPr kumimoji="1" lang="en-US" sz="1600">
                <a:solidFill>
                  <a:schemeClr val="bg1"/>
                </a:solidFill>
                <a:latin typeface="+mj-lt"/>
              </a:rPr>
              <a:t>        for (i = 0; i &lt; arrayOfInts.length; i++) {</a:t>
            </a:r>
          </a:p>
          <a:p>
            <a:r>
              <a:rPr kumimoji="1" lang="en-US" sz="1600">
                <a:solidFill>
                  <a:schemeClr val="bg1"/>
                </a:solidFill>
                <a:latin typeface="+mj-lt"/>
              </a:rPr>
              <a:t>            if (arrayOfInts[i] == searchfor) {</a:t>
            </a:r>
          </a:p>
          <a:p>
            <a:r>
              <a:rPr kumimoji="1" lang="en-US" sz="1600">
                <a:solidFill>
                  <a:schemeClr val="bg1"/>
                </a:solidFill>
                <a:latin typeface="+mj-lt"/>
              </a:rPr>
              <a:t>                foundIt = true;</a:t>
            </a:r>
          </a:p>
          <a:p>
            <a:r>
              <a:rPr kumimoji="1" lang="en-US" sz="1600">
                <a:solidFill>
                  <a:schemeClr val="bg1"/>
                </a:solidFill>
                <a:latin typeface="+mj-lt"/>
              </a:rPr>
              <a:t>                </a:t>
            </a:r>
            <a:r>
              <a:rPr kumimoji="1" lang="en-US" sz="1600" b="1">
                <a:solidFill>
                  <a:srgbClr val="C00000"/>
                </a:solidFill>
                <a:latin typeface="+mj-lt"/>
              </a:rPr>
              <a:t>break;</a:t>
            </a:r>
          </a:p>
          <a:p>
            <a:r>
              <a:rPr kumimoji="1" lang="en-US" sz="1600">
                <a:solidFill>
                  <a:schemeClr val="bg1"/>
                </a:solidFill>
                <a:latin typeface="+mj-lt"/>
              </a:rPr>
              <a:t>            }</a:t>
            </a:r>
          </a:p>
          <a:p>
            <a:r>
              <a:rPr kumimoji="1" lang="en-US" sz="1600">
                <a:solidFill>
                  <a:schemeClr val="bg1"/>
                </a:solidFill>
                <a:latin typeface="+mj-lt"/>
              </a:rPr>
              <a:t>        }</a:t>
            </a:r>
          </a:p>
          <a:p>
            <a:r>
              <a:rPr kumimoji="1" lang="en-US" sz="1600">
                <a:solidFill>
                  <a:schemeClr val="bg1"/>
                </a:solidFill>
                <a:latin typeface="+mj-lt"/>
              </a:rPr>
              <a:t>        if (foundIt) {</a:t>
            </a:r>
          </a:p>
          <a:p>
            <a:r>
              <a:rPr kumimoji="1" lang="en-US" sz="1600">
                <a:solidFill>
                  <a:schemeClr val="bg1"/>
                </a:solidFill>
                <a:latin typeface="+mj-lt"/>
              </a:rPr>
              <a:t>            System.out.println("Found " + searchfor + " at index " + i);</a:t>
            </a:r>
          </a:p>
          <a:p>
            <a:r>
              <a:rPr kumimoji="1" lang="en-US" sz="1600">
                <a:solidFill>
                  <a:schemeClr val="bg1"/>
                </a:solidFill>
                <a:latin typeface="+mj-lt"/>
              </a:rPr>
              <a:t>        } else {</a:t>
            </a:r>
          </a:p>
          <a:p>
            <a:r>
              <a:rPr kumimoji="1" lang="en-US" sz="1600">
                <a:solidFill>
                  <a:schemeClr val="bg1"/>
                </a:solidFill>
                <a:latin typeface="+mj-lt"/>
              </a:rPr>
              <a:t>            System.out.println(searchfor + " not in the array");</a:t>
            </a:r>
          </a:p>
          <a:p>
            <a:r>
              <a:rPr kumimoji="1" lang="en-US" sz="1600">
                <a:solidFill>
                  <a:schemeClr val="bg1"/>
                </a:solidFill>
                <a:latin typeface="+mj-lt"/>
              </a:rPr>
              <a:t>        }</a:t>
            </a:r>
          </a:p>
          <a:p>
            <a:r>
              <a:rPr kumimoji="1" lang="en-US" sz="1600">
                <a:solidFill>
                  <a:schemeClr val="bg1"/>
                </a:solidFill>
                <a:latin typeface="+mj-lt"/>
              </a:rPr>
              <a:t>    }</a:t>
            </a:r>
          </a:p>
          <a:p>
            <a:r>
              <a:rPr kumimoji="1" lang="en-US" sz="1600">
                <a:solidFill>
                  <a:schemeClr val="bg1"/>
                </a:solidFill>
                <a:latin typeface="+mj-lt"/>
              </a:rPr>
              <a:t>}</a:t>
            </a:r>
            <a:endParaRPr kumimoji="1" lang="en-US" sz="1600" b="1">
              <a:solidFill>
                <a:schemeClr val="bg1"/>
              </a:solidFill>
              <a:latin typeface="+mj-lt"/>
              <a:cs typeface="Courier New" pitchFamily="49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199413" y="1517104"/>
            <a:ext cx="2953987" cy="338554"/>
          </a:xfrm>
          <a:prstGeom prst="rect">
            <a:avLst/>
          </a:prstGeom>
          <a:solidFill>
            <a:srgbClr val="00B0F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z="1600" b="1" smtClean="0"/>
              <a:t>Contoh break pada java</a:t>
            </a:r>
            <a:endParaRPr lang="en-US" sz="1600" b="1" u="sng"/>
          </a:p>
        </p:txBody>
      </p:sp>
    </p:spTree>
    <p:extLst>
      <p:ext uri="{BB962C8B-B14F-4D97-AF65-F5344CB8AC3E}">
        <p14:creationId xmlns:p14="http://schemas.microsoft.com/office/powerpoint/2010/main" val="2206013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continue Statement in Iteration</a:t>
            </a:r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2057400" y="1915398"/>
            <a:ext cx="1828800" cy="338554"/>
          </a:xfrm>
          <a:prstGeom prst="rect">
            <a:avLst/>
          </a:prstGeom>
          <a:solidFill>
            <a:srgbClr val="00B0F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z="1600" b="1">
                <a:latin typeface="Arial Narrow" panose="020B0606020202030204" pitchFamily="34" charset="0"/>
              </a:rPr>
              <a:t>b</a:t>
            </a:r>
            <a:r>
              <a:rPr lang="en-US" sz="1600" b="1" smtClean="0">
                <a:latin typeface="Arial Narrow" panose="020B0606020202030204" pitchFamily="34" charset="0"/>
              </a:rPr>
              <a:t>reak at for - loops</a:t>
            </a:r>
            <a:endParaRPr lang="en-US" sz="1600" b="1" u="sng">
              <a:latin typeface="Arial Narrow" panose="020B0606020202030204" pitchFamily="34" charset="0"/>
            </a:endParaRPr>
          </a:p>
        </p:txBody>
      </p:sp>
      <p:sp>
        <p:nvSpPr>
          <p:cNvPr id="25" name="Text Box 5"/>
          <p:cNvSpPr txBox="1">
            <a:spLocks noChangeArrowheads="1"/>
          </p:cNvSpPr>
          <p:nvPr/>
        </p:nvSpPr>
        <p:spPr bwMode="auto">
          <a:xfrm>
            <a:off x="4114800" y="3222228"/>
            <a:ext cx="4343400" cy="2554545"/>
          </a:xfrm>
          <a:prstGeom prst="rect">
            <a:avLst/>
          </a:prstGeom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marL="173038">
              <a:defRPr>
                <a:solidFill>
                  <a:schemeClr val="tx1"/>
                </a:solidFill>
                <a:latin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tabLst>
                <a:tab pos="569913" algn="l"/>
                <a:tab pos="914400" algn="l"/>
              </a:tabLst>
            </a:pPr>
            <a:r>
              <a:rPr kumimoji="1" lang="en-US" sz="1600" b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…</a:t>
            </a:r>
          </a:p>
          <a:p>
            <a:pPr>
              <a:tabLst>
                <a:tab pos="569913" algn="l"/>
                <a:tab pos="914400" algn="l"/>
              </a:tabLst>
            </a:pPr>
            <a:r>
              <a:rPr kumimoji="1" lang="en-US" sz="1600" b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…</a:t>
            </a:r>
          </a:p>
          <a:p>
            <a:pPr>
              <a:tabLst>
                <a:tab pos="569913" algn="l"/>
                <a:tab pos="914400" algn="l"/>
              </a:tabLst>
            </a:pPr>
            <a:r>
              <a:rPr kumimoji="1" lang="en-US" sz="1600" b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for </a:t>
            </a:r>
            <a:r>
              <a:rPr kumimoji="1" lang="en-US" sz="1600" b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(i = 0; i &lt; </a:t>
            </a:r>
            <a:r>
              <a:rPr kumimoji="1" lang="en-US" sz="1600" b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L; </a:t>
            </a:r>
            <a:r>
              <a:rPr kumimoji="1" lang="en-US" sz="1600" b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i++) {</a:t>
            </a:r>
          </a:p>
          <a:p>
            <a:pPr>
              <a:tabLst>
                <a:tab pos="569913" algn="l"/>
                <a:tab pos="914400" algn="l"/>
              </a:tabLst>
            </a:pPr>
            <a:r>
              <a:rPr kumimoji="1" lang="en-US" sz="1600" b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if (</a:t>
            </a:r>
            <a:r>
              <a:rPr kumimoji="1" lang="en-US" sz="1600" b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str.charAt(i</a:t>
            </a:r>
            <a:r>
              <a:rPr kumimoji="1" lang="en-US" sz="1600" b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kumimoji="1" lang="en-US" sz="1600" b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!</a:t>
            </a:r>
            <a:r>
              <a:rPr kumimoji="1" lang="en-US" sz="1600" b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=cari) </a:t>
            </a:r>
            <a:r>
              <a:rPr kumimoji="1" lang="en-US" sz="1600" b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tabLst>
                <a:tab pos="569913" algn="l"/>
                <a:tab pos="914400" algn="l"/>
              </a:tabLst>
            </a:pPr>
            <a:r>
              <a:rPr kumimoji="1" lang="en-US" sz="1600" b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kumimoji="1" lang="en-US" sz="16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continue;</a:t>
            </a:r>
            <a:endParaRPr kumimoji="1" lang="en-US" sz="1600" b="1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569913" algn="l"/>
                <a:tab pos="914400" algn="l"/>
              </a:tabLst>
            </a:pPr>
            <a:r>
              <a:rPr kumimoji="1" lang="en-US" sz="1600" b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tabLst>
                <a:tab pos="569913" algn="l"/>
                <a:tab pos="914400" algn="l"/>
              </a:tabLst>
            </a:pPr>
            <a:r>
              <a:rPr kumimoji="1" lang="en-US" sz="1600" b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kumimoji="1" lang="en-US" sz="1600" b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jmlChar++;</a:t>
            </a:r>
            <a:endParaRPr kumimoji="1" lang="en-US" sz="1600" b="1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569913" algn="l"/>
                <a:tab pos="914400" algn="l"/>
              </a:tabLst>
            </a:pPr>
            <a:r>
              <a:rPr kumimoji="1" lang="en-US" sz="1600" b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tabLst>
                <a:tab pos="569913" algn="l"/>
                <a:tab pos="914400" algn="l"/>
              </a:tabLst>
            </a:pPr>
            <a:r>
              <a:rPr kumimoji="1" lang="en-US" sz="1600" b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…</a:t>
            </a:r>
          </a:p>
          <a:p>
            <a:pPr>
              <a:tabLst>
                <a:tab pos="569913" algn="l"/>
                <a:tab pos="914400" algn="l"/>
              </a:tabLst>
            </a:pPr>
            <a:r>
              <a:rPr kumimoji="1" lang="en-US" sz="1600" b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…</a:t>
            </a:r>
            <a:endParaRPr kumimoji="1" lang="en-US" sz="1600" b="1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486400" y="2787352"/>
            <a:ext cx="2953987" cy="338554"/>
          </a:xfrm>
          <a:prstGeom prst="rect">
            <a:avLst/>
          </a:prstGeom>
          <a:solidFill>
            <a:srgbClr val="00B0F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z="1600" b="1" smtClean="0">
                <a:latin typeface="Arial Narrow" panose="020B0606020202030204" pitchFamily="34" charset="0"/>
              </a:rPr>
              <a:t>Contoh break pada java</a:t>
            </a:r>
            <a:endParaRPr lang="en-US" sz="1600" b="1" u="sng">
              <a:latin typeface="Arial Narrow" panose="020B0606020202030204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57200" y="2330152"/>
            <a:ext cx="3505200" cy="42672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lowchart: Decision 27"/>
          <p:cNvSpPr/>
          <p:nvPr/>
        </p:nvSpPr>
        <p:spPr>
          <a:xfrm>
            <a:off x="1676400" y="3248015"/>
            <a:ext cx="1507166" cy="606137"/>
          </a:xfrm>
          <a:prstGeom prst="flowChartDecisi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latin typeface="Arial Narrow" panose="020B0606020202030204" pitchFamily="34" charset="0"/>
                <a:cs typeface="Courier New" pitchFamily="49" charset="0"/>
              </a:rPr>
              <a:t>i &lt; L</a:t>
            </a:r>
          </a:p>
        </p:txBody>
      </p:sp>
      <p:sp>
        <p:nvSpPr>
          <p:cNvPr id="29" name="Flowchart: Process 28"/>
          <p:cNvSpPr/>
          <p:nvPr/>
        </p:nvSpPr>
        <p:spPr>
          <a:xfrm>
            <a:off x="1828800" y="2482552"/>
            <a:ext cx="1219200" cy="304801"/>
          </a:xfrm>
          <a:prstGeom prst="flowChart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>
                <a:cs typeface="Courier New" pitchFamily="49" charset="0"/>
              </a:rPr>
              <a:t>i = </a:t>
            </a:r>
            <a:r>
              <a:rPr lang="en-US" sz="1600" b="1" smtClean="0">
                <a:cs typeface="Courier New" pitchFamily="49" charset="0"/>
              </a:rPr>
              <a:t>0</a:t>
            </a:r>
            <a:endParaRPr lang="en-US" sz="1600" b="1">
              <a:cs typeface="Courier New" pitchFamily="49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864426" y="3700263"/>
            <a:ext cx="5136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smtClean="0">
                <a:solidFill>
                  <a:schemeClr val="bg1"/>
                </a:solidFill>
                <a:latin typeface="Arial Narrow" panose="020B0606020202030204" pitchFamily="34" charset="0"/>
              </a:rPr>
              <a:t>True</a:t>
            </a:r>
            <a:endParaRPr lang="en-US" sz="1400" b="1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870007" y="3219351"/>
            <a:ext cx="556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smtClean="0">
                <a:solidFill>
                  <a:schemeClr val="bg1"/>
                </a:solidFill>
                <a:latin typeface="Arial Narrow" panose="020B0606020202030204" pitchFamily="34" charset="0"/>
              </a:rPr>
              <a:t>False</a:t>
            </a:r>
            <a:endParaRPr lang="en-US" sz="1400" b="1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32" name="Flowchart: Process 31"/>
          <p:cNvSpPr/>
          <p:nvPr/>
        </p:nvSpPr>
        <p:spPr>
          <a:xfrm>
            <a:off x="1853267" y="5301951"/>
            <a:ext cx="1159108" cy="304801"/>
          </a:xfrm>
          <a:prstGeom prst="flowChart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>
                <a:latin typeface="Arial Narrow" panose="020B0606020202030204" pitchFamily="34" charset="0"/>
                <a:cs typeface="Courier New" pitchFamily="49" charset="0"/>
              </a:rPr>
              <a:t>jmlChar </a:t>
            </a:r>
            <a:r>
              <a:rPr lang="en-US" sz="1600" b="1" smtClean="0">
                <a:latin typeface="Arial Narrow" panose="020B0606020202030204" pitchFamily="34" charset="0"/>
                <a:cs typeface="Courier New" pitchFamily="49" charset="0"/>
              </a:rPr>
              <a:t>++</a:t>
            </a:r>
            <a:endParaRPr lang="en-US" sz="1600" b="1">
              <a:latin typeface="Arial Narrow" panose="020B0606020202030204" pitchFamily="34" charset="0"/>
              <a:cs typeface="Courier New" pitchFamily="49" charset="0"/>
            </a:endParaRPr>
          </a:p>
        </p:txBody>
      </p:sp>
      <p:cxnSp>
        <p:nvCxnSpPr>
          <p:cNvPr id="33" name="Straight Arrow Connector 32"/>
          <p:cNvCxnSpPr>
            <a:stCxn id="28" idx="2"/>
            <a:endCxn id="37" idx="0"/>
          </p:cNvCxnSpPr>
          <p:nvPr/>
        </p:nvCxnSpPr>
        <p:spPr>
          <a:xfrm>
            <a:off x="2429983" y="3854152"/>
            <a:ext cx="8417" cy="23206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29" idx="2"/>
            <a:endCxn id="28" idx="0"/>
          </p:cNvCxnSpPr>
          <p:nvPr/>
        </p:nvCxnSpPr>
        <p:spPr>
          <a:xfrm flipH="1">
            <a:off x="2429983" y="2787353"/>
            <a:ext cx="8417" cy="4606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Elbow Connector 34"/>
          <p:cNvCxnSpPr>
            <a:stCxn id="41" idx="1"/>
          </p:cNvCxnSpPr>
          <p:nvPr/>
        </p:nvCxnSpPr>
        <p:spPr>
          <a:xfrm rot="10800000" flipH="1">
            <a:off x="762001" y="3017684"/>
            <a:ext cx="1672190" cy="2436668"/>
          </a:xfrm>
          <a:prstGeom prst="bentConnector4">
            <a:avLst>
              <a:gd name="adj1" fmla="val -8700"/>
              <a:gd name="adj2" fmla="val 99913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Elbow Connector 35"/>
          <p:cNvCxnSpPr>
            <a:stCxn id="28" idx="3"/>
          </p:cNvCxnSpPr>
          <p:nvPr/>
        </p:nvCxnSpPr>
        <p:spPr>
          <a:xfrm flipH="1">
            <a:off x="2429983" y="3551084"/>
            <a:ext cx="753583" cy="2741468"/>
          </a:xfrm>
          <a:prstGeom prst="bentConnector4">
            <a:avLst>
              <a:gd name="adj1" fmla="val -85490"/>
              <a:gd name="adj2" fmla="val 88881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7" name="Flowchart: Decision 36"/>
          <p:cNvSpPr/>
          <p:nvPr/>
        </p:nvSpPr>
        <p:spPr>
          <a:xfrm>
            <a:off x="1219200" y="4086215"/>
            <a:ext cx="2438400" cy="758537"/>
          </a:xfrm>
          <a:prstGeom prst="flowChartDecisio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>
                <a:latin typeface="Arial Narrow" panose="020B0606020202030204" pitchFamily="34" charset="0"/>
              </a:rPr>
              <a:t>cari </a:t>
            </a:r>
            <a:r>
              <a:rPr lang="en-US" sz="1600" smtClean="0">
                <a:latin typeface="Arial Narrow" panose="020B0606020202030204" pitchFamily="34" charset="0"/>
              </a:rPr>
              <a:t>!= </a:t>
            </a:r>
            <a:r>
              <a:rPr lang="en-US" sz="1600">
                <a:latin typeface="Arial Narrow" panose="020B0606020202030204" pitchFamily="34" charset="0"/>
              </a:rPr>
              <a:t>str.charAt(i)</a:t>
            </a:r>
          </a:p>
        </p:txBody>
      </p:sp>
      <p:cxnSp>
        <p:nvCxnSpPr>
          <p:cNvPr id="38" name="Straight Arrow Connector 37"/>
          <p:cNvCxnSpPr>
            <a:stCxn id="37" idx="2"/>
            <a:endCxn id="32" idx="0"/>
          </p:cNvCxnSpPr>
          <p:nvPr/>
        </p:nvCxnSpPr>
        <p:spPr>
          <a:xfrm flipH="1">
            <a:off x="2432821" y="4844752"/>
            <a:ext cx="5579" cy="45719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1021207" y="4155975"/>
            <a:ext cx="5136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smtClean="0">
                <a:solidFill>
                  <a:schemeClr val="bg1"/>
                </a:solidFill>
                <a:latin typeface="Arial Narrow" panose="020B0606020202030204" pitchFamily="34" charset="0"/>
              </a:rPr>
              <a:t>True</a:t>
            </a:r>
            <a:endParaRPr lang="en-US" sz="1400" b="1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438400" y="4796252"/>
            <a:ext cx="556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smtClean="0">
                <a:solidFill>
                  <a:schemeClr val="bg1"/>
                </a:solidFill>
                <a:latin typeface="Arial Narrow" panose="020B0606020202030204" pitchFamily="34" charset="0"/>
              </a:rPr>
              <a:t>False</a:t>
            </a:r>
            <a:endParaRPr lang="en-US" sz="1400" b="1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41" name="Flowchart: Process 40"/>
          <p:cNvSpPr/>
          <p:nvPr/>
        </p:nvSpPr>
        <p:spPr>
          <a:xfrm>
            <a:off x="762001" y="5301951"/>
            <a:ext cx="514350" cy="304801"/>
          </a:xfrm>
          <a:prstGeom prst="flowChart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latin typeface="Arial Narrow" panose="020B0606020202030204" pitchFamily="34" charset="0"/>
                <a:cs typeface="Courier New" pitchFamily="49" charset="0"/>
              </a:rPr>
              <a:t>i++</a:t>
            </a:r>
            <a:endParaRPr lang="en-US" sz="1600" b="1">
              <a:latin typeface="Arial Narrow" panose="020B0606020202030204" pitchFamily="34" charset="0"/>
              <a:cs typeface="Courier New" pitchFamily="49" charset="0"/>
            </a:endParaRPr>
          </a:p>
        </p:txBody>
      </p:sp>
      <p:cxnSp>
        <p:nvCxnSpPr>
          <p:cNvPr id="42" name="Elbow Connector 41"/>
          <p:cNvCxnSpPr>
            <a:stCxn id="37" idx="1"/>
            <a:endCxn id="41" idx="0"/>
          </p:cNvCxnSpPr>
          <p:nvPr/>
        </p:nvCxnSpPr>
        <p:spPr>
          <a:xfrm rot="10800000" flipV="1">
            <a:off x="1019176" y="4465483"/>
            <a:ext cx="200024" cy="836467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32" idx="1"/>
            <a:endCxn id="41" idx="3"/>
          </p:cNvCxnSpPr>
          <p:nvPr/>
        </p:nvCxnSpPr>
        <p:spPr>
          <a:xfrm flipH="1">
            <a:off x="1276351" y="5454352"/>
            <a:ext cx="57691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8864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continue Statement in Iteration</a:t>
            </a:r>
            <a:endParaRPr lang="en-US"/>
          </a:p>
        </p:txBody>
      </p:sp>
      <p:sp>
        <p:nvSpPr>
          <p:cNvPr id="23" name="Text Box 5"/>
          <p:cNvSpPr txBox="1">
            <a:spLocks noChangeArrowheads="1"/>
          </p:cNvSpPr>
          <p:nvPr/>
        </p:nvSpPr>
        <p:spPr bwMode="auto">
          <a:xfrm>
            <a:off x="1143000" y="2625293"/>
            <a:ext cx="7010400" cy="3785652"/>
          </a:xfrm>
          <a:prstGeom prst="rect">
            <a:avLst/>
          </a:prstGeom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marL="173038">
              <a:defRPr>
                <a:solidFill>
                  <a:schemeClr val="tx1"/>
                </a:solidFill>
                <a:latin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kumimoji="1" lang="en-US" sz="1600">
                <a:solidFill>
                  <a:schemeClr val="bg1"/>
                </a:solidFill>
                <a:latin typeface="+mn-lt"/>
              </a:rPr>
              <a:t>class </a:t>
            </a:r>
            <a:r>
              <a:rPr kumimoji="1" lang="en-US" sz="1600" b="1">
                <a:solidFill>
                  <a:schemeClr val="bg1"/>
                </a:solidFill>
                <a:latin typeface="+mn-lt"/>
              </a:rPr>
              <a:t>ContinueDemo</a:t>
            </a:r>
            <a:r>
              <a:rPr kumimoji="1" lang="en-US" sz="1600">
                <a:solidFill>
                  <a:schemeClr val="bg1"/>
                </a:solidFill>
                <a:latin typeface="+mn-lt"/>
              </a:rPr>
              <a:t> {</a:t>
            </a:r>
          </a:p>
          <a:p>
            <a:r>
              <a:rPr kumimoji="1" lang="en-US" sz="1600">
                <a:solidFill>
                  <a:schemeClr val="bg1"/>
                </a:solidFill>
                <a:latin typeface="+mn-lt"/>
              </a:rPr>
              <a:t>    public static void main(String[] args) {</a:t>
            </a:r>
          </a:p>
          <a:p>
            <a:r>
              <a:rPr kumimoji="1" lang="en-US" sz="1600">
                <a:solidFill>
                  <a:schemeClr val="bg1"/>
                </a:solidFill>
                <a:latin typeface="+mn-lt"/>
              </a:rPr>
              <a:t>        String searchMe = "peter piper picked a peck of pickled peppers";</a:t>
            </a:r>
          </a:p>
          <a:p>
            <a:r>
              <a:rPr kumimoji="1" lang="en-US" sz="1600">
                <a:solidFill>
                  <a:schemeClr val="bg1"/>
                </a:solidFill>
                <a:latin typeface="+mn-lt"/>
              </a:rPr>
              <a:t>        int max = searchMe.length();</a:t>
            </a:r>
          </a:p>
          <a:p>
            <a:r>
              <a:rPr kumimoji="1" lang="en-US" sz="1600">
                <a:solidFill>
                  <a:schemeClr val="bg1"/>
                </a:solidFill>
                <a:latin typeface="+mn-lt"/>
              </a:rPr>
              <a:t>        int numPs = 0;</a:t>
            </a:r>
          </a:p>
          <a:p>
            <a:r>
              <a:rPr kumimoji="1" lang="en-US" sz="1600">
                <a:solidFill>
                  <a:schemeClr val="bg1"/>
                </a:solidFill>
                <a:latin typeface="+mn-lt"/>
              </a:rPr>
              <a:t>        for (int i = 0; i &lt; max; </a:t>
            </a:r>
            <a:r>
              <a:rPr kumimoji="1" lang="en-US" sz="1600" smtClean="0">
                <a:solidFill>
                  <a:schemeClr val="bg1"/>
                </a:solidFill>
                <a:latin typeface="+mn-lt"/>
              </a:rPr>
              <a:t>i++) {</a:t>
            </a:r>
            <a:endParaRPr kumimoji="1" lang="en-US" sz="1600">
              <a:solidFill>
                <a:schemeClr val="bg1"/>
              </a:solidFill>
              <a:latin typeface="+mn-lt"/>
            </a:endParaRPr>
          </a:p>
          <a:p>
            <a:r>
              <a:rPr kumimoji="1" lang="en-US" sz="1600">
                <a:solidFill>
                  <a:schemeClr val="bg1"/>
                </a:solidFill>
                <a:latin typeface="+mn-lt"/>
              </a:rPr>
              <a:t>            //interested only </a:t>
            </a:r>
            <a:r>
              <a:rPr kumimoji="1" lang="en-US" sz="1600" smtClean="0">
                <a:solidFill>
                  <a:schemeClr val="bg1"/>
                </a:solidFill>
                <a:latin typeface="+mn-lt"/>
              </a:rPr>
              <a:t>in </a:t>
            </a:r>
            <a:r>
              <a:rPr kumimoji="1" lang="en-US" sz="1600">
                <a:solidFill>
                  <a:schemeClr val="bg1"/>
                </a:solidFill>
                <a:latin typeface="+mn-lt"/>
              </a:rPr>
              <a:t>p's</a:t>
            </a:r>
          </a:p>
          <a:p>
            <a:r>
              <a:rPr kumimoji="1" lang="en-US" sz="1600">
                <a:solidFill>
                  <a:schemeClr val="bg1"/>
                </a:solidFill>
                <a:latin typeface="+mn-lt"/>
              </a:rPr>
              <a:t>            if (searchMe.charAt(i) != 'p')</a:t>
            </a:r>
          </a:p>
          <a:p>
            <a:r>
              <a:rPr kumimoji="1" lang="en-US" sz="1600">
                <a:solidFill>
                  <a:schemeClr val="bg1"/>
                </a:solidFill>
                <a:latin typeface="+mn-lt"/>
              </a:rPr>
              <a:t>                </a:t>
            </a:r>
            <a:r>
              <a:rPr kumimoji="1" lang="en-US" sz="1600" b="1">
                <a:solidFill>
                  <a:srgbClr val="C00000"/>
                </a:solidFill>
                <a:latin typeface="+mn-lt"/>
              </a:rPr>
              <a:t>continue;</a:t>
            </a:r>
            <a:r>
              <a:rPr kumimoji="1" lang="en-US" sz="1600">
                <a:solidFill>
                  <a:srgbClr val="C00000"/>
                </a:solidFill>
                <a:latin typeface="+mn-lt"/>
              </a:rPr>
              <a:t>            </a:t>
            </a:r>
            <a:r>
              <a:rPr kumimoji="1" lang="en-US" sz="1600">
                <a:solidFill>
                  <a:schemeClr val="bg1"/>
                </a:solidFill>
                <a:latin typeface="+mn-lt"/>
              </a:rPr>
              <a:t>//process p's</a:t>
            </a:r>
          </a:p>
          <a:p>
            <a:r>
              <a:rPr kumimoji="1" lang="en-US" sz="1600">
                <a:solidFill>
                  <a:schemeClr val="bg1"/>
                </a:solidFill>
                <a:latin typeface="+mn-lt"/>
              </a:rPr>
              <a:t>                numPs++;</a:t>
            </a:r>
          </a:p>
          <a:p>
            <a:r>
              <a:rPr kumimoji="1" lang="en-US" sz="1600">
                <a:solidFill>
                  <a:schemeClr val="bg1"/>
                </a:solidFill>
                <a:latin typeface="+mn-lt"/>
              </a:rPr>
              <a:t>        }</a:t>
            </a:r>
          </a:p>
          <a:p>
            <a:r>
              <a:rPr kumimoji="1" lang="en-US" sz="1600">
                <a:solidFill>
                  <a:schemeClr val="bg1"/>
                </a:solidFill>
                <a:latin typeface="+mn-lt"/>
              </a:rPr>
              <a:t>        System.out.println("Found " + numPs + " p's in the string.");</a:t>
            </a:r>
          </a:p>
          <a:p>
            <a:r>
              <a:rPr kumimoji="1" lang="en-US" sz="1600">
                <a:solidFill>
                  <a:schemeClr val="bg1"/>
                </a:solidFill>
                <a:latin typeface="+mn-lt"/>
              </a:rPr>
              <a:t>    }</a:t>
            </a:r>
          </a:p>
          <a:p>
            <a:r>
              <a:rPr kumimoji="1" lang="en-US" sz="1600">
                <a:solidFill>
                  <a:schemeClr val="bg1"/>
                </a:solidFill>
                <a:latin typeface="+mn-lt"/>
              </a:rPr>
              <a:t>} </a:t>
            </a:r>
          </a:p>
          <a:p>
            <a:endParaRPr kumimoji="1" lang="en-US" sz="1600" b="1">
              <a:solidFill>
                <a:schemeClr val="bg1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199413" y="2215480"/>
            <a:ext cx="2953987" cy="338554"/>
          </a:xfrm>
          <a:prstGeom prst="rect">
            <a:avLst/>
          </a:prstGeom>
          <a:solidFill>
            <a:srgbClr val="00B0F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z="1600" b="1">
                <a:latin typeface="Arial Narrow" panose="020B0606020202030204" pitchFamily="34" charset="0"/>
              </a:rPr>
              <a:t>Contoh continue pada java</a:t>
            </a:r>
            <a:endParaRPr lang="en-US" sz="1600" b="1" u="sng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439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Methods</a:t>
            </a:r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smtClean="0"/>
              <a:t>Method is </a:t>
            </a:r>
            <a:r>
              <a:rPr lang="en-US" sz="2400"/>
              <a:t>known as a function or procedure in other </a:t>
            </a:r>
            <a:r>
              <a:rPr lang="en-US" sz="2400" smtClean="0"/>
              <a:t>languages.</a:t>
            </a:r>
          </a:p>
          <a:p>
            <a:endParaRPr lang="en-US" sz="2400" smtClean="0"/>
          </a:p>
          <a:p>
            <a:endParaRPr lang="en-US" sz="2400"/>
          </a:p>
        </p:txBody>
      </p:sp>
      <p:sp>
        <p:nvSpPr>
          <p:cNvPr id="8" name="TextBox 7"/>
          <p:cNvSpPr txBox="1"/>
          <p:nvPr/>
        </p:nvSpPr>
        <p:spPr>
          <a:xfrm>
            <a:off x="1691680" y="2564904"/>
            <a:ext cx="6172200" cy="39703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tabLst>
                <a:tab pos="225425" algn="l"/>
                <a:tab pos="463550" algn="l"/>
                <a:tab pos="688975" algn="l"/>
              </a:tabLst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smtClean="0">
                <a:latin typeface="Courier New" pitchFamily="49" charset="0"/>
                <a:cs typeface="Courier New" pitchFamily="49" charset="0"/>
              </a:rPr>
              <a:t>MinTest {</a:t>
            </a:r>
            <a:endParaRPr lang="en-US" b="1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225425" algn="l"/>
                <a:tab pos="463550" algn="l"/>
                <a:tab pos="688975" algn="l"/>
              </a:tabLst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static void main( String [ ] args </a:t>
            </a:r>
            <a:r>
              <a:rPr lang="en-US" b="1" smtClean="0">
                <a:latin typeface="Courier New" pitchFamily="49" charset="0"/>
                <a:cs typeface="Courier New" pitchFamily="49" charset="0"/>
              </a:rPr>
              <a:t>) {</a:t>
            </a:r>
            <a:endParaRPr lang="en-US" b="1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225425" algn="l"/>
                <a:tab pos="463550" algn="l"/>
                <a:tab pos="688975" algn="l"/>
              </a:tabLst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		int 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a = 3;</a:t>
            </a:r>
          </a:p>
          <a:p>
            <a:pPr>
              <a:tabLst>
                <a:tab pos="225425" algn="l"/>
                <a:tab pos="463550" algn="l"/>
                <a:tab pos="688975" algn="l"/>
              </a:tabLst>
            </a:pPr>
            <a:r>
              <a:rPr lang="en-US" b="1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smtClean="0">
                <a:latin typeface="Courier New" pitchFamily="49" charset="0"/>
                <a:cs typeface="Courier New" pitchFamily="49" charset="0"/>
              </a:rPr>
              <a:t>	int 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b = 7;</a:t>
            </a:r>
          </a:p>
          <a:p>
            <a:pPr>
              <a:tabLst>
                <a:tab pos="225425" algn="l"/>
                <a:tab pos="463550" algn="l"/>
                <a:tab pos="688975" algn="l"/>
              </a:tabLst>
            </a:pPr>
            <a:endParaRPr lang="en-US" b="1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225425" algn="l"/>
                <a:tab pos="463550" algn="l"/>
                <a:tab pos="688975" algn="l"/>
              </a:tabLst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		System.out.println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( min( a, b ) );</a:t>
            </a:r>
          </a:p>
          <a:p>
            <a:pPr>
              <a:tabLst>
                <a:tab pos="225425" algn="l"/>
                <a:tab pos="463550" algn="l"/>
                <a:tab pos="688975" algn="l"/>
              </a:tabLst>
            </a:pPr>
            <a:r>
              <a:rPr lang="en-US" b="1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225425" algn="l"/>
                <a:tab pos="463550" algn="l"/>
                <a:tab pos="688975" algn="l"/>
              </a:tabLst>
            </a:pPr>
            <a:endParaRPr lang="en-US" b="1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225425" algn="l"/>
                <a:tab pos="463550" algn="l"/>
                <a:tab pos="688975" algn="l"/>
              </a:tabLst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	// 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Method declaration</a:t>
            </a:r>
          </a:p>
          <a:p>
            <a:pPr>
              <a:tabLst>
                <a:tab pos="225425" algn="l"/>
                <a:tab pos="463550" algn="l"/>
                <a:tab pos="688975" algn="l"/>
              </a:tabLst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static int min( int x, int y </a:t>
            </a:r>
            <a:r>
              <a:rPr lang="en-US" b="1" smtClean="0">
                <a:latin typeface="Courier New" pitchFamily="49" charset="0"/>
                <a:cs typeface="Courier New" pitchFamily="49" charset="0"/>
              </a:rPr>
              <a:t>)  {</a:t>
            </a:r>
            <a:endParaRPr lang="en-US" b="1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225425" algn="l"/>
                <a:tab pos="463550" algn="l"/>
                <a:tab pos="688975" algn="l"/>
              </a:tabLst>
            </a:pPr>
            <a:r>
              <a:rPr lang="es-ES" b="1">
                <a:latin typeface="Courier New" pitchFamily="49" charset="0"/>
                <a:cs typeface="Courier New" pitchFamily="49" charset="0"/>
              </a:rPr>
              <a:t>	</a:t>
            </a:r>
            <a:r>
              <a:rPr lang="es-ES" b="1" smtClean="0">
                <a:latin typeface="Courier New" pitchFamily="49" charset="0"/>
                <a:cs typeface="Courier New" pitchFamily="49" charset="0"/>
              </a:rPr>
              <a:t>	return </a:t>
            </a:r>
            <a:r>
              <a:rPr lang="es-ES" b="1">
                <a:latin typeface="Courier New" pitchFamily="49" charset="0"/>
                <a:cs typeface="Courier New" pitchFamily="49" charset="0"/>
              </a:rPr>
              <a:t>x &lt; y ? x : y;</a:t>
            </a:r>
          </a:p>
          <a:p>
            <a:pPr>
              <a:tabLst>
                <a:tab pos="225425" algn="l"/>
                <a:tab pos="463550" algn="l"/>
                <a:tab pos="688975" algn="l"/>
              </a:tabLst>
            </a:pPr>
            <a:r>
              <a:rPr lang="en-US" b="1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225425" algn="l"/>
                <a:tab pos="463550" algn="l"/>
                <a:tab pos="688975" algn="l"/>
              </a:tabLst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057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Exercises</a:t>
            </a:r>
            <a:endParaRPr lang="en-US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855365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err="1"/>
              <a:t>Modifikasi</a:t>
            </a:r>
            <a:r>
              <a:rPr lang="en-US" dirty="0"/>
              <a:t>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calculatorApp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pada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 slide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berikutnya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)</a:t>
            </a:r>
            <a:r>
              <a:rPr lang="en-US" dirty="0" smtClean="0"/>
              <a:t>,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membaca</a:t>
            </a:r>
            <a:r>
              <a:rPr lang="en-US" dirty="0"/>
              <a:t> input </a:t>
            </a:r>
            <a:r>
              <a:rPr lang="en-US" dirty="0" err="1"/>
              <a:t>untuk</a:t>
            </a:r>
            <a:r>
              <a:rPr lang="en-US" dirty="0"/>
              <a:t> x </a:t>
            </a:r>
            <a:r>
              <a:rPr lang="en-US" dirty="0" err="1"/>
              <a:t>dan</a:t>
            </a:r>
            <a:r>
              <a:rPr lang="en-US" dirty="0"/>
              <a:t> y,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 smtClean="0"/>
              <a:t>JOptionPane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err="1" smtClean="0"/>
              <a:t>Modifikasi</a:t>
            </a:r>
            <a:r>
              <a:rPr lang="en-US" dirty="0" smtClean="0"/>
              <a:t> program </a:t>
            </a:r>
            <a:r>
              <a:rPr lang="en-US" b="1" dirty="0"/>
              <a:t>Example for – searching number of character in a sentence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while </a:t>
            </a:r>
            <a:r>
              <a:rPr lang="en-US" dirty="0" smtClean="0"/>
              <a:t>– loops.</a:t>
            </a:r>
          </a:p>
          <a:p>
            <a:r>
              <a:rPr lang="en-US" dirty="0" err="1" smtClean="0"/>
              <a:t>Kirim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: </a:t>
            </a:r>
            <a:r>
              <a:rPr lang="id-ID" smtClean="0"/>
              <a:t>chaerul.anwar@upj.ac.id</a:t>
            </a:r>
            <a:endParaRPr lang="en-US" dirty="0" smtClean="0"/>
          </a:p>
          <a:p>
            <a:pPr lvl="1"/>
            <a:r>
              <a:rPr lang="en-US" dirty="0" smtClean="0"/>
              <a:t>Subject: </a:t>
            </a:r>
            <a:r>
              <a:rPr lang="en-US" dirty="0" err="1" smtClean="0"/>
              <a:t>tugas</a:t>
            </a:r>
            <a:r>
              <a:rPr lang="en-US" dirty="0" smtClean="0"/>
              <a:t> </a:t>
            </a:r>
            <a:r>
              <a:rPr lang="en-US" dirty="0" err="1" smtClean="0"/>
              <a:t>bhsprog</a:t>
            </a:r>
            <a:r>
              <a:rPr lang="en-US" dirty="0" smtClean="0"/>
              <a:t> 01</a:t>
            </a:r>
          </a:p>
          <a:p>
            <a:pPr lvl="1"/>
            <a:r>
              <a:rPr lang="en-US" dirty="0" err="1" smtClean="0"/>
              <a:t>Kasih</a:t>
            </a:r>
            <a:r>
              <a:rPr lang="en-US" dirty="0" smtClean="0"/>
              <a:t> </a:t>
            </a:r>
            <a:r>
              <a:rPr lang="en-US" dirty="0" err="1" smtClean="0"/>
              <a:t>keterangan</a:t>
            </a:r>
            <a:r>
              <a:rPr lang="en-US" dirty="0" smtClean="0"/>
              <a:t> </a:t>
            </a:r>
            <a:r>
              <a:rPr lang="en-US" dirty="0" err="1" smtClean="0"/>
              <a:t>nim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nama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email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162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 calculatorApp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t>AER – 2011/2012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t>Universitas Pembangunan Jaya – SIF_TIF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t>SIF1213 - </a:t>
            </a:r>
            <a:fld id="{856524A2-1DDE-4CC8-AD9C-EA4094C56FD8}" type="slidenum">
              <a:rPr/>
              <a:pPr/>
              <a:t>16</a:t>
            </a:fld>
            <a:endParaRPr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838200" y="2016457"/>
            <a:ext cx="7467600" cy="331754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class calculatorApp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	public static void main(String[] args) {</a:t>
            </a:r>
          </a:p>
          <a:p>
            <a:pPr marL="1603375" indent="0">
              <a:spcBef>
                <a:spcPts val="0"/>
              </a:spcBef>
              <a:buNone/>
            </a:pPr>
            <a:r>
              <a:rPr lang="en-US" sz="1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	double x = 7.5;</a:t>
            </a:r>
          </a:p>
          <a:p>
            <a:pPr marL="1603375" indent="0">
              <a:spcBef>
                <a:spcPts val="0"/>
              </a:spcBef>
              <a:buNone/>
            </a:pPr>
            <a:r>
              <a:rPr lang="en-US" sz="1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	double y = 3.3;</a:t>
            </a:r>
          </a:p>
          <a:p>
            <a:pPr marL="1603375" indent="0">
              <a:spcBef>
                <a:spcPts val="0"/>
              </a:spcBef>
              <a:buNone/>
            </a:pPr>
            <a:r>
              <a:rPr lang="en-US" sz="1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	System.out.println("x = " + x);</a:t>
            </a:r>
          </a:p>
          <a:p>
            <a:pPr marL="1603375" indent="0">
              <a:spcBef>
                <a:spcPts val="0"/>
              </a:spcBef>
              <a:buNone/>
            </a:pPr>
            <a:r>
              <a:rPr lang="en-US" sz="1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	System.out.println("y = " + y);</a:t>
            </a:r>
          </a:p>
          <a:p>
            <a:pPr marL="1603375" indent="0">
              <a:spcBef>
                <a:spcPts val="0"/>
              </a:spcBef>
              <a:buNone/>
            </a:pPr>
            <a:r>
              <a:rPr lang="en-US" sz="1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	System.out.println("x + y = " + (x+y));</a:t>
            </a:r>
          </a:p>
          <a:p>
            <a:pPr marL="1603375" indent="0">
              <a:spcBef>
                <a:spcPts val="0"/>
              </a:spcBef>
              <a:buNone/>
            </a:pPr>
            <a:r>
              <a:rPr lang="en-US" sz="1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	System.out.println("x - y = " + (x-y));</a:t>
            </a:r>
          </a:p>
          <a:p>
            <a:pPr marL="1603375" indent="0">
              <a:spcBef>
                <a:spcPts val="0"/>
              </a:spcBef>
              <a:buNone/>
            </a:pPr>
            <a:r>
              <a:rPr lang="en-US" sz="1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	System.out.println("x * y = " + (x*y));</a:t>
            </a:r>
          </a:p>
          <a:p>
            <a:pPr marL="1603375" indent="0">
              <a:spcBef>
                <a:spcPts val="0"/>
              </a:spcBef>
              <a:buNone/>
            </a:pPr>
            <a:r>
              <a:rPr lang="en-US" sz="1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	System.out.println("x / y = " + (x/y));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13627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Iteration</a:t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- loops</a:t>
            </a:r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5257800" y="4555318"/>
            <a:ext cx="3209533" cy="203132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>
                <a:solidFill>
                  <a:prstClr val="white"/>
                </a:solidFill>
                <a:latin typeface="Arial Narrow" panose="020B0606020202030204" pitchFamily="34" charset="0"/>
              </a:rPr>
              <a:t>		for (int i = 0; i &lt; kalimat.length(); i++)</a:t>
            </a:r>
          </a:p>
          <a:p>
            <a:pPr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>
                <a:solidFill>
                  <a:prstClr val="white"/>
                </a:solidFill>
                <a:latin typeface="Arial Narrow" panose="020B0606020202030204" pitchFamily="34" charset="0"/>
              </a:rPr>
              <a:t>		{</a:t>
            </a:r>
          </a:p>
          <a:p>
            <a:pPr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>
                <a:solidFill>
                  <a:prstClr val="white"/>
                </a:solidFill>
                <a:latin typeface="Arial Narrow" panose="020B0606020202030204" pitchFamily="34" charset="0"/>
              </a:rPr>
              <a:t>			if (cari == kalimat.charAt(i)) {</a:t>
            </a:r>
          </a:p>
          <a:p>
            <a:pPr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>
                <a:solidFill>
                  <a:prstClr val="white"/>
                </a:solidFill>
                <a:latin typeface="Arial Narrow" panose="020B0606020202030204" pitchFamily="34" charset="0"/>
              </a:rPr>
              <a:t>				jumlah++;</a:t>
            </a:r>
          </a:p>
          <a:p>
            <a:pPr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>
                <a:solidFill>
                  <a:prstClr val="white"/>
                </a:solidFill>
                <a:latin typeface="Arial Narrow" panose="020B0606020202030204" pitchFamily="34" charset="0"/>
              </a:rPr>
              <a:t>			}</a:t>
            </a:r>
          </a:p>
          <a:p>
            <a:pPr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>
                <a:solidFill>
                  <a:prstClr val="white"/>
                </a:solidFill>
                <a:latin typeface="Arial Narrow" panose="020B0606020202030204" pitchFamily="34" charset="0"/>
              </a:rPr>
              <a:t>		}</a:t>
            </a:r>
          </a:p>
          <a:p>
            <a:pPr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>
                <a:solidFill>
                  <a:prstClr val="white"/>
                </a:solidFill>
                <a:latin typeface="Arial Narrow" panose="020B0606020202030204" pitchFamily="34" charset="0"/>
              </a:rPr>
              <a:t>		System.out.println(jumlah);</a:t>
            </a:r>
          </a:p>
          <a:p>
            <a:pPr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>
                <a:solidFill>
                  <a:prstClr val="white"/>
                </a:solidFill>
                <a:latin typeface="Arial Narrow" panose="020B0606020202030204" pitchFamily="34" charset="0"/>
              </a:rPr>
              <a:t>	}</a:t>
            </a:r>
          </a:p>
          <a:p>
            <a:pPr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 smtClean="0">
                <a:solidFill>
                  <a:prstClr val="white"/>
                </a:solidFill>
                <a:latin typeface="Arial Narrow" panose="020B0606020202030204" pitchFamily="34" charset="0"/>
              </a:rPr>
              <a:t>}</a:t>
            </a:r>
            <a:endParaRPr lang="en-US" sz="1400" b="1">
              <a:solidFill>
                <a:prstClr val="white"/>
              </a:solidFill>
              <a:latin typeface="Arial Narrow" panose="020B0606020202030204" pitchFamily="34" charset="0"/>
            </a:endParaRPr>
          </a:p>
        </p:txBody>
      </p:sp>
      <p:sp>
        <p:nvSpPr>
          <p:cNvPr id="24" name="Content Placeholder 2"/>
          <p:cNvSpPr>
            <a:spLocks noGrp="1"/>
          </p:cNvSpPr>
          <p:nvPr>
            <p:ph idx="1"/>
          </p:nvPr>
        </p:nvSpPr>
        <p:spPr>
          <a:xfrm>
            <a:off x="326504" y="1888318"/>
            <a:ext cx="5181600" cy="41148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0" indent="0">
              <a:buNone/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 smtClean="0">
                <a:latin typeface="Arial Narrow" panose="020B0606020202030204" pitchFamily="34" charset="0"/>
              </a:rPr>
              <a:t>import java.util.Scanner;</a:t>
            </a:r>
          </a:p>
          <a:p>
            <a:pPr marL="0" indent="0">
              <a:buNone/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endParaRPr lang="en-US" sz="1400" b="1" smtClean="0">
              <a:latin typeface="Arial Narrow" panose="020B0606020202030204" pitchFamily="34" charset="0"/>
            </a:endParaRPr>
          </a:p>
          <a:p>
            <a:pPr marL="0" indent="0">
              <a:buNone/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 smtClean="0">
                <a:latin typeface="Arial Narrow" panose="020B0606020202030204" pitchFamily="34" charset="0"/>
              </a:rPr>
              <a:t>public class string_charCheck {</a:t>
            </a:r>
          </a:p>
          <a:p>
            <a:pPr marL="0" indent="0">
              <a:buNone/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 smtClean="0">
                <a:latin typeface="Arial Narrow" panose="020B0606020202030204" pitchFamily="34" charset="0"/>
              </a:rPr>
              <a:t>	public static void main(String[] args) {</a:t>
            </a:r>
          </a:p>
          <a:p>
            <a:pPr marL="0" indent="0">
              <a:buNone/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 smtClean="0">
                <a:latin typeface="Arial Narrow" panose="020B0606020202030204" pitchFamily="34" charset="0"/>
              </a:rPr>
              <a:t>		String kalimat;</a:t>
            </a:r>
          </a:p>
          <a:p>
            <a:pPr marL="0" indent="0">
              <a:buNone/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 smtClean="0">
                <a:latin typeface="Arial Narrow" panose="020B0606020202030204" pitchFamily="34" charset="0"/>
              </a:rPr>
              <a:t>		char cari;</a:t>
            </a:r>
          </a:p>
          <a:p>
            <a:pPr marL="0" indent="0">
              <a:buNone/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 smtClean="0">
                <a:latin typeface="Arial Narrow" panose="020B0606020202030204" pitchFamily="34" charset="0"/>
              </a:rPr>
              <a:t>		int jumlah=0;</a:t>
            </a:r>
          </a:p>
          <a:p>
            <a:pPr marL="0" indent="0">
              <a:buNone/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 smtClean="0">
                <a:latin typeface="Arial Narrow" panose="020B0606020202030204" pitchFamily="34" charset="0"/>
              </a:rPr>
              <a:t>		</a:t>
            </a:r>
          </a:p>
          <a:p>
            <a:pPr marL="0" indent="0">
              <a:buNone/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 smtClean="0">
                <a:latin typeface="Arial Narrow" panose="020B0606020202030204" pitchFamily="34" charset="0"/>
              </a:rPr>
              <a:t>		System.out.println("Masukkan kalimat anda! ");</a:t>
            </a:r>
          </a:p>
          <a:p>
            <a:pPr marL="0" indent="0">
              <a:buNone/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 smtClean="0">
                <a:latin typeface="Arial Narrow" panose="020B0606020202030204" pitchFamily="34" charset="0"/>
              </a:rPr>
              <a:t>		Scanner input1 = new Scanner(System.in);</a:t>
            </a:r>
          </a:p>
          <a:p>
            <a:pPr marL="0" indent="0">
              <a:buNone/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 smtClean="0">
                <a:latin typeface="Arial Narrow" panose="020B0606020202030204" pitchFamily="34" charset="0"/>
              </a:rPr>
              <a:t>		kalimat = input1.nextLine();</a:t>
            </a:r>
          </a:p>
          <a:p>
            <a:pPr marL="0" indent="0">
              <a:buNone/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 smtClean="0">
                <a:latin typeface="Arial Narrow" panose="020B0606020202030204" pitchFamily="34" charset="0"/>
              </a:rPr>
              <a:t>		</a:t>
            </a:r>
          </a:p>
          <a:p>
            <a:pPr marL="0" indent="0">
              <a:buNone/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 smtClean="0">
                <a:latin typeface="Arial Narrow" panose="020B0606020202030204" pitchFamily="34" charset="0"/>
              </a:rPr>
              <a:t>		System.out.println("Masukkan karakter yg ingin dihitung! ");</a:t>
            </a:r>
          </a:p>
          <a:p>
            <a:pPr marL="0" indent="0">
              <a:buNone/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 smtClean="0">
                <a:latin typeface="Arial Narrow" panose="020B0606020202030204" pitchFamily="34" charset="0"/>
              </a:rPr>
              <a:t>		Scanner input2 = new Scanner(System.in);</a:t>
            </a:r>
          </a:p>
          <a:p>
            <a:pPr marL="0" indent="0">
              <a:buNone/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 smtClean="0">
                <a:latin typeface="Arial Narrow" panose="020B0606020202030204" pitchFamily="34" charset="0"/>
              </a:rPr>
              <a:t>		cari = input2.nextLine().charAt(0);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732814" y="1930764"/>
            <a:ext cx="2734520" cy="1015663"/>
          </a:xfrm>
          <a:prstGeom prst="rect">
            <a:avLst/>
          </a:prstGeom>
          <a:solidFill>
            <a:srgbClr val="00B0F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z="2000" b="1" smtClean="0">
                <a:solidFill>
                  <a:prstClr val="black"/>
                </a:solidFill>
                <a:latin typeface="Arial Narrow" panose="020B0606020202030204" pitchFamily="34" charset="0"/>
              </a:rPr>
              <a:t>Example </a:t>
            </a:r>
            <a:r>
              <a:rPr lang="en-US" sz="2000" b="1">
                <a:solidFill>
                  <a:prstClr val="black"/>
                </a:solidFill>
                <a:latin typeface="Arial Narrow" panose="020B0606020202030204" pitchFamily="34" charset="0"/>
              </a:rPr>
              <a:t>for </a:t>
            </a:r>
            <a:r>
              <a:rPr lang="en-US" sz="2000" b="1" smtClean="0">
                <a:solidFill>
                  <a:prstClr val="black"/>
                </a:solidFill>
                <a:latin typeface="Arial Narrow" panose="020B0606020202030204" pitchFamily="34" charset="0"/>
              </a:rPr>
              <a:t>– searching number of character in a sentence</a:t>
            </a:r>
            <a:endParaRPr lang="en-US" sz="2000" b="1" u="sng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26" name="Bent Arrow 25"/>
          <p:cNvSpPr/>
          <p:nvPr/>
        </p:nvSpPr>
        <p:spPr>
          <a:xfrm rot="10800000" flipH="1">
            <a:off x="3886201" y="6105392"/>
            <a:ext cx="1295400" cy="354926"/>
          </a:xfrm>
          <a:prstGeom prst="bentArrow">
            <a:avLst>
              <a:gd name="adj1" fmla="val 25000"/>
              <a:gd name="adj2" fmla="val 21654"/>
              <a:gd name="adj3" fmla="val 25000"/>
              <a:gd name="adj4" fmla="val 43750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868818" y="6372036"/>
            <a:ext cx="1050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prstClr val="black"/>
                </a:solidFill>
                <a:latin typeface="Arial Narrow" panose="020B0606020202030204" pitchFamily="34" charset="0"/>
              </a:rPr>
              <a:t>Continued</a:t>
            </a:r>
            <a:endParaRPr lang="en-US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659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Terima Kasih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en-US" smtClean="0"/>
          </a:p>
          <a:p>
            <a:pPr marL="109728" indent="0" algn="ctr">
              <a:buNone/>
            </a:pPr>
            <a:r>
              <a:rPr lang="en-US" smtClean="0">
                <a:solidFill>
                  <a:schemeClr val="accent1"/>
                </a:solidFill>
              </a:rPr>
              <a:t>“</a:t>
            </a:r>
            <a:r>
              <a:rPr lang="en-US" i="1" smtClean="0">
                <a:solidFill>
                  <a:schemeClr val="accent1"/>
                </a:solidFill>
              </a:rPr>
              <a:t>The More You Share, </a:t>
            </a:r>
          </a:p>
          <a:p>
            <a:pPr marL="109728" indent="0" algn="ctr">
              <a:buNone/>
            </a:pPr>
            <a:r>
              <a:rPr lang="en-US" i="1">
                <a:solidFill>
                  <a:schemeClr val="accent1"/>
                </a:solidFill>
              </a:rPr>
              <a:t>	</a:t>
            </a:r>
            <a:r>
              <a:rPr lang="en-US" i="1" smtClean="0">
                <a:solidFill>
                  <a:schemeClr val="accent1"/>
                </a:solidFill>
              </a:rPr>
              <a:t>	The More You Get</a:t>
            </a:r>
            <a:r>
              <a:rPr lang="en-US" smtClean="0">
                <a:solidFill>
                  <a:schemeClr val="accent1"/>
                </a:solidFill>
              </a:rPr>
              <a:t>”</a:t>
            </a:r>
            <a:endParaRPr lang="en-US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9265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Objective</a:t>
            </a:r>
            <a:endParaRPr lang="id-ID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d-ID" dirty="0" smtClean="0"/>
              <a:t>Loop For </a:t>
            </a:r>
            <a:endParaRPr lang="en-US" dirty="0" smtClean="0"/>
          </a:p>
          <a:p>
            <a:r>
              <a:rPr lang="id-ID" dirty="0" smtClean="0"/>
              <a:t>While</a:t>
            </a:r>
          </a:p>
          <a:p>
            <a:r>
              <a:rPr lang="id-ID" dirty="0" smtClean="0"/>
              <a:t>Break and Continues</a:t>
            </a:r>
            <a:endParaRPr lang="en-US" dirty="0" smtClean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710814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Iteration</a:t>
            </a:r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- loops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286072" y="2585864"/>
            <a:ext cx="2461434" cy="3657600"/>
            <a:chOff x="457200" y="1600200"/>
            <a:chExt cx="2461434" cy="3657600"/>
          </a:xfrm>
        </p:grpSpPr>
        <p:sp>
          <p:nvSpPr>
            <p:cNvPr id="5" name="Rectangle 4"/>
            <p:cNvSpPr/>
            <p:nvPr/>
          </p:nvSpPr>
          <p:spPr>
            <a:xfrm>
              <a:off x="457200" y="1600200"/>
              <a:ext cx="2461434" cy="3657600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838200" y="1676400"/>
              <a:ext cx="2080434" cy="3439451"/>
              <a:chOff x="914400" y="1676400"/>
              <a:chExt cx="2080434" cy="3439451"/>
            </a:xfrm>
          </p:grpSpPr>
          <p:sp>
            <p:nvSpPr>
              <p:cNvPr id="7" name="Flowchart: Decision 6"/>
              <p:cNvSpPr/>
              <p:nvPr/>
            </p:nvSpPr>
            <p:spPr>
              <a:xfrm>
                <a:off x="990600" y="2441863"/>
                <a:ext cx="1507166" cy="606137"/>
              </a:xfrm>
              <a:prstGeom prst="flowChartDecision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smtClean="0">
                    <a:cs typeface="Courier New" pitchFamily="49" charset="0"/>
                  </a:rPr>
                  <a:t>i &lt; 6</a:t>
                </a:r>
              </a:p>
            </p:txBody>
          </p:sp>
          <p:sp>
            <p:nvSpPr>
              <p:cNvPr id="8" name="Flowchart: Process 7"/>
              <p:cNvSpPr/>
              <p:nvPr/>
            </p:nvSpPr>
            <p:spPr>
              <a:xfrm>
                <a:off x="1143000" y="1676400"/>
                <a:ext cx="1219200" cy="304801"/>
              </a:xfrm>
              <a:prstGeom prst="flowChartProcess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>
                    <a:cs typeface="Courier New" pitchFamily="49" charset="0"/>
                  </a:rPr>
                  <a:t>i = 1</a:t>
                </a: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295400" y="2961349"/>
                <a:ext cx="5136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True</a:t>
                </a:r>
                <a:endParaRPr lang="en-US" sz="1400" b="1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2438400" y="2466201"/>
                <a:ext cx="55643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False</a:t>
                </a:r>
                <a:endParaRPr lang="en-US" sz="1400" b="1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sp>
            <p:nvSpPr>
              <p:cNvPr id="11" name="Flowchart: Process 10"/>
              <p:cNvSpPr/>
              <p:nvPr/>
            </p:nvSpPr>
            <p:spPr>
              <a:xfrm>
                <a:off x="914400" y="3352800"/>
                <a:ext cx="1676400" cy="304800"/>
              </a:xfrm>
              <a:prstGeom prst="flowChartProcess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smtClean="0">
                    <a:latin typeface="Arial Narrow" panose="020B0606020202030204" pitchFamily="34" charset="0"/>
                  </a:rPr>
                  <a:t>Statements Here</a:t>
                </a:r>
                <a:endParaRPr lang="en-US" sz="1600">
                  <a:latin typeface="Arial Narrow" panose="020B0606020202030204" pitchFamily="34" charset="0"/>
                </a:endParaRPr>
              </a:p>
            </p:txBody>
          </p:sp>
          <p:sp>
            <p:nvSpPr>
              <p:cNvPr id="12" name="Flowchart: Process 11"/>
              <p:cNvSpPr/>
              <p:nvPr/>
            </p:nvSpPr>
            <p:spPr>
              <a:xfrm>
                <a:off x="1034478" y="3962399"/>
                <a:ext cx="1436244" cy="304801"/>
              </a:xfrm>
              <a:prstGeom prst="flowChartProcess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>
                    <a:cs typeface="Courier New" pitchFamily="49" charset="0"/>
                  </a:rPr>
                  <a:t>i++</a:t>
                </a:r>
              </a:p>
            </p:txBody>
          </p:sp>
          <p:cxnSp>
            <p:nvCxnSpPr>
              <p:cNvPr id="13" name="Straight Arrow Connector 12"/>
              <p:cNvCxnSpPr>
                <a:stCxn id="7" idx="2"/>
                <a:endCxn id="11" idx="0"/>
              </p:cNvCxnSpPr>
              <p:nvPr/>
            </p:nvCxnSpPr>
            <p:spPr>
              <a:xfrm>
                <a:off x="1744183" y="3048000"/>
                <a:ext cx="8417" cy="30480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/>
              <p:cNvCxnSpPr>
                <a:stCxn id="8" idx="2"/>
                <a:endCxn id="7" idx="0"/>
              </p:cNvCxnSpPr>
              <p:nvPr/>
            </p:nvCxnSpPr>
            <p:spPr>
              <a:xfrm flipH="1">
                <a:off x="1744183" y="1981201"/>
                <a:ext cx="8417" cy="46066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" name="Straight Arrow Connector 14"/>
              <p:cNvCxnSpPr>
                <a:stCxn id="11" idx="2"/>
                <a:endCxn id="12" idx="0"/>
              </p:cNvCxnSpPr>
              <p:nvPr/>
            </p:nvCxnSpPr>
            <p:spPr>
              <a:xfrm>
                <a:off x="1752600" y="3657600"/>
                <a:ext cx="0" cy="304799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" name="Elbow Connector 15"/>
              <p:cNvCxnSpPr>
                <a:stCxn id="12" idx="2"/>
              </p:cNvCxnSpPr>
              <p:nvPr/>
            </p:nvCxnSpPr>
            <p:spPr>
              <a:xfrm rot="5400000" flipH="1">
                <a:off x="703103" y="3217703"/>
                <a:ext cx="2098994" cy="12700"/>
              </a:xfrm>
              <a:prstGeom prst="bentConnector5">
                <a:avLst>
                  <a:gd name="adj1" fmla="val -10891"/>
                  <a:gd name="adj2" fmla="val 7822937"/>
                  <a:gd name="adj3" fmla="val 99917"/>
                </a:avLst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7" name="Elbow Connector 16"/>
              <p:cNvCxnSpPr>
                <a:stCxn id="7" idx="3"/>
              </p:cNvCxnSpPr>
              <p:nvPr/>
            </p:nvCxnSpPr>
            <p:spPr>
              <a:xfrm flipH="1">
                <a:off x="1740195" y="2744932"/>
                <a:ext cx="757571" cy="2370919"/>
              </a:xfrm>
              <a:prstGeom prst="bentConnector4">
                <a:avLst>
                  <a:gd name="adj1" fmla="val -30175"/>
                  <a:gd name="adj2" fmla="val 88129"/>
                </a:avLst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18" name="TextBox 17"/>
          <p:cNvSpPr txBox="1"/>
          <p:nvPr/>
        </p:nvSpPr>
        <p:spPr>
          <a:xfrm>
            <a:off x="900882" y="2204864"/>
            <a:ext cx="1828800" cy="338554"/>
          </a:xfrm>
          <a:prstGeom prst="rect">
            <a:avLst/>
          </a:prstGeom>
          <a:solidFill>
            <a:srgbClr val="00B0F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z="1600" b="1"/>
              <a:t>f</a:t>
            </a:r>
            <a:r>
              <a:rPr lang="en-US" sz="1600" b="1" smtClean="0"/>
              <a:t>or - loops</a:t>
            </a:r>
            <a:endParaRPr lang="en-US" sz="1600" b="1" u="sng"/>
          </a:p>
        </p:txBody>
      </p:sp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2876872" y="3331731"/>
            <a:ext cx="5943600" cy="1077218"/>
          </a:xfrm>
          <a:prstGeom prst="rect">
            <a:avLst/>
          </a:prstGeom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marL="173038">
              <a:defRPr>
                <a:solidFill>
                  <a:schemeClr val="tx1"/>
                </a:solidFill>
                <a:latin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kumimoji="1" lang="en-US" sz="1600" b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for (</a:t>
            </a:r>
            <a:r>
              <a:rPr kumimoji="1" lang="en-US" sz="1600" b="1" i="1">
                <a:latin typeface="Courier New" pitchFamily="49" charset="0"/>
                <a:cs typeface="Courier New" pitchFamily="49" charset="0"/>
              </a:rPr>
              <a:t>initialization</a:t>
            </a:r>
            <a:r>
              <a:rPr kumimoji="1" lang="en-US" sz="1600" b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kumimoji="1" lang="en-US" sz="1600" b="1" i="1">
                <a:latin typeface="Courier New" pitchFamily="49" charset="0"/>
                <a:cs typeface="Courier New" pitchFamily="49" charset="0"/>
              </a:rPr>
              <a:t>termination</a:t>
            </a:r>
            <a:r>
              <a:rPr kumimoji="1" lang="en-US" sz="1600" b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kumimoji="1" lang="en-US" sz="1600" b="1" i="1" smtClean="0">
                <a:latin typeface="Courier New" pitchFamily="49" charset="0"/>
                <a:cs typeface="Courier New" pitchFamily="49" charset="0"/>
              </a:rPr>
              <a:t>multiplier</a:t>
            </a:r>
            <a:r>
              <a:rPr kumimoji="1" lang="en-US" sz="1600" b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kumimoji="1" lang="en-US" sz="1600" b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kumimoji="1" lang="en-US" sz="1600" b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kumimoji="1" lang="en-US" sz="160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// your code goes here</a:t>
            </a:r>
          </a:p>
          <a:p>
            <a:r>
              <a:rPr kumimoji="1" lang="en-US" sz="1600" b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  <a:r>
              <a:rPr kumimoji="1" lang="en-US" sz="160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</p:txBody>
      </p: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2876872" y="5031467"/>
            <a:ext cx="5943600" cy="830997"/>
          </a:xfrm>
          <a:prstGeom prst="rect">
            <a:avLst/>
          </a:prstGeom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marL="173038">
              <a:defRPr>
                <a:solidFill>
                  <a:schemeClr val="tx1"/>
                </a:solidFill>
                <a:latin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kumimoji="1"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for(</a:t>
            </a:r>
            <a:r>
              <a:rPr kumimoji="1" lang="en-US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kumimoji="1"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kumimoji="1" lang="en-US" sz="16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kumimoji="1" lang="en-US" sz="1600" b="1" dirty="0" smtClean="0">
                <a:latin typeface="Courier New" pitchFamily="49" charset="0"/>
                <a:cs typeface="Courier New" pitchFamily="49" charset="0"/>
              </a:rPr>
              <a:t>=</a:t>
            </a:r>
            <a:r>
              <a:rPr kumimoji="1" lang="id-ID" sz="1600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kumimoji="1"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kumimoji="1" lang="en-US" sz="16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kumimoji="1" lang="en-US" sz="1600" b="1" dirty="0" smtClean="0">
                <a:latin typeface="Courier New" pitchFamily="49" charset="0"/>
                <a:cs typeface="Courier New" pitchFamily="49" charset="0"/>
              </a:rPr>
              <a:t>&lt;6</a:t>
            </a:r>
            <a:r>
              <a:rPr kumimoji="1"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kumimoji="1"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kumimoji="1" lang="en-US" sz="1600" b="1" dirty="0">
                <a:latin typeface="Courier New" pitchFamily="49" charset="0"/>
                <a:cs typeface="Courier New" pitchFamily="49" charset="0"/>
              </a:rPr>
              <a:t>++</a:t>
            </a:r>
            <a:r>
              <a:rPr kumimoji="1" lang="en-US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kumimoji="1" lang="en-US" sz="16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kumimoji="1" lang="en-US" sz="1600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kumimoji="1" lang="en-US" sz="16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("Count is: " + </a:t>
            </a:r>
            <a:r>
              <a:rPr kumimoji="1" lang="en-US" sz="16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kumimoji="1" lang="en-US" sz="16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kumimoji="1"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kumimoji="1" lang="en-US" sz="16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866485" y="2966565"/>
            <a:ext cx="2953987" cy="338554"/>
          </a:xfrm>
          <a:prstGeom prst="rect">
            <a:avLst/>
          </a:prstGeom>
          <a:solidFill>
            <a:srgbClr val="00B0F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z="1600" b="1" smtClean="0"/>
              <a:t>Syntax for - loops in java</a:t>
            </a:r>
            <a:endParaRPr lang="en-US" sz="1600" b="1" u="sng"/>
          </a:p>
        </p:txBody>
      </p:sp>
      <p:sp>
        <p:nvSpPr>
          <p:cNvPr id="22" name="TextBox 21"/>
          <p:cNvSpPr txBox="1"/>
          <p:nvPr/>
        </p:nvSpPr>
        <p:spPr>
          <a:xfrm>
            <a:off x="5866485" y="4657702"/>
            <a:ext cx="2953987" cy="338554"/>
          </a:xfrm>
          <a:prstGeom prst="rect">
            <a:avLst/>
          </a:prstGeom>
          <a:solidFill>
            <a:srgbClr val="00B0F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z="1600" b="1" smtClean="0"/>
              <a:t>Example </a:t>
            </a:r>
            <a:r>
              <a:rPr lang="en-US" sz="1600" b="1"/>
              <a:t>for - loops </a:t>
            </a:r>
            <a:r>
              <a:rPr lang="en-US" sz="1600" b="1" smtClean="0"/>
              <a:t>java</a:t>
            </a:r>
            <a:endParaRPr lang="en-US" sz="1600" b="1" u="sng"/>
          </a:p>
        </p:txBody>
      </p:sp>
    </p:spTree>
    <p:extLst>
      <p:ext uri="{BB962C8B-B14F-4D97-AF65-F5344CB8AC3E}">
        <p14:creationId xmlns:p14="http://schemas.microsoft.com/office/powerpoint/2010/main" val="4281300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latihan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d-ID" dirty="0" smtClean="0"/>
              <a:t>Buat class:Asli100. Tampilkan bilangan dari 1 s/d 100 dengan menggunakan loop – for</a:t>
            </a:r>
          </a:p>
          <a:p>
            <a:r>
              <a:rPr lang="id-ID" dirty="0" smtClean="0"/>
              <a:t>Buat class:Genap100 , menampilkan bilangan sebanyak 100 angka bilangan genap berurutan dimulai dari 150</a:t>
            </a:r>
          </a:p>
          <a:p>
            <a:r>
              <a:rPr lang="id-ID" dirty="0" smtClean="0"/>
              <a:t>Buat class:Pangkat2 ; menampilkan bilangan dan pangkatnya dari 1 s/d 100</a:t>
            </a:r>
          </a:p>
          <a:p>
            <a:pPr marL="109728" indent="0">
              <a:buNone/>
            </a:pPr>
            <a:r>
              <a:rPr lang="id-ID" dirty="0"/>
              <a:t> </a:t>
            </a:r>
            <a:r>
              <a:rPr lang="id-ID" dirty="0" smtClean="0"/>
              <a:t>  output :</a:t>
            </a:r>
          </a:p>
          <a:p>
            <a:pPr marL="109728" indent="0">
              <a:buNone/>
            </a:pPr>
            <a:r>
              <a:rPr lang="id-ID" dirty="0"/>
              <a:t> </a:t>
            </a:r>
            <a:r>
              <a:rPr lang="id-ID" dirty="0" smtClean="0"/>
              <a:t>   angka		pangkat2</a:t>
            </a:r>
          </a:p>
          <a:p>
            <a:pPr marL="109728" indent="0">
              <a:buNone/>
            </a:pPr>
            <a:r>
              <a:rPr lang="id-ID" dirty="0"/>
              <a:t> </a:t>
            </a:r>
            <a:r>
              <a:rPr lang="id-ID" dirty="0" smtClean="0"/>
              <a:t>   1			1</a:t>
            </a:r>
          </a:p>
          <a:p>
            <a:pPr marL="109728" indent="0">
              <a:buNone/>
            </a:pPr>
            <a:r>
              <a:rPr lang="id-ID" dirty="0" smtClean="0"/>
              <a:t>    2			4 ... dst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154514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Iteration</a:t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- loops</a:t>
            </a:r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5257800" y="4555318"/>
            <a:ext cx="3209533" cy="203132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>
                <a:latin typeface="Arial Narrow" panose="020B0606020202030204" pitchFamily="34" charset="0"/>
              </a:rPr>
              <a:t>		for (int i = 0; i &lt; kalimat.length(); i++)</a:t>
            </a:r>
          </a:p>
          <a:p>
            <a:pPr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>
                <a:latin typeface="Arial Narrow" panose="020B0606020202030204" pitchFamily="34" charset="0"/>
              </a:rPr>
              <a:t>		{</a:t>
            </a:r>
          </a:p>
          <a:p>
            <a:pPr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>
                <a:latin typeface="Arial Narrow" panose="020B0606020202030204" pitchFamily="34" charset="0"/>
              </a:rPr>
              <a:t>			if (cari == kalimat.charAt(i)) {</a:t>
            </a:r>
          </a:p>
          <a:p>
            <a:pPr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>
                <a:latin typeface="Arial Narrow" panose="020B0606020202030204" pitchFamily="34" charset="0"/>
              </a:rPr>
              <a:t>				jumlah++;</a:t>
            </a:r>
          </a:p>
          <a:p>
            <a:pPr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>
                <a:latin typeface="Arial Narrow" panose="020B0606020202030204" pitchFamily="34" charset="0"/>
              </a:rPr>
              <a:t>			}</a:t>
            </a:r>
          </a:p>
          <a:p>
            <a:pPr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>
                <a:latin typeface="Arial Narrow" panose="020B0606020202030204" pitchFamily="34" charset="0"/>
              </a:rPr>
              <a:t>		}</a:t>
            </a:r>
          </a:p>
          <a:p>
            <a:pPr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>
                <a:latin typeface="Arial Narrow" panose="020B0606020202030204" pitchFamily="34" charset="0"/>
              </a:rPr>
              <a:t>		System.out.println(jumlah);</a:t>
            </a:r>
          </a:p>
          <a:p>
            <a:pPr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>
                <a:latin typeface="Arial Narrow" panose="020B0606020202030204" pitchFamily="34" charset="0"/>
              </a:rPr>
              <a:t>	}</a:t>
            </a:r>
          </a:p>
          <a:p>
            <a:pPr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 smtClean="0">
                <a:latin typeface="Arial Narrow" panose="020B0606020202030204" pitchFamily="34" charset="0"/>
              </a:rPr>
              <a:t>}</a:t>
            </a:r>
            <a:endParaRPr lang="en-US" sz="1400" b="1">
              <a:latin typeface="Arial Narrow" panose="020B0606020202030204" pitchFamily="34" charset="0"/>
            </a:endParaRPr>
          </a:p>
        </p:txBody>
      </p:sp>
      <p:sp>
        <p:nvSpPr>
          <p:cNvPr id="24" name="Content Placeholder 2"/>
          <p:cNvSpPr>
            <a:spLocks noGrp="1"/>
          </p:cNvSpPr>
          <p:nvPr>
            <p:ph idx="1"/>
          </p:nvPr>
        </p:nvSpPr>
        <p:spPr>
          <a:xfrm>
            <a:off x="326504" y="1888318"/>
            <a:ext cx="5181600" cy="41148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0" indent="0">
              <a:buNone/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 smtClean="0">
                <a:latin typeface="Arial Narrow" panose="020B0606020202030204" pitchFamily="34" charset="0"/>
              </a:rPr>
              <a:t>import java.util.Scanner;</a:t>
            </a:r>
          </a:p>
          <a:p>
            <a:pPr marL="0" indent="0">
              <a:buNone/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endParaRPr lang="en-US" sz="1400" b="1" smtClean="0">
              <a:latin typeface="Arial Narrow" panose="020B0606020202030204" pitchFamily="34" charset="0"/>
            </a:endParaRPr>
          </a:p>
          <a:p>
            <a:pPr marL="0" indent="0">
              <a:buNone/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 smtClean="0">
                <a:latin typeface="Arial Narrow" panose="020B0606020202030204" pitchFamily="34" charset="0"/>
              </a:rPr>
              <a:t>public class string_charCheck {</a:t>
            </a:r>
          </a:p>
          <a:p>
            <a:pPr marL="0" indent="0">
              <a:buNone/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 smtClean="0">
                <a:latin typeface="Arial Narrow" panose="020B0606020202030204" pitchFamily="34" charset="0"/>
              </a:rPr>
              <a:t>	public static void main(String[] args) {</a:t>
            </a:r>
          </a:p>
          <a:p>
            <a:pPr marL="0" indent="0">
              <a:buNone/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 smtClean="0">
                <a:latin typeface="Arial Narrow" panose="020B0606020202030204" pitchFamily="34" charset="0"/>
              </a:rPr>
              <a:t>		String kalimat;</a:t>
            </a:r>
          </a:p>
          <a:p>
            <a:pPr marL="0" indent="0">
              <a:buNone/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 smtClean="0">
                <a:latin typeface="Arial Narrow" panose="020B0606020202030204" pitchFamily="34" charset="0"/>
              </a:rPr>
              <a:t>		char cari;</a:t>
            </a:r>
          </a:p>
          <a:p>
            <a:pPr marL="0" indent="0">
              <a:buNone/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 smtClean="0">
                <a:latin typeface="Arial Narrow" panose="020B0606020202030204" pitchFamily="34" charset="0"/>
              </a:rPr>
              <a:t>		int jumlah=0;</a:t>
            </a:r>
          </a:p>
          <a:p>
            <a:pPr marL="0" indent="0">
              <a:buNone/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 smtClean="0">
                <a:latin typeface="Arial Narrow" panose="020B0606020202030204" pitchFamily="34" charset="0"/>
              </a:rPr>
              <a:t>		</a:t>
            </a:r>
          </a:p>
          <a:p>
            <a:pPr marL="0" indent="0">
              <a:buNone/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 smtClean="0">
                <a:latin typeface="Arial Narrow" panose="020B0606020202030204" pitchFamily="34" charset="0"/>
              </a:rPr>
              <a:t>		System.out.println("Masukkan kalimat anda! ");</a:t>
            </a:r>
          </a:p>
          <a:p>
            <a:pPr marL="0" indent="0">
              <a:buNone/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 smtClean="0">
                <a:latin typeface="Arial Narrow" panose="020B0606020202030204" pitchFamily="34" charset="0"/>
              </a:rPr>
              <a:t>		Scanner input1 = new Scanner(System.in);</a:t>
            </a:r>
          </a:p>
          <a:p>
            <a:pPr marL="0" indent="0">
              <a:buNone/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 smtClean="0">
                <a:latin typeface="Arial Narrow" panose="020B0606020202030204" pitchFamily="34" charset="0"/>
              </a:rPr>
              <a:t>		kalimat = input1.nextLine();</a:t>
            </a:r>
          </a:p>
          <a:p>
            <a:pPr marL="0" indent="0">
              <a:buNone/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 smtClean="0">
                <a:latin typeface="Arial Narrow" panose="020B0606020202030204" pitchFamily="34" charset="0"/>
              </a:rPr>
              <a:t>		</a:t>
            </a:r>
          </a:p>
          <a:p>
            <a:pPr marL="0" indent="0">
              <a:buNone/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 smtClean="0">
                <a:latin typeface="Arial Narrow" panose="020B0606020202030204" pitchFamily="34" charset="0"/>
              </a:rPr>
              <a:t>		System.out.println("Masukkan karakter yg ingin dihitung! ");</a:t>
            </a:r>
          </a:p>
          <a:p>
            <a:pPr marL="0" indent="0">
              <a:buNone/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 smtClean="0">
                <a:latin typeface="Arial Narrow" panose="020B0606020202030204" pitchFamily="34" charset="0"/>
              </a:rPr>
              <a:t>		Scanner input2 = new Scanner(System.in);</a:t>
            </a:r>
          </a:p>
          <a:p>
            <a:pPr marL="0" indent="0">
              <a:buNone/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 smtClean="0">
                <a:latin typeface="Arial Narrow" panose="020B0606020202030204" pitchFamily="34" charset="0"/>
              </a:rPr>
              <a:t>		cari = input2.nextLine().charAt(0);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732814" y="1930764"/>
            <a:ext cx="2734520" cy="1015663"/>
          </a:xfrm>
          <a:prstGeom prst="rect">
            <a:avLst/>
          </a:prstGeom>
          <a:solidFill>
            <a:srgbClr val="00B0F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z="2000" b="1" smtClean="0">
                <a:latin typeface="Arial Narrow" panose="020B0606020202030204" pitchFamily="34" charset="0"/>
              </a:rPr>
              <a:t>Example </a:t>
            </a:r>
            <a:r>
              <a:rPr lang="en-US" sz="2000" b="1">
                <a:latin typeface="Arial Narrow" panose="020B0606020202030204" pitchFamily="34" charset="0"/>
              </a:rPr>
              <a:t>for </a:t>
            </a:r>
            <a:r>
              <a:rPr lang="en-US" sz="2000" b="1" smtClean="0">
                <a:latin typeface="Arial Narrow" panose="020B0606020202030204" pitchFamily="34" charset="0"/>
              </a:rPr>
              <a:t>– searching number of character in a sentence</a:t>
            </a:r>
            <a:endParaRPr lang="en-US" sz="2000" b="1" u="sng">
              <a:latin typeface="Arial Narrow" panose="020B0606020202030204" pitchFamily="34" charset="0"/>
            </a:endParaRPr>
          </a:p>
        </p:txBody>
      </p:sp>
      <p:sp>
        <p:nvSpPr>
          <p:cNvPr id="26" name="Bent Arrow 25"/>
          <p:cNvSpPr/>
          <p:nvPr/>
        </p:nvSpPr>
        <p:spPr>
          <a:xfrm rot="10800000" flipH="1">
            <a:off x="3886201" y="6105392"/>
            <a:ext cx="1295400" cy="354926"/>
          </a:xfrm>
          <a:prstGeom prst="bentArrow">
            <a:avLst>
              <a:gd name="adj1" fmla="val 25000"/>
              <a:gd name="adj2" fmla="val 21654"/>
              <a:gd name="adj3" fmla="val 25000"/>
              <a:gd name="adj4" fmla="val 43750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868818" y="6372036"/>
            <a:ext cx="1050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latin typeface="Arial Narrow" panose="020B0606020202030204" pitchFamily="34" charset="0"/>
              </a:rPr>
              <a:t>Continued</a:t>
            </a:r>
            <a:endParaRPr lang="en-US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775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Loop pada array (for var:array)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d-ID" dirty="0" smtClean="0"/>
              <a:t>Array adalah suatu sekumpulan variable yang memiliki nama sama dan bertipe data yang sama serta berindex.</a:t>
            </a:r>
          </a:p>
          <a:p>
            <a:r>
              <a:rPr lang="id-ID" dirty="0" smtClean="0"/>
              <a:t>Awal index dimulai dari nol </a:t>
            </a:r>
          </a:p>
          <a:p>
            <a:pPr marL="109728" indent="0">
              <a:buNone/>
            </a:pPr>
            <a:r>
              <a:rPr lang="id-ID" dirty="0" smtClean="0"/>
              <a:t>Misalkan array  bertipe integer </a:t>
            </a:r>
          </a:p>
          <a:p>
            <a:pPr marL="109728" indent="0">
              <a:buNone/>
            </a:pPr>
            <a:r>
              <a:rPr lang="id-ID" dirty="0"/>
              <a:t>i</a:t>
            </a:r>
            <a:r>
              <a:rPr lang="id-ID" dirty="0" smtClean="0"/>
              <a:t>nt[] nilai = {100,75,30}</a:t>
            </a:r>
          </a:p>
          <a:p>
            <a:pPr marL="109728" indent="0">
              <a:buNone/>
            </a:pPr>
            <a:r>
              <a:rPr lang="id-ID" dirty="0"/>
              <a:t>n</a:t>
            </a:r>
            <a:r>
              <a:rPr lang="id-ID" dirty="0" smtClean="0"/>
              <a:t>ilai Memiliki 3 anggota </a:t>
            </a:r>
          </a:p>
          <a:p>
            <a:pPr marL="109728" indent="0">
              <a:buNone/>
            </a:pPr>
            <a:r>
              <a:rPr lang="id-ID" dirty="0" smtClean="0"/>
              <a:t>nilai[0] adalah 100 , nilai[1] adalah 75, nilai[2] adalah 30</a:t>
            </a:r>
          </a:p>
          <a:p>
            <a:r>
              <a:rPr lang="id-ID" dirty="0" smtClean="0"/>
              <a:t>Loop menggunakan for(var : array)</a:t>
            </a:r>
          </a:p>
          <a:p>
            <a:pPr marL="109728" indent="0">
              <a:buNone/>
            </a:pPr>
            <a:r>
              <a:rPr lang="id-ID" dirty="0" smtClean="0"/>
              <a:t>for (int i : nilai) {</a:t>
            </a:r>
          </a:p>
          <a:p>
            <a:pPr marL="109728" indent="0">
              <a:buNone/>
            </a:pPr>
            <a:r>
              <a:rPr lang="id-ID" dirty="0" smtClean="0"/>
              <a:t> System.out.println(i) ;}</a:t>
            </a:r>
          </a:p>
        </p:txBody>
      </p:sp>
    </p:spTree>
    <p:extLst>
      <p:ext uri="{BB962C8B-B14F-4D97-AF65-F5344CB8AC3E}">
        <p14:creationId xmlns:p14="http://schemas.microsoft.com/office/powerpoint/2010/main" val="273477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229600" cy="1066800"/>
          </a:xfrm>
        </p:spPr>
        <p:txBody>
          <a:bodyPr>
            <a:normAutofit/>
          </a:bodyPr>
          <a:lstStyle/>
          <a:p>
            <a:r>
              <a:rPr lang="id-ID" sz="3200" dirty="0" smtClean="0"/>
              <a:t>Latihan</a:t>
            </a:r>
            <a:endParaRPr lang="id-ID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7626" y="1052736"/>
            <a:ext cx="8229600" cy="4325112"/>
          </a:xfrm>
        </p:spPr>
        <p:txBody>
          <a:bodyPr>
            <a:noAutofit/>
          </a:bodyPr>
          <a:lstStyle/>
          <a:p>
            <a:r>
              <a:rPr lang="id-ID" sz="1800" b="1" dirty="0" smtClean="0"/>
              <a:t>Class : NilaiBahasa</a:t>
            </a:r>
          </a:p>
          <a:p>
            <a:r>
              <a:rPr lang="id-ID" sz="1800" b="1" dirty="0" smtClean="0"/>
              <a:t>Tampilkan dan hitung nilai total, rata-rata ,max,min utk array  double[] nilaiBahasa ={20.5,78.8,40.25,90.15,77,92,46,99,48,60,62,67, 80.67,88,11.55};</a:t>
            </a:r>
          </a:p>
          <a:p>
            <a:r>
              <a:rPr lang="id-ID" sz="1800" b="1" dirty="0" smtClean="0"/>
              <a:t>Gunakan for (int i : nilaiBahasa) </a:t>
            </a:r>
          </a:p>
          <a:p>
            <a:pPr marL="109728" indent="0">
              <a:buNone/>
            </a:pPr>
            <a:r>
              <a:rPr lang="id-ID" sz="1800" b="1" dirty="0" smtClean="0"/>
              <a:t>Output yang di inginkan :</a:t>
            </a:r>
          </a:p>
          <a:p>
            <a:pPr marL="109728" indent="0">
              <a:buNone/>
            </a:pPr>
            <a:r>
              <a:rPr lang="id-ID" sz="1800" b="1" dirty="0" smtClean="0"/>
              <a:t>Daftar Nilai Bahasa </a:t>
            </a:r>
          </a:p>
          <a:p>
            <a:pPr marL="109728" indent="0">
              <a:buNone/>
            </a:pPr>
            <a:r>
              <a:rPr lang="id-ID" sz="1800" b="1" dirty="0" smtClean="0"/>
              <a:t>==============</a:t>
            </a:r>
          </a:p>
          <a:p>
            <a:pPr marL="624078" indent="-514350">
              <a:buAutoNum type="arabicPeriod"/>
            </a:pPr>
            <a:r>
              <a:rPr lang="id-ID" sz="1800" b="1" dirty="0" smtClean="0"/>
              <a:t>20.5</a:t>
            </a:r>
          </a:p>
          <a:p>
            <a:pPr marL="624078" indent="-514350">
              <a:buAutoNum type="arabicPeriod"/>
            </a:pPr>
            <a:r>
              <a:rPr lang="id-ID" sz="1800" b="1" dirty="0" smtClean="0"/>
              <a:t>78.8</a:t>
            </a:r>
          </a:p>
          <a:p>
            <a:pPr marL="624078" indent="-514350">
              <a:buAutoNum type="arabicPeriod"/>
            </a:pPr>
            <a:r>
              <a:rPr lang="id-ID" sz="1800" b="1" dirty="0" smtClean="0"/>
              <a:t>40.25 dst...</a:t>
            </a:r>
          </a:p>
          <a:p>
            <a:pPr marL="109728" indent="0">
              <a:buNone/>
            </a:pPr>
            <a:r>
              <a:rPr lang="id-ID" sz="1800" b="1" dirty="0" smtClean="0"/>
              <a:t>15.   11.55</a:t>
            </a:r>
          </a:p>
          <a:p>
            <a:pPr marL="109728" indent="0">
              <a:buNone/>
            </a:pPr>
            <a:r>
              <a:rPr lang="id-ID" sz="1800" b="1" dirty="0" smtClean="0"/>
              <a:t>=============</a:t>
            </a:r>
          </a:p>
          <a:p>
            <a:pPr marL="109728" indent="0">
              <a:buNone/>
            </a:pPr>
            <a:r>
              <a:rPr lang="id-ID" sz="1800" b="1" dirty="0" smtClean="0"/>
              <a:t>Total : 9999</a:t>
            </a:r>
          </a:p>
          <a:p>
            <a:pPr marL="109728" indent="0">
              <a:buNone/>
            </a:pPr>
            <a:r>
              <a:rPr lang="id-ID" sz="1800" b="1" dirty="0" smtClean="0"/>
              <a:t>Rata-rata : 9999</a:t>
            </a:r>
          </a:p>
          <a:p>
            <a:pPr marL="109728" indent="0">
              <a:buNone/>
            </a:pPr>
            <a:r>
              <a:rPr lang="id-ID" sz="1800" b="1" dirty="0" smtClean="0"/>
              <a:t>Max : 99</a:t>
            </a:r>
          </a:p>
          <a:p>
            <a:pPr marL="109728" indent="0">
              <a:buNone/>
            </a:pPr>
            <a:r>
              <a:rPr lang="id-ID" sz="1800" b="1" dirty="0" smtClean="0"/>
              <a:t>Min : 11.5</a:t>
            </a:r>
            <a:endParaRPr lang="id-ID" sz="1800" b="1" dirty="0"/>
          </a:p>
        </p:txBody>
      </p:sp>
    </p:spTree>
    <p:extLst>
      <p:ext uri="{BB962C8B-B14F-4D97-AF65-F5344CB8AC3E}">
        <p14:creationId xmlns:p14="http://schemas.microsoft.com/office/powerpoint/2010/main" val="2395724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Iteration</a:t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while - loops</a:t>
            </a:r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381000" y="1524000"/>
            <a:ext cx="2255868" cy="3124200"/>
            <a:chOff x="357966" y="2438400"/>
            <a:chExt cx="2255868" cy="3124200"/>
          </a:xfrm>
        </p:grpSpPr>
        <p:sp>
          <p:nvSpPr>
            <p:cNvPr id="5" name="Rectangle 4"/>
            <p:cNvSpPr/>
            <p:nvPr/>
          </p:nvSpPr>
          <p:spPr>
            <a:xfrm>
              <a:off x="357966" y="2438400"/>
              <a:ext cx="2255868" cy="3124200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609600" y="2514601"/>
              <a:ext cx="2004234" cy="2895599"/>
              <a:chOff x="609600" y="2514601"/>
              <a:chExt cx="2004234" cy="2895599"/>
            </a:xfrm>
          </p:grpSpPr>
          <p:sp>
            <p:nvSpPr>
              <p:cNvPr id="7" name="Flowchart: Decision 6"/>
              <p:cNvSpPr/>
              <p:nvPr/>
            </p:nvSpPr>
            <p:spPr>
              <a:xfrm>
                <a:off x="685800" y="2975263"/>
                <a:ext cx="1507166" cy="606137"/>
              </a:xfrm>
              <a:prstGeom prst="flowChartDecision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smtClean="0">
                    <a:cs typeface="Courier New" pitchFamily="49" charset="0"/>
                  </a:rPr>
                  <a:t>i &lt; 6</a:t>
                </a: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990600" y="3494749"/>
                <a:ext cx="5136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True</a:t>
                </a:r>
                <a:endParaRPr lang="en-US" sz="1400" b="1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2057400" y="2999601"/>
                <a:ext cx="55643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False</a:t>
                </a:r>
                <a:endParaRPr lang="en-US" sz="1400" b="1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sp>
            <p:nvSpPr>
              <p:cNvPr id="10" name="Flowchart: Process 9"/>
              <p:cNvSpPr/>
              <p:nvPr/>
            </p:nvSpPr>
            <p:spPr>
              <a:xfrm>
                <a:off x="609600" y="3886200"/>
                <a:ext cx="1676400" cy="304800"/>
              </a:xfrm>
              <a:prstGeom prst="flowChartProcess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smtClean="0">
                    <a:latin typeface="Arial Narrow" panose="020B0606020202030204" pitchFamily="34" charset="0"/>
                  </a:rPr>
                  <a:t>Statements Here</a:t>
                </a:r>
                <a:endParaRPr lang="en-US" sz="1600">
                  <a:latin typeface="Arial Narrow" panose="020B0606020202030204" pitchFamily="34" charset="0"/>
                </a:endParaRPr>
              </a:p>
            </p:txBody>
          </p:sp>
          <p:sp>
            <p:nvSpPr>
              <p:cNvPr id="11" name="Flowchart: Process 10"/>
              <p:cNvSpPr/>
              <p:nvPr/>
            </p:nvSpPr>
            <p:spPr>
              <a:xfrm>
                <a:off x="729678" y="4495799"/>
                <a:ext cx="1436244" cy="304801"/>
              </a:xfrm>
              <a:prstGeom prst="flowChartProcess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i="1"/>
                  <a:t>i++</a:t>
                </a:r>
              </a:p>
            </p:txBody>
          </p:sp>
          <p:cxnSp>
            <p:nvCxnSpPr>
              <p:cNvPr id="12" name="Straight Arrow Connector 11"/>
              <p:cNvCxnSpPr>
                <a:stCxn id="7" idx="2"/>
                <a:endCxn id="10" idx="0"/>
              </p:cNvCxnSpPr>
              <p:nvPr/>
            </p:nvCxnSpPr>
            <p:spPr>
              <a:xfrm>
                <a:off x="1439383" y="3581400"/>
                <a:ext cx="8417" cy="30480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" name="Straight Arrow Connector 12"/>
              <p:cNvCxnSpPr>
                <a:endCxn id="7" idx="0"/>
              </p:cNvCxnSpPr>
              <p:nvPr/>
            </p:nvCxnSpPr>
            <p:spPr>
              <a:xfrm flipH="1">
                <a:off x="1439383" y="2514601"/>
                <a:ext cx="8417" cy="46066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/>
              <p:cNvCxnSpPr>
                <a:stCxn id="10" idx="2"/>
                <a:endCxn id="11" idx="0"/>
              </p:cNvCxnSpPr>
              <p:nvPr/>
            </p:nvCxnSpPr>
            <p:spPr>
              <a:xfrm>
                <a:off x="1447800" y="4191000"/>
                <a:ext cx="0" cy="304799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" name="Elbow Connector 14"/>
              <p:cNvCxnSpPr>
                <a:stCxn id="11" idx="2"/>
              </p:cNvCxnSpPr>
              <p:nvPr/>
            </p:nvCxnSpPr>
            <p:spPr>
              <a:xfrm rot="5400000" flipH="1">
                <a:off x="398303" y="3751103"/>
                <a:ext cx="2098994" cy="12700"/>
              </a:xfrm>
              <a:prstGeom prst="bentConnector5">
                <a:avLst>
                  <a:gd name="adj1" fmla="val -10891"/>
                  <a:gd name="adj2" fmla="val 7822937"/>
                  <a:gd name="adj3" fmla="val 99917"/>
                </a:avLst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" name="Elbow Connector 15"/>
              <p:cNvCxnSpPr>
                <a:stCxn id="7" idx="3"/>
              </p:cNvCxnSpPr>
              <p:nvPr/>
            </p:nvCxnSpPr>
            <p:spPr>
              <a:xfrm flipH="1">
                <a:off x="1447800" y="3278332"/>
                <a:ext cx="745166" cy="2131868"/>
              </a:xfrm>
              <a:prstGeom prst="bentConnector4">
                <a:avLst>
                  <a:gd name="adj1" fmla="val -30678"/>
                  <a:gd name="adj2" fmla="val 89416"/>
                </a:avLst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17" name="TextBox 16"/>
          <p:cNvSpPr txBox="1"/>
          <p:nvPr/>
        </p:nvSpPr>
        <p:spPr>
          <a:xfrm>
            <a:off x="2743200" y="2463225"/>
            <a:ext cx="1828800" cy="584775"/>
          </a:xfrm>
          <a:prstGeom prst="rect">
            <a:avLst/>
          </a:prstGeom>
          <a:solidFill>
            <a:srgbClr val="00B0F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z="1600" b="1" smtClean="0"/>
              <a:t>Front check</a:t>
            </a:r>
          </a:p>
          <a:p>
            <a:r>
              <a:rPr lang="en-US" sz="1600" b="1" smtClean="0"/>
              <a:t>while - loops</a:t>
            </a:r>
            <a:endParaRPr lang="en-US" sz="1600" b="1" u="sng"/>
          </a:p>
        </p:txBody>
      </p: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2743200" y="1524000"/>
            <a:ext cx="5943600" cy="830997"/>
          </a:xfrm>
          <a:prstGeom prst="rect">
            <a:avLst/>
          </a:prstGeom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marL="173038">
              <a:defRPr>
                <a:solidFill>
                  <a:schemeClr val="tx1"/>
                </a:solidFill>
                <a:latin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kumimoji="1" lang="en-US" sz="1600" b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w</a:t>
            </a:r>
            <a:r>
              <a:rPr kumimoji="1" lang="en-US" sz="1600" b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hile (</a:t>
            </a:r>
            <a:r>
              <a:rPr kumimoji="1" lang="en-US" sz="1600" b="1" i="1" smtClean="0">
                <a:latin typeface="Courier New" pitchFamily="49" charset="0"/>
                <a:cs typeface="Courier New" pitchFamily="49" charset="0"/>
              </a:rPr>
              <a:t>i &lt; 6</a:t>
            </a:r>
            <a:r>
              <a:rPr kumimoji="1" lang="en-US" sz="1600" b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kumimoji="1" lang="en-US" sz="1600" b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kumimoji="1" lang="en-US" sz="1600" b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kumimoji="1" lang="en-US" sz="160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// your code goes here</a:t>
            </a:r>
          </a:p>
          <a:p>
            <a:r>
              <a:rPr kumimoji="1" lang="en-US" sz="1600" b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  <a:r>
              <a:rPr kumimoji="1" lang="en-US" sz="160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381000" y="5341203"/>
            <a:ext cx="5943600" cy="830997"/>
          </a:xfrm>
          <a:prstGeom prst="rect">
            <a:avLst/>
          </a:prstGeom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marL="173038">
              <a:defRPr>
                <a:solidFill>
                  <a:schemeClr val="tx1"/>
                </a:solidFill>
                <a:latin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kumimoji="1" lang="en-US" sz="1600" b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do {</a:t>
            </a:r>
            <a:endParaRPr kumimoji="1" lang="en-US" sz="1600" b="1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kumimoji="1" lang="en-US" sz="160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kumimoji="1" lang="en-US" sz="160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// your code goes here</a:t>
            </a:r>
          </a:p>
          <a:p>
            <a:r>
              <a:rPr kumimoji="1" lang="en-US" sz="1600" b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 </a:t>
            </a:r>
            <a:r>
              <a:rPr kumimoji="1" lang="en-US" sz="1600" b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while (</a:t>
            </a:r>
            <a:r>
              <a:rPr kumimoji="1" lang="en-US" sz="1600" b="1" smtClean="0">
                <a:latin typeface="Courier New" pitchFamily="49" charset="0"/>
                <a:cs typeface="Courier New" pitchFamily="49" charset="0"/>
              </a:rPr>
              <a:t>i &lt; 6</a:t>
            </a:r>
            <a:r>
              <a:rPr kumimoji="1" lang="en-US" sz="1600" b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 </a:t>
            </a:r>
            <a:endParaRPr kumimoji="1" lang="en-US" sz="1600" b="1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444787" y="3115485"/>
            <a:ext cx="2255868" cy="31242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lowchart: Decision 20"/>
          <p:cNvSpPr/>
          <p:nvPr/>
        </p:nvSpPr>
        <p:spPr>
          <a:xfrm>
            <a:off x="6874834" y="5105400"/>
            <a:ext cx="1507166" cy="606137"/>
          </a:xfrm>
          <a:prstGeom prst="flowChartDecisi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latin typeface="Arial Narrow" panose="020B0606020202030204" pitchFamily="34" charset="0"/>
                <a:cs typeface="Courier New" pitchFamily="49" charset="0"/>
              </a:rPr>
              <a:t>i &lt; 6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524965" y="5408468"/>
            <a:ext cx="5136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smtClean="0">
                <a:solidFill>
                  <a:schemeClr val="bg1"/>
                </a:solidFill>
                <a:latin typeface="Arial Narrow" panose="020B0606020202030204" pitchFamily="34" charset="0"/>
              </a:rPr>
              <a:t>True</a:t>
            </a:r>
            <a:endParaRPr lang="en-US" sz="1400" b="1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628417" y="5638800"/>
            <a:ext cx="556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smtClean="0">
                <a:solidFill>
                  <a:schemeClr val="bg1"/>
                </a:solidFill>
                <a:latin typeface="Arial Narrow" panose="020B0606020202030204" pitchFamily="34" charset="0"/>
              </a:rPr>
              <a:t>False</a:t>
            </a:r>
            <a:endParaRPr lang="en-US" sz="1400" b="1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24" name="Flowchart: Process 23"/>
          <p:cNvSpPr/>
          <p:nvPr/>
        </p:nvSpPr>
        <p:spPr>
          <a:xfrm>
            <a:off x="6781800" y="3657600"/>
            <a:ext cx="1676400" cy="304800"/>
          </a:xfrm>
          <a:prstGeom prst="flowChart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smtClean="0">
                <a:latin typeface="Arial Narrow" panose="020B0606020202030204" pitchFamily="34" charset="0"/>
              </a:rPr>
              <a:t>Statements Here</a:t>
            </a:r>
            <a:endParaRPr lang="en-US" sz="1600">
              <a:latin typeface="Arial Narrow" panose="020B0606020202030204" pitchFamily="34" charset="0"/>
            </a:endParaRPr>
          </a:p>
        </p:txBody>
      </p:sp>
      <p:sp>
        <p:nvSpPr>
          <p:cNvPr id="25" name="Flowchart: Process 24"/>
          <p:cNvSpPr/>
          <p:nvPr/>
        </p:nvSpPr>
        <p:spPr>
          <a:xfrm>
            <a:off x="6910131" y="4460547"/>
            <a:ext cx="1436244" cy="304801"/>
          </a:xfrm>
          <a:prstGeom prst="flowChart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i="1"/>
              <a:t>i++</a:t>
            </a:r>
          </a:p>
        </p:txBody>
      </p:sp>
      <p:cxnSp>
        <p:nvCxnSpPr>
          <p:cNvPr id="26" name="Straight Arrow Connector 25"/>
          <p:cNvCxnSpPr>
            <a:stCxn id="25" idx="2"/>
            <a:endCxn id="21" idx="0"/>
          </p:cNvCxnSpPr>
          <p:nvPr/>
        </p:nvCxnSpPr>
        <p:spPr>
          <a:xfrm>
            <a:off x="7628253" y="4765348"/>
            <a:ext cx="164" cy="3400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endCxn id="24" idx="0"/>
          </p:cNvCxnSpPr>
          <p:nvPr/>
        </p:nvCxnSpPr>
        <p:spPr>
          <a:xfrm flipH="1">
            <a:off x="7620000" y="3196938"/>
            <a:ext cx="8417" cy="4606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24" idx="2"/>
            <a:endCxn id="25" idx="0"/>
          </p:cNvCxnSpPr>
          <p:nvPr/>
        </p:nvCxnSpPr>
        <p:spPr>
          <a:xfrm>
            <a:off x="7620000" y="3962400"/>
            <a:ext cx="8253" cy="4981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Elbow Connector 28"/>
          <p:cNvCxnSpPr>
            <a:stCxn id="21" idx="1"/>
          </p:cNvCxnSpPr>
          <p:nvPr/>
        </p:nvCxnSpPr>
        <p:spPr>
          <a:xfrm rot="10800000" flipH="1">
            <a:off x="6874834" y="3427269"/>
            <a:ext cx="745166" cy="1981200"/>
          </a:xfrm>
          <a:prstGeom prst="bentConnector4">
            <a:avLst>
              <a:gd name="adj1" fmla="val -30678"/>
              <a:gd name="adj2" fmla="val 100206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495800" y="4673025"/>
            <a:ext cx="1828800" cy="584775"/>
          </a:xfrm>
          <a:prstGeom prst="rect">
            <a:avLst/>
          </a:prstGeom>
          <a:solidFill>
            <a:srgbClr val="00B0F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z="1600" b="1" smtClean="0"/>
              <a:t>Rear check</a:t>
            </a:r>
          </a:p>
          <a:p>
            <a:r>
              <a:rPr lang="en-US" sz="1600" b="1" smtClean="0"/>
              <a:t>while - loops</a:t>
            </a:r>
            <a:endParaRPr lang="en-US" sz="1600" b="1" u="sng"/>
          </a:p>
        </p:txBody>
      </p:sp>
      <p:cxnSp>
        <p:nvCxnSpPr>
          <p:cNvPr id="31" name="Straight Arrow Connector 30"/>
          <p:cNvCxnSpPr>
            <a:stCxn id="21" idx="2"/>
          </p:cNvCxnSpPr>
          <p:nvPr/>
        </p:nvCxnSpPr>
        <p:spPr>
          <a:xfrm>
            <a:off x="7628417" y="5711537"/>
            <a:ext cx="0" cy="40725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3926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Iteration</a:t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while - loops</a:t>
            </a:r>
            <a:endParaRPr lang="en-US"/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533400" y="2018070"/>
            <a:ext cx="4495800" cy="2031325"/>
          </a:xfrm>
          <a:prstGeom prst="rect">
            <a:avLst/>
          </a:prstGeom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marL="173038">
              <a:defRPr>
                <a:solidFill>
                  <a:schemeClr val="tx1"/>
                </a:solidFill>
                <a:latin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kumimoji="1" lang="en-US" sz="1400">
                <a:latin typeface="Tahoma" pitchFamily="34" charset="0"/>
              </a:rPr>
              <a:t>class WhileDemo {</a:t>
            </a:r>
          </a:p>
          <a:p>
            <a:r>
              <a:rPr kumimoji="1" lang="en-US" sz="1400">
                <a:latin typeface="Tahoma" pitchFamily="34" charset="0"/>
              </a:rPr>
              <a:t>     public static void main(String[] args){</a:t>
            </a:r>
          </a:p>
          <a:p>
            <a:r>
              <a:rPr kumimoji="1" lang="en-US" sz="1400">
                <a:latin typeface="Tahoma" pitchFamily="34" charset="0"/>
              </a:rPr>
              <a:t>          int count = 1;</a:t>
            </a:r>
          </a:p>
          <a:p>
            <a:r>
              <a:rPr kumimoji="1" lang="en-US" sz="1400">
                <a:latin typeface="Tahoma" pitchFamily="34" charset="0"/>
              </a:rPr>
              <a:t>          </a:t>
            </a:r>
            <a:r>
              <a:rPr kumimoji="1" lang="en-US" sz="1400" b="1">
                <a:latin typeface="Tahoma" pitchFamily="34" charset="0"/>
              </a:rPr>
              <a:t>while</a:t>
            </a:r>
            <a:r>
              <a:rPr kumimoji="1" lang="en-US" sz="1400">
                <a:latin typeface="Tahoma" pitchFamily="34" charset="0"/>
              </a:rPr>
              <a:t> (count &lt; 11) </a:t>
            </a:r>
            <a:r>
              <a:rPr kumimoji="1" lang="en-US" sz="1400" b="1">
                <a:latin typeface="Tahoma" pitchFamily="34" charset="0"/>
              </a:rPr>
              <a:t>{</a:t>
            </a:r>
          </a:p>
          <a:p>
            <a:r>
              <a:rPr kumimoji="1" lang="en-US" sz="1400">
                <a:latin typeface="Tahoma" pitchFamily="34" charset="0"/>
              </a:rPr>
              <a:t>               System.out.println("Count is: " + count);</a:t>
            </a:r>
          </a:p>
          <a:p>
            <a:r>
              <a:rPr kumimoji="1" lang="en-US" sz="1400">
                <a:latin typeface="Tahoma" pitchFamily="34" charset="0"/>
              </a:rPr>
              <a:t>               count++;</a:t>
            </a:r>
          </a:p>
          <a:p>
            <a:r>
              <a:rPr kumimoji="1" lang="en-US" sz="1400">
                <a:latin typeface="Tahoma" pitchFamily="34" charset="0"/>
              </a:rPr>
              <a:t>          </a:t>
            </a:r>
            <a:r>
              <a:rPr kumimoji="1" lang="en-US" sz="1400" b="1">
                <a:latin typeface="Tahoma" pitchFamily="34" charset="0"/>
              </a:rPr>
              <a:t>}</a:t>
            </a:r>
          </a:p>
          <a:p>
            <a:r>
              <a:rPr kumimoji="1" lang="en-US" sz="1400">
                <a:latin typeface="Tahoma" pitchFamily="34" charset="0"/>
              </a:rPr>
              <a:t>     }</a:t>
            </a:r>
          </a:p>
          <a:p>
            <a:r>
              <a:rPr kumimoji="1" lang="en-US" sz="1400">
                <a:latin typeface="Tahoma" pitchFamily="34" charset="0"/>
              </a:rPr>
              <a:t>} </a:t>
            </a:r>
          </a:p>
        </p:txBody>
      </p:sp>
      <p:sp>
        <p:nvSpPr>
          <p:cNvPr id="33" name="Text Box 5"/>
          <p:cNvSpPr txBox="1">
            <a:spLocks noChangeArrowheads="1"/>
          </p:cNvSpPr>
          <p:nvPr/>
        </p:nvSpPr>
        <p:spPr bwMode="auto">
          <a:xfrm>
            <a:off x="4038600" y="4277995"/>
            <a:ext cx="4495800" cy="2031325"/>
          </a:xfrm>
          <a:prstGeom prst="rect">
            <a:avLst/>
          </a:prstGeom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marL="173038">
              <a:defRPr>
                <a:solidFill>
                  <a:schemeClr val="tx1"/>
                </a:solidFill>
                <a:latin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kumimoji="1" lang="en-US" sz="1400">
                <a:latin typeface="Tahoma" pitchFamily="34" charset="0"/>
              </a:rPr>
              <a:t>class WhileDemo {</a:t>
            </a:r>
          </a:p>
          <a:p>
            <a:r>
              <a:rPr kumimoji="1" lang="en-US" sz="1400">
                <a:latin typeface="Tahoma" pitchFamily="34" charset="0"/>
              </a:rPr>
              <a:t>     public static void main(String[] args){</a:t>
            </a:r>
          </a:p>
          <a:p>
            <a:r>
              <a:rPr kumimoji="1" lang="en-US" sz="1400">
                <a:latin typeface="Tahoma" pitchFamily="34" charset="0"/>
              </a:rPr>
              <a:t>          int count = 1;</a:t>
            </a:r>
          </a:p>
          <a:p>
            <a:r>
              <a:rPr kumimoji="1" lang="en-US" sz="1400">
                <a:latin typeface="Tahoma" pitchFamily="34" charset="0"/>
              </a:rPr>
              <a:t>          </a:t>
            </a:r>
            <a:r>
              <a:rPr kumimoji="1" lang="en-US" sz="1400" b="1">
                <a:latin typeface="Tahoma" pitchFamily="34" charset="0"/>
              </a:rPr>
              <a:t>do{</a:t>
            </a:r>
          </a:p>
          <a:p>
            <a:r>
              <a:rPr kumimoji="1" lang="en-US" sz="1400">
                <a:latin typeface="Tahoma" pitchFamily="34" charset="0"/>
              </a:rPr>
              <a:t>               System.out.println("Count is: " + count);</a:t>
            </a:r>
          </a:p>
          <a:p>
            <a:r>
              <a:rPr kumimoji="1" lang="en-US" sz="1400">
                <a:latin typeface="Tahoma" pitchFamily="34" charset="0"/>
              </a:rPr>
              <a:t>               count++;</a:t>
            </a:r>
          </a:p>
          <a:p>
            <a:r>
              <a:rPr kumimoji="1" lang="en-US" sz="1400">
                <a:latin typeface="Tahoma" pitchFamily="34" charset="0"/>
              </a:rPr>
              <a:t>          </a:t>
            </a:r>
            <a:r>
              <a:rPr kumimoji="1" lang="en-US" sz="1400" b="1">
                <a:latin typeface="Tahoma" pitchFamily="34" charset="0"/>
              </a:rPr>
              <a:t>} while</a:t>
            </a:r>
            <a:r>
              <a:rPr kumimoji="1" lang="en-US" sz="1400">
                <a:latin typeface="Tahoma" pitchFamily="34" charset="0"/>
              </a:rPr>
              <a:t> (count &lt; 11) </a:t>
            </a:r>
            <a:endParaRPr kumimoji="1" lang="en-US" sz="1400" b="1">
              <a:latin typeface="Tahoma" pitchFamily="34" charset="0"/>
            </a:endParaRPr>
          </a:p>
          <a:p>
            <a:r>
              <a:rPr kumimoji="1" lang="en-US" sz="1400">
                <a:latin typeface="Tahoma" pitchFamily="34" charset="0"/>
              </a:rPr>
              <a:t>     }</a:t>
            </a:r>
          </a:p>
          <a:p>
            <a:r>
              <a:rPr kumimoji="1" lang="en-US" sz="1400">
                <a:latin typeface="Tahoma" pitchFamily="34" charset="0"/>
              </a:rPr>
              <a:t>} 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600201" y="1637070"/>
            <a:ext cx="3429000" cy="338554"/>
          </a:xfrm>
          <a:prstGeom prst="rect">
            <a:avLst/>
          </a:prstGeom>
          <a:solidFill>
            <a:srgbClr val="00B0F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z="1600" b="1" smtClean="0">
                <a:latin typeface="Arial Narrow" panose="020B0606020202030204" pitchFamily="34" charset="0"/>
              </a:rPr>
              <a:t>Contoh front check </a:t>
            </a:r>
            <a:r>
              <a:rPr lang="en-US" sz="1600" b="1">
                <a:latin typeface="Arial Narrow" panose="020B0606020202030204" pitchFamily="34" charset="0"/>
              </a:rPr>
              <a:t>repetition in java</a:t>
            </a:r>
            <a:endParaRPr lang="en-US" sz="1600" b="1" u="sng">
              <a:latin typeface="Arial Narrow" panose="020B060602020203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239986" y="3820795"/>
            <a:ext cx="3294414" cy="338554"/>
          </a:xfrm>
          <a:prstGeom prst="rect">
            <a:avLst/>
          </a:prstGeom>
          <a:solidFill>
            <a:srgbClr val="00B0F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z="1600" b="1" smtClean="0">
                <a:latin typeface="Arial Narrow" panose="020B0606020202030204" pitchFamily="34" charset="0"/>
              </a:rPr>
              <a:t>Syntax rear </a:t>
            </a:r>
            <a:r>
              <a:rPr lang="en-US" sz="1600" b="1">
                <a:latin typeface="Arial Narrow" panose="020B0606020202030204" pitchFamily="34" charset="0"/>
              </a:rPr>
              <a:t>check </a:t>
            </a:r>
            <a:r>
              <a:rPr lang="en-US" sz="1600" b="1" smtClean="0">
                <a:latin typeface="Arial Narrow" panose="020B0606020202030204" pitchFamily="34" charset="0"/>
              </a:rPr>
              <a:t>repetition in </a:t>
            </a:r>
            <a:r>
              <a:rPr lang="en-US" sz="1600" b="1">
                <a:latin typeface="Arial Narrow" panose="020B0606020202030204" pitchFamily="34" charset="0"/>
              </a:rPr>
              <a:t>java</a:t>
            </a:r>
            <a:endParaRPr lang="en-US" sz="1600" b="1" u="sng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2586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3569</TotalTime>
  <Words>878</Words>
  <Application>Microsoft Office PowerPoint</Application>
  <PresentationFormat>On-screen Show (4:3)</PresentationFormat>
  <Paragraphs>276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18</vt:i4>
      </vt:variant>
    </vt:vector>
  </HeadingPairs>
  <TitlesOfParts>
    <vt:vector size="29" baseType="lpstr">
      <vt:lpstr>Arial</vt:lpstr>
      <vt:lpstr>Arial Narrow</vt:lpstr>
      <vt:lpstr>Calibri</vt:lpstr>
      <vt:lpstr>Courier New</vt:lpstr>
      <vt:lpstr>Georgia</vt:lpstr>
      <vt:lpstr>Tahoma</vt:lpstr>
      <vt:lpstr>Trebuchet MS</vt:lpstr>
      <vt:lpstr>Wingdings 2</vt:lpstr>
      <vt:lpstr>Urban</vt:lpstr>
      <vt:lpstr>1_Urban</vt:lpstr>
      <vt:lpstr>Office Theme</vt:lpstr>
      <vt:lpstr>Bahasa Pemrograman (Pemrograman Visual)</vt:lpstr>
      <vt:lpstr>Objective</vt:lpstr>
      <vt:lpstr>Iteration for - loops</vt:lpstr>
      <vt:lpstr>latihan</vt:lpstr>
      <vt:lpstr>Iteration for - loops</vt:lpstr>
      <vt:lpstr>Loop pada array (for var:array)</vt:lpstr>
      <vt:lpstr>Latihan</vt:lpstr>
      <vt:lpstr>Iteration while - loops</vt:lpstr>
      <vt:lpstr>Iteration while - loops</vt:lpstr>
      <vt:lpstr>break Statement in Iteration</vt:lpstr>
      <vt:lpstr>break Statement in Iteration</vt:lpstr>
      <vt:lpstr>continue Statement in Iteration</vt:lpstr>
      <vt:lpstr>continue Statement in Iteration</vt:lpstr>
      <vt:lpstr>Methods</vt:lpstr>
      <vt:lpstr>Exercises</vt:lpstr>
      <vt:lpstr>Class calculatorApp</vt:lpstr>
      <vt:lpstr>Iteration for - loops</vt:lpstr>
      <vt:lpstr>Terima Kasih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Sistem Informasi</dc:title>
  <dc:creator>Marcello Singadji</dc:creator>
  <cp:lastModifiedBy>Chaerul Anwar</cp:lastModifiedBy>
  <cp:revision>338</cp:revision>
  <dcterms:created xsi:type="dcterms:W3CDTF">2011-09-16T02:11:44Z</dcterms:created>
  <dcterms:modified xsi:type="dcterms:W3CDTF">2019-09-19T08:36:16Z</dcterms:modified>
</cp:coreProperties>
</file>