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  <p:sldMasterId id="2147483864" r:id="rId3"/>
  </p:sldMasterIdLst>
  <p:notesMasterIdLst>
    <p:notesMasterId r:id="rId22"/>
  </p:notesMasterIdLst>
  <p:sldIdLst>
    <p:sldId id="256" r:id="rId4"/>
    <p:sldId id="285" r:id="rId5"/>
    <p:sldId id="270" r:id="rId6"/>
    <p:sldId id="282" r:id="rId7"/>
    <p:sldId id="271" r:id="rId8"/>
    <p:sldId id="283" r:id="rId9"/>
    <p:sldId id="284" r:id="rId10"/>
    <p:sldId id="272" r:id="rId11"/>
    <p:sldId id="274" r:id="rId12"/>
    <p:sldId id="273" r:id="rId13"/>
    <p:sldId id="275" r:id="rId14"/>
    <p:sldId id="276" r:id="rId15"/>
    <p:sldId id="277" r:id="rId16"/>
    <p:sldId id="260" r:id="rId17"/>
    <p:sldId id="278" r:id="rId18"/>
    <p:sldId id="280" r:id="rId19"/>
    <p:sldId id="281" r:id="rId20"/>
    <p:sldId id="279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Tugaskan mahasiswa membuat dengan membaca input untuk x dan y, dengan menggunakan scanner</a:t>
            </a:r>
            <a:r>
              <a:rPr lang="en-US" baseline="0" smtClean="0"/>
              <a:t> class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3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51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00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6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09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016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98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Chaerul Anwar, MTI,</a:t>
            </a:r>
            <a:r>
              <a:rPr lang="id-ID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Augury El </a:t>
            </a:r>
            <a:r>
              <a:rPr lang="en-US" sz="1200" dirty="0" err="1" smtClean="0">
                <a:solidFill>
                  <a:schemeClr val="bg1"/>
                </a:solidFill>
              </a:rPr>
              <a:t>Rayeb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IST103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005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289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3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AER – 2011/2012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6392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0604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97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4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684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75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9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95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40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41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1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19/09/2019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Universitas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SIF-1213 - </a:t>
            </a:r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3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?subject=tugas%20bhsprog%200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/>
              <a:t>2</a:t>
            </a:r>
          </a:p>
          <a:p>
            <a:r>
              <a:rPr lang="en-US" dirty="0" smtClean="0"/>
              <a:t>Structured Control</a:t>
            </a:r>
            <a:endParaRPr lang="id-ID" dirty="0" smtClean="0"/>
          </a:p>
          <a:p>
            <a:r>
              <a:rPr lang="id-ID" dirty="0" smtClean="0"/>
              <a:t>Iteration - Loop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1987406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14800" y="3294236"/>
            <a:ext cx="4343400" cy="2308324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)==cari)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kumimoji="1"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85936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10366" y="2402160"/>
            <a:ext cx="3375834" cy="4267200"/>
            <a:chOff x="510366" y="1828800"/>
            <a:chExt cx="3375834" cy="4267200"/>
          </a:xfrm>
        </p:grpSpPr>
        <p:sp>
          <p:nvSpPr>
            <p:cNvPr id="8" name="Rectangle 7"/>
            <p:cNvSpPr/>
            <p:nvPr/>
          </p:nvSpPr>
          <p:spPr>
            <a:xfrm>
              <a:off x="510366" y="1828800"/>
              <a:ext cx="3375834" cy="426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62000" y="1981200"/>
              <a:ext cx="2895600" cy="4038600"/>
              <a:chOff x="762000" y="1981200"/>
              <a:chExt cx="2895600" cy="4038600"/>
            </a:xfrm>
          </p:grpSpPr>
          <p:sp>
            <p:nvSpPr>
              <p:cNvPr id="10" name="Flowchart: Decision 9"/>
              <p:cNvSpPr/>
              <p:nvPr/>
            </p:nvSpPr>
            <p:spPr>
              <a:xfrm>
                <a:off x="1236034" y="2667000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i &lt; L</a:t>
                </a: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1371600" y="19812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 = </a:t>
                </a:r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0</a:t>
                </a:r>
                <a:endParaRPr lang="en-US" sz="1600" b="1">
                  <a:latin typeface="Arial Narrow" panose="020B0606020202030204" pitchFamily="34" charset="0"/>
                  <a:cs typeface="Courier New" pitchFamily="49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67533" y="313353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83873" y="2682926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>
              <a:xfrm>
                <a:off x="1283206" y="4724400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5" name="Straight Arrow Connector 14"/>
              <p:cNvCxnSpPr>
                <a:stCxn id="10" idx="2"/>
                <a:endCxn id="19" idx="0"/>
              </p:cNvCxnSpPr>
              <p:nvPr/>
            </p:nvCxnSpPr>
            <p:spPr>
              <a:xfrm flipH="1">
                <a:off x="1981200" y="3273137"/>
                <a:ext cx="8417" cy="3117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11" idx="2"/>
                <a:endCxn id="10" idx="0"/>
              </p:cNvCxnSpPr>
              <p:nvPr/>
            </p:nvCxnSpPr>
            <p:spPr>
              <a:xfrm>
                <a:off x="1981200" y="2286001"/>
                <a:ext cx="8417" cy="3809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14" idx="2"/>
              </p:cNvCxnSpPr>
              <p:nvPr/>
            </p:nvCxnSpPr>
            <p:spPr>
              <a:xfrm rot="5400000" flipH="1">
                <a:off x="695863" y="3723737"/>
                <a:ext cx="2590801" cy="20128"/>
              </a:xfrm>
              <a:prstGeom prst="bentConnector5">
                <a:avLst>
                  <a:gd name="adj1" fmla="val -8824"/>
                  <a:gd name="adj2" fmla="val 6650477"/>
                  <a:gd name="adj3" fmla="val 99885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10" idx="3"/>
              </p:cNvCxnSpPr>
              <p:nvPr/>
            </p:nvCxnSpPr>
            <p:spPr>
              <a:xfrm flipH="1">
                <a:off x="1989617" y="2970069"/>
                <a:ext cx="753583" cy="3049731"/>
              </a:xfrm>
              <a:prstGeom prst="bentConnector4">
                <a:avLst>
                  <a:gd name="adj1" fmla="val -120158"/>
                  <a:gd name="adj2" fmla="val 83784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Flowchart: Decision 18"/>
              <p:cNvSpPr/>
              <p:nvPr/>
            </p:nvSpPr>
            <p:spPr>
              <a:xfrm>
                <a:off x="762000" y="3584863"/>
                <a:ext cx="2438400" cy="758537"/>
              </a:xfrm>
              <a:prstGeom prst="flowChartDecision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latin typeface="Arial Narrow" panose="020B0606020202030204" pitchFamily="34" charset="0"/>
                  </a:rPr>
                  <a:t>cari </a:t>
                </a:r>
                <a:r>
                  <a:rPr lang="en-US" sz="1600" smtClean="0">
                    <a:latin typeface="Arial Narrow" panose="020B0606020202030204" pitchFamily="34" charset="0"/>
                  </a:rPr>
                  <a:t>= </a:t>
                </a:r>
                <a:r>
                  <a:rPr lang="en-US" sz="1600">
                    <a:latin typeface="Arial Narrow" panose="020B0606020202030204" pitchFamily="34" charset="0"/>
                  </a:rPr>
                  <a:t>str.charAt(i)</a:t>
                </a:r>
              </a:p>
            </p:txBody>
          </p:sp>
          <p:cxnSp>
            <p:nvCxnSpPr>
              <p:cNvPr id="20" name="Straight Arrow Connector 19"/>
              <p:cNvCxnSpPr>
                <a:stCxn id="19" idx="2"/>
                <a:endCxn id="14" idx="0"/>
              </p:cNvCxnSpPr>
              <p:nvPr/>
            </p:nvCxnSpPr>
            <p:spPr>
              <a:xfrm>
                <a:off x="1981200" y="4343400"/>
                <a:ext cx="20128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9" idx="3"/>
              </p:cNvCxnSpPr>
              <p:nvPr/>
            </p:nvCxnSpPr>
            <p:spPr>
              <a:xfrm>
                <a:off x="3200400" y="3964132"/>
                <a:ext cx="457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953976" y="358486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467533" y="4318752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9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11560" y="1979543"/>
            <a:ext cx="7541840" cy="477053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+mj-lt"/>
              </a:rPr>
              <a:t>class BreakDemo</a:t>
            </a:r>
            <a:r>
              <a:rPr kumimoji="1" lang="en-US" sz="1600">
                <a:solidFill>
                  <a:schemeClr val="bg1"/>
                </a:solidFill>
                <a:latin typeface="+mj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int[] arrayOfInts = { 32, 87, 3, 589, 12, 1076, 2000, 8, 622, 127 };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searchfor = 12;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i;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boolean foundIt = false;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for (i = 0; i &lt; arrayOfInts.length; i++)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if (arrayOfInts[i] == searchfor)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foundIt = true;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j-lt"/>
              </a:rPr>
              <a:t>break;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if (foundIt)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System.out.println("Found " + searchfor + " at index " + i);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 else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System.out.println(searchfor + " not in the array");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}</a:t>
            </a:r>
            <a:endParaRPr kumimoji="1" lang="en-US" sz="1600" b="1">
              <a:solidFill>
                <a:schemeClr val="bg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99413" y="1517104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Contoh break pada 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22060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57400" y="1915398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114800" y="3222228"/>
            <a:ext cx="4343400" cy="255454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continue;</a:t>
            </a:r>
            <a:endParaRPr kumimoji="1" lang="en-US" sz="16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jmlChar++;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86400" y="278735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2330152"/>
            <a:ext cx="3505200" cy="426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Decision 27"/>
          <p:cNvSpPr/>
          <p:nvPr/>
        </p:nvSpPr>
        <p:spPr>
          <a:xfrm>
            <a:off x="1676400" y="3248015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L</a:t>
            </a:r>
          </a:p>
        </p:txBody>
      </p:sp>
      <p:sp>
        <p:nvSpPr>
          <p:cNvPr id="29" name="Flowchart: Process 28"/>
          <p:cNvSpPr/>
          <p:nvPr/>
        </p:nvSpPr>
        <p:spPr>
          <a:xfrm>
            <a:off x="1828800" y="2482552"/>
            <a:ext cx="121920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cs typeface="Courier New" pitchFamily="49" charset="0"/>
              </a:rPr>
              <a:t>i = </a:t>
            </a:r>
            <a:r>
              <a:rPr lang="en-US" sz="1600" b="1" smtClean="0">
                <a:cs typeface="Courier New" pitchFamily="49" charset="0"/>
              </a:rPr>
              <a:t>0</a:t>
            </a:r>
            <a:endParaRPr lang="en-US" sz="1600" b="1"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64426" y="3700263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70007" y="3219351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lowchart: Process 31"/>
          <p:cNvSpPr/>
          <p:nvPr/>
        </p:nvSpPr>
        <p:spPr>
          <a:xfrm>
            <a:off x="1853267" y="5301951"/>
            <a:ext cx="1159108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Arial Narrow" panose="020B0606020202030204" pitchFamily="34" charset="0"/>
                <a:cs typeface="Courier New" pitchFamily="49" charset="0"/>
              </a:rPr>
              <a:t>jmlChar </a:t>
            </a:r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33" name="Straight Arrow Connector 32"/>
          <p:cNvCxnSpPr>
            <a:stCxn id="28" idx="2"/>
            <a:endCxn id="37" idx="0"/>
          </p:cNvCxnSpPr>
          <p:nvPr/>
        </p:nvCxnSpPr>
        <p:spPr>
          <a:xfrm>
            <a:off x="2429983" y="3854152"/>
            <a:ext cx="8417" cy="232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2"/>
            <a:endCxn id="28" idx="0"/>
          </p:cNvCxnSpPr>
          <p:nvPr/>
        </p:nvCxnSpPr>
        <p:spPr>
          <a:xfrm flipH="1">
            <a:off x="2429983" y="2787353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41" idx="1"/>
          </p:cNvCxnSpPr>
          <p:nvPr/>
        </p:nvCxnSpPr>
        <p:spPr>
          <a:xfrm rot="10800000" flipH="1">
            <a:off x="762001" y="3017684"/>
            <a:ext cx="1672190" cy="2436668"/>
          </a:xfrm>
          <a:prstGeom prst="bentConnector4">
            <a:avLst>
              <a:gd name="adj1" fmla="val -8700"/>
              <a:gd name="adj2" fmla="val 9991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8" idx="3"/>
          </p:cNvCxnSpPr>
          <p:nvPr/>
        </p:nvCxnSpPr>
        <p:spPr>
          <a:xfrm flipH="1">
            <a:off x="2429983" y="3551084"/>
            <a:ext cx="753583" cy="2741468"/>
          </a:xfrm>
          <a:prstGeom prst="bentConnector4">
            <a:avLst>
              <a:gd name="adj1" fmla="val -85490"/>
              <a:gd name="adj2" fmla="val 88881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Flowchart: Decision 36"/>
          <p:cNvSpPr/>
          <p:nvPr/>
        </p:nvSpPr>
        <p:spPr>
          <a:xfrm>
            <a:off x="1219200" y="4086215"/>
            <a:ext cx="2438400" cy="758537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 Narrow" panose="020B0606020202030204" pitchFamily="34" charset="0"/>
              </a:rPr>
              <a:t>cari </a:t>
            </a:r>
            <a:r>
              <a:rPr lang="en-US" sz="1600" smtClean="0">
                <a:latin typeface="Arial Narrow" panose="020B0606020202030204" pitchFamily="34" charset="0"/>
              </a:rPr>
              <a:t>!= </a:t>
            </a:r>
            <a:r>
              <a:rPr lang="en-US" sz="1600">
                <a:latin typeface="Arial Narrow" panose="020B0606020202030204" pitchFamily="34" charset="0"/>
              </a:rPr>
              <a:t>str.charAt(i)</a:t>
            </a:r>
          </a:p>
        </p:txBody>
      </p:sp>
      <p:cxnSp>
        <p:nvCxnSpPr>
          <p:cNvPr id="38" name="Straight Arrow Connector 37"/>
          <p:cNvCxnSpPr>
            <a:stCxn id="37" idx="2"/>
            <a:endCxn id="32" idx="0"/>
          </p:cNvCxnSpPr>
          <p:nvPr/>
        </p:nvCxnSpPr>
        <p:spPr>
          <a:xfrm flipH="1">
            <a:off x="2432821" y="4844752"/>
            <a:ext cx="5579" cy="457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21207" y="4155975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400" y="4796252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Flowchart: Process 40"/>
          <p:cNvSpPr/>
          <p:nvPr/>
        </p:nvSpPr>
        <p:spPr>
          <a:xfrm>
            <a:off x="762001" y="5301951"/>
            <a:ext cx="51435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42" name="Elbow Connector 41"/>
          <p:cNvCxnSpPr>
            <a:stCxn id="37" idx="1"/>
            <a:endCxn id="41" idx="0"/>
          </p:cNvCxnSpPr>
          <p:nvPr/>
        </p:nvCxnSpPr>
        <p:spPr>
          <a:xfrm rot="10800000" flipV="1">
            <a:off x="1019176" y="4465483"/>
            <a:ext cx="200024" cy="8364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2" idx="1"/>
            <a:endCxn id="41" idx="3"/>
          </p:cNvCxnSpPr>
          <p:nvPr/>
        </p:nvCxnSpPr>
        <p:spPr>
          <a:xfrm flipH="1">
            <a:off x="1276351" y="5454352"/>
            <a:ext cx="57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143000" y="2625293"/>
            <a:ext cx="7010400" cy="378565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class </a:t>
            </a:r>
            <a:r>
              <a:rPr kumimoji="1" lang="en-US" sz="1600" b="1">
                <a:solidFill>
                  <a:schemeClr val="bg1"/>
                </a:solidFill>
                <a:latin typeface="+mn-lt"/>
              </a:rPr>
              <a:t>ContinueDemo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String searchMe = "peter piper picked a peck of pickled peppers";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max = searchMe.length();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numPs = 0;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for (int i = 0; i &lt; max;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i++) {</a:t>
            </a:r>
            <a:endParaRPr kumimoji="1" lang="en-US" sz="1600">
              <a:solidFill>
                <a:schemeClr val="bg1"/>
              </a:solidFill>
              <a:latin typeface="+mn-lt"/>
            </a:endParaRP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//interested only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in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if (searchMe.charAt(i) != 'p')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n-lt"/>
              </a:rPr>
              <a:t>continue;</a:t>
            </a:r>
            <a:r>
              <a:rPr kumimoji="1" lang="en-US" sz="1600">
                <a:solidFill>
                  <a:srgbClr val="C00000"/>
                </a:solidFill>
                <a:latin typeface="+mn-lt"/>
              </a:rPr>
              <a:t>           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//process 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numPs++;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System.out.println("Found " + numPs + " p's in the string.");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} </a:t>
            </a:r>
          </a:p>
          <a:p>
            <a:endParaRPr kumimoji="1" lang="en-US" sz="1600" b="1">
              <a:solidFill>
                <a:schemeClr val="bg1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99413" y="221548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Contoh continue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Method is </a:t>
            </a:r>
            <a:r>
              <a:rPr lang="en-US" sz="2400"/>
              <a:t>known as a function or procedure in other </a:t>
            </a:r>
            <a:r>
              <a:rPr lang="en-US" sz="2400" smtClean="0"/>
              <a:t>languages.</a:t>
            </a:r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691680" y="2564904"/>
            <a:ext cx="6172200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MinTest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void main( String [ ] args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a = 3;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= 7;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System.out.println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 min( a, b ) );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Method declaration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int min( int x, int y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s-E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s-ES" b="1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s-ES" b="1">
                <a:latin typeface="Courier New" pitchFamily="49" charset="0"/>
                <a:cs typeface="Courier New" pitchFamily="49" charset="0"/>
              </a:rPr>
              <a:t>x &lt; y ? x : y;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en-US"/>
              <a:t>Modifikasi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calculatorApp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(pada slide berikutnya)</a:t>
            </a:r>
            <a:r>
              <a:rPr lang="en-US" smtClean="0"/>
              <a:t>, </a:t>
            </a:r>
            <a:r>
              <a:rPr lang="en-US"/>
              <a:t>sehingga membaca input untuk x dan y, dengan menggunakan </a:t>
            </a:r>
            <a:r>
              <a:rPr lang="en-US" smtClean="0"/>
              <a:t>JOptionPane.</a:t>
            </a:r>
            <a:endParaRPr lang="en-US"/>
          </a:p>
          <a:p>
            <a:r>
              <a:rPr lang="en-US" smtClean="0"/>
              <a:t>Modifikasi program </a:t>
            </a:r>
            <a:r>
              <a:rPr lang="en-US" b="1"/>
              <a:t>Example for – searching number of character in a sentence</a:t>
            </a:r>
            <a:r>
              <a:rPr lang="en-US"/>
              <a:t> dengan menggunakan while </a:t>
            </a:r>
            <a:r>
              <a:rPr lang="en-US" smtClean="0"/>
              <a:t>– loops.</a:t>
            </a:r>
          </a:p>
          <a:p>
            <a:r>
              <a:rPr lang="en-US" smtClean="0"/>
              <a:t>Kirim ke: </a:t>
            </a:r>
            <a:r>
              <a:rPr lang="en-US" smtClean="0">
                <a:hlinkClick r:id="rId2"/>
              </a:rPr>
              <a:t>augury.elrayeb@upj.ac.id</a:t>
            </a:r>
            <a:endParaRPr lang="en-US" smtClean="0"/>
          </a:p>
          <a:p>
            <a:pPr lvl="1"/>
            <a:r>
              <a:rPr lang="en-US" smtClean="0"/>
              <a:t>Subject: tugas bhsprog 01</a:t>
            </a:r>
          </a:p>
          <a:p>
            <a:pPr lvl="1"/>
            <a:r>
              <a:rPr lang="en-US" smtClean="0"/>
              <a:t>Kasih keterangan nim dan nama pada 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calculatorApp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16</a:t>
            </a:fld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2016457"/>
            <a:ext cx="7467600" cy="33175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calculatorApp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x = 7.5;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y = 3.3;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= " + x);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System.out.println("y = " + y);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+ y = " + (x+y));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- y = " + (x-y));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* y = " + (x*y));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/ y = " + (x/y));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36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solidFill>
                  <a:prstClr val="white"/>
                </a:solidFill>
                <a:latin typeface="Arial Narrow" panose="020B0606020202030204" pitchFamily="34" charset="0"/>
              </a:rPr>
              <a:t>}</a:t>
            </a:r>
            <a:endParaRPr lang="en-US" sz="1400" b="1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Example </a:t>
            </a:r>
            <a:r>
              <a:rPr lang="en-US" sz="2000" b="1">
                <a:solidFill>
                  <a:prstClr val="black"/>
                </a:solidFill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latin typeface="Arial Narrow" panose="020B0606020202030204" pitchFamily="34" charset="0"/>
              </a:rPr>
              <a:t>Continued</a:t>
            </a:r>
            <a:endParaRPr lang="en-US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Objective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/>
              <a:t>Loop For </a:t>
            </a:r>
            <a:endParaRPr lang="en-US" dirty="0" smtClean="0"/>
          </a:p>
          <a:p>
            <a:r>
              <a:rPr lang="id-ID" dirty="0" smtClean="0"/>
              <a:t>While</a:t>
            </a:r>
          </a:p>
          <a:p>
            <a:r>
              <a:rPr lang="id-ID" dirty="0" smtClean="0"/>
              <a:t>Break and Continues</a:t>
            </a:r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081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6072" y="2585864"/>
            <a:ext cx="2461434" cy="3657600"/>
            <a:chOff x="457200" y="1600200"/>
            <a:chExt cx="2461434" cy="3657600"/>
          </a:xfrm>
        </p:grpSpPr>
        <p:sp>
          <p:nvSpPr>
            <p:cNvPr id="5" name="Rectangle 4"/>
            <p:cNvSpPr/>
            <p:nvPr/>
          </p:nvSpPr>
          <p:spPr>
            <a:xfrm>
              <a:off x="457200" y="1600200"/>
              <a:ext cx="2461434" cy="3657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38200" y="1676400"/>
              <a:ext cx="2080434" cy="3439451"/>
              <a:chOff x="914400" y="1676400"/>
              <a:chExt cx="2080434" cy="3439451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990600" y="24418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Flowchart: Process 7"/>
              <p:cNvSpPr/>
              <p:nvPr/>
            </p:nvSpPr>
            <p:spPr>
              <a:xfrm>
                <a:off x="1143000" y="16764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 = 1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95400" y="29613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438400" y="24662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914400" y="33528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>
              <a:xfrm>
                <a:off x="1034478" y="39623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3" name="Straight Arrow Connector 12"/>
              <p:cNvCxnSpPr>
                <a:stCxn id="7" idx="2"/>
                <a:endCxn id="11" idx="0"/>
              </p:cNvCxnSpPr>
              <p:nvPr/>
            </p:nvCxnSpPr>
            <p:spPr>
              <a:xfrm>
                <a:off x="1744183" y="30480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8" idx="2"/>
                <a:endCxn id="7" idx="0"/>
              </p:cNvCxnSpPr>
              <p:nvPr/>
            </p:nvCxnSpPr>
            <p:spPr>
              <a:xfrm flipH="1">
                <a:off x="1744183" y="19812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1" idx="2"/>
                <a:endCxn id="12" idx="0"/>
              </p:cNvCxnSpPr>
              <p:nvPr/>
            </p:nvCxnSpPr>
            <p:spPr>
              <a:xfrm>
                <a:off x="1752600" y="36576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12" idx="2"/>
              </p:cNvCxnSpPr>
              <p:nvPr/>
            </p:nvCxnSpPr>
            <p:spPr>
              <a:xfrm rot="5400000" flipH="1">
                <a:off x="703103" y="32177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7" idx="3"/>
              </p:cNvCxnSpPr>
              <p:nvPr/>
            </p:nvCxnSpPr>
            <p:spPr>
              <a:xfrm flipH="1">
                <a:off x="1740195" y="2744932"/>
                <a:ext cx="757571" cy="2370919"/>
              </a:xfrm>
              <a:prstGeom prst="bentConnector4">
                <a:avLst>
                  <a:gd name="adj1" fmla="val -30175"/>
                  <a:gd name="adj2" fmla="val 88129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17"/>
          <p:cNvSpPr txBox="1"/>
          <p:nvPr/>
        </p:nvSpPr>
        <p:spPr>
          <a:xfrm>
            <a:off x="900882" y="2204864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/>
              <a:t>f</a:t>
            </a:r>
            <a:r>
              <a:rPr lang="en-US" sz="1600" b="1" smtClean="0"/>
              <a:t>or - loops</a:t>
            </a:r>
            <a:endParaRPr lang="en-US" sz="1600" b="1" u="sng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76872" y="3331731"/>
            <a:ext cx="5943600" cy="107721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initialization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termination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multiplier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876872" y="5031467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kumimoji="1" lang="id-ID" sz="16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 smtClean="0">
                <a:latin typeface="Courier New" pitchFamily="49" charset="0"/>
                <a:cs typeface="Courier New" pitchFamily="49" charset="0"/>
              </a:rPr>
              <a:t>&lt;6</a:t>
            </a:r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b="1" dirty="0">
                <a:latin typeface="Courier New" pitchFamily="49" charset="0"/>
                <a:cs typeface="Courier New" pitchFamily="49" charset="0"/>
              </a:rPr>
              <a:t>++</a:t>
            </a:r>
            <a:r>
              <a:rPr kumimoji="1"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kumimoji="1"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kumimoji="1" lang="en-US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("Count is: " + </a:t>
            </a:r>
            <a:r>
              <a:rPr kumimoji="1" lang="en-US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kumimoji="1"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kumimoji="1"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6485" y="2966565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Syntax for - loops in java</a:t>
            </a:r>
            <a:endParaRPr lang="en-US" sz="1600" b="1" u="sng"/>
          </a:p>
        </p:txBody>
      </p:sp>
      <p:sp>
        <p:nvSpPr>
          <p:cNvPr id="22" name="TextBox 21"/>
          <p:cNvSpPr txBox="1"/>
          <p:nvPr/>
        </p:nvSpPr>
        <p:spPr>
          <a:xfrm>
            <a:off x="5866485" y="465770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Example </a:t>
            </a:r>
            <a:r>
              <a:rPr lang="en-US" sz="1600" b="1"/>
              <a:t>for - loops </a:t>
            </a:r>
            <a:r>
              <a:rPr lang="en-US" sz="1600" b="1" smtClean="0"/>
              <a:t>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42813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Buat class:Asli100. Tampilkan bilangan dari 1 s/d 100 dengan menggunakan loop – for</a:t>
            </a:r>
          </a:p>
          <a:p>
            <a:r>
              <a:rPr lang="id-ID" dirty="0" smtClean="0"/>
              <a:t>Buat class:Genap100 , menampilkan bilangan sebanyak 100 angka bilangan genap berurutan dimulai dari 150</a:t>
            </a:r>
          </a:p>
          <a:p>
            <a:r>
              <a:rPr lang="id-ID" dirty="0" smtClean="0"/>
              <a:t>Buat class:Pangkat2 ; menampilkan bilangan dan pangkatnya dari 1 s/d 100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output :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 angka		pangkat2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 1			1</a:t>
            </a:r>
          </a:p>
          <a:p>
            <a:pPr marL="109728" indent="0">
              <a:buNone/>
            </a:pPr>
            <a:r>
              <a:rPr lang="id-ID" dirty="0" smtClean="0"/>
              <a:t>    2			4 ... dst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45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}</a:t>
            </a:r>
            <a:endParaRPr lang="en-US" sz="1400" b="1"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Arial Narrow" panose="020B0606020202030204" pitchFamily="34" charset="0"/>
              </a:rPr>
              <a:t>Example </a:t>
            </a:r>
            <a:r>
              <a:rPr lang="en-US" sz="2000" b="1"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 Narrow" panose="020B0606020202030204" pitchFamily="34" charset="0"/>
              </a:rPr>
              <a:t>Continued</a:t>
            </a:r>
            <a:endParaRPr 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7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Loop pada array (for var:array)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Array adalah suatu sekumpulan variable yang memiliki nama sama dan bertipe data yang sama serta berindex.</a:t>
            </a:r>
          </a:p>
          <a:p>
            <a:r>
              <a:rPr lang="id-ID" dirty="0" smtClean="0"/>
              <a:t>Awal index dimulai dari nol </a:t>
            </a:r>
          </a:p>
          <a:p>
            <a:pPr marL="109728" indent="0">
              <a:buNone/>
            </a:pPr>
            <a:r>
              <a:rPr lang="id-ID" dirty="0" smtClean="0"/>
              <a:t>Misalkan array  bertipe integer </a:t>
            </a:r>
          </a:p>
          <a:p>
            <a:pPr marL="109728" indent="0">
              <a:buNone/>
            </a:pPr>
            <a:r>
              <a:rPr lang="id-ID" dirty="0"/>
              <a:t>i</a:t>
            </a:r>
            <a:r>
              <a:rPr lang="id-ID" dirty="0" smtClean="0"/>
              <a:t>nt[] nilai = {100,75,30}</a:t>
            </a:r>
          </a:p>
          <a:p>
            <a:pPr marL="109728" indent="0">
              <a:buNone/>
            </a:pPr>
            <a:r>
              <a:rPr lang="id-ID" dirty="0"/>
              <a:t>n</a:t>
            </a:r>
            <a:r>
              <a:rPr lang="id-ID" dirty="0" smtClean="0"/>
              <a:t>ilai Memiliki 3 anggota </a:t>
            </a:r>
          </a:p>
          <a:p>
            <a:pPr marL="109728" indent="0">
              <a:buNone/>
            </a:pPr>
            <a:r>
              <a:rPr lang="id-ID" dirty="0" smtClean="0"/>
              <a:t>nilai[0] adalah 100 , nilai[1] adalah 75, nilai[2] adalah 30</a:t>
            </a:r>
          </a:p>
          <a:p>
            <a:r>
              <a:rPr lang="id-ID" dirty="0" smtClean="0"/>
              <a:t>Loop menggunakan for(var : array)</a:t>
            </a:r>
          </a:p>
          <a:p>
            <a:pPr marL="109728" indent="0">
              <a:buNone/>
            </a:pPr>
            <a:r>
              <a:rPr lang="id-ID" dirty="0" smtClean="0"/>
              <a:t>for (int i : nilai) {</a:t>
            </a:r>
          </a:p>
          <a:p>
            <a:pPr marL="109728" indent="0">
              <a:buNone/>
            </a:pPr>
            <a:r>
              <a:rPr lang="id-ID" dirty="0" smtClean="0"/>
              <a:t> System.out.println(i) ;}</a:t>
            </a:r>
          </a:p>
        </p:txBody>
      </p:sp>
    </p:spTree>
    <p:extLst>
      <p:ext uri="{BB962C8B-B14F-4D97-AF65-F5344CB8AC3E}">
        <p14:creationId xmlns:p14="http://schemas.microsoft.com/office/powerpoint/2010/main" val="2734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0668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Latihan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26" y="1052736"/>
            <a:ext cx="8229600" cy="4325112"/>
          </a:xfrm>
        </p:spPr>
        <p:txBody>
          <a:bodyPr>
            <a:noAutofit/>
          </a:bodyPr>
          <a:lstStyle/>
          <a:p>
            <a:r>
              <a:rPr lang="id-ID" sz="1800" b="1" dirty="0" smtClean="0"/>
              <a:t>Class : NilaiBahasa</a:t>
            </a:r>
          </a:p>
          <a:p>
            <a:r>
              <a:rPr lang="id-ID" sz="1800" b="1" dirty="0" smtClean="0"/>
              <a:t>Tampilkan dan hitung nilai total, rata-rata ,max,min utk array  double[] nilaiBahasa ={20.5,78.8,40.25,90.15,77,92,46,99,48,60,62,67, 80.67,88,11.55};</a:t>
            </a:r>
          </a:p>
          <a:p>
            <a:r>
              <a:rPr lang="id-ID" sz="1800" b="1" dirty="0" smtClean="0"/>
              <a:t>Gunakan for (int i : nilaiBahasa) </a:t>
            </a:r>
          </a:p>
          <a:p>
            <a:pPr marL="109728" indent="0">
              <a:buNone/>
            </a:pPr>
            <a:r>
              <a:rPr lang="id-ID" sz="1800" b="1" dirty="0" smtClean="0"/>
              <a:t>Output yang di inginkan :</a:t>
            </a:r>
          </a:p>
          <a:p>
            <a:pPr marL="109728" indent="0">
              <a:buNone/>
            </a:pPr>
            <a:r>
              <a:rPr lang="id-ID" sz="1800" b="1" dirty="0" smtClean="0"/>
              <a:t>Daftar Nilai Bahasa </a:t>
            </a:r>
          </a:p>
          <a:p>
            <a:pPr marL="109728" indent="0">
              <a:buNone/>
            </a:pPr>
            <a:r>
              <a:rPr lang="id-ID" sz="1800" b="1" dirty="0" smtClean="0"/>
              <a:t>==============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20.5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78.8</a:t>
            </a:r>
          </a:p>
          <a:p>
            <a:pPr marL="624078" indent="-514350">
              <a:buAutoNum type="arabicPeriod"/>
            </a:pPr>
            <a:r>
              <a:rPr lang="id-ID" sz="1800" b="1" dirty="0" smtClean="0"/>
              <a:t>40.25 dst...</a:t>
            </a:r>
          </a:p>
          <a:p>
            <a:pPr marL="109728" indent="0">
              <a:buNone/>
            </a:pPr>
            <a:r>
              <a:rPr lang="id-ID" sz="1800" b="1" dirty="0" smtClean="0"/>
              <a:t>15.   11.55</a:t>
            </a:r>
          </a:p>
          <a:p>
            <a:pPr marL="109728" indent="0">
              <a:buNone/>
            </a:pPr>
            <a:r>
              <a:rPr lang="id-ID" sz="1800" b="1" dirty="0" smtClean="0"/>
              <a:t>=============</a:t>
            </a:r>
          </a:p>
          <a:p>
            <a:pPr marL="109728" indent="0">
              <a:buNone/>
            </a:pPr>
            <a:r>
              <a:rPr lang="id-ID" sz="1800" b="1" dirty="0" smtClean="0"/>
              <a:t>Total : 9999</a:t>
            </a:r>
          </a:p>
          <a:p>
            <a:pPr marL="109728" indent="0">
              <a:buNone/>
            </a:pPr>
            <a:r>
              <a:rPr lang="id-ID" sz="1800" b="1" dirty="0" smtClean="0"/>
              <a:t>Rata-rata : 9999</a:t>
            </a:r>
          </a:p>
          <a:p>
            <a:pPr marL="109728" indent="0">
              <a:buNone/>
            </a:pPr>
            <a:r>
              <a:rPr lang="id-ID" sz="1800" b="1" dirty="0" smtClean="0"/>
              <a:t>Max : 99</a:t>
            </a:r>
          </a:p>
          <a:p>
            <a:pPr marL="109728" indent="0">
              <a:buNone/>
            </a:pPr>
            <a:r>
              <a:rPr lang="id-ID" sz="1800" b="1" dirty="0" smtClean="0"/>
              <a:t>Min : 11.5</a:t>
            </a:r>
            <a:endParaRPr lang="id-ID" sz="1800" b="1" dirty="0"/>
          </a:p>
        </p:txBody>
      </p:sp>
    </p:spTree>
    <p:extLst>
      <p:ext uri="{BB962C8B-B14F-4D97-AF65-F5344CB8AC3E}">
        <p14:creationId xmlns:p14="http://schemas.microsoft.com/office/powerpoint/2010/main" val="23957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81000" y="1524000"/>
            <a:ext cx="2255868" cy="3124200"/>
            <a:chOff x="357966" y="2438400"/>
            <a:chExt cx="2255868" cy="3124200"/>
          </a:xfrm>
        </p:grpSpPr>
        <p:sp>
          <p:nvSpPr>
            <p:cNvPr id="5" name="Rectangle 4"/>
            <p:cNvSpPr/>
            <p:nvPr/>
          </p:nvSpPr>
          <p:spPr>
            <a:xfrm>
              <a:off x="357966" y="2438400"/>
              <a:ext cx="2255868" cy="3124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09600" y="2514601"/>
              <a:ext cx="2004234" cy="2895599"/>
              <a:chOff x="609600" y="2514601"/>
              <a:chExt cx="2004234" cy="2895599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685800" y="29752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90600" y="34947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057400" y="29996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>
              <a:xfrm>
                <a:off x="609600" y="38862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729678" y="44957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i="1"/>
                  <a:t>i++</a:t>
                </a:r>
              </a:p>
            </p:txBody>
          </p:sp>
          <p:cxnSp>
            <p:nvCxnSpPr>
              <p:cNvPr id="12" name="Straight Arrow Connector 11"/>
              <p:cNvCxnSpPr>
                <a:stCxn id="7" idx="2"/>
                <a:endCxn id="10" idx="0"/>
              </p:cNvCxnSpPr>
              <p:nvPr/>
            </p:nvCxnSpPr>
            <p:spPr>
              <a:xfrm>
                <a:off x="1439383" y="35814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7" idx="0"/>
              </p:cNvCxnSpPr>
              <p:nvPr/>
            </p:nvCxnSpPr>
            <p:spPr>
              <a:xfrm flipH="1">
                <a:off x="1439383" y="25146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2"/>
                <a:endCxn id="11" idx="0"/>
              </p:cNvCxnSpPr>
              <p:nvPr/>
            </p:nvCxnSpPr>
            <p:spPr>
              <a:xfrm>
                <a:off x="1447800" y="41910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Elbow Connector 14"/>
              <p:cNvCxnSpPr>
                <a:stCxn id="11" idx="2"/>
              </p:cNvCxnSpPr>
              <p:nvPr/>
            </p:nvCxnSpPr>
            <p:spPr>
              <a:xfrm rot="5400000" flipH="1">
                <a:off x="398303" y="37511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7" idx="3"/>
              </p:cNvCxnSpPr>
              <p:nvPr/>
            </p:nvCxnSpPr>
            <p:spPr>
              <a:xfrm flipH="1">
                <a:off x="1447800" y="3278332"/>
                <a:ext cx="745166" cy="2131868"/>
              </a:xfrm>
              <a:prstGeom prst="bentConnector4">
                <a:avLst>
                  <a:gd name="adj1" fmla="val -30678"/>
                  <a:gd name="adj2" fmla="val 89416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2743200" y="24632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Front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743200" y="1524000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hile (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81000" y="5341203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kumimoji="1" lang="en-US" sz="160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kumimoji="1" lang="en-US" sz="1600" b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4787" y="3115485"/>
            <a:ext cx="2255868" cy="3124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ecision 20"/>
          <p:cNvSpPr/>
          <p:nvPr/>
        </p:nvSpPr>
        <p:spPr>
          <a:xfrm>
            <a:off x="6874834" y="5105400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4965" y="5408468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8417" y="5638800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6781800" y="3657600"/>
            <a:ext cx="1676400" cy="3048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Arial Narrow" panose="020B0606020202030204" pitchFamily="34" charset="0"/>
              </a:rPr>
              <a:t>Statements Here</a:t>
            </a:r>
            <a:endParaRPr lang="en-US" sz="1600">
              <a:latin typeface="Arial Narrow" panose="020B0606020202030204" pitchFamily="34" charset="0"/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6910131" y="4460547"/>
            <a:ext cx="1436244" cy="304801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/>
              <a:t>i++</a:t>
            </a:r>
          </a:p>
        </p:txBody>
      </p:sp>
      <p:cxnSp>
        <p:nvCxnSpPr>
          <p:cNvPr id="26" name="Straight Arrow Connector 25"/>
          <p:cNvCxnSpPr>
            <a:stCxn id="25" idx="2"/>
            <a:endCxn id="21" idx="0"/>
          </p:cNvCxnSpPr>
          <p:nvPr/>
        </p:nvCxnSpPr>
        <p:spPr>
          <a:xfrm>
            <a:off x="7628253" y="4765348"/>
            <a:ext cx="164" cy="340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4" idx="0"/>
          </p:cNvCxnSpPr>
          <p:nvPr/>
        </p:nvCxnSpPr>
        <p:spPr>
          <a:xfrm flipH="1">
            <a:off x="7620000" y="3196938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>
            <a:off x="7620000" y="3962400"/>
            <a:ext cx="8253" cy="498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1" idx="1"/>
          </p:cNvCxnSpPr>
          <p:nvPr/>
        </p:nvCxnSpPr>
        <p:spPr>
          <a:xfrm rot="10800000" flipH="1">
            <a:off x="6874834" y="3427269"/>
            <a:ext cx="745166" cy="1981200"/>
          </a:xfrm>
          <a:prstGeom prst="bentConnector4">
            <a:avLst>
              <a:gd name="adj1" fmla="val -30678"/>
              <a:gd name="adj2" fmla="val 10020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46730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Rear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cxnSp>
        <p:nvCxnSpPr>
          <p:cNvPr id="31" name="Straight Arrow Connector 30"/>
          <p:cNvCxnSpPr>
            <a:stCxn id="21" idx="2"/>
          </p:cNvCxnSpPr>
          <p:nvPr/>
        </p:nvCxnSpPr>
        <p:spPr>
          <a:xfrm>
            <a:off x="7628417" y="5711537"/>
            <a:ext cx="0" cy="407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9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3400" y="2018070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r>
              <a:rPr kumimoji="1" lang="en-US" sz="1400" b="1">
                <a:latin typeface="Tahoma" pitchFamily="34" charset="0"/>
              </a:rPr>
              <a:t>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</a:t>
            </a: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038600" y="4277995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do{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 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endParaRPr kumimoji="1" lang="en-US" sz="1400" b="1">
              <a:latin typeface="Tahoma" pitchFamily="34" charset="0"/>
            </a:endParaRP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00201" y="1637070"/>
            <a:ext cx="34290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front check </a:t>
            </a:r>
            <a:r>
              <a:rPr lang="en-US" sz="1600" b="1">
                <a:latin typeface="Arial Narrow" panose="020B0606020202030204" pitchFamily="34" charset="0"/>
              </a:rPr>
              <a:t>repetition in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39986" y="3820795"/>
            <a:ext cx="3294414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Syntax rear </a:t>
            </a:r>
            <a:r>
              <a:rPr lang="en-US" sz="1600" b="1">
                <a:latin typeface="Arial Narrow" panose="020B0606020202030204" pitchFamily="34" charset="0"/>
              </a:rPr>
              <a:t>check </a:t>
            </a:r>
            <a:r>
              <a:rPr lang="en-US" sz="1600" b="1" smtClean="0">
                <a:latin typeface="Arial Narrow" panose="020B0606020202030204" pitchFamily="34" charset="0"/>
              </a:rPr>
              <a:t>repetition in </a:t>
            </a:r>
            <a:r>
              <a:rPr lang="en-US" sz="1600" b="1">
                <a:latin typeface="Arial Narrow" panose="020B0606020202030204" pitchFamily="34" charset="0"/>
              </a:rPr>
              <a:t>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3569</TotalTime>
  <Words>878</Words>
  <Application>Microsoft Office PowerPoint</Application>
  <PresentationFormat>On-screen Show (4:3)</PresentationFormat>
  <Paragraphs>276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Georgia</vt:lpstr>
      <vt:lpstr>Tahoma</vt:lpstr>
      <vt:lpstr>Trebuchet MS</vt:lpstr>
      <vt:lpstr>Wingdings 2</vt:lpstr>
      <vt:lpstr>Urban</vt:lpstr>
      <vt:lpstr>1_Urban</vt:lpstr>
      <vt:lpstr>Office Theme</vt:lpstr>
      <vt:lpstr>Bahasa Pemrograman (Pemrograman Visual)</vt:lpstr>
      <vt:lpstr>Objective</vt:lpstr>
      <vt:lpstr>Iteration for - loops</vt:lpstr>
      <vt:lpstr>latihan</vt:lpstr>
      <vt:lpstr>Iteration for - loops</vt:lpstr>
      <vt:lpstr>Loop pada array (for var:array)</vt:lpstr>
      <vt:lpstr>Latihan</vt:lpstr>
      <vt:lpstr>Iteration while - loops</vt:lpstr>
      <vt:lpstr>Iteration while - loops</vt:lpstr>
      <vt:lpstr>break Statement in Iteration</vt:lpstr>
      <vt:lpstr>break Statement in Iteration</vt:lpstr>
      <vt:lpstr>continue Statement in Iteration</vt:lpstr>
      <vt:lpstr>continue Statement in Iteration</vt:lpstr>
      <vt:lpstr>Methods</vt:lpstr>
      <vt:lpstr>Exercises</vt:lpstr>
      <vt:lpstr>Class calculatorApp</vt:lpstr>
      <vt:lpstr>Iteration for - loops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337</cp:revision>
  <dcterms:created xsi:type="dcterms:W3CDTF">2011-09-16T02:11:44Z</dcterms:created>
  <dcterms:modified xsi:type="dcterms:W3CDTF">2019-09-19T08:31:13Z</dcterms:modified>
</cp:coreProperties>
</file>