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3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/>
              <a:t>Bahasa Pemrograman (Pemrograman Visual) – Augury El Rayeb, S.Kom., MMSI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Team Dosen Bahasa</a:t>
            </a:r>
            <a:r>
              <a:rPr lang="id-ID" sz="1200" baseline="0" dirty="0" smtClean="0">
                <a:solidFill>
                  <a:schemeClr val="bg1"/>
                </a:solidFill>
              </a:rPr>
              <a:t> Pemrograman</a:t>
            </a:r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</a:t>
            </a:r>
            <a:r>
              <a:rPr lang="en-US" sz="1200" baseline="0" dirty="0" smtClean="0">
                <a:solidFill>
                  <a:schemeClr val="bg1"/>
                </a:solidFill>
              </a:rPr>
              <a:t>I</a:t>
            </a:r>
            <a:r>
              <a:rPr lang="id-ID" sz="1200" baseline="0" dirty="0" smtClean="0">
                <a:solidFill>
                  <a:schemeClr val="bg1"/>
                </a:solidFill>
              </a:rPr>
              <a:t>NS</a:t>
            </a:r>
            <a:r>
              <a:rPr lang="en-US" sz="1200" baseline="0" dirty="0" smtClean="0">
                <a:solidFill>
                  <a:schemeClr val="bg1"/>
                </a:solidFill>
              </a:rPr>
              <a:t>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Bahasa Pemrograman (Pemrograman Visual) – Augury El Rayeb, S.Kom., MMSI</a:t>
            </a:r>
            <a:endParaRPr lang="id-ID" smtClean="0"/>
          </a:p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#1 </a:t>
            </a:r>
          </a:p>
          <a:p>
            <a:r>
              <a:rPr lang="en-US" smtClean="0"/>
              <a:t>Intro Bahasa Pemrograman Java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Penggunaan Variabel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8864" y="2146416"/>
            <a:ext cx="8305800" cy="3047999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public class var1 {</a:t>
            </a:r>
          </a:p>
          <a:p>
            <a:pPr marL="400050" lvl="1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static void main(String[] args) {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B, C;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A = 2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B = 3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A + B;</a:t>
            </a:r>
          </a:p>
          <a:p>
            <a:pPr marL="0" indent="0">
              <a:buNone/>
              <a:tabLst>
                <a:tab pos="682625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A+B="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 A +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"+"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 B + " = " + C );</a:t>
            </a:r>
          </a:p>
          <a:p>
            <a:pPr marL="0" indent="0">
              <a:buNone/>
              <a:tabLst>
                <a:tab pos="395288" algn="l"/>
              </a:tabLst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46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#Dialog Input/Output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JOptionPane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/>
          </a:bodyPr>
          <a:lstStyle/>
          <a:p>
            <a:r>
              <a:rPr lang="en-US" sz="2400" smtClean="0"/>
              <a:t>Untuk menggunakan JOptionPane anda harus melakukan import class swing sebelum deklarasi class:</a:t>
            </a:r>
          </a:p>
          <a:p>
            <a:pPr marL="974725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import javax.swing.JOptionPane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;</a:t>
            </a:r>
          </a:p>
          <a:p>
            <a:pPr marL="974725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smtClean="0"/>
              <a:t>JOptionPane sebagai input:</a:t>
            </a:r>
          </a:p>
          <a:p>
            <a:pPr marL="630238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 varInput = 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JOptionPane.showInputDialog(“Input </a:t>
            </a: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anda: 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");</a:t>
            </a:r>
          </a:p>
          <a:p>
            <a:pPr marL="630238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0">
              <a:buNone/>
            </a:pPr>
            <a:r>
              <a:rPr lang="en-US" sz="1800" smtClean="0"/>
              <a:t>Tulis perintah di atas disaat anda ingin membaca input dari user.</a:t>
            </a:r>
          </a:p>
          <a:p>
            <a:pPr marL="344488" indent="0">
              <a:buNone/>
            </a:pPr>
            <a:r>
              <a:rPr lang="en-US" sz="1800" smtClean="0"/>
              <a:t>varInput merupakan variabel yang akan menampung hasil input dari user.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254367"/>
            <a:ext cx="2850220" cy="119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3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#Dialog Input/Output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JOptionPane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/>
          </a:bodyPr>
          <a:lstStyle/>
          <a:p>
            <a:r>
              <a:rPr lang="en-US" sz="2400" smtClean="0"/>
              <a:t>Untuk menggunakan JOptionPane anda harus melakukan import class swing sebelum deklarasi class:</a:t>
            </a:r>
          </a:p>
          <a:p>
            <a:pPr marL="974725" indent="0">
              <a:buNone/>
            </a:pPr>
            <a:r>
              <a:rPr lang="en-US" sz="1800" b="1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import javax.swing.JOptionPane</a:t>
            </a:r>
            <a:r>
              <a:rPr lang="en-US" sz="1800" b="1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;</a:t>
            </a:r>
          </a:p>
          <a:p>
            <a:pPr marL="974725" indent="0">
              <a:buNone/>
            </a:pPr>
            <a:endParaRPr lang="en-US" sz="1800" b="1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9BBB59"/>
              </a:buClr>
            </a:pPr>
            <a:r>
              <a:rPr lang="en-US" sz="2400" smtClean="0">
                <a:solidFill>
                  <a:prstClr val="black"/>
                </a:solidFill>
              </a:rPr>
              <a:t>JOptionPane </a:t>
            </a:r>
            <a:r>
              <a:rPr lang="en-US" sz="2400">
                <a:solidFill>
                  <a:prstClr val="black"/>
                </a:solidFill>
              </a:rPr>
              <a:t>sebagai input:</a:t>
            </a:r>
          </a:p>
          <a:p>
            <a:pPr marL="630238" lvl="0" indent="0">
              <a:buClr>
                <a:srgbClr val="9BBB59"/>
              </a:buClr>
              <a:buNone/>
            </a:pPr>
            <a:r>
              <a:rPr lang="en-US" sz="1800" b="1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JOptionPane.showMessageDialog(null, "C = A + B = " + C</a:t>
            </a:r>
            <a:r>
              <a:rPr lang="en-US" sz="1800" b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30238" lvl="0" indent="0">
              <a:buClr>
                <a:srgbClr val="9BBB59"/>
              </a:buClr>
              <a:buNone/>
            </a:pPr>
            <a:endParaRPr lang="en-US" sz="1800" b="1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>
                <a:solidFill>
                  <a:prstClr val="black"/>
                </a:solidFill>
              </a:rPr>
              <a:t>Tulis perintah di atas disaat anda ingin membaca input dari user.</a:t>
            </a: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>
                <a:solidFill>
                  <a:prstClr val="black"/>
                </a:solidFill>
              </a:rPr>
              <a:t>varInput merupakan variabel yang akan menampung hasil input dari user</a:t>
            </a:r>
            <a:r>
              <a:rPr lang="en-US" sz="1800" smtClean="0">
                <a:solidFill>
                  <a:prstClr val="black"/>
                </a:solidFill>
              </a:rPr>
              <a:t>.</a:t>
            </a:r>
          </a:p>
          <a:p>
            <a:pPr marL="344488" lvl="0" indent="0">
              <a:buClr>
                <a:srgbClr val="9BBB59"/>
              </a:buClr>
              <a:buNone/>
            </a:pPr>
            <a:endParaRPr lang="en-US" sz="1800" smtClean="0">
              <a:solidFill>
                <a:prstClr val="black"/>
              </a:solidFill>
            </a:endParaRPr>
          </a:p>
          <a:p>
            <a:pPr marL="344488" lvl="0" indent="0">
              <a:buClr>
                <a:srgbClr val="9BBB59"/>
              </a:buClr>
              <a:buNone/>
            </a:pPr>
            <a:r>
              <a:rPr lang="en-US" sz="1800" smtClean="0">
                <a:solidFill>
                  <a:prstClr val="black"/>
                </a:solidFill>
              </a:rPr>
              <a:t>Jika nilai C adalah 7, maka tampilan dialognya adalah sebagai berikut:</a:t>
            </a:r>
            <a:endParaRPr lang="en-US" sz="1800">
              <a:solidFill>
                <a:prstClr val="black"/>
              </a:solidFill>
            </a:endParaRPr>
          </a:p>
          <a:p>
            <a:pPr marL="344488" lvl="0" indent="0">
              <a:buClr>
                <a:srgbClr val="9BBB59"/>
              </a:buClr>
              <a:buNone/>
            </a:pPr>
            <a:endParaRPr lang="en-US" smtClean="0">
              <a:solidFill>
                <a:prstClr val="black"/>
              </a:solidFill>
            </a:endParaRPr>
          </a:p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661248"/>
            <a:ext cx="2573342" cy="113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7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Penggunaan Variabel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8864" y="2146416"/>
            <a:ext cx="8517632" cy="4522944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import javax.swing.JOptionPane;</a:t>
            </a:r>
          </a:p>
          <a:p>
            <a:pPr marL="0" indent="0">
              <a:buNone/>
            </a:pP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class Variabel {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public static void main(String[] args) {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int A;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int B, C;</a:t>
            </a:r>
          </a:p>
          <a:p>
            <a:pPr marL="0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String strA = JOptionPane.showInputDialog("Nilai A: ");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String strB = JOptionPane.showInputDialog("Nilai B: ");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A = Integer.parseInt(strA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); //konversi string ke int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B = Integer.parseInt(strB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//konversi string ke int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C = A + B;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    JOptionPane.showMessageDialog(null, "C = A + B = " + C);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137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Binary </a:t>
            </a:r>
            <a:r>
              <a:rPr lang="en-US" smtClean="0"/>
              <a:t>Arithmetic</a:t>
            </a:r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14455"/>
              </p:ext>
            </p:extLst>
          </p:nvPr>
        </p:nvGraphicFramePr>
        <p:xfrm>
          <a:off x="822012" y="2708920"/>
          <a:ext cx="7848601" cy="23676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Penjumlahan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+ 2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Pengurangan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5 - 2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Pembagian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/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644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Perkalian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*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Modulus (sisa pembagian)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5 % 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5229200"/>
            <a:ext cx="8075240" cy="1224136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mtClean="0"/>
              <a:t>Urutan prioritas dalam perhitungan: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%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* dan /</a:t>
            </a:r>
          </a:p>
          <a:p>
            <a:pPr marL="915988" indent="-514350">
              <a:buClrTx/>
              <a:buFont typeface="+mj-lt"/>
              <a:buAutoNum type="arabicPeriod"/>
            </a:pPr>
            <a:r>
              <a:rPr lang="en-US" smtClean="0"/>
              <a:t>+ dan -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1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</a:t>
            </a:r>
            <a:r>
              <a:rPr lang="en-US" smtClean="0"/>
              <a:t>Unary Arithmetic</a:t>
            </a:r>
          </a:p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87706"/>
              </p:ext>
            </p:extLst>
          </p:nvPr>
        </p:nvGraphicFramePr>
        <p:xfrm>
          <a:off x="761999" y="2708920"/>
          <a:ext cx="7848601" cy="127125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Auto decrement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x--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-1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3649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++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Auto increment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X++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+ 1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152"/>
            <a:ext cx="8229600" cy="765784"/>
          </a:xfrm>
        </p:spPr>
        <p:txBody>
          <a:bodyPr/>
          <a:lstStyle/>
          <a:p>
            <a:r>
              <a:rPr lang="en-US"/>
              <a:t>Operator Assignment</a:t>
            </a:r>
            <a:endParaRPr lang="en-US" smtClean="0"/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28711"/>
              </p:ext>
            </p:extLst>
          </p:nvPr>
        </p:nvGraphicFramePr>
        <p:xfrm>
          <a:off x="761999" y="2708920"/>
          <a:ext cx="7848601" cy="23676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4007516"/>
                <a:gridCol w="2732995"/>
              </a:tblGrid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= 4 atau x = y =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+=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addition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+=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+ 4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substraction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-=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- 4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/=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division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/=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/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*=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Shorthand multiplication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*= 4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x = x *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71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 Pertemuan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Mahasiswa mengetahui sylabus (secara global tentang apa saja yang akan dipelajari dalam) materi  bahasa pemrograman.</a:t>
            </a:r>
          </a:p>
          <a:p>
            <a:r>
              <a:rPr lang="en-US" smtClean="0"/>
              <a:t>Mahasiswa memahami </a:t>
            </a:r>
            <a:r>
              <a:rPr lang="en-US" b="1" i="1" smtClean="0"/>
              <a:t>basic building block </a:t>
            </a:r>
            <a:r>
              <a:rPr lang="en-US" smtClean="0"/>
              <a:t>pemrograman java.</a:t>
            </a:r>
          </a:p>
          <a:p>
            <a:r>
              <a:rPr lang="en-US" smtClean="0"/>
              <a:t>Mahasiswa memahami tentang </a:t>
            </a:r>
            <a:r>
              <a:rPr lang="en-US" b="1" smtClean="0"/>
              <a:t>variabel</a:t>
            </a:r>
            <a:r>
              <a:rPr lang="en-US" smtClean="0"/>
              <a:t> dan </a:t>
            </a:r>
            <a:r>
              <a:rPr lang="pt-BR" b="1" smtClean="0"/>
              <a:t>operator dasar</a:t>
            </a:r>
            <a:r>
              <a:rPr lang="pt-BR" smtClean="0"/>
              <a:t>.</a:t>
            </a:r>
          </a:p>
          <a:p>
            <a:r>
              <a:rPr lang="pt-BR" smtClean="0"/>
              <a:t>Mahasiswa memahami </a:t>
            </a:r>
            <a:r>
              <a:rPr lang="pt-BR" b="1" smtClean="0"/>
              <a:t>konvensi penamaan dalam pemrograman</a:t>
            </a:r>
            <a:r>
              <a:rPr lang="pt-BR" smtClean="0"/>
              <a:t>.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Sylabus Bahasa Pemrograman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(Pemrograman Visual dengan Java Swing)</a:t>
            </a:r>
            <a:endParaRPr lang="en-US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6216"/>
            <a:ext cx="8229600" cy="43251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mtClean="0"/>
              <a:t>Intro bahasa pemrograman</a:t>
            </a:r>
          </a:p>
          <a:p>
            <a:pPr>
              <a:lnSpc>
                <a:spcPct val="120000"/>
              </a:lnSpc>
            </a:pPr>
            <a:r>
              <a:rPr lang="en-US" smtClean="0"/>
              <a:t>Prinsip dasar structured control (conditional statement, decision, iteration, break &amp; continue).</a:t>
            </a:r>
          </a:p>
          <a:p>
            <a:pPr>
              <a:lnSpc>
                <a:spcPct val="120000"/>
              </a:lnSpc>
            </a:pPr>
            <a:r>
              <a:rPr lang="en-US" smtClean="0"/>
              <a:t>Prinsip dasar </a:t>
            </a:r>
            <a:r>
              <a:rPr lang="en-US" i="1"/>
              <a:t>object oriented </a:t>
            </a:r>
            <a:r>
              <a:rPr lang="en-US" i="1" smtClean="0"/>
              <a:t>programming </a:t>
            </a:r>
            <a:r>
              <a:rPr lang="en-US" smtClean="0"/>
              <a:t>dengan java.</a:t>
            </a:r>
          </a:p>
          <a:p>
            <a:pPr>
              <a:lnSpc>
                <a:spcPct val="120000"/>
              </a:lnSpc>
            </a:pPr>
            <a:r>
              <a:rPr lang="en-US" i="1" smtClean="0"/>
              <a:t>Visual programming</a:t>
            </a:r>
            <a:r>
              <a:rPr lang="en-US" smtClean="0"/>
              <a:t> dengan java swing</a:t>
            </a:r>
          </a:p>
          <a:p>
            <a:pPr>
              <a:lnSpc>
                <a:spcPct val="120000"/>
              </a:lnSpc>
            </a:pPr>
            <a:r>
              <a:rPr lang="en-US" i="1" smtClean="0"/>
              <a:t>Object </a:t>
            </a:r>
            <a:r>
              <a:rPr lang="en-US" i="1"/>
              <a:t>oriented programming</a:t>
            </a:r>
            <a:r>
              <a:rPr lang="en-US" smtClean="0"/>
              <a:t> lanjutan #1 (Lebih lanjut tentang class, field, method, dan object)</a:t>
            </a:r>
          </a:p>
          <a:p>
            <a:pPr>
              <a:lnSpc>
                <a:spcPct val="120000"/>
              </a:lnSpc>
            </a:pPr>
            <a:r>
              <a:rPr lang="en-US" smtClean="0"/>
              <a:t>Konsep </a:t>
            </a:r>
            <a:r>
              <a:rPr lang="en-US" i="1" smtClean="0"/>
              <a:t>inheritance</a:t>
            </a:r>
            <a:r>
              <a:rPr lang="en-US" smtClean="0"/>
              <a:t>, </a:t>
            </a:r>
            <a:r>
              <a:rPr lang="en-US" i="1" smtClean="0"/>
              <a:t>encapsulation</a:t>
            </a:r>
            <a:r>
              <a:rPr lang="en-US" smtClean="0"/>
              <a:t> dan </a:t>
            </a:r>
            <a:r>
              <a:rPr lang="en-US" i="1" smtClean="0"/>
              <a:t>polymorphism</a:t>
            </a:r>
            <a:r>
              <a:rPr lang="en-US" smtClean="0"/>
              <a:t> dalam </a:t>
            </a:r>
            <a:r>
              <a:rPr lang="en-US" i="1"/>
              <a:t>object oriented programming </a:t>
            </a:r>
            <a:endParaRPr lang="en-US" i="1" smtClean="0"/>
          </a:p>
          <a:p>
            <a:pPr>
              <a:lnSpc>
                <a:spcPct val="120000"/>
              </a:lnSpc>
            </a:pPr>
            <a:r>
              <a:rPr lang="en-US" i="1"/>
              <a:t>Object oriented programming</a:t>
            </a:r>
            <a:r>
              <a:rPr lang="en-US"/>
              <a:t> lanjutan </a:t>
            </a:r>
            <a:r>
              <a:rPr lang="en-US" smtClean="0"/>
              <a:t>#2 (implementasi </a:t>
            </a:r>
            <a:r>
              <a:rPr lang="en-US" i="1"/>
              <a:t>inheritance</a:t>
            </a:r>
            <a:r>
              <a:rPr lang="en-US"/>
              <a:t>, </a:t>
            </a:r>
            <a:r>
              <a:rPr lang="en-US" i="1"/>
              <a:t>encapsulation</a:t>
            </a:r>
            <a:r>
              <a:rPr lang="en-US"/>
              <a:t> dan </a:t>
            </a:r>
            <a:r>
              <a:rPr lang="en-US" i="1"/>
              <a:t>polymorphism</a:t>
            </a:r>
            <a:r>
              <a:rPr lang="en-US"/>
              <a:t> </a:t>
            </a:r>
            <a:r>
              <a:rPr lang="en-US" smtClean="0"/>
              <a:t>pada pemrograman java)</a:t>
            </a:r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 smtClean="0"/>
          </a:p>
          <a:p>
            <a:pPr>
              <a:lnSpc>
                <a:spcPct val="12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Intro Bahasa Pemrograman</a:t>
            </a:r>
            <a:br>
              <a:rPr lang="en-US" smtClean="0"/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#Java Programming Building Block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en-US" smtClean="0"/>
              <a:t>Hello World…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5276" y="2726918"/>
            <a:ext cx="7525156" cy="29471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000"/>
              <a:t>/*** The HelloWorldApp class implements an application that </a:t>
            </a:r>
          </a:p>
          <a:p>
            <a:r>
              <a:rPr lang="en-US" sz="2000"/>
              <a:t> * simply prints "Hello World!" to standard output.</a:t>
            </a:r>
          </a:p>
          <a:p>
            <a:r>
              <a:rPr lang="en-US" sz="2000"/>
              <a:t> */</a:t>
            </a:r>
          </a:p>
          <a:p>
            <a:endParaRPr lang="en-US" sz="2000" smtClean="0"/>
          </a:p>
          <a:p>
            <a:r>
              <a:rPr lang="en-US" sz="2000" smtClean="0"/>
              <a:t>public class </a:t>
            </a:r>
            <a:r>
              <a:rPr lang="en-US" sz="2000" b="1" smtClean="0"/>
              <a:t>helloWorld</a:t>
            </a:r>
            <a:r>
              <a:rPr lang="en-US" sz="2000" smtClean="0"/>
              <a:t> {</a:t>
            </a:r>
          </a:p>
          <a:p>
            <a:pPr>
              <a:tabLst>
                <a:tab pos="573088" algn="l"/>
              </a:tabLst>
            </a:pPr>
            <a:r>
              <a:rPr lang="en-US" sz="2000" smtClean="0"/>
              <a:t>	public static void </a:t>
            </a:r>
            <a:r>
              <a:rPr lang="en-US" sz="2000" b="1" smtClean="0"/>
              <a:t>main</a:t>
            </a:r>
            <a:r>
              <a:rPr lang="en-US" sz="2000" smtClean="0"/>
              <a:t> (String [ ] args) {</a:t>
            </a:r>
          </a:p>
          <a:p>
            <a:pPr>
              <a:tabLst>
                <a:tab pos="573088" algn="l"/>
                <a:tab pos="968375" algn="l"/>
              </a:tabLst>
            </a:pPr>
            <a:r>
              <a:rPr lang="en-US" sz="2000" smtClean="0"/>
              <a:t>		System.out.println(“Hello World”);  // </a:t>
            </a:r>
            <a:r>
              <a:rPr lang="en-US" sz="2000"/>
              <a:t>Display the string</a:t>
            </a:r>
            <a:endParaRPr lang="en-US" sz="2000" smtClean="0"/>
          </a:p>
          <a:p>
            <a:pPr>
              <a:tabLst>
                <a:tab pos="573088" algn="l"/>
              </a:tabLst>
            </a:pPr>
            <a:r>
              <a:rPr lang="en-US" sz="2000"/>
              <a:t>	</a:t>
            </a:r>
            <a:r>
              <a:rPr lang="en-US" sz="2000" smtClean="0"/>
              <a:t>}</a:t>
            </a:r>
          </a:p>
          <a:p>
            <a:r>
              <a:rPr lang="en-US" sz="2000" smtClean="0"/>
              <a:t>}</a:t>
            </a:r>
            <a:endParaRPr lang="en-US" sz="2000"/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>
            <a:off x="3761071" y="3374987"/>
            <a:ext cx="1600200" cy="228600"/>
          </a:xfrm>
          <a:prstGeom prst="borderCallout2">
            <a:avLst>
              <a:gd name="adj1" fmla="val 50000"/>
              <a:gd name="adj2" fmla="val -4764"/>
              <a:gd name="adj3" fmla="val 50000"/>
              <a:gd name="adj4" fmla="val -28968"/>
              <a:gd name="adj5" fmla="val 309018"/>
              <a:gd name="adj6" fmla="val -53611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Nama class</a:t>
            </a:r>
          </a:p>
        </p:txBody>
      </p:sp>
      <p:sp>
        <p:nvSpPr>
          <p:cNvPr id="6" name="AutoShape 16"/>
          <p:cNvSpPr>
            <a:spLocks/>
          </p:cNvSpPr>
          <p:nvPr/>
        </p:nvSpPr>
        <p:spPr bwMode="auto">
          <a:xfrm>
            <a:off x="5314781" y="3699641"/>
            <a:ext cx="1752600" cy="239712"/>
          </a:xfrm>
          <a:prstGeom prst="borderCallout2">
            <a:avLst>
              <a:gd name="adj1" fmla="val 47681"/>
              <a:gd name="adj2" fmla="val -4347"/>
              <a:gd name="adj3" fmla="val 47681"/>
              <a:gd name="adj4" fmla="val -36926"/>
              <a:gd name="adj5" fmla="val 285925"/>
              <a:gd name="adj6" fmla="val -63064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Main program</a:t>
            </a:r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6000581" y="4616214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8"/>
          <p:cNvSpPr>
            <a:spLocks/>
          </p:cNvSpPr>
          <p:nvPr/>
        </p:nvSpPr>
        <p:spPr bwMode="auto">
          <a:xfrm>
            <a:off x="7162800" y="5229200"/>
            <a:ext cx="1524000" cy="228600"/>
          </a:xfrm>
          <a:prstGeom prst="borderCallout2">
            <a:avLst>
              <a:gd name="adj1" fmla="val 50000"/>
              <a:gd name="adj2" fmla="val -5000"/>
              <a:gd name="adj3" fmla="val 50000"/>
              <a:gd name="adj4" fmla="val -28542"/>
              <a:gd name="adj5" fmla="val -110644"/>
              <a:gd name="adj6" fmla="val -56076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comments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935276" y="2708920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042910" y="3400278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24"/>
          <p:cNvSpPr>
            <a:spLocks/>
          </p:cNvSpPr>
          <p:nvPr/>
        </p:nvSpPr>
        <p:spPr bwMode="auto">
          <a:xfrm>
            <a:off x="700010" y="5852371"/>
            <a:ext cx="1447800" cy="304800"/>
          </a:xfrm>
          <a:prstGeom prst="borderCallout3">
            <a:avLst>
              <a:gd name="adj1" fmla="val 50932"/>
              <a:gd name="adj2" fmla="val 392"/>
              <a:gd name="adj3" fmla="val 50932"/>
              <a:gd name="adj4" fmla="val -26945"/>
              <a:gd name="adj5" fmla="val -720634"/>
              <a:gd name="adj6" fmla="val -27131"/>
              <a:gd name="adj7" fmla="val -901559"/>
              <a:gd name="adj8" fmla="val 19944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comments</a:t>
            </a:r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 flipH="1">
            <a:off x="323528" y="3573016"/>
            <a:ext cx="719382" cy="461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6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Intro Bahasa Pemrograman</a:t>
            </a:r>
            <a:br>
              <a:rPr lang="en-US" smtClean="0"/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#Java Programming Building Block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en-US" smtClean="0"/>
              <a:t>Hello World…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5276" y="2492896"/>
            <a:ext cx="7525156" cy="26462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/>
              <a:t>/*** The HelloWorldApp class implements an application that </a:t>
            </a:r>
          </a:p>
          <a:p>
            <a:r>
              <a:rPr lang="en-US"/>
              <a:t> * simply prints "Hello World!" to standard output.</a:t>
            </a:r>
          </a:p>
          <a:p>
            <a:r>
              <a:rPr lang="en-US"/>
              <a:t> */</a:t>
            </a:r>
          </a:p>
          <a:p>
            <a:endParaRPr lang="en-US" smtClean="0"/>
          </a:p>
          <a:p>
            <a:r>
              <a:rPr lang="en-US" smtClean="0"/>
              <a:t>public class </a:t>
            </a:r>
            <a:r>
              <a:rPr lang="en-US" b="1" smtClean="0"/>
              <a:t>helloWorld</a:t>
            </a:r>
            <a:r>
              <a:rPr lang="en-US" smtClean="0"/>
              <a:t> {</a:t>
            </a:r>
          </a:p>
          <a:p>
            <a:pPr>
              <a:tabLst>
                <a:tab pos="573088" algn="l"/>
              </a:tabLst>
            </a:pPr>
            <a:r>
              <a:rPr lang="en-US" smtClean="0"/>
              <a:t>	public static void </a:t>
            </a:r>
            <a:r>
              <a:rPr lang="en-US" b="1" smtClean="0"/>
              <a:t>main</a:t>
            </a:r>
            <a:r>
              <a:rPr lang="en-US" smtClean="0"/>
              <a:t> (String [ ] args) {</a:t>
            </a:r>
          </a:p>
          <a:p>
            <a:pPr>
              <a:tabLst>
                <a:tab pos="573088" algn="l"/>
                <a:tab pos="968375" algn="l"/>
              </a:tabLst>
            </a:pPr>
            <a:r>
              <a:rPr lang="en-US" smtClean="0"/>
              <a:t>		System.out.println(“Hello World”);  // </a:t>
            </a:r>
            <a:r>
              <a:rPr lang="en-US"/>
              <a:t>Display the string</a:t>
            </a:r>
            <a:endParaRPr lang="en-US" smtClean="0"/>
          </a:p>
          <a:p>
            <a:pPr>
              <a:tabLst>
                <a:tab pos="573088" algn="l"/>
              </a:tabLst>
            </a:pPr>
            <a:r>
              <a:rPr lang="en-US"/>
              <a:t>	</a:t>
            </a:r>
            <a:r>
              <a:rPr lang="en-US" smtClean="0"/>
              <a:t>}</a:t>
            </a:r>
          </a:p>
          <a:p>
            <a:r>
              <a:rPr lang="en-US" smtClean="0"/>
              <a:t>}</a:t>
            </a:r>
            <a:endParaRPr lang="en-US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63029" y="5373216"/>
            <a:ext cx="2684463" cy="8350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1"/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class helloWorld 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…. Isi class di </a:t>
            </a:r>
            <a:r>
              <a:rPr kumimoji="1" lang="en-US" sz="1600" err="1">
                <a:latin typeface="Tahoma" pitchFamily="34" charset="0"/>
              </a:rPr>
              <a:t>sini</a:t>
            </a:r>
            <a:endParaRPr kumimoji="1" lang="en-US" sz="1600">
              <a:latin typeface="Tahoma" pitchFamily="34" charset="0"/>
            </a:endParaRPr>
          </a:p>
          <a:p>
            <a:pPr lvl="1"/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}</a:t>
            </a:r>
            <a:endParaRPr lang="en-US" sz="16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3707904" y="5373216"/>
            <a:ext cx="4419600" cy="132397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4300"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  <a:tab pos="5175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kumimoji="1" lang="en-US" sz="1600">
                <a:latin typeface="Tahoma" pitchFamily="34" charset="0"/>
              </a:rPr>
              <a:t>class helloWorld 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</a:t>
            </a:r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public static void main(String[] args) {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	…. Isi program utama di sini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	</a:t>
            </a:r>
            <a:r>
              <a:rPr kumimoji="1" lang="en-US" sz="1600" b="1">
                <a:solidFill>
                  <a:srgbClr val="FF0000"/>
                </a:solidFill>
                <a:latin typeface="Tahoma" pitchFamily="34" charset="0"/>
              </a:rPr>
              <a:t>}</a:t>
            </a:r>
          </a:p>
          <a:p>
            <a:pPr lvl="1"/>
            <a:r>
              <a:rPr kumimoji="1" lang="en-US" sz="1600">
                <a:latin typeface="Tahoma" pitchFamily="34" charset="0"/>
              </a:rPr>
              <a:t>}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" name="Line Callout 3 14"/>
          <p:cNvSpPr/>
          <p:nvPr/>
        </p:nvSpPr>
        <p:spPr>
          <a:xfrm>
            <a:off x="755576" y="3624177"/>
            <a:ext cx="3300859" cy="297031"/>
          </a:xfrm>
          <a:prstGeom prst="borderCallout3">
            <a:avLst>
              <a:gd name="adj1" fmla="val 18750"/>
              <a:gd name="adj2" fmla="val -613"/>
              <a:gd name="adj3" fmla="val 18750"/>
              <a:gd name="adj4" fmla="val -16667"/>
              <a:gd name="adj5" fmla="val 100000"/>
              <a:gd name="adj6" fmla="val -16667"/>
              <a:gd name="adj7" fmla="val 596704"/>
              <a:gd name="adj8" fmla="val -613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2 15"/>
          <p:cNvSpPr/>
          <p:nvPr/>
        </p:nvSpPr>
        <p:spPr>
          <a:xfrm>
            <a:off x="827584" y="4725144"/>
            <a:ext cx="432048" cy="288032"/>
          </a:xfrm>
          <a:prstGeom prst="borderCallout2">
            <a:avLst>
              <a:gd name="adj1" fmla="val 22057"/>
              <a:gd name="adj2" fmla="val 485"/>
              <a:gd name="adj3" fmla="val 18750"/>
              <a:gd name="adj4" fmla="val -16667"/>
              <a:gd name="adj5" fmla="val 112500"/>
              <a:gd name="adj6" fmla="val -46667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3 16"/>
          <p:cNvSpPr/>
          <p:nvPr/>
        </p:nvSpPr>
        <p:spPr>
          <a:xfrm flipH="1">
            <a:off x="1475656" y="3972369"/>
            <a:ext cx="4320480" cy="182861"/>
          </a:xfrm>
          <a:prstGeom prst="borderCallout3">
            <a:avLst>
              <a:gd name="adj1" fmla="val 12170"/>
              <a:gd name="adj2" fmla="val 10"/>
              <a:gd name="adj3" fmla="val 12170"/>
              <a:gd name="adj4" fmla="val -52627"/>
              <a:gd name="adj5" fmla="val 303969"/>
              <a:gd name="adj6" fmla="val -52915"/>
              <a:gd name="adj7" fmla="val 777506"/>
              <a:gd name="adj8" fmla="val -38252"/>
            </a:avLst>
          </a:prstGeom>
          <a:solidFill>
            <a:srgbClr val="FFC000">
              <a:alpha val="6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ne Callout 3 17"/>
          <p:cNvSpPr/>
          <p:nvPr/>
        </p:nvSpPr>
        <p:spPr>
          <a:xfrm flipH="1">
            <a:off x="1475656" y="4515270"/>
            <a:ext cx="360040" cy="189720"/>
          </a:xfrm>
          <a:prstGeom prst="borderCallout3">
            <a:avLst>
              <a:gd name="adj1" fmla="val 12170"/>
              <a:gd name="adj2" fmla="val 10"/>
              <a:gd name="adj3" fmla="val -6855"/>
              <a:gd name="adj4" fmla="val -1061831"/>
              <a:gd name="adj5" fmla="val 113717"/>
              <a:gd name="adj6" fmla="val -1600138"/>
              <a:gd name="adj7" fmla="val 200406"/>
              <a:gd name="adj8" fmla="val -1622233"/>
            </a:avLst>
          </a:prstGeom>
          <a:solidFill>
            <a:srgbClr val="FFC000">
              <a:alpha val="6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63029" y="6361993"/>
            <a:ext cx="2951449" cy="307777"/>
          </a:xfrm>
          <a:prstGeom prst="rect">
            <a:avLst/>
          </a:prstGeom>
          <a:solidFill>
            <a:srgbClr val="FFFF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1400" b="1" smtClean="0"/>
              <a:t>Nama file (.java) = nama class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103137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</a:t>
            </a:r>
            <a:r>
              <a:rPr lang="en-US" smtClean="0"/>
              <a:t>Pemrograman</a:t>
            </a:r>
            <a:br>
              <a:rPr lang="en-US" smtClean="0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Utama (Main Program)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040013"/>
            <a:ext cx="8229600" cy="2773363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/>
            <a:r>
              <a:rPr lang="en-US" smtClean="0"/>
              <a:t>Pada program java main program terletak di dalam suatu class.</a:t>
            </a:r>
          </a:p>
          <a:p>
            <a:pPr marL="231775" indent="-231775"/>
            <a:r>
              <a:rPr lang="en-US" smtClean="0"/>
              <a:t>Suatu blok area dimulai dengan simbol </a:t>
            </a:r>
            <a:r>
              <a:rPr lang="en-US" b="1" smtClean="0"/>
              <a:t>{</a:t>
            </a:r>
            <a:r>
              <a:rPr lang="en-US" smtClean="0"/>
              <a:t> dan ditutup dengan simbol </a:t>
            </a:r>
            <a:r>
              <a:rPr lang="en-US" b="1" smtClean="0"/>
              <a:t>}</a:t>
            </a:r>
          </a:p>
          <a:p>
            <a:pPr marL="231775" indent="-231775"/>
            <a:r>
              <a:rPr lang="en-US" smtClean="0"/>
              <a:t>Pada contoh di atas nama class adalah helloWorld , blok area class adalah dimulai dari simbol </a:t>
            </a:r>
            <a:r>
              <a:rPr lang="en-US" b="1" smtClean="0">
                <a:solidFill>
                  <a:srgbClr val="FF0000"/>
                </a:solidFill>
                <a:latin typeface="Tahoma" pitchFamily="34" charset="0"/>
              </a:rPr>
              <a:t>{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i="1" smtClean="0"/>
              <a:t>berwarna merah </a:t>
            </a:r>
            <a:r>
              <a:rPr lang="en-US" smtClean="0"/>
              <a:t>sampai </a:t>
            </a:r>
            <a:r>
              <a:rPr lang="en-US" b="1" smtClean="0">
                <a:solidFill>
                  <a:srgbClr val="FF0000"/>
                </a:solidFill>
                <a:latin typeface="Tahoma" pitchFamily="34" charset="0"/>
              </a:rPr>
              <a:t>}</a:t>
            </a:r>
            <a:r>
              <a:rPr lang="en-US" b="1" smtClean="0"/>
              <a:t> </a:t>
            </a:r>
            <a:r>
              <a:rPr lang="en-US" smtClean="0"/>
              <a:t>, blok area main program adalah dimulai dari simbol </a:t>
            </a:r>
            <a:r>
              <a:rPr lang="en-US" b="1" smtClean="0">
                <a:solidFill>
                  <a:srgbClr val="0070C0"/>
                </a:solidFill>
                <a:latin typeface="Tahoma" pitchFamily="34" charset="0"/>
              </a:rPr>
              <a:t>{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i="1" smtClean="0"/>
              <a:t>berwarna biru </a:t>
            </a:r>
            <a:r>
              <a:rPr lang="en-US" smtClean="0"/>
              <a:t>sampai </a:t>
            </a:r>
            <a:r>
              <a:rPr lang="en-US" b="1" smtClean="0">
                <a:solidFill>
                  <a:srgbClr val="0070C0"/>
                </a:solidFill>
                <a:latin typeface="Tahoma" pitchFamily="34" charset="0"/>
              </a:rPr>
              <a:t>}</a:t>
            </a:r>
            <a:endParaRPr lang="en-US" smtClean="0"/>
          </a:p>
          <a:p>
            <a:pPr marL="231775" indent="-231775"/>
            <a:r>
              <a:rPr lang="en-US" smtClean="0"/>
              <a:t>Pada contoh diketahui main program terletak di dalam blok area class helloWorld.</a:t>
            </a:r>
          </a:p>
          <a:p>
            <a:pPr marL="231775" indent="-231775"/>
            <a:r>
              <a:rPr lang="en-US" smtClean="0"/>
              <a:t>Penulisan memperhatikan atau mengikuti aturan </a:t>
            </a:r>
            <a:r>
              <a:rPr lang="en-US" b="1" i="1" smtClean="0"/>
              <a:t>case sensitive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3400" y="2137137"/>
            <a:ext cx="8077200" cy="1631216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1963" algn="l"/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smtClean="0">
                <a:latin typeface="Tahoma" pitchFamily="34" charset="0"/>
              </a:rPr>
              <a:t>class </a:t>
            </a:r>
            <a:r>
              <a:rPr lang="en-US" sz="2000" b="1"/>
              <a:t>helloWorld</a:t>
            </a:r>
            <a:r>
              <a:rPr lang="en-US" sz="2000" smtClean="0">
                <a:latin typeface="Tahoma" pitchFamily="34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{</a:t>
            </a:r>
          </a:p>
          <a:p>
            <a:r>
              <a:rPr lang="en-US" sz="2000">
                <a:latin typeface="Tahoma" pitchFamily="34" charset="0"/>
              </a:rPr>
              <a:t>	public static void main(String</a:t>
            </a:r>
            <a:r>
              <a:rPr lang="en-US" sz="2000" smtClean="0">
                <a:latin typeface="Tahoma" pitchFamily="34" charset="0"/>
              </a:rPr>
              <a:t>[ ] </a:t>
            </a:r>
            <a:r>
              <a:rPr lang="en-US" sz="2000" err="1">
                <a:latin typeface="Tahoma" pitchFamily="34" charset="0"/>
              </a:rPr>
              <a:t>args</a:t>
            </a:r>
            <a:r>
              <a:rPr lang="en-US" sz="2000">
                <a:latin typeface="Tahoma" pitchFamily="34" charset="0"/>
              </a:rPr>
              <a:t>) </a:t>
            </a:r>
            <a:r>
              <a:rPr lang="en-US" sz="2000" b="1">
                <a:solidFill>
                  <a:srgbClr val="0070C0"/>
                </a:solidFill>
                <a:latin typeface="Tahoma" pitchFamily="34" charset="0"/>
              </a:rPr>
              <a:t>{</a:t>
            </a:r>
          </a:p>
          <a:p>
            <a:r>
              <a:rPr lang="en-US" sz="2000">
                <a:latin typeface="Tahoma" pitchFamily="34" charset="0"/>
              </a:rPr>
              <a:t>		</a:t>
            </a:r>
            <a:r>
              <a:rPr lang="en-US" sz="2000" err="1">
                <a:latin typeface="Tahoma" pitchFamily="34" charset="0"/>
              </a:rPr>
              <a:t>System.out.println</a:t>
            </a:r>
            <a:r>
              <a:rPr lang="en-US" sz="2000">
                <a:latin typeface="Tahoma" pitchFamily="34" charset="0"/>
              </a:rPr>
              <a:t>("Hello World</a:t>
            </a:r>
            <a:r>
              <a:rPr lang="en-US" sz="2000" smtClean="0">
                <a:latin typeface="Tahoma" pitchFamily="34" charset="0"/>
              </a:rPr>
              <a:t>!");</a:t>
            </a:r>
            <a:endParaRPr lang="en-US" sz="2000">
              <a:latin typeface="Tahoma" pitchFamily="34" charset="0"/>
            </a:endParaRPr>
          </a:p>
          <a:p>
            <a:r>
              <a:rPr lang="en-US" sz="2000">
                <a:latin typeface="Tahoma" pitchFamily="34" charset="0"/>
              </a:rPr>
              <a:t>	</a:t>
            </a:r>
            <a:r>
              <a:rPr lang="en-US" sz="2000" b="1">
                <a:solidFill>
                  <a:srgbClr val="0070C0"/>
                </a:solidFill>
                <a:latin typeface="Tahoma" pitchFamily="34" charset="0"/>
              </a:rPr>
              <a:t>}</a:t>
            </a:r>
          </a:p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}</a:t>
            </a:r>
            <a:r>
              <a:rPr lang="en-US" sz="200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797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Primitive Data Types - Variables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Deklarasi Variabel pada Program Java</a:t>
            </a:r>
          </a:p>
          <a:p>
            <a:pPr marL="400050" lvl="1" indent="0">
              <a:buFont typeface="Georgia"/>
              <a:buNone/>
              <a:tabLst>
                <a:tab pos="395288" algn="l"/>
              </a:tabLst>
            </a:pPr>
            <a:r>
              <a:rPr lang="en-US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Syntax</a:t>
            </a:r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endParaRPr lang="en-US" sz="2000" smtClean="0"/>
          </a:p>
          <a:p>
            <a:pPr marL="0" indent="0">
              <a:buFont typeface="Georgia"/>
              <a:buNone/>
              <a:tabLst>
                <a:tab pos="463550" algn="l"/>
              </a:tabLst>
            </a:pPr>
            <a:r>
              <a:rPr lang="en-US" smtClean="0"/>
              <a:t>	</a:t>
            </a:r>
          </a:p>
          <a:p>
            <a:pPr marL="0" indent="0">
              <a:buFont typeface="Georgia"/>
              <a:buNone/>
              <a:tabLst>
                <a:tab pos="463550" algn="l"/>
              </a:tabLst>
            </a:pPr>
            <a:r>
              <a:rPr lang="en-US" smtClean="0"/>
              <a:t>	</a:t>
            </a:r>
            <a:r>
              <a:rPr lang="en-US" b="1" smtClean="0"/>
              <a:t>Contoh</a:t>
            </a:r>
            <a:r>
              <a:rPr lang="en-US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int</a:t>
            </a:r>
            <a:r>
              <a:rPr lang="en-US" smtClean="0"/>
              <a:t>   speed;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int</a:t>
            </a:r>
            <a:r>
              <a:rPr lang="en-US" smtClean="0"/>
              <a:t>   currentGear=3;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char</a:t>
            </a:r>
            <a:r>
              <a:rPr lang="en-US" smtClean="0"/>
              <a:t>   pilihan;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b="1" smtClean="0"/>
              <a:t>boolean</a:t>
            </a:r>
            <a:r>
              <a:rPr lang="en-US" smtClean="0"/>
              <a:t>   jawaban;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905397"/>
            <a:ext cx="5638800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3200" i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</a:t>
            </a:r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3200"/>
              <a:t>  </a:t>
            </a:r>
            <a:r>
              <a:rPr lang="en-US" sz="3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3200" i="1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namaVariable</a:t>
            </a:r>
            <a:r>
              <a:rPr lang="en-US" sz="32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&gt;;</a:t>
            </a:r>
            <a:endParaRPr lang="en-US" sz="320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1547664" y="3700264"/>
            <a:ext cx="914400" cy="304800"/>
          </a:xfrm>
          <a:prstGeom prst="borderCallout2">
            <a:avLst>
              <a:gd name="adj1" fmla="val 50093"/>
              <a:gd name="adj2" fmla="val 99130"/>
              <a:gd name="adj3" fmla="val 50094"/>
              <a:gd name="adj4" fmla="val 129601"/>
              <a:gd name="adj5" fmla="val 282649"/>
              <a:gd name="adj6" fmla="val 130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&lt;type&gt;</a:t>
            </a: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3986064" y="3700264"/>
            <a:ext cx="1524000" cy="304800"/>
          </a:xfrm>
          <a:prstGeom prst="borderCallout2">
            <a:avLst>
              <a:gd name="adj1" fmla="val 41138"/>
              <a:gd name="adj2" fmla="val 1219"/>
              <a:gd name="adj3" fmla="val 41138"/>
              <a:gd name="adj4" fmla="val -27414"/>
              <a:gd name="adj5" fmla="val 282649"/>
              <a:gd name="adj6" fmla="val -26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&lt;</a:t>
            </a:r>
            <a:r>
              <a:rPr lang="en-US" sz="1600" err="1" smtClean="0">
                <a:latin typeface="Calibri" panose="020F0502020204030204" pitchFamily="34" charset="0"/>
              </a:rPr>
              <a:t>namaVariable</a:t>
            </a:r>
            <a:r>
              <a:rPr lang="en-US" sz="1600" smtClean="0">
                <a:latin typeface="Calibri" panose="020F0502020204030204" pitchFamily="34" charset="0"/>
              </a:rPr>
              <a:t>&gt;</a:t>
            </a:r>
            <a:endParaRPr lang="en-US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1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Primitive Data Types – Data Types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507761"/>
              </p:ext>
            </p:extLst>
          </p:nvPr>
        </p:nvGraphicFramePr>
        <p:xfrm>
          <a:off x="539552" y="2143397"/>
          <a:ext cx="7696201" cy="4414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43038"/>
                <a:gridCol w="2214562"/>
                <a:gridCol w="4038601"/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Primitive Type  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What It Stores </a:t>
                      </a:r>
                      <a:endParaRPr lang="en-US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Range</a:t>
                      </a:r>
                      <a:endPara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byte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8-bit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–128 to 127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short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16-bit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–32,768 to 32,767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int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32-bit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–2,147,483,648 to 2,147,483,647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long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64-bit integer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–2</a:t>
                      </a:r>
                      <a:r>
                        <a:rPr lang="en-US" baseline="30000" smtClean="0"/>
                        <a:t>63</a:t>
                      </a:r>
                      <a:r>
                        <a:rPr lang="en-US" smtClean="0"/>
                        <a:t> to 2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r>
                        <a:rPr lang="en-US" smtClean="0"/>
                        <a:t> –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float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32-bit floating-point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6 significant digits ( 10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–46</a:t>
                      </a:r>
                      <a:r>
                        <a:rPr lang="en-US" smtClean="0"/>
                        <a:t>,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</a:t>
                      </a:r>
                      <a:r>
                        <a:rPr lang="en-US" smtClean="0"/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double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64-bit floating-point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15 significant digits (10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–324</a:t>
                      </a:r>
                      <a:r>
                        <a:rPr lang="en-US" smtClean="0"/>
                        <a:t>, 10</a:t>
                      </a: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r>
                        <a:rPr lang="en-US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char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Unicode character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mtClean="0"/>
                    </a:p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boolean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mtClean="0"/>
                        <a:t>Boolean variable 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false and true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11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 Bahasa Pemrograman</a:t>
            </a:r>
            <a:br>
              <a:rPr lang="en-US"/>
            </a:br>
            <a:r>
              <a:rPr lang="en-US" smtClean="0"/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Convention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8864" y="214339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Nama variable :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case-sensitive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Upayakan nama variable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diawali dengan huruf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karakter berikutnya dapat berupa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$, _ , angka,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…dsb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Nama variable &lt;&gt; reserved word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atau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keyword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 perintah.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1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Disarankan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Jika variable hanya terdiri dari 1 kata: tulis dengan huruf kecil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	Contoh:  speed,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gear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….. dst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Jika variable terdiri dari 2 kata atau lebih: awali tiap kata dengan huruf besar mulai dari kata ke-2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	Contoh: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gearRatio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ahoma" pitchFamily="34" charset="0"/>
                <a:cs typeface="Tahoma" pitchFamily="34" charset="0"/>
              </a:rPr>
              <a:t>, currentGear, currentSpeed, ….. dst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3521</TotalTime>
  <Words>820</Words>
  <Application>Microsoft Office PowerPoint</Application>
  <PresentationFormat>On-screen Show (4:3)</PresentationFormat>
  <Paragraphs>221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 Unicode MS</vt:lpstr>
      <vt:lpstr>Arial</vt:lpstr>
      <vt:lpstr>Calibri</vt:lpstr>
      <vt:lpstr>Courier New</vt:lpstr>
      <vt:lpstr>Georgia</vt:lpstr>
      <vt:lpstr>Tahoma</vt:lpstr>
      <vt:lpstr>Times New Roman</vt:lpstr>
      <vt:lpstr>Trebuchet MS</vt:lpstr>
      <vt:lpstr>Wingdings</vt:lpstr>
      <vt:lpstr>Wingdings 2</vt:lpstr>
      <vt:lpstr>Urban</vt:lpstr>
      <vt:lpstr>Bahasa Pemrograman (Pemrograman Visual)</vt:lpstr>
      <vt:lpstr>Tujuan Pertemuan</vt:lpstr>
      <vt:lpstr>Sylabus Bahasa Pemrograman (Pemrograman Visual dengan Java Swing)</vt:lpstr>
      <vt:lpstr>Intro Bahasa Pemrograman #Java Programming Building Block</vt:lpstr>
      <vt:lpstr>Intro Bahasa Pemrograman #Java Programming Building Block</vt:lpstr>
      <vt:lpstr>Intro Bahasa Pemrograman #Tubuh Utama (Main Program)</vt:lpstr>
      <vt:lpstr>Intro Bahasa Pemrograman #Primitive Data Types - Variables</vt:lpstr>
      <vt:lpstr>Intro Bahasa Pemrograman #Primitive Data Types – Data Types</vt:lpstr>
      <vt:lpstr>Intro Bahasa Pemrograman #Naming Convention</vt:lpstr>
      <vt:lpstr>Intro Bahasa Pemrograman #Contoh Penggunaan Variabel</vt:lpstr>
      <vt:lpstr>Intro Bahasa Pemrograman #Dialog Input/Output dengan JOptionPane</vt:lpstr>
      <vt:lpstr>Intro Bahasa Pemrograman #Dialog Input/Output dengan JOptionPane</vt:lpstr>
      <vt:lpstr>Intro Bahasa Pemrograman #Contoh Penggunaan Variabel</vt:lpstr>
      <vt:lpstr>Intro Bahasa Pemrograman #Basic Operators</vt:lpstr>
      <vt:lpstr>Intro Bahasa Pemrograman #Basic Operators</vt:lpstr>
      <vt:lpstr>Intro Bahasa Pemrograman #Basic Operators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358</cp:revision>
  <dcterms:created xsi:type="dcterms:W3CDTF">2011-09-16T02:11:44Z</dcterms:created>
  <dcterms:modified xsi:type="dcterms:W3CDTF">2019-08-26T01:06:16Z</dcterms:modified>
</cp:coreProperties>
</file>