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316" r:id="rId5"/>
    <p:sldId id="315" r:id="rId6"/>
    <p:sldId id="308" r:id="rId7"/>
    <p:sldId id="266" r:id="rId8"/>
    <p:sldId id="310" r:id="rId9"/>
    <p:sldId id="311" r:id="rId10"/>
    <p:sldId id="317" r:id="rId11"/>
    <p:sldId id="31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87961" autoAdjust="0"/>
  </p:normalViewPr>
  <p:slideViewPr>
    <p:cSldViewPr>
      <p:cViewPr varScale="1">
        <p:scale>
          <a:sx n="62" d="100"/>
          <a:sy n="62" d="100"/>
        </p:scale>
        <p:origin x="14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4/4/2016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mtClean="0"/>
              <a:t>Skema</a:t>
            </a:r>
            <a:r>
              <a:rPr lang="en-US" baseline="0" smtClean="0"/>
              <a:t> database yg dipakai utk mencoba query:</a:t>
            </a:r>
          </a:p>
          <a:p>
            <a:pPr marL="0" lvl="0" indent="-114300">
              <a:buNone/>
            </a:pPr>
            <a:endParaRPr lang="en-US" smtClean="0"/>
          </a:p>
          <a:p>
            <a:pPr marL="0" lvl="0" indent="-114300">
              <a:buNone/>
            </a:pPr>
            <a:r>
              <a:rPr lang="en-US" smtClean="0"/>
              <a:t>Beers(</a:t>
            </a:r>
            <a:r>
              <a:rPr lang="en-US" u="sng" smtClean="0"/>
              <a:t>name</a:t>
            </a:r>
            <a:r>
              <a:rPr lang="en-US" smtClean="0"/>
              <a:t>: varchar(20), manf: varchar(50))</a:t>
            </a:r>
          </a:p>
          <a:p>
            <a:pPr marL="0" lvl="0" indent="-114300">
              <a:buNone/>
            </a:pPr>
            <a:r>
              <a:rPr lang="en-US" smtClean="0"/>
              <a:t>Bars(</a:t>
            </a:r>
            <a:r>
              <a:rPr lang="en-US" u="sng" smtClean="0"/>
              <a:t>name</a:t>
            </a:r>
            <a:r>
              <a:rPr lang="en-US" smtClean="0"/>
              <a:t>: varchar(50), addr varchar(100), license varchar(20))</a:t>
            </a:r>
          </a:p>
          <a:p>
            <a:pPr marL="0" lvl="0" indent="-114300">
              <a:buNone/>
            </a:pPr>
            <a:r>
              <a:rPr lang="en-US" smtClean="0"/>
              <a:t>Drinkers(</a:t>
            </a:r>
            <a:r>
              <a:rPr lang="en-US" u="sng" smtClean="0"/>
              <a:t>name</a:t>
            </a:r>
            <a:r>
              <a:rPr lang="en-US" smtClean="0"/>
              <a:t>: varchar(50), addr: varchar(100), phone: varchar(12))</a:t>
            </a:r>
          </a:p>
          <a:p>
            <a:pPr marL="0" lvl="0" indent="-114300">
              <a:buNone/>
            </a:pPr>
            <a:r>
              <a:rPr lang="en-US" smtClean="0"/>
              <a:t>Likes(</a:t>
            </a:r>
            <a:r>
              <a:rPr lang="en-US" u="sng" smtClean="0"/>
              <a:t>drinker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varchar(20))</a:t>
            </a:r>
          </a:p>
          <a:p>
            <a:pPr marL="0" lvl="0" indent="-114300">
              <a:buNone/>
            </a:pPr>
            <a:r>
              <a:rPr lang="en-US" smtClean="0"/>
              <a:t>Sells(</a:t>
            </a:r>
            <a:r>
              <a:rPr lang="en-US" u="sng" smtClean="0"/>
              <a:t>bar</a:t>
            </a:r>
            <a:r>
              <a:rPr lang="en-US" smtClean="0"/>
              <a:t>: varchar(50), </a:t>
            </a:r>
            <a:r>
              <a:rPr lang="en-US" u="sng" smtClean="0"/>
              <a:t>beer</a:t>
            </a:r>
            <a:r>
              <a:rPr lang="en-US" smtClean="0"/>
              <a:t>: varchar(20), price: double)</a:t>
            </a:r>
          </a:p>
          <a:p>
            <a:pPr marL="0" lvl="0" indent="-114300">
              <a:buNone/>
            </a:pPr>
            <a:r>
              <a:rPr lang="en-US" smtClean="0"/>
              <a:t>Frequents(</a:t>
            </a:r>
            <a:r>
              <a:rPr lang="en-US" u="sng" smtClean="0"/>
              <a:t>drinker</a:t>
            </a:r>
            <a:r>
              <a:rPr lang="en-US" smtClean="0"/>
              <a:t>, </a:t>
            </a:r>
            <a:r>
              <a:rPr lang="en-US" u="sng" smtClean="0"/>
              <a:t>bar</a:t>
            </a:r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atau</a:t>
            </a:r>
          </a:p>
          <a:p>
            <a:r>
              <a:rPr lang="en-US" smtClean="0"/>
              <a:t>mhs(</a:t>
            </a:r>
            <a:r>
              <a:rPr lang="en-US" u="sng" smtClean="0"/>
              <a:t>nim</a:t>
            </a:r>
            <a:r>
              <a:rPr lang="en-US" smtClean="0"/>
              <a:t>: char(9), nama: varchar(30), jurusan: char(2))</a:t>
            </a:r>
          </a:p>
          <a:p>
            <a:r>
              <a:rPr lang="en-US" smtClean="0"/>
              <a:t>tblmk(</a:t>
            </a:r>
            <a:r>
              <a:rPr lang="en-US" u="sng" smtClean="0"/>
              <a:t>kodeMK</a:t>
            </a:r>
            <a:r>
              <a:rPr lang="en-US" smtClean="0"/>
              <a:t>: char(5), namaMK: varchar(150), sks: tinyint)</a:t>
            </a:r>
          </a:p>
          <a:p>
            <a:r>
              <a:rPr lang="en-US" smtClean="0"/>
              <a:t>tblnilai(</a:t>
            </a:r>
            <a:r>
              <a:rPr lang="en-US" u="sng" smtClean="0"/>
              <a:t>nim</a:t>
            </a:r>
            <a:r>
              <a:rPr lang="en-US" smtClean="0"/>
              <a:t>: char(9), </a:t>
            </a:r>
            <a:r>
              <a:rPr lang="en-US" u="sng" smtClean="0"/>
              <a:t>kodeMK</a:t>
            </a:r>
            <a:r>
              <a:rPr lang="en-US" smtClean="0"/>
              <a:t>: char(5), grade: enum, </a:t>
            </a:r>
            <a:r>
              <a:rPr lang="en-US" u="sng" smtClean="0"/>
              <a:t>tahunAmbil</a:t>
            </a:r>
            <a:r>
              <a:rPr lang="en-US" smtClean="0"/>
              <a:t>: year)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16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HAVING clause is like a WHERE clause, but applies only to groups as a whole, whereas the WHERE clause applies to individual rows.</a:t>
            </a:r>
          </a:p>
          <a:p>
            <a:pPr marL="0" lvl="0" indent="-114300">
              <a:buNone/>
            </a:pPr>
            <a:r>
              <a:rPr lang="en-US" smtClean="0"/>
              <a:t>HAVING specifies a search condition for a group or an aggregate function used in SELECT statement.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8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-11430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910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3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AER – 2011/2012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SIF1213 -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5</a:t>
            </a:r>
          </a:p>
          <a:p>
            <a:r>
              <a:rPr lang="en-US" sz="1800" smtClean="0"/>
              <a:t>SQL Query Lanjutan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/>
              <a:t>LATIHAN QUERY SELECT dengan WHERE Clause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7852" y="1524000"/>
            <a:ext cx="58243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600" smtClean="0"/>
              <a:t>Buat tabel </a:t>
            </a:r>
            <a:r>
              <a:rPr lang="en-US" sz="1600" b="1" smtClean="0"/>
              <a:t>nilai</a:t>
            </a:r>
            <a:r>
              <a:rPr lang="en-US" sz="1600" smtClean="0"/>
              <a:t>, dengan atribut (field):</a:t>
            </a:r>
          </a:p>
          <a:p>
            <a:pPr marL="231775"/>
            <a:r>
              <a:rPr lang="en-US" sz="1600" smtClean="0"/>
              <a:t>nim char(10), kdmk char(6), grade char(1) .</a:t>
            </a:r>
          </a:p>
          <a:p>
            <a:pPr marL="231775"/>
            <a:r>
              <a:rPr lang="en-US" sz="1600" smtClean="0"/>
              <a:t>Dengan </a:t>
            </a:r>
            <a:r>
              <a:rPr lang="en-US" sz="1600" b="1" smtClean="0"/>
              <a:t>Foreign Key</a:t>
            </a:r>
            <a:r>
              <a:rPr lang="en-US" sz="1600" smtClean="0"/>
              <a:t>:</a:t>
            </a:r>
          </a:p>
          <a:p>
            <a:pPr marL="231775"/>
            <a:r>
              <a:rPr lang="en-US" sz="1600" smtClean="0"/>
              <a:t>Atribut nim, terhubung dengan nim pada tabel mhs,</a:t>
            </a:r>
          </a:p>
          <a:p>
            <a:pPr marL="231775"/>
            <a:r>
              <a:rPr lang="en-US" sz="1600" smtClean="0"/>
              <a:t>Atribut kdmk, terhubung dengan kdmk pada tabel matkul.</a:t>
            </a:r>
          </a:p>
          <a:p>
            <a:pPr marL="231775"/>
            <a:endParaRPr lang="en-US" sz="1600"/>
          </a:p>
          <a:p>
            <a:pPr marL="231775"/>
            <a:r>
              <a:rPr lang="en-US" sz="1600" u="sng" smtClean="0"/>
              <a:t>Catatan</a:t>
            </a:r>
            <a:r>
              <a:rPr lang="en-US" sz="1600" smtClean="0"/>
              <a:t>: </a:t>
            </a:r>
          </a:p>
          <a:p>
            <a:pPr marL="231775"/>
            <a:r>
              <a:rPr lang="en-US" sz="1600" i="1" smtClean="0"/>
              <a:t>sebelumnya kita sudah membuat tabel mhs dengan nim sebagai primary key, dan tabel matkul dengan kdmk sebagai primary key.</a:t>
            </a:r>
          </a:p>
          <a:p>
            <a:pPr marL="231775"/>
            <a:endParaRPr lang="en-US" sz="1600" smtClean="0"/>
          </a:p>
          <a:p>
            <a:pPr marL="231775"/>
            <a:r>
              <a:rPr lang="en-US" sz="1600" u="sng" smtClean="0"/>
              <a:t>Berikut adalah perintah untuk membuat tabel nilai tersebut</a:t>
            </a:r>
            <a:r>
              <a:rPr lang="en-US" sz="1600" smtClean="0"/>
              <a:t>:</a:t>
            </a:r>
          </a:p>
          <a:p>
            <a:pPr marL="231775"/>
            <a:r>
              <a:rPr lang="en-US" sz="1600" b="1" smtClean="0">
                <a:solidFill>
                  <a:srgbClr val="002060"/>
                </a:solidFill>
              </a:rPr>
              <a:t>CREATE </a:t>
            </a:r>
            <a:r>
              <a:rPr lang="en-US" sz="1600" b="1">
                <a:solidFill>
                  <a:srgbClr val="002060"/>
                </a:solidFill>
              </a:rPr>
              <a:t>TABLE </a:t>
            </a:r>
            <a:r>
              <a:rPr lang="en-US" sz="1600">
                <a:solidFill>
                  <a:srgbClr val="002060"/>
                </a:solidFill>
              </a:rPr>
              <a:t>nilai_temp (	nim char(10), kdmk char(6), grade char(1), </a:t>
            </a:r>
            <a:r>
              <a:rPr lang="en-US" sz="1600" b="1" smtClean="0">
                <a:solidFill>
                  <a:srgbClr val="002060"/>
                </a:solidFill>
              </a:rPr>
              <a:t>FOREIGN </a:t>
            </a:r>
            <a:r>
              <a:rPr lang="en-US" sz="1600" b="1">
                <a:solidFill>
                  <a:srgbClr val="002060"/>
                </a:solidFill>
              </a:rPr>
              <a:t>KEY </a:t>
            </a:r>
            <a:r>
              <a:rPr lang="en-US" sz="1600">
                <a:solidFill>
                  <a:srgbClr val="002060"/>
                </a:solidFill>
              </a:rPr>
              <a:t>(nim) </a:t>
            </a:r>
            <a:r>
              <a:rPr lang="en-US" sz="1600" b="1" smtClean="0">
                <a:solidFill>
                  <a:srgbClr val="002060"/>
                </a:solidFill>
              </a:rPr>
              <a:t>REFERENCES</a:t>
            </a:r>
            <a:r>
              <a:rPr lang="en-US" sz="1600" smtClean="0">
                <a:solidFill>
                  <a:srgbClr val="002060"/>
                </a:solidFill>
              </a:rPr>
              <a:t> </a:t>
            </a:r>
            <a:r>
              <a:rPr lang="en-US" sz="1600">
                <a:solidFill>
                  <a:srgbClr val="002060"/>
                </a:solidFill>
              </a:rPr>
              <a:t>mhs(nim</a:t>
            </a:r>
            <a:r>
              <a:rPr lang="en-US" sz="1600" smtClean="0">
                <a:solidFill>
                  <a:srgbClr val="002060"/>
                </a:solidFill>
              </a:rPr>
              <a:t>), </a:t>
            </a:r>
            <a:r>
              <a:rPr lang="en-US" sz="1600" b="1" smtClean="0">
                <a:solidFill>
                  <a:srgbClr val="002060"/>
                </a:solidFill>
              </a:rPr>
              <a:t>FOREIGN </a:t>
            </a:r>
            <a:r>
              <a:rPr lang="en-US" sz="1600" b="1">
                <a:solidFill>
                  <a:srgbClr val="002060"/>
                </a:solidFill>
              </a:rPr>
              <a:t>KEY </a:t>
            </a:r>
            <a:r>
              <a:rPr lang="en-US" sz="1600">
                <a:solidFill>
                  <a:srgbClr val="002060"/>
                </a:solidFill>
              </a:rPr>
              <a:t>(kdmk) </a:t>
            </a:r>
            <a:r>
              <a:rPr lang="en-US" sz="1600" b="1">
                <a:solidFill>
                  <a:srgbClr val="002060"/>
                </a:solidFill>
              </a:rPr>
              <a:t>REFERENCES </a:t>
            </a:r>
            <a:r>
              <a:rPr lang="en-US" sz="1600" smtClean="0">
                <a:solidFill>
                  <a:srgbClr val="002060"/>
                </a:solidFill>
              </a:rPr>
              <a:t>matkul(kdmk</a:t>
            </a:r>
            <a:r>
              <a:rPr lang="en-US" sz="1600">
                <a:solidFill>
                  <a:srgbClr val="002060"/>
                </a:solidFill>
              </a:rPr>
              <a:t>));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7852" y="5247382"/>
            <a:ext cx="58243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/>
            <a:r>
              <a:rPr lang="en-US" sz="1600" smtClean="0"/>
              <a:t>2. Isi data untuk tabel nilai tersebut !</a:t>
            </a:r>
          </a:p>
          <a:p>
            <a:pPr marL="231775"/>
            <a:r>
              <a:rPr lang="en-US" sz="1600" b="1" u="sng" smtClean="0">
                <a:solidFill>
                  <a:srgbClr val="FF0000"/>
                </a:solidFill>
              </a:rPr>
              <a:t>Perhatian</a:t>
            </a:r>
            <a:r>
              <a:rPr lang="en-US" sz="1600" b="1" smtClean="0">
                <a:solidFill>
                  <a:srgbClr val="FF0000"/>
                </a:solidFill>
              </a:rPr>
              <a:t>!!!</a:t>
            </a:r>
          </a:p>
          <a:p>
            <a:pPr marL="231775"/>
            <a:r>
              <a:rPr lang="en-US" sz="1600" smtClean="0"/>
              <a:t>Pastikan nim dan kdmk yang anda isi pada tabel nilai sudah ada pada tabel mhs dan matkul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17618"/>
              </p:ext>
            </p:extLst>
          </p:nvPr>
        </p:nvGraphicFramePr>
        <p:xfrm>
          <a:off x="6324600" y="2508220"/>
          <a:ext cx="2362200" cy="2026920"/>
        </p:xfrm>
        <a:graphic>
          <a:graphicData uri="http://schemas.openxmlformats.org/drawingml/2006/table">
            <a:tbl>
              <a:tblPr/>
              <a:tblGrid>
                <a:gridCol w="1143000"/>
                <a:gridCol w="685800"/>
                <a:gridCol w="533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324600" y="2176046"/>
            <a:ext cx="2302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/>
            <a:r>
              <a:rPr lang="en-US" sz="1600" smtClean="0"/>
              <a:t>Contoh tabel nilai:</a:t>
            </a:r>
            <a:endParaRPr lang="en-US" sz="1600"/>
          </a:p>
        </p:txBody>
      </p:sp>
      <p:sp>
        <p:nvSpPr>
          <p:cNvPr id="15" name="TextBox 14"/>
          <p:cNvSpPr txBox="1"/>
          <p:nvPr/>
        </p:nvSpPr>
        <p:spPr>
          <a:xfrm>
            <a:off x="6324600" y="5199062"/>
            <a:ext cx="2302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/>
            <a:r>
              <a:rPr lang="en-US" sz="1600" smtClean="0"/>
              <a:t>3. Buat query sehingga menampilkan nama mahasiswa, nama mata kuliah dan nilai.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264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11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432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Mahasiswa akan mampu menggunakan statement select (query) untuk mendapatkan data/informasi dari suatu database.</a:t>
            </a:r>
          </a:p>
          <a:p>
            <a:r>
              <a:rPr lang="en-US" smtClean="0"/>
              <a:t>Mahasiswa akan mampu melakukan query kombinasi attributes dengan ekspresi (integrasi informasi).</a:t>
            </a:r>
          </a:p>
          <a:p>
            <a:r>
              <a:rPr lang="en-US" smtClean="0"/>
              <a:t>Mahasiswa akan mampu melakukan filtrasi data query dengan memanfaatkan operator pada where clause</a:t>
            </a:r>
            <a:endParaRPr lang="en-US"/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#Select-From-WHERE Statements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850900" indent="0">
              <a:buNone/>
            </a:pPr>
            <a:r>
              <a:rPr lang="en-US" b="1" smtClean="0"/>
              <a:t>SELECT</a:t>
            </a:r>
            <a:r>
              <a:rPr lang="en-US" smtClean="0"/>
              <a:t> </a:t>
            </a:r>
            <a:r>
              <a:rPr lang="en-US" sz="2600" smtClean="0"/>
              <a:t>&lt;</a:t>
            </a:r>
            <a:r>
              <a:rPr lang="en-US" sz="2600" i="1" smtClean="0"/>
              <a:t>nama_field_yg diinginkan</a:t>
            </a:r>
            <a:r>
              <a:rPr lang="en-US" sz="2600" smtClean="0"/>
              <a:t>&gt;</a:t>
            </a:r>
            <a:endParaRPr lang="en-US" sz="2600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 smtClean="0"/>
              <a:t>FROM</a:t>
            </a:r>
            <a:r>
              <a:rPr lang="en-US" smtClean="0"/>
              <a:t>  </a:t>
            </a:r>
            <a:r>
              <a:rPr lang="en-US" sz="2600" smtClean="0"/>
              <a:t>&lt;</a:t>
            </a:r>
            <a:r>
              <a:rPr lang="en-US" sz="2600" i="1" smtClean="0"/>
              <a:t>nama_tabel</a:t>
            </a:r>
            <a:r>
              <a:rPr lang="en-US" sz="2600" smtClean="0"/>
              <a:t>&gt;</a:t>
            </a:r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/>
              <a:t>WHERE</a:t>
            </a:r>
            <a:r>
              <a:rPr lang="en-US" sz="2600" smtClean="0"/>
              <a:t> &lt;kondisi&gt;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7338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Penambahan WHERE bertujuan untuk menampilkan data dengan filter tertentu, sesuai dengan kondisi yang ditentukan.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WHERE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* FROM mhs;</a:t>
            </a:r>
          </a:p>
          <a:p>
            <a:endParaRPr lang="en-US" sz="1800"/>
          </a:p>
          <a:p>
            <a:endParaRPr lang="en-US" sz="1800" smtClean="0"/>
          </a:p>
          <a:p>
            <a:r>
              <a:rPr lang="en-US" sz="1800" smtClean="0"/>
              <a:t>SELECT nama, prodi FROM mhs WHERE jnk=0;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endParaRPr lang="en-US" sz="180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/>
              <a:t>SELECT nama, prodi FROM mhs WHERE </a:t>
            </a:r>
            <a:r>
              <a:rPr lang="en-US" sz="1800" smtClean="0"/>
              <a:t>prodi=‘DKV’;</a:t>
            </a: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884005"/>
              </p:ext>
            </p:extLst>
          </p:nvPr>
        </p:nvGraphicFramePr>
        <p:xfrm>
          <a:off x="5551728" y="14820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972313"/>
              </p:ext>
            </p:extLst>
          </p:nvPr>
        </p:nvGraphicFramePr>
        <p:xfrm>
          <a:off x="3371850" y="2870040"/>
          <a:ext cx="1638300" cy="1773555"/>
        </p:xfrm>
        <a:graphic>
          <a:graphicData uri="http://schemas.openxmlformats.org/drawingml/2006/table">
            <a:tbl>
              <a:tblPr/>
              <a:tblGrid>
                <a:gridCol w="10287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199173"/>
              </p:ext>
            </p:extLst>
          </p:nvPr>
        </p:nvGraphicFramePr>
        <p:xfrm>
          <a:off x="3358935" y="5174615"/>
          <a:ext cx="1594065" cy="1013460"/>
        </p:xfrm>
        <a:graphic>
          <a:graphicData uri="http://schemas.openxmlformats.org/drawingml/2006/table">
            <a:tbl>
              <a:tblPr/>
              <a:tblGrid>
                <a:gridCol w="1060665"/>
                <a:gridCol w="533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03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/>
              <a:t>LATIHAN QUERY SELECT dengan WHERE Clause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679999"/>
              </p:ext>
            </p:extLst>
          </p:nvPr>
        </p:nvGraphicFramePr>
        <p:xfrm>
          <a:off x="2928748" y="1400547"/>
          <a:ext cx="5765801" cy="4941596"/>
        </p:xfrm>
        <a:graphic>
          <a:graphicData uri="http://schemas.openxmlformats.org/drawingml/2006/table">
            <a:tbl>
              <a:tblPr/>
              <a:tblGrid>
                <a:gridCol w="727833"/>
                <a:gridCol w="3946219"/>
                <a:gridCol w="454896"/>
                <a:gridCol w="636853"/>
              </a:tblGrid>
              <a:tr h="224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Rupa Dasar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Typhography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Pengantar Komunikasi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Komunikasi Sosial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Komunikasi Pemasaran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Bahasa Indonesia 1 (Kecakapan Berpikir)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Bahasa Indonesia 2 (Teknik Penyampaian Gagasan)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Perkembangan Teknologi Informasi dan Komunikasi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Manajemen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Pengantar Sistem Informasi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Struktur Data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Fondasi Algoritma dan Konsep Pemrograman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Bahasa Pemrograman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 Basis Data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TIF203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Aljabar Linear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Analisis Proses Bisnis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Mobile Technology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Script Programming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Pemrorgaman dan Algoritma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Pengantar Sistem Dijital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Arsitektur dan Organisasi Komputer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1524000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mtClean="0"/>
              <a:t>Buat tabel matkul, dengan atribut (field):</a:t>
            </a:r>
          </a:p>
          <a:p>
            <a:pPr marL="231775"/>
            <a:r>
              <a:rPr lang="en-US" b="1" u="sng" smtClean="0"/>
              <a:t>Kdmk</a:t>
            </a:r>
            <a:r>
              <a:rPr lang="en-US" smtClean="0"/>
              <a:t> char(6), namamk varchar(50), sks tinyint, prodi char(3)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52400" y="3555325"/>
            <a:ext cx="27763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/>
            <a:r>
              <a:rPr lang="en-US" smtClean="0"/>
              <a:t>2. Buat query select untuk menampilkan </a:t>
            </a:r>
          </a:p>
          <a:p>
            <a:pPr marL="622300" indent="-342900">
              <a:buAutoNum type="alphaLcPeriod"/>
            </a:pPr>
            <a:r>
              <a:rPr lang="en-US" smtClean="0"/>
              <a:t>namamk yang sksnya lebih kecil dari 4</a:t>
            </a:r>
          </a:p>
          <a:p>
            <a:pPr marL="622300" indent="-342900">
              <a:buAutoNum type="alphaLcPeriod"/>
            </a:pPr>
            <a:r>
              <a:rPr lang="en-US" smtClean="0"/>
              <a:t>namamk dari prodi SIF</a:t>
            </a:r>
          </a:p>
          <a:p>
            <a:pPr marL="622300" indent="-342900">
              <a:buAutoNum type="alphaLcPeriod"/>
            </a:pPr>
            <a:r>
              <a:rPr lang="en-US" smtClean="0"/>
              <a:t>namamk selain dari prodi SIF</a:t>
            </a:r>
          </a:p>
        </p:txBody>
      </p:sp>
    </p:spTree>
    <p:extLst>
      <p:ext uri="{BB962C8B-B14F-4D97-AF65-F5344CB8AC3E}">
        <p14:creationId xmlns:p14="http://schemas.microsoft.com/office/powerpoint/2010/main" val="25236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#Select-From-HAVING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49449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pPr marL="850900" indent="0">
              <a:buNone/>
            </a:pPr>
            <a:r>
              <a:rPr lang="en-US" b="1"/>
              <a:t>SELECT</a:t>
            </a:r>
            <a:r>
              <a:rPr lang="en-US"/>
              <a:t> </a:t>
            </a:r>
            <a:r>
              <a:rPr lang="en-US" smtClean="0"/>
              <a:t>&lt;</a:t>
            </a:r>
            <a:r>
              <a:rPr lang="en-US" i="1" smtClean="0"/>
              <a:t>nama_field_yg diinginkan</a:t>
            </a:r>
            <a:r>
              <a:rPr lang="en-US" smtClean="0"/>
              <a:t>&gt;</a:t>
            </a:r>
            <a:endParaRPr lang="en-US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/>
              <a:t>FROM</a:t>
            </a:r>
            <a:r>
              <a:rPr lang="en-US"/>
              <a:t> &lt;</a:t>
            </a:r>
            <a:r>
              <a:rPr lang="en-US" i="1"/>
              <a:t>nama_tabel</a:t>
            </a:r>
            <a:r>
              <a:rPr lang="en-US" smtClean="0"/>
              <a:t>&gt;</a:t>
            </a:r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 smtClean="0"/>
              <a:t>GROUP BY</a:t>
            </a:r>
            <a:r>
              <a:rPr lang="en-US" smtClean="0"/>
              <a:t> </a:t>
            </a:r>
            <a:r>
              <a:rPr lang="en-US" i="1" smtClean="0"/>
              <a:t>&lt;nama_field_yg_ingin_dikelompokkan&gt;</a:t>
            </a:r>
            <a:endParaRPr lang="en-US" b="1" i="1"/>
          </a:p>
          <a:p>
            <a:pPr marL="850900" indent="0">
              <a:buNone/>
              <a:tabLst>
                <a:tab pos="1371600" algn="l"/>
              </a:tabLst>
            </a:pPr>
            <a:r>
              <a:rPr lang="en-US" b="1" smtClean="0"/>
              <a:t>HAVING </a:t>
            </a:r>
            <a:r>
              <a:rPr lang="en-US" sz="2600" smtClean="0"/>
              <a:t>&lt;</a:t>
            </a:r>
            <a:r>
              <a:rPr lang="en-US" i="1" smtClean="0"/>
              <a:t>kondisi</a:t>
            </a:r>
            <a:r>
              <a:rPr lang="en-US" sz="2600" smtClean="0"/>
              <a:t>&gt;</a:t>
            </a:r>
            <a:endParaRPr lang="en-US" sz="2600"/>
          </a:p>
          <a:p>
            <a:pPr marL="850900" indent="0">
              <a:buNone/>
              <a:tabLst>
                <a:tab pos="1371600" algn="l"/>
              </a:tabLst>
            </a:pPr>
            <a:endParaRPr lang="en-US" sz="2600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7338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mtClean="0"/>
              <a:t>Penambahan HAVING</a:t>
            </a:r>
            <a:r>
              <a:rPr lang="en-US"/>
              <a:t> bertujuan untuk menampilkan data dengan </a:t>
            </a:r>
            <a:r>
              <a:rPr lang="en-US" smtClean="0"/>
              <a:t>kriteria/filter tertentu untuk sekelompok data hasil dari fungsi GROUP BY.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0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HAVING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6785852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kdmk, sks, prodi FROM matkul;</a:t>
            </a:r>
          </a:p>
          <a:p>
            <a:endParaRPr lang="en-US" sz="1800"/>
          </a:p>
          <a:p>
            <a:endParaRPr lang="en-US" sz="1800" smtClean="0"/>
          </a:p>
          <a:p>
            <a:r>
              <a:rPr lang="en-US" sz="1800" smtClean="0"/>
              <a:t>SELECT prodi, count(*) FROM matkul GROUP By prodi;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endParaRPr lang="en-US" sz="1800" smtClean="0"/>
          </a:p>
          <a:p>
            <a:endParaRPr lang="en-US" sz="1800"/>
          </a:p>
          <a:p>
            <a:endParaRPr lang="en-US" sz="1800" smtClean="0"/>
          </a:p>
          <a:p>
            <a:r>
              <a:rPr lang="en-US" sz="1800" smtClean="0"/>
              <a:t>SELECT </a:t>
            </a:r>
            <a:r>
              <a:rPr lang="en-US" sz="1800"/>
              <a:t>prodi, count(*) FROM matkul GROUP By </a:t>
            </a:r>
            <a:r>
              <a:rPr lang="en-US" sz="1800" smtClean="0"/>
              <a:t>prodi </a:t>
            </a:r>
            <a:r>
              <a:rPr lang="en-US" sz="1800" b="1" smtClean="0"/>
              <a:t>HAVING count(*) &lt; 4</a:t>
            </a:r>
            <a:r>
              <a:rPr lang="en-US" sz="1800" smtClean="0"/>
              <a:t>;</a:t>
            </a:r>
            <a:endParaRPr lang="en-US" sz="1800" b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SIF1213 -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1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440786"/>
              </p:ext>
            </p:extLst>
          </p:nvPr>
        </p:nvGraphicFramePr>
        <p:xfrm>
          <a:off x="6864635" y="1414754"/>
          <a:ext cx="1819582" cy="4941596"/>
        </p:xfrm>
        <a:graphic>
          <a:graphicData uri="http://schemas.openxmlformats.org/drawingml/2006/table">
            <a:tbl>
              <a:tblPr/>
              <a:tblGrid>
                <a:gridCol w="727833"/>
                <a:gridCol w="454896"/>
                <a:gridCol w="636853"/>
              </a:tblGrid>
              <a:tr h="2246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MGT201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TIF203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925163"/>
              </p:ext>
            </p:extLst>
          </p:nvPr>
        </p:nvGraphicFramePr>
        <p:xfrm>
          <a:off x="4038600" y="2899410"/>
          <a:ext cx="1524000" cy="152019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count(*)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530976"/>
              </p:ext>
            </p:extLst>
          </p:nvPr>
        </p:nvGraphicFramePr>
        <p:xfrm>
          <a:off x="4026976" y="5158423"/>
          <a:ext cx="1524000" cy="1013460"/>
        </p:xfrm>
        <a:graphic>
          <a:graphicData uri="http://schemas.openxmlformats.org/drawingml/2006/table">
            <a:tbl>
              <a:tblPr/>
              <a:tblGrid>
                <a:gridCol w="609600"/>
                <a:gridCol w="914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count(*)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Language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#Query dari Dua Tabel (atau Lebih)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5999"/>
          </a:xfrm>
          <a:solidFill>
            <a:srgbClr val="FFFF00"/>
          </a:solidFill>
        </p:spPr>
        <p:txBody>
          <a:bodyPr anchor="ctr">
            <a:normAutofit fontScale="92500" lnSpcReduction="10000"/>
          </a:bodyPr>
          <a:lstStyle/>
          <a:p>
            <a:pPr marL="850900" indent="0">
              <a:buNone/>
            </a:pPr>
            <a:r>
              <a:rPr lang="en-US" b="1" smtClean="0"/>
              <a:t>Untuk menampilkan record dari dua tabel atau lebih, </a:t>
            </a:r>
            <a:r>
              <a:rPr lang="en-US" b="1" smtClean="0">
                <a:solidFill>
                  <a:srgbClr val="FF0000"/>
                </a:solidFill>
              </a:rPr>
              <a:t>sebelum nama field harus dituliskan nama tabelnya </a:t>
            </a:r>
            <a:r>
              <a:rPr lang="en-US" b="1" smtClean="0"/>
              <a:t>dan gunakan </a:t>
            </a:r>
            <a:r>
              <a:rPr lang="en-US" b="1" smtClean="0">
                <a:solidFill>
                  <a:srgbClr val="FF0000"/>
                </a:solidFill>
              </a:rPr>
              <a:t>WHERE Clause untuk memastikan relasi </a:t>
            </a:r>
            <a:r>
              <a:rPr lang="en-US" b="1" smtClean="0"/>
              <a:t>dari tabel-tabel tersebut</a:t>
            </a:r>
            <a:endParaRPr 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8</a:t>
            </a:fld>
            <a:endParaRPr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4267200"/>
            <a:ext cx="8534400" cy="190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smtClean="0">
                <a:solidFill>
                  <a:prstClr val="black"/>
                </a:solidFill>
              </a:rPr>
              <a:t>Contoh Penulisan: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smtClean="0">
                <a:solidFill>
                  <a:prstClr val="black"/>
                </a:solidFill>
              </a:rPr>
              <a:t>SELECT</a:t>
            </a:r>
            <a:r>
              <a:rPr lang="en-US" sz="2400" smtClean="0">
                <a:solidFill>
                  <a:prstClr val="black"/>
                </a:solidFill>
              </a:rPr>
              <a:t>  </a:t>
            </a:r>
            <a:r>
              <a:rPr lang="en-US" sz="2400" b="1" smtClean="0">
                <a:solidFill>
                  <a:prstClr val="black"/>
                </a:solidFill>
              </a:rPr>
              <a:t>tbl1</a:t>
            </a:r>
            <a:r>
              <a:rPr lang="en-US" sz="2400" smtClean="0">
                <a:solidFill>
                  <a:prstClr val="black"/>
                </a:solidFill>
              </a:rPr>
              <a:t>.nama_field1, </a:t>
            </a:r>
            <a:r>
              <a:rPr lang="en-US" sz="2400" b="1" smtClean="0">
                <a:solidFill>
                  <a:prstClr val="black"/>
                </a:solidFill>
              </a:rPr>
              <a:t>tbl2</a:t>
            </a:r>
            <a:r>
              <a:rPr lang="en-US" sz="2400" smtClean="0">
                <a:solidFill>
                  <a:prstClr val="black"/>
                </a:solidFill>
              </a:rPr>
              <a:t>.nama_field2, </a:t>
            </a:r>
            <a:r>
              <a:rPr lang="en-US" sz="2400" b="1" smtClean="0">
                <a:solidFill>
                  <a:prstClr val="black"/>
                </a:solidFill>
              </a:rPr>
              <a:t>tbl2</a:t>
            </a:r>
            <a:r>
              <a:rPr lang="en-US" sz="2400" smtClean="0">
                <a:solidFill>
                  <a:prstClr val="black"/>
                </a:solidFill>
              </a:rPr>
              <a:t>.nama_field2 </a:t>
            </a:r>
            <a:r>
              <a:rPr lang="en-US" sz="2400" b="1" smtClean="0">
                <a:solidFill>
                  <a:prstClr val="black"/>
                </a:solidFill>
              </a:rPr>
              <a:t>FROM</a:t>
            </a:r>
            <a:r>
              <a:rPr lang="en-US" sz="2400" smtClean="0">
                <a:solidFill>
                  <a:prstClr val="black"/>
                </a:solidFill>
              </a:rPr>
              <a:t>   tbl1, tbl2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b="1" smtClean="0">
                <a:solidFill>
                  <a:prstClr val="black"/>
                </a:solidFill>
              </a:rPr>
              <a:t>WHERE</a:t>
            </a:r>
            <a:r>
              <a:rPr lang="en-US" sz="2400" smtClean="0">
                <a:solidFill>
                  <a:prstClr val="black"/>
                </a:solidFill>
              </a:rPr>
              <a:t> </a:t>
            </a:r>
            <a:r>
              <a:rPr lang="en-US" sz="2400" b="1" smtClean="0">
                <a:solidFill>
                  <a:prstClr val="black"/>
                </a:solidFill>
              </a:rPr>
              <a:t>tbl1</a:t>
            </a:r>
            <a:r>
              <a:rPr lang="en-US" sz="2400" smtClean="0">
                <a:solidFill>
                  <a:prstClr val="black"/>
                </a:solidFill>
              </a:rPr>
              <a:t>.fieldRelasi = </a:t>
            </a:r>
            <a:r>
              <a:rPr lang="en-US" sz="2400" b="1" smtClean="0">
                <a:solidFill>
                  <a:prstClr val="black"/>
                </a:solidFill>
              </a:rPr>
              <a:t>tbl2</a:t>
            </a:r>
            <a:r>
              <a:rPr lang="en-US" sz="2400" smtClean="0">
                <a:solidFill>
                  <a:prstClr val="black"/>
                </a:solidFill>
              </a:rPr>
              <a:t>.fieldRelasi</a:t>
            </a:r>
            <a:endParaRPr lang="en-US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64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Query dengan SQL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Language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Query SQL dengan DISTINCT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93837"/>
            <a:ext cx="5475528" cy="4525963"/>
          </a:xfrm>
        </p:spPr>
        <p:txBody>
          <a:bodyPr>
            <a:normAutofit/>
          </a:bodyPr>
          <a:lstStyle/>
          <a:p>
            <a:r>
              <a:rPr lang="en-US" sz="1800" smtClean="0"/>
              <a:t>SELECT * FROM mhs;</a:t>
            </a:r>
          </a:p>
          <a:p>
            <a:endParaRPr lang="en-US" sz="1800" smtClean="0"/>
          </a:p>
          <a:p>
            <a:r>
              <a:rPr lang="en-US" sz="1800" smtClean="0"/>
              <a:t>SELECT * FROM nilai;</a:t>
            </a:r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endParaRPr lang="en-US" sz="1800"/>
          </a:p>
          <a:p>
            <a:endParaRPr lang="en-US" sz="1800" smtClean="0"/>
          </a:p>
          <a:p>
            <a:endParaRPr lang="en-US" sz="1800"/>
          </a:p>
          <a:p>
            <a:r>
              <a:rPr lang="en-US" sz="1800" smtClean="0"/>
              <a:t>SELECT mhs.nama, grade FROM mhs, nilai WHERE nilai.nim=mhs.nim;</a:t>
            </a:r>
          </a:p>
          <a:p>
            <a:endParaRPr lang="en-US" sz="1800"/>
          </a:p>
          <a:p>
            <a:endParaRPr lang="en-US" sz="1800" smtClean="0"/>
          </a:p>
          <a:p>
            <a:endParaRPr lang="en-US" sz="1800" smtClean="0"/>
          </a:p>
          <a:p>
            <a:pPr marL="0" indent="0">
              <a:buNone/>
            </a:pPr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t>AER – 2011/2012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t>Universitas Pembangunan Jaya – SIF_TIF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t>SIF1213 - </a:t>
            </a:r>
            <a:fld id="{856524A2-1DDE-4CC8-AD9C-EA4094C56FD8}" type="slidenum">
              <a:rPr/>
              <a:pPr/>
              <a:t>9</a:t>
            </a:fld>
            <a:endParaRPr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551728" y="1482090"/>
          <a:ext cx="3439872" cy="3547110"/>
        </p:xfrm>
        <a:graphic>
          <a:graphicData uri="http://schemas.openxmlformats.org/drawingml/2006/table">
            <a:tbl>
              <a:tblPr/>
              <a:tblGrid>
                <a:gridCol w="1206500"/>
                <a:gridCol w="879094"/>
                <a:gridCol w="499936"/>
                <a:gridCol w="376504"/>
                <a:gridCol w="477838"/>
              </a:tblGrid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jnk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Yahdi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Jim Bobo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2015111010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39867"/>
              </p:ext>
            </p:extLst>
          </p:nvPr>
        </p:nvGraphicFramePr>
        <p:xfrm>
          <a:off x="2971800" y="1981200"/>
          <a:ext cx="2362200" cy="1783080"/>
        </p:xfrm>
        <a:graphic>
          <a:graphicData uri="http://schemas.openxmlformats.org/drawingml/2006/table">
            <a:tbl>
              <a:tblPr/>
              <a:tblGrid>
                <a:gridCol w="1143000"/>
                <a:gridCol w="685800"/>
                <a:gridCol w="533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2012082003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2014111002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2014081004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315005"/>
              </p:ext>
            </p:extLst>
          </p:nvPr>
        </p:nvGraphicFramePr>
        <p:xfrm>
          <a:off x="2971800" y="4501354"/>
          <a:ext cx="2362200" cy="1783080"/>
        </p:xfrm>
        <a:graphic>
          <a:graphicData uri="http://schemas.openxmlformats.org/drawingml/2006/table">
            <a:tbl>
              <a:tblPr/>
              <a:tblGrid>
                <a:gridCol w="1143000"/>
                <a:gridCol w="685800"/>
                <a:gridCol w="533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kdmk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Joko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Lanang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TIF101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Hanum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Tika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SIF201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67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46907</TotalTime>
  <Words>1186</Words>
  <Application>Microsoft Office PowerPoint</Application>
  <PresentationFormat>On-screen Show (4:3)</PresentationFormat>
  <Paragraphs>546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Sistem Basis Data</vt:lpstr>
      <vt:lpstr>Tujuan Pertemuan</vt:lpstr>
      <vt:lpstr>Query dengan SQL Language #Select-From-WHERE Statements</vt:lpstr>
      <vt:lpstr>Query dengan SQL Language #Contoh Query SQL dengan WHERE</vt:lpstr>
      <vt:lpstr>LATIHAN QUERY SELECT dengan WHERE Clause</vt:lpstr>
      <vt:lpstr>Query dengan SQL Language #Select-From-HAVING Statements</vt:lpstr>
      <vt:lpstr>Query dengan SQL Language #Contoh Query SQL dengan HAVING</vt:lpstr>
      <vt:lpstr>Query dengan SQL Language #Query dari Dua Tabel (atau Lebih)</vt:lpstr>
      <vt:lpstr>Query dengan SQL Language #Contoh Query SQL dengan DISTINCT</vt:lpstr>
      <vt:lpstr>LATIHAN QUERY SELECT dengan WHERE Clause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393</cp:revision>
  <dcterms:created xsi:type="dcterms:W3CDTF">2011-08-04T03:20:05Z</dcterms:created>
  <dcterms:modified xsi:type="dcterms:W3CDTF">2016-04-04T05:06:12Z</dcterms:modified>
</cp:coreProperties>
</file>