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64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7BFEB2A-51A6-40BF-9F28-0473AF8F9FCC}">
          <p14:sldIdLst>
            <p14:sldId id="256"/>
            <p14:sldId id="257"/>
            <p14:sldId id="267"/>
            <p14:sldId id="292"/>
            <p14:sldId id="293"/>
            <p14:sldId id="294"/>
          </p14:sldIdLst>
        </p14:section>
        <p14:section name="Untitled Section" id="{C7B254D6-DBFF-4480-A962-81535CBFF987}">
          <p14:sldIdLst>
            <p14:sldId id="295"/>
            <p14:sldId id="296"/>
            <p14:sldId id="297"/>
            <p14:sldId id="298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21" autoAdjust="0"/>
    <p:restoredTop sz="93178" autoAdjust="0"/>
  </p:normalViewPr>
  <p:slideViewPr>
    <p:cSldViewPr>
      <p:cViewPr varScale="1">
        <p:scale>
          <a:sx n="66" d="100"/>
          <a:sy n="66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68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07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en-US" sz="1200" smtClean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39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IST102 - </a:t>
            </a:r>
            <a:fld id="{856524A2-1DDE-4CC8-AD9C-EA4094C56FD8}" type="slidenum">
              <a:rPr smtClean="0"/>
              <a:pPr/>
              <a:t>‹#›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IST102 - </a:t>
            </a:r>
            <a:fld id="{856524A2-1DDE-4CC8-AD9C-EA4094C56FD8}" type="slidenum">
              <a:rPr smtClean="0"/>
              <a:pPr/>
              <a:t>‹#›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</a:t>
            </a:r>
            <a:r>
              <a:rPr lang="en-US" smtClean="0"/>
              <a:t>3</a:t>
            </a:r>
            <a:endParaRPr lang="en-US" smtClean="0"/>
          </a:p>
          <a:p>
            <a:r>
              <a:rPr lang="en-US" sz="1800" smtClean="0"/>
              <a:t>INSERT data dan Basic DML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2015/2016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Latihan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455436"/>
              </p:ext>
            </p:extLst>
          </p:nvPr>
        </p:nvGraphicFramePr>
        <p:xfrm>
          <a:off x="457200" y="1889919"/>
          <a:ext cx="67818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5908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Nim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Kode Mata Kuliah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Grade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smtClean="0">
                          <a:latin typeface="+mn-lt"/>
                          <a:cs typeface="Courier New" panose="02070309020205020404" pitchFamily="49" charset="0"/>
                        </a:rPr>
                        <a:t>2013011001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2015011009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102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2015081001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2015081007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2015081001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2015081007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2015081001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2015101061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smtClean="0">
                          <a:latin typeface="+mn-lt"/>
                          <a:cs typeface="Courier New" panose="02070309020205020404" pitchFamily="49" charset="0"/>
                        </a:rPr>
                        <a:t>2015101028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207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2015081007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B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2015081007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IST 407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ourier New" panose="02070309020205020404" pitchFamily="49" charset="0"/>
                        </a:rPr>
                        <a:t>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IST102 - </a:t>
            </a:r>
            <a:fld id="{856524A2-1DDE-4CC8-AD9C-EA4094C56FD8}" type="slidenum">
              <a:rPr smtClean="0"/>
              <a:pPr/>
              <a:t>10</a:t>
            </a:fld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436536" y="1447800"/>
            <a:ext cx="3814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Buat tabel </a:t>
            </a:r>
            <a:r>
              <a:rPr lang="en-US" sz="2000" b="1" smtClean="0"/>
              <a:t>Nilai(</a:t>
            </a:r>
            <a:r>
              <a:rPr lang="en-US" sz="2000" b="1" u="sng" smtClean="0"/>
              <a:t>nim</a:t>
            </a:r>
            <a:r>
              <a:rPr lang="en-US" sz="2000" b="1" smtClean="0"/>
              <a:t>, </a:t>
            </a:r>
            <a:r>
              <a:rPr lang="en-US" sz="2000" b="1" u="sng" smtClean="0"/>
              <a:t>kdMk</a:t>
            </a:r>
            <a:r>
              <a:rPr lang="en-US" sz="2000" b="1" smtClean="0"/>
              <a:t>, grade)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0775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mtClean="0"/>
          </a:p>
          <a:p>
            <a:r>
              <a:rPr lang="en-US" smtClean="0"/>
              <a:t>Buat suatu database dengan ketentuan:</a:t>
            </a:r>
          </a:p>
          <a:p>
            <a:pPr lvl="1"/>
            <a:r>
              <a:rPr lang="en-US" smtClean="0"/>
              <a:t>nama bebas, </a:t>
            </a:r>
          </a:p>
          <a:p>
            <a:pPr lvl="1"/>
            <a:r>
              <a:rPr lang="en-US" smtClean="0"/>
              <a:t>minimal berisi 3 table, </a:t>
            </a:r>
          </a:p>
          <a:p>
            <a:pPr lvl="1"/>
            <a:r>
              <a:rPr lang="en-US" smtClean="0"/>
              <a:t>diantara 3 table itu minimal terdapat 1 table dengan multiattribute key.</a:t>
            </a:r>
          </a:p>
          <a:p>
            <a:pPr lvl="1"/>
            <a:r>
              <a:rPr lang="en-US" smtClean="0"/>
              <a:t>Buat skema relasinya (relation schema)</a:t>
            </a:r>
          </a:p>
          <a:p>
            <a:pPr lvl="1"/>
            <a:r>
              <a:rPr lang="en-US" smtClean="0"/>
              <a:t>kemudian buat SQL (Query Language) untuk membuat database (skema database) tersebut.</a:t>
            </a:r>
          </a:p>
          <a:p>
            <a:pPr lvl="1"/>
            <a:r>
              <a:rPr lang="en-US" smtClean="0"/>
              <a:t>Masing-masing harus membuat database yang berbeda.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smtClean="0"/>
              <a:t>melakukan insert data menggunakan perintah INSERT.</a:t>
            </a:r>
            <a:endParaRPr lang="en-US"/>
          </a:p>
          <a:p>
            <a:r>
              <a:rPr lang="en-US" smtClean="0"/>
              <a:t>Mahasiswa </a:t>
            </a:r>
            <a:r>
              <a:rPr lang="en-US"/>
              <a:t>akan </a:t>
            </a:r>
            <a:r>
              <a:rPr lang="en-US" smtClean="0"/>
              <a:t>memahami perintah-perintah dasar DML.</a:t>
            </a:r>
          </a:p>
          <a:p>
            <a:r>
              <a:rPr lang="en-US" smtClean="0"/>
              <a:t>Mahasiswa akan mampu menggunakan perintah-perintah dasar DML</a:t>
            </a:r>
          </a:p>
          <a:p>
            <a:r>
              <a:rPr lang="en-US"/>
              <a:t>Mahasiswa akan mampu </a:t>
            </a:r>
            <a:r>
              <a:rPr lang="en-US" smtClean="0"/>
              <a:t>melakukan beragam query dasar dengan menggunakan DML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 INTO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199"/>
            <a:ext cx="8229600" cy="1981201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Contoh</a:t>
            </a:r>
            <a:r>
              <a:rPr lang="en-US" sz="2000" smtClean="0"/>
              <a:t>:</a:t>
            </a:r>
          </a:p>
          <a:p>
            <a:pPr marL="400050" lvl="1" indent="0">
              <a:buNone/>
            </a:pPr>
            <a:r>
              <a:rPr 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Mahasiswa (nim, nama,thnMsk)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(‘2015081001’, ‘Stefanus Setya Wahyudi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’, 2015 );</a:t>
            </a:r>
          </a:p>
          <a:p>
            <a:pPr marL="400050" lvl="1" indent="0">
              <a:buNone/>
            </a:pP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Mahasiswa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(‘2015081007’, ‘Dava Eranda Rahmatza’, 2015 );</a:t>
            </a: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057400"/>
            <a:ext cx="8229600" cy="20574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0900" indent="0">
              <a:buNone/>
            </a:pPr>
            <a:r>
              <a:rPr lang="en-US" sz="1800" b="1"/>
              <a:t>INSERT INTO </a:t>
            </a:r>
            <a:r>
              <a:rPr lang="en-US" sz="1800" i="1" smtClean="0"/>
              <a:t>&lt;nama_tabel&gt;</a:t>
            </a:r>
            <a:r>
              <a:rPr lang="en-US" sz="1800" b="1" smtClean="0"/>
              <a:t> </a:t>
            </a:r>
            <a:r>
              <a:rPr lang="en-US" sz="1800" b="1"/>
              <a:t>( </a:t>
            </a:r>
            <a:r>
              <a:rPr lang="en-US" sz="1800" i="1" smtClean="0"/>
              <a:t>&lt;field_1&gt;, &lt;field_2&gt;, … &lt;field_N&gt; </a:t>
            </a:r>
            <a:r>
              <a:rPr lang="en-US" sz="1800" b="1"/>
              <a:t>)</a:t>
            </a:r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1800" b="1" smtClean="0"/>
              <a:t>VALUES ( </a:t>
            </a:r>
            <a:r>
              <a:rPr lang="en-US" sz="1800" i="1" smtClean="0"/>
              <a:t>nilai_1</a:t>
            </a:r>
            <a:r>
              <a:rPr lang="en-US" sz="1800" i="1"/>
              <a:t>, </a:t>
            </a:r>
            <a:r>
              <a:rPr lang="en-US" sz="1800" i="1" smtClean="0"/>
              <a:t>nilai_2, … nilai_N </a:t>
            </a:r>
            <a:r>
              <a:rPr lang="en-US" sz="1800" b="1" smtClean="0"/>
              <a:t>);</a:t>
            </a:r>
          </a:p>
          <a:p>
            <a:pPr marL="850900" indent="0">
              <a:buNone/>
              <a:tabLst>
                <a:tab pos="2293938" algn="l"/>
              </a:tabLst>
            </a:pPr>
            <a:endParaRPr lang="en-US" sz="1800" smtClean="0"/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1800" smtClean="0"/>
              <a:t>atau:</a:t>
            </a:r>
          </a:p>
          <a:p>
            <a:pPr marL="850900" indent="0">
              <a:buNone/>
            </a:pPr>
            <a:r>
              <a:rPr lang="en-US" sz="1800" b="1"/>
              <a:t>INSERT INTO </a:t>
            </a:r>
            <a:r>
              <a:rPr lang="en-US" sz="1800" i="1"/>
              <a:t>&lt;nama_tabel&gt;</a:t>
            </a:r>
            <a:r>
              <a:rPr lang="en-US" sz="1800" b="1"/>
              <a:t> </a:t>
            </a:r>
            <a:endParaRPr lang="en-US" sz="1800" b="1" smtClean="0"/>
          </a:p>
          <a:p>
            <a:pPr marL="850900" indent="0">
              <a:buNone/>
            </a:pPr>
            <a:r>
              <a:rPr lang="en-US" sz="1800" b="1" smtClean="0"/>
              <a:t>VALUES </a:t>
            </a:r>
            <a:r>
              <a:rPr lang="en-US" sz="1800" b="1"/>
              <a:t>( </a:t>
            </a:r>
            <a:r>
              <a:rPr lang="en-US" sz="1800" i="1"/>
              <a:t>nilai_1, nilai_2, … nilai_N </a:t>
            </a:r>
            <a:r>
              <a:rPr lang="en-US" sz="1800" b="1" smtClean="0"/>
              <a:t>);</a:t>
            </a:r>
            <a:endParaRPr lang="en-US" sz="1800" b="1"/>
          </a:p>
        </p:txBody>
      </p:sp>
      <p:sp>
        <p:nvSpPr>
          <p:cNvPr id="10" name="Rectangle 9"/>
          <p:cNvSpPr/>
          <p:nvPr/>
        </p:nvSpPr>
        <p:spPr>
          <a:xfrm>
            <a:off x="457200" y="1525588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Untuk 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memasukkan atau menambah baris data pada tabel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686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 INTO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92500" lnSpcReduction="10000"/>
          </a:bodyPr>
          <a:lstStyle/>
          <a:p>
            <a:r>
              <a:rPr lang="en-US" sz="2800" smtClean="0"/>
              <a:t>Contoh</a:t>
            </a:r>
            <a:r>
              <a:rPr lang="en-US" sz="2000" smtClean="0"/>
              <a:t>:</a:t>
            </a:r>
          </a:p>
          <a:p>
            <a:pPr marL="400050" lvl="1" indent="0">
              <a:buNone/>
            </a:pPr>
            <a:r>
              <a:rPr 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Mahasiswa (nim, nama)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2013011001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’,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‘Adam Rizqy Muhammad’);</a:t>
            </a:r>
          </a:p>
          <a:p>
            <a:pPr marL="400050" lvl="1" indent="0">
              <a:buNone/>
            </a:pP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Mahasiswa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(‘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2015011009’, ‘Putri Intan Pamungkas’,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2015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00050" lvl="1" indent="0">
              <a:buNone/>
            </a:pP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 strike="sngStrike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 strike="sngStrike">
                <a:latin typeface="Courier New" panose="02070309020205020404" pitchFamily="49" charset="0"/>
                <a:cs typeface="Courier New" panose="02070309020205020404" pitchFamily="49" charset="0"/>
              </a:rPr>
              <a:t>Mahasiswa</a:t>
            </a:r>
          </a:p>
          <a:p>
            <a:pPr marL="400050" lvl="1" indent="0">
              <a:buNone/>
            </a:pPr>
            <a:r>
              <a:rPr lang="en-US" sz="1800" b="1" strike="sngStrike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 strike="sngStrike">
                <a:latin typeface="Courier New" panose="02070309020205020404" pitchFamily="49" charset="0"/>
                <a:cs typeface="Courier New" panose="02070309020205020404" pitchFamily="49" charset="0"/>
              </a:rPr>
              <a:t> (‘2015101028’, </a:t>
            </a:r>
            <a:r>
              <a:rPr lang="en-US" sz="1800" strike="sngStrike" smtClean="0">
                <a:latin typeface="Courier New" panose="02070309020205020404" pitchFamily="49" charset="0"/>
                <a:cs typeface="Courier New" panose="02070309020205020404" pitchFamily="49" charset="0"/>
              </a:rPr>
              <a:t>‘Bagas Arie Pradama’);</a:t>
            </a:r>
            <a:endParaRPr lang="en-US" sz="1800" strike="sngStrike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Mahasiswa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(‘2015101028’, ‘Bagas Arie Pradama’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2015 );</a:t>
            </a:r>
          </a:p>
          <a:p>
            <a:pPr marL="400050" lvl="1" indent="0">
              <a:buNone/>
            </a:pP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Mahasiswa (nim, nama)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(‘2015101061’, ‘Aldy Yudha Rayhan’);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4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57727"/>
            <a:ext cx="8229600" cy="2798624"/>
          </a:xfrm>
        </p:spPr>
        <p:txBody>
          <a:bodyPr>
            <a:normAutofit/>
          </a:bodyPr>
          <a:lstStyle/>
          <a:p>
            <a:r>
              <a:rPr lang="en-US" sz="2400" smtClean="0"/>
              <a:t>Contoh</a:t>
            </a:r>
            <a:r>
              <a:rPr lang="en-US" sz="2000" smtClean="0"/>
              <a:t>: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UPDATE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Mahasiswa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thnMsk=2013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nim=‘2013011001’;</a:t>
            </a:r>
          </a:p>
          <a:p>
            <a:pPr marL="400050" lvl="1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UPDATE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Mahasiswa 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thnMsk=2015</a:t>
            </a:r>
          </a:p>
          <a:p>
            <a:pPr marL="400050" lvl="1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nim=‘2015101028’;</a:t>
            </a: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286000"/>
            <a:ext cx="8229600" cy="108916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0900" indent="0">
              <a:buNone/>
            </a:pPr>
            <a:r>
              <a:rPr lang="en-US" sz="1800" b="1" smtClean="0"/>
              <a:t>UPDATE </a:t>
            </a:r>
            <a:r>
              <a:rPr lang="en-US" sz="1800" i="1" smtClean="0"/>
              <a:t>&lt;nama_tabel&gt;</a:t>
            </a:r>
            <a:endParaRPr lang="en-US" sz="1800" b="1"/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1800" b="1"/>
              <a:t>SET </a:t>
            </a:r>
            <a:r>
              <a:rPr lang="en-US" sz="1800"/>
              <a:t>&lt;field_1&gt;=nilai_1, &lt;field_2&gt;=nilai_2</a:t>
            </a:r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1800" b="1"/>
              <a:t>WHERE </a:t>
            </a:r>
            <a:r>
              <a:rPr lang="en-US" sz="1800"/>
              <a:t>&lt;kriteria&gt; </a:t>
            </a:r>
            <a:r>
              <a:rPr lang="en-US" sz="1800" smtClean="0"/>
              <a:t>;</a:t>
            </a: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457200" y="1525588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/>
              <a:t>Untuk merubah data pada suatu baris data dengan kriteria tertentu dalam tabel</a:t>
            </a:r>
          </a:p>
        </p:txBody>
      </p:sp>
    </p:spTree>
    <p:extLst>
      <p:ext uri="{BB962C8B-B14F-4D97-AF65-F5344CB8AC3E}">
        <p14:creationId xmlns:p14="http://schemas.microsoft.com/office/powerpoint/2010/main" val="38441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475038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Contoh</a:t>
            </a:r>
            <a:r>
              <a:rPr lang="en-US" sz="2000" smtClean="0"/>
              <a:t>:</a:t>
            </a:r>
          </a:p>
          <a:p>
            <a:pPr marL="400050" lvl="1" indent="0">
              <a:buNone/>
            </a:pPr>
            <a:r>
              <a:rPr lang="en-US" sz="1800" smtClean="0"/>
              <a:t>Tambahkan data untuk tabel mahasiswa dengan nim=‘2010081001’,  nama=‘Raymond’, thnMsk=2010.</a:t>
            </a:r>
          </a:p>
          <a:p>
            <a:pPr marL="400050" lvl="1" indent="0">
              <a:buNone/>
            </a:pPr>
            <a:endParaRPr lang="en-US" sz="1600" smtClean="0"/>
          </a:p>
          <a:p>
            <a:pPr marL="400050" lvl="1" indent="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Mahasiswa</a:t>
            </a:r>
          </a:p>
          <a:p>
            <a:pPr marL="400050" lvl="1" indent="0">
              <a:buNone/>
            </a:pPr>
            <a:r>
              <a:rPr lang="en-US" sz="1600" smtClean="0"/>
              <a:t>VALUES (‘2010081001’, ‘Raymond’, 2010);</a:t>
            </a:r>
          </a:p>
          <a:p>
            <a:pPr marL="400050" lvl="1" indent="0">
              <a:buNone/>
            </a:pP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smtClean="0">
                <a:cs typeface="Courier New" panose="02070309020205020404" pitchFamily="49" charset="0"/>
              </a:rPr>
              <a:t>Ternyata data tersebut salah, tidak ada mahasiswa dengan nim 2010081001 dan pada tahun 2010 UPJ belum beroperasi. Untuk itu data tersebut harus dihapus.</a:t>
            </a:r>
          </a:p>
          <a:p>
            <a:pPr marL="400050" lvl="1" indent="0">
              <a:buNone/>
            </a:pPr>
            <a:endParaRPr lang="en-US" sz="1800"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 FROM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Mahasiswa 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nim=‘2010081001’;</a:t>
            </a: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</a:t>
            </a:r>
            <a:r>
              <a:rPr lang="en-US" smtClean="0"/>
              <a:t>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133600"/>
            <a:ext cx="82296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0900" indent="0">
              <a:buNone/>
            </a:pPr>
            <a:r>
              <a:rPr lang="en-US" sz="1800" b="1" smtClean="0"/>
              <a:t>DELETE FROM </a:t>
            </a:r>
            <a:r>
              <a:rPr lang="en-US" sz="1800" i="1" smtClean="0"/>
              <a:t>&lt;nama_tabel&gt;</a:t>
            </a:r>
            <a:endParaRPr lang="en-US" sz="1800" b="1"/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1800" b="1" smtClean="0"/>
              <a:t>WHERE </a:t>
            </a:r>
            <a:r>
              <a:rPr lang="en-US" sz="1800"/>
              <a:t>&lt;kriteria&gt; </a:t>
            </a:r>
            <a:r>
              <a:rPr lang="en-US" sz="1800" smtClean="0"/>
              <a:t>;</a:t>
            </a: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457200" y="14478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/>
              <a:t>Untuk merubah data pada suatu baris data dengan kriteria tertentu dalam tabel</a:t>
            </a:r>
          </a:p>
        </p:txBody>
      </p:sp>
    </p:spTree>
    <p:extLst>
      <p:ext uri="{BB962C8B-B14F-4D97-AF65-F5344CB8AC3E}">
        <p14:creationId xmlns:p14="http://schemas.microsoft.com/office/powerpoint/2010/main" val="196416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SELECT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75150"/>
            <a:ext cx="8229600" cy="1981200"/>
          </a:xfrm>
        </p:spPr>
        <p:txBody>
          <a:bodyPr/>
          <a:lstStyle/>
          <a:p>
            <a:r>
              <a:rPr lang="en-US" smtClean="0"/>
              <a:t>Contoh:</a:t>
            </a:r>
          </a:p>
          <a:p>
            <a:pPr marL="800100" lvl="2" indent="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nim, thnMsk FROM Mahasiswa;</a:t>
            </a:r>
          </a:p>
          <a:p>
            <a:pPr marL="800100" lvl="2" indent="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* FROM Mahasiswa;</a:t>
            </a:r>
          </a:p>
          <a:p>
            <a:pPr marL="800100" lvl="2" indent="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nim,nama FROM Mahasiswa WHERE thnMsk=2013;</a:t>
            </a:r>
          </a:p>
          <a:p>
            <a:pPr marL="800100" lvl="2" indent="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nama FROM Mahasiswa WHERE nim=‘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2015081007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’;</a:t>
            </a: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IST102 - </a:t>
            </a:r>
            <a:fld id="{856524A2-1DDE-4CC8-AD9C-EA4094C56FD8}" type="slidenum">
              <a:rPr smtClean="0"/>
              <a:pPr/>
              <a:t>7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35244" y="2001908"/>
            <a:ext cx="8229600" cy="220980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0900" indent="0">
              <a:buNone/>
            </a:pPr>
            <a:r>
              <a:rPr lang="en-US" sz="2000" b="1" smtClean="0"/>
              <a:t>SELECT </a:t>
            </a:r>
            <a:r>
              <a:rPr lang="en-US" sz="2000" smtClean="0"/>
              <a:t>&lt;field_1&gt;, &lt;field_2&gt;, …&lt;field_N)</a:t>
            </a:r>
            <a:r>
              <a:rPr lang="en-US" sz="2000" b="1" smtClean="0"/>
              <a:t> FROM </a:t>
            </a:r>
            <a:r>
              <a:rPr lang="en-US" sz="2000" i="1" smtClean="0"/>
              <a:t>&lt;nama_tabel&gt;</a:t>
            </a:r>
            <a:endParaRPr lang="en-US" sz="2000" b="1"/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2000" smtClean="0"/>
              <a:t>[</a:t>
            </a:r>
            <a:r>
              <a:rPr lang="en-US" sz="2000" b="1" smtClean="0"/>
              <a:t>WHERE </a:t>
            </a:r>
            <a:r>
              <a:rPr lang="en-US" sz="2000"/>
              <a:t>&lt;kriteria&gt; </a:t>
            </a:r>
            <a:r>
              <a:rPr lang="en-US" sz="2000" smtClean="0"/>
              <a:t>];</a:t>
            </a:r>
          </a:p>
          <a:p>
            <a:pPr marL="850900" indent="0">
              <a:buNone/>
              <a:tabLst>
                <a:tab pos="2293938" algn="l"/>
              </a:tabLst>
            </a:pPr>
            <a:endParaRPr lang="en-US" sz="2000"/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2000" smtClean="0"/>
              <a:t>Atau</a:t>
            </a:r>
          </a:p>
          <a:p>
            <a:pPr marL="850900" indent="0">
              <a:buNone/>
            </a:pPr>
            <a:r>
              <a:rPr lang="en-US" sz="2000" b="1"/>
              <a:t>SELECT </a:t>
            </a:r>
            <a:r>
              <a:rPr lang="en-US" sz="2000" smtClean="0"/>
              <a:t>*</a:t>
            </a:r>
            <a:r>
              <a:rPr lang="en-US" sz="2000" b="1" smtClean="0"/>
              <a:t> </a:t>
            </a:r>
            <a:r>
              <a:rPr lang="en-US" sz="2000" b="1"/>
              <a:t>FROM </a:t>
            </a:r>
            <a:r>
              <a:rPr lang="en-US" sz="2000" i="1"/>
              <a:t>&lt;nama_tabel&gt;</a:t>
            </a:r>
            <a:endParaRPr lang="en-US" sz="2000" b="1"/>
          </a:p>
          <a:p>
            <a:pPr marL="850900" indent="0">
              <a:buNone/>
              <a:tabLst>
                <a:tab pos="2293938" algn="l"/>
              </a:tabLst>
            </a:pPr>
            <a:r>
              <a:rPr lang="en-US" sz="2000" smtClean="0"/>
              <a:t>[</a:t>
            </a:r>
            <a:r>
              <a:rPr lang="en-US" sz="2000" b="1" smtClean="0"/>
              <a:t>WHERE </a:t>
            </a:r>
            <a:r>
              <a:rPr lang="en-US" sz="2000"/>
              <a:t>&lt;kriteria&gt; </a:t>
            </a:r>
            <a:r>
              <a:rPr lang="en-US" sz="2000" smtClean="0"/>
              <a:t>];</a:t>
            </a:r>
          </a:p>
          <a:p>
            <a:pPr marL="850900" indent="0">
              <a:buNone/>
              <a:tabLst>
                <a:tab pos="2293938" algn="l"/>
              </a:tabLst>
            </a:pPr>
            <a:endParaRPr lang="en-US" sz="2000"/>
          </a:p>
        </p:txBody>
      </p:sp>
      <p:sp>
        <p:nvSpPr>
          <p:cNvPr id="9" name="Rectangle 8"/>
          <p:cNvSpPr/>
          <p:nvPr/>
        </p:nvSpPr>
        <p:spPr>
          <a:xfrm>
            <a:off x="457200" y="1504890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US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/>
              <a:t>Untuk </a:t>
            </a:r>
            <a:r>
              <a:rPr lang="en-US" sz="2000" smtClean="0"/>
              <a:t>mengambil </a:t>
            </a:r>
            <a:r>
              <a:rPr lang="en-US" sz="2000"/>
              <a:t>data dari </a:t>
            </a:r>
            <a:r>
              <a:rPr lang="en-US" sz="2000" smtClean="0"/>
              <a:t>tabel-tabel dalam database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55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Operator untuk WHERE Clause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216109"/>
              </p:ext>
            </p:extLst>
          </p:nvPr>
        </p:nvGraphicFramePr>
        <p:xfrm>
          <a:off x="454617" y="14478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60960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Operator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Deskripsi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Contoh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=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Memeriksa apakah dua nilai sama. (</a:t>
                      </a:r>
                      <a:r>
                        <a:rPr lang="en-US" sz="1600" baseline="0" smtClean="0"/>
                        <a:t>Hasilnya; </a:t>
                      </a:r>
                      <a:r>
                        <a:rPr lang="en-US" sz="1600" b="1" baseline="0" smtClean="0"/>
                        <a:t>True</a:t>
                      </a:r>
                      <a:r>
                        <a:rPr lang="en-US" sz="1600" baseline="0" smtClean="0"/>
                        <a:t>, kalau dua nilai tersebut sama, </a:t>
                      </a:r>
                      <a:r>
                        <a:rPr lang="en-US" sz="1600" b="1" baseline="0" smtClean="0"/>
                        <a:t>False</a:t>
                      </a:r>
                      <a:r>
                        <a:rPr lang="en-US" sz="1600" baseline="0" smtClean="0"/>
                        <a:t>, kalau sebaliknya).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(A = B)</a:t>
                      </a:r>
                      <a:endParaRPr 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!=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Memeriksa apakah dua nilai tidak sama. (</a:t>
                      </a:r>
                      <a:r>
                        <a:rPr lang="en-US" sz="1600" baseline="0" smtClean="0"/>
                        <a:t>Hasilnya; </a:t>
                      </a:r>
                      <a:r>
                        <a:rPr lang="en-US" sz="1600" b="1" baseline="0" smtClean="0"/>
                        <a:t>True</a:t>
                      </a:r>
                      <a:r>
                        <a:rPr lang="en-US" sz="1600" baseline="0" smtClean="0"/>
                        <a:t>, kalau dua nilai tersebut tidak sama, </a:t>
                      </a:r>
                      <a:r>
                        <a:rPr lang="en-US" sz="1600" b="1" baseline="0" smtClean="0"/>
                        <a:t>False</a:t>
                      </a:r>
                      <a:r>
                        <a:rPr lang="en-US" sz="1600" baseline="0" smtClean="0"/>
                        <a:t>, kalau sebaliknya).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(A != B) </a:t>
                      </a:r>
                      <a:endParaRPr 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&gt;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Memeriksa</a:t>
                      </a:r>
                      <a:r>
                        <a:rPr lang="en-US" sz="1600" baseline="0" smtClean="0"/>
                        <a:t> apakah nilai yang di kiri operator lebih besar dari nilai yang di kanan. (Hasilnya; True, kalau nilai yang di kiri operator lebih besar, False, kalau tidak lebih besar)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(A &gt; B) </a:t>
                      </a:r>
                      <a:endParaRPr 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&lt;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Memeriksa</a:t>
                      </a:r>
                      <a:r>
                        <a:rPr lang="en-US" sz="1600" baseline="0" smtClean="0"/>
                        <a:t> apakah nilai yang di kiri operator lebih kecil dari nilai yang di kanan. (Hasilnya; True, kalau nilai yang di kiri operator lebih kecil, False, kalau tidak lebih kecil)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(A &gt; B)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&gt;=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Memeriksa</a:t>
                      </a:r>
                      <a:r>
                        <a:rPr lang="en-US" sz="1600" baseline="0" smtClean="0"/>
                        <a:t> apakah nilai yang di kiri operator lebih besar dari atau sama dengan nilai yang di kanan. (Hasilnya; True, kalau nilai yang di kiri operator lebih besar atau sama, False, kalau lebih kecil)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(A &gt; B) </a:t>
                      </a:r>
                      <a:endParaRPr 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&lt;=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Memeriksa</a:t>
                      </a:r>
                      <a:r>
                        <a:rPr lang="en-US" sz="1600" baseline="0" smtClean="0"/>
                        <a:t> apakah nilai yang di kiri operator lebih kecil dari atau sama dengan nilai yang di kanan. (Hasilnya; True, kalau nilai yang di kiri operator lebih kecil atau sama, False, kalau lebih besar)</a:t>
                      </a:r>
                      <a:endParaRPr 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(A &gt; B)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IST102 - </a:t>
            </a:r>
            <a:fld id="{856524A2-1DDE-4CC8-AD9C-EA4094C56FD8}" type="slidenum">
              <a:rPr smtClean="0"/>
              <a:pPr/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21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Latihan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411612"/>
              </p:ext>
            </p:extLst>
          </p:nvPr>
        </p:nvGraphicFramePr>
        <p:xfrm>
          <a:off x="457200" y="1889919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51816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Kode MK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Nama Mata Kuliah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Sks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 Basis Data (</a:t>
                      </a:r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Keamanan Informasi dan Administrasi Jaringan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Perancangan dan Pemrograman Web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Interaksi Manusia Komputer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Perancangan Basis Data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Rekayasa Perangkat Lunak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Mobile Device (Programming) Technology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Pengantar Sistem Informasi (</a:t>
                      </a:r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Analisis Proses Bisnis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Pengembangan Aplikasi Perangkat Lunak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 407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 Basis Data Lanjutan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IST102 - </a:t>
            </a:r>
            <a:fld id="{856524A2-1DDE-4CC8-AD9C-EA4094C56FD8}" type="slidenum">
              <a:rPr smtClean="0"/>
              <a:pPr/>
              <a:t>9</a:t>
            </a:fld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436536" y="1447800"/>
            <a:ext cx="48482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Buat tabel </a:t>
            </a:r>
            <a:r>
              <a:rPr lang="en-US" sz="2000" b="1" smtClean="0"/>
              <a:t>MataKuliah(</a:t>
            </a:r>
            <a:r>
              <a:rPr lang="en-US" sz="2000" b="1" u="sng" smtClean="0"/>
              <a:t>kdMk</a:t>
            </a:r>
            <a:r>
              <a:rPr lang="en-US" sz="2000" b="1" smtClean="0"/>
              <a:t>, namaMk, sks)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854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45218</TotalTime>
  <Words>1002</Words>
  <Application>Microsoft Office PowerPoint</Application>
  <PresentationFormat>On-screen Show (4:3)</PresentationFormat>
  <Paragraphs>227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Office Theme</vt:lpstr>
      <vt:lpstr>Sistem Basis Data</vt:lpstr>
      <vt:lpstr>Tujuan Pertemuan</vt:lpstr>
      <vt:lpstr>INSERT INTO</vt:lpstr>
      <vt:lpstr>INSERT INTO</vt:lpstr>
      <vt:lpstr>UPDATE</vt:lpstr>
      <vt:lpstr>DELETE</vt:lpstr>
      <vt:lpstr>SELECT</vt:lpstr>
      <vt:lpstr>Operator untuk WHERE Clause</vt:lpstr>
      <vt:lpstr>Latihan</vt:lpstr>
      <vt:lpstr>Latihan</vt:lpstr>
      <vt:lpstr>See You Next Session</vt:lpstr>
      <vt:lpstr>tugas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337</cp:revision>
  <dcterms:created xsi:type="dcterms:W3CDTF">2011-08-04T03:20:05Z</dcterms:created>
  <dcterms:modified xsi:type="dcterms:W3CDTF">2016-02-24T07:15:14Z</dcterms:modified>
</cp:coreProperties>
</file>