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2" r:id="rId3"/>
    <p:sldId id="329" r:id="rId4"/>
    <p:sldId id="335" r:id="rId5"/>
    <p:sldId id="336" r:id="rId6"/>
    <p:sldId id="337" r:id="rId7"/>
    <p:sldId id="338" r:id="rId8"/>
    <p:sldId id="260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Konsep Stack" id="{15B896F1-838D-4BD7-A93A-D76755449E66}">
          <p14:sldIdLst>
            <p14:sldId id="322"/>
            <p14:sldId id="329"/>
            <p14:sldId id="335"/>
            <p14:sldId id="336"/>
            <p14:sldId id="337"/>
            <p14:sldId id="338"/>
          </p14:sldIdLst>
        </p14:section>
        <p14:section name="Stack Java API" id="{C3BCC6A4-9165-4894-AC4A-691007C17D5A}">
          <p14:sldIdLst>
            <p14:sldId id="260"/>
            <p14:sldId id="339"/>
            <p14:sldId id="340"/>
            <p14:sldId id="341"/>
            <p14:sldId id="342"/>
            <p14:sldId id="343"/>
            <p14:sldId id="344"/>
          </p14:sldIdLst>
        </p14:section>
        <p14:section name="Contoh Kasus Stack" id="{83678DD4-CA4A-44D3-915C-527CE8BC88B2}">
          <p14:sldIdLst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89005" autoAdjust="0"/>
  </p:normalViewPr>
  <p:slideViewPr>
    <p:cSldViewPr>
      <p:cViewPr varScale="1">
        <p:scale>
          <a:sx n="68" d="100"/>
          <a:sy n="68" d="100"/>
        </p:scale>
        <p:origin x="12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5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6/docs/api/java/util/Stack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Stack &amp; Stack Java API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</a:t>
            </a:r>
            <a:r>
              <a:rPr lang="en-US" dirty="0" err="1" smtClean="0"/>
              <a:t>dengan</a:t>
            </a:r>
            <a:r>
              <a:rPr lang="en-US" dirty="0" smtClean="0"/>
              <a:t> Java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class Stack Java API, </a:t>
            </a:r>
            <a:r>
              <a:rPr lang="en-US" dirty="0" err="1" smtClean="0"/>
              <a:t>lakukan</a:t>
            </a:r>
            <a:r>
              <a:rPr lang="en-US" dirty="0" smtClean="0"/>
              <a:t> import class Stack:</a:t>
            </a:r>
          </a:p>
          <a:p>
            <a:pPr marL="1077913" lvl="1" indent="0">
              <a:buNone/>
            </a:pPr>
            <a:r>
              <a:rPr lang="en-US" b="1" dirty="0" smtClean="0"/>
              <a:t>import </a:t>
            </a:r>
            <a:r>
              <a:rPr lang="en-US" b="1" dirty="0" err="1" smtClean="0"/>
              <a:t>java.util.Stack</a:t>
            </a:r>
            <a:r>
              <a:rPr lang="en-US" b="1" dirty="0" smtClean="0"/>
              <a:t>;</a:t>
            </a:r>
          </a:p>
          <a:p>
            <a:endParaRPr lang="en-US" b="1" dirty="0" smtClean="0"/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b="1" i="1" dirty="0" smtClean="0"/>
              <a:t>object</a:t>
            </a:r>
            <a:r>
              <a:rPr lang="en-US" dirty="0" smtClean="0"/>
              <a:t> </a:t>
            </a:r>
            <a:r>
              <a:rPr lang="en-US" i="1" dirty="0" smtClean="0"/>
              <a:t>instance-of  stack</a:t>
            </a:r>
            <a:endParaRPr lang="en-US" i="1" dirty="0"/>
          </a:p>
          <a:p>
            <a:pPr marL="1077913" lvl="1" indent="0">
              <a:buNone/>
            </a:pPr>
            <a:r>
              <a:rPr lang="en-US" b="1" dirty="0" smtClean="0">
                <a:sym typeface="Wingdings" pitchFamily="2" charset="2"/>
              </a:rPr>
              <a:t>Stack </a:t>
            </a:r>
            <a:r>
              <a:rPr lang="en-US" b="1" dirty="0" err="1" smtClean="0">
                <a:sym typeface="Wingdings" pitchFamily="2" charset="2"/>
              </a:rPr>
              <a:t>namaStack</a:t>
            </a:r>
            <a:r>
              <a:rPr lang="en-US" b="1" dirty="0" smtClean="0">
                <a:sym typeface="Wingdings" pitchFamily="2" charset="2"/>
              </a:rPr>
              <a:t> = new Stack();</a:t>
            </a:r>
          </a:p>
          <a:p>
            <a:pPr marL="109728" indent="0">
              <a:buNone/>
            </a:pPr>
            <a:endParaRPr lang="en-US" b="1" dirty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Kemudian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i="1" dirty="0" smtClean="0">
                <a:sym typeface="Wingdings" pitchFamily="2" charset="2"/>
              </a:rPr>
              <a:t>method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sesuai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fungsinya</a:t>
            </a:r>
            <a:r>
              <a:rPr lang="en-US" dirty="0" smtClean="0">
                <a:sym typeface="Wingdings" pitchFamily="2" charset="2"/>
              </a:rPr>
              <a:t>. Method </a:t>
            </a:r>
            <a:r>
              <a:rPr lang="en-US" dirty="0" err="1" smtClean="0">
                <a:sym typeface="Wingdings" pitchFamily="2" charset="2"/>
              </a:rPr>
              <a:t>tersebut</a:t>
            </a:r>
            <a:r>
              <a:rPr lang="en-US" dirty="0" smtClean="0">
                <a:sym typeface="Wingdings" pitchFamily="2" charset="2"/>
              </a:rPr>
              <a:t>; push(), pop(), peek(), search(), empty()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59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err="1" smtClean="0"/>
              <a:t>pada</a:t>
            </a:r>
            <a:r>
              <a:rPr lang="en-US" dirty="0" smtClean="0"/>
              <a:t> Class Stack Java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14"/>
          <p:cNvGraphicFramePr>
            <a:graphicFrameLocks/>
          </p:cNvGraphicFramePr>
          <p:nvPr>
            <p:extLst/>
          </p:nvPr>
        </p:nvGraphicFramePr>
        <p:xfrm>
          <a:off x="899592" y="1772816"/>
          <a:ext cx="7272808" cy="495043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09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8467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Method </a:t>
                      </a:r>
                      <a:r>
                        <a:rPr lang="en-US" sz="1400" b="1" dirty="0" err="1" smtClean="0"/>
                        <a:t>pada</a:t>
                      </a:r>
                      <a:r>
                        <a:rPr lang="en-US" sz="1400" b="1" dirty="0" smtClean="0"/>
                        <a:t> Class Stack</a:t>
                      </a:r>
                      <a:endParaRPr lang="en-US" sz="1400" dirty="0"/>
                    </a:p>
                  </a:txBody>
                  <a:tcPr marL="22186" marR="22186" marT="22186" marB="221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 Value</a:t>
                      </a:r>
                      <a:endParaRPr lang="en-US" sz="1600" b="1" dirty="0"/>
                    </a:p>
                  </a:txBody>
                  <a:tcPr marL="22186" marR="22186" marT="22186" marB="221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Nama Method </a:t>
                      </a:r>
                      <a:r>
                        <a:rPr lang="en-US" sz="1600" b="1" dirty="0" err="1" smtClean="0"/>
                        <a:t>dan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Penjelasannya</a:t>
                      </a:r>
                      <a:endParaRPr lang="en-US" sz="1600" b="1" dirty="0"/>
                    </a:p>
                  </a:txBody>
                  <a:tcPr marL="22186" marR="22186" marT="22186" marB="221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79901"/>
                  </a:ext>
                </a:extLst>
              </a:tr>
              <a:tr h="58420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</a:t>
                      </a:r>
                      <a:r>
                        <a:rPr lang="en-US" sz="1400" dirty="0" err="1"/>
                        <a:t>boolean</a:t>
                      </a:r>
                      <a:endParaRPr lang="en-US" sz="14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hlinkClick r:id="rId3"/>
                        </a:rPr>
                        <a:t>empty</a:t>
                      </a:r>
                      <a:r>
                        <a:rPr lang="en-US" sz="1600" dirty="0"/>
                        <a:t>()</a:t>
                      </a:r>
                      <a:br>
                        <a:rPr lang="en-US" sz="1600" dirty="0"/>
                      </a:br>
                      <a:r>
                        <a:rPr lang="en-US" sz="1600" dirty="0" err="1" smtClean="0"/>
                        <a:t>menguji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apakah</a:t>
                      </a:r>
                      <a:r>
                        <a:rPr lang="en-US" sz="1600" baseline="0" dirty="0" smtClean="0"/>
                        <a:t> stack </a:t>
                      </a:r>
                      <a:r>
                        <a:rPr lang="en-US" sz="1600" baseline="0" dirty="0" err="1" smtClean="0"/>
                        <a:t>kosong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</a:t>
                      </a:r>
                      <a:r>
                        <a:rPr lang="en-US" sz="1400" dirty="0" smtClean="0"/>
                        <a:t>object</a:t>
                      </a:r>
                      <a:endParaRPr lang="en-US" sz="14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hlinkClick r:id="rId3"/>
                        </a:rPr>
                        <a:t>peek</a:t>
                      </a:r>
                      <a:r>
                        <a:rPr lang="en-US" sz="1600" dirty="0"/>
                        <a:t>()</a:t>
                      </a:r>
                      <a:br>
                        <a:rPr lang="en-US" sz="1600" dirty="0"/>
                      </a:br>
                      <a:r>
                        <a:rPr lang="en-US" sz="1600" dirty="0" err="1" smtClean="0"/>
                        <a:t>Melihat</a:t>
                      </a:r>
                      <a:r>
                        <a:rPr lang="en-US" sz="1600" dirty="0" smtClean="0"/>
                        <a:t> item </a:t>
                      </a:r>
                      <a:r>
                        <a:rPr lang="en-US" sz="1600" dirty="0" err="1" smtClean="0"/>
                        <a:t>apa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berada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posisi</a:t>
                      </a:r>
                      <a:r>
                        <a:rPr lang="en-US" sz="1600" dirty="0" smtClean="0"/>
                        <a:t> paling </a:t>
                      </a:r>
                      <a:r>
                        <a:rPr lang="en-US" sz="1600" dirty="0" err="1" smtClean="0"/>
                        <a:t>atas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tanpa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mengeluarkannya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dari</a:t>
                      </a:r>
                      <a:r>
                        <a:rPr lang="en-US" sz="1600" baseline="0" dirty="0" smtClean="0"/>
                        <a:t> stack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3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</a:t>
                      </a:r>
                      <a:r>
                        <a:rPr lang="en-US" sz="1400" dirty="0" smtClean="0"/>
                        <a:t>object</a:t>
                      </a:r>
                      <a:endParaRPr lang="en-US" sz="14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hlinkClick r:id="rId3"/>
                        </a:rPr>
                        <a:t>pop</a:t>
                      </a:r>
                      <a:r>
                        <a:rPr lang="en-US" sz="1600" dirty="0"/>
                        <a:t>()</a:t>
                      </a:r>
                      <a:br>
                        <a:rPr lang="en-US" sz="1600" dirty="0"/>
                      </a:br>
                      <a:r>
                        <a:rPr lang="en-US" sz="1600" dirty="0" err="1" smtClean="0"/>
                        <a:t>Mengeluarkan</a:t>
                      </a:r>
                      <a:r>
                        <a:rPr lang="en-US" sz="1600" dirty="0" smtClean="0"/>
                        <a:t> item </a:t>
                      </a:r>
                      <a:r>
                        <a:rPr lang="en-US" sz="1600" dirty="0" err="1" smtClean="0"/>
                        <a:t>pada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posisi</a:t>
                      </a:r>
                      <a:r>
                        <a:rPr lang="en-US" sz="1600" dirty="0" smtClean="0"/>
                        <a:t> paling </a:t>
                      </a:r>
                      <a:r>
                        <a:rPr lang="en-US" sz="1600" dirty="0" err="1" smtClean="0"/>
                        <a:t>atas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memberitahu</a:t>
                      </a:r>
                      <a:r>
                        <a:rPr lang="en-US" sz="1600" dirty="0" smtClean="0"/>
                        <a:t> item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apa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dikeluarkan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baseline="0" dirty="0" err="1" smtClean="0"/>
                        <a:t>dalam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bentuk</a:t>
                      </a:r>
                      <a:r>
                        <a:rPr lang="en-US" sz="1600" baseline="0" dirty="0" smtClean="0"/>
                        <a:t> return value object).</a:t>
                      </a:r>
                      <a:endParaRPr lang="en-US" sz="16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</a:t>
                      </a:r>
                      <a:r>
                        <a:rPr lang="en-US" sz="1400" dirty="0" smtClean="0"/>
                        <a:t>object</a:t>
                      </a:r>
                      <a:endParaRPr lang="en-US" sz="14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hlinkClick r:id="rId3"/>
                        </a:rPr>
                        <a:t>push</a:t>
                      </a:r>
                      <a:r>
                        <a:rPr lang="en-US" sz="1600" dirty="0" smtClean="0"/>
                        <a:t>(&lt;Item&gt;)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 err="1" smtClean="0"/>
                        <a:t>Memasukkan</a:t>
                      </a:r>
                      <a:r>
                        <a:rPr lang="en-US" sz="1600" dirty="0" smtClean="0"/>
                        <a:t> item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baseline="0" dirty="0" smtClean="0"/>
                        <a:t> stack </a:t>
                      </a:r>
                      <a:r>
                        <a:rPr lang="en-US" sz="1600" baseline="0" dirty="0" err="1" smtClean="0"/>
                        <a:t>dan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memberitahu</a:t>
                      </a:r>
                      <a:r>
                        <a:rPr lang="en-US" sz="1600" baseline="0" dirty="0" smtClean="0"/>
                        <a:t> item </a:t>
                      </a:r>
                      <a:r>
                        <a:rPr lang="en-US" sz="1600" baseline="0" dirty="0" err="1" smtClean="0"/>
                        <a:t>apa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dimasukkan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baseline="0" dirty="0" err="1" smtClean="0"/>
                        <a:t>dalam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bentuk</a:t>
                      </a:r>
                      <a:r>
                        <a:rPr lang="en-US" sz="1600" baseline="0" dirty="0" smtClean="0"/>
                        <a:t> return value </a:t>
                      </a:r>
                      <a:r>
                        <a:rPr lang="en-US" sz="1600" dirty="0" smtClean="0"/>
                        <a:t>object</a:t>
                      </a:r>
                      <a:r>
                        <a:rPr lang="en-US" sz="1600" baseline="0" dirty="0" smtClean="0"/>
                        <a:t>)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 </a:t>
                      </a:r>
                      <a:r>
                        <a:rPr lang="en-US" sz="1400" dirty="0" err="1"/>
                        <a:t>int</a:t>
                      </a:r>
                      <a:endParaRPr lang="en-US" sz="14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hlinkClick r:id="rId3"/>
                        </a:rPr>
                        <a:t>search</a:t>
                      </a:r>
                      <a:r>
                        <a:rPr lang="en-US" sz="1600" dirty="0" smtClean="0"/>
                        <a:t>(&lt;item&gt;)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 err="1" smtClean="0"/>
                        <a:t>Mencari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posisi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suatu</a:t>
                      </a:r>
                      <a:r>
                        <a:rPr lang="en-US" sz="1600" dirty="0" smtClean="0"/>
                        <a:t> item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stack (</a:t>
                      </a:r>
                      <a:r>
                        <a:rPr lang="en-US" sz="1600" dirty="0" err="1" smtClean="0"/>
                        <a:t>posisi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berupa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nomor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urut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atas</a:t>
                      </a:r>
                      <a:r>
                        <a:rPr lang="en-US" sz="1600" dirty="0" smtClean="0"/>
                        <a:t>).</a:t>
                      </a:r>
                      <a:endParaRPr lang="en-US" sz="1600" dirty="0"/>
                    </a:p>
                  </a:txBody>
                  <a:tcPr marL="22186" marR="22186" marT="22186" marB="221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9786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effectLst/>
              </a:rPr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Stack, </a:t>
            </a:r>
            <a:r>
              <a:rPr lang="en-US" sz="2400" dirty="0" err="1" smtClean="0">
                <a:effectLst/>
              </a:rPr>
              <a:t>Memeriksa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Apakah</a:t>
            </a:r>
            <a:r>
              <a:rPr lang="en-US" sz="2400" dirty="0" smtClean="0">
                <a:effectLst/>
              </a:rPr>
              <a:t> Stack </a:t>
            </a:r>
            <a:r>
              <a:rPr lang="en-US" sz="2400" dirty="0" smtClean="0"/>
              <a:t>Empty </a:t>
            </a:r>
            <a:r>
              <a:rPr lang="en-US" sz="2400" dirty="0" err="1" smtClean="0">
                <a:effectLst/>
              </a:rPr>
              <a:t>dan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smtClean="0"/>
              <a:t>Push </a:t>
            </a:r>
            <a:r>
              <a:rPr lang="en-US" sz="2400" dirty="0" smtClean="0">
                <a:effectLst/>
              </a:rPr>
              <a:t>(</a:t>
            </a:r>
            <a:r>
              <a:rPr lang="en-US" sz="2400" dirty="0" err="1" smtClean="0">
                <a:effectLst/>
              </a:rPr>
              <a:t>Memasukkan</a:t>
            </a:r>
            <a:r>
              <a:rPr lang="en-US" sz="2400" dirty="0" smtClean="0">
                <a:effectLst/>
              </a:rPr>
              <a:t>) Item </a:t>
            </a:r>
            <a:r>
              <a:rPr lang="en-US" sz="2400" dirty="0" err="1" smtClean="0">
                <a:effectLst/>
              </a:rPr>
              <a:t>ke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>
                <a:effectLst/>
              </a:rPr>
              <a:t>d</a:t>
            </a:r>
            <a:r>
              <a:rPr lang="en-US" sz="2400" dirty="0" err="1" smtClean="0">
                <a:effectLst/>
              </a:rPr>
              <a:t>alam</a:t>
            </a:r>
            <a:r>
              <a:rPr lang="en-US" sz="2400" dirty="0" smtClean="0">
                <a:effectLst/>
              </a:rPr>
              <a:t> Stack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37901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import </a:t>
            </a:r>
            <a:r>
              <a:rPr lang="en-US" sz="1500" dirty="0" err="1"/>
              <a:t>java.util.Stack</a:t>
            </a:r>
            <a:r>
              <a:rPr lang="en-US" sz="1500" dirty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public </a:t>
            </a:r>
            <a:r>
              <a:rPr lang="en-US" sz="1500" dirty="0"/>
              <a:t>class </a:t>
            </a:r>
            <a:r>
              <a:rPr lang="en-US" sz="1500" dirty="0" smtClean="0"/>
              <a:t>Stack1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public </a:t>
            </a:r>
            <a:r>
              <a:rPr lang="en-US" sz="1500" dirty="0"/>
              <a:t>static void main(String[] </a:t>
            </a:r>
            <a:r>
              <a:rPr lang="en-US" sz="1500" dirty="0" err="1"/>
              <a:t>args</a:t>
            </a:r>
            <a:r>
              <a:rPr lang="en-US" sz="1500" dirty="0" smtClean="0"/>
              <a:t>)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Stack </a:t>
            </a:r>
            <a:r>
              <a:rPr lang="en-US" sz="1500" b="1" dirty="0" err="1"/>
              <a:t>barang</a:t>
            </a:r>
            <a:r>
              <a:rPr lang="en-US" sz="1500" dirty="0"/>
              <a:t> = new Stack</a:t>
            </a:r>
            <a:r>
              <a:rPr lang="en-US" sz="1500" dirty="0" smtClean="0"/>
              <a:t>();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 smtClean="0"/>
              <a:t>(“</a:t>
            </a:r>
            <a:r>
              <a:rPr lang="en-US" sz="1500" dirty="0" err="1" smtClean="0"/>
              <a:t>Apakah</a:t>
            </a:r>
            <a:r>
              <a:rPr lang="en-US" sz="1500" dirty="0" smtClean="0"/>
              <a:t> stack </a:t>
            </a:r>
            <a:r>
              <a:rPr lang="en-US" sz="1500" dirty="0" err="1" smtClean="0"/>
              <a:t>kosong</a:t>
            </a:r>
            <a:r>
              <a:rPr lang="en-US" sz="1500" dirty="0" smtClean="0"/>
              <a:t>? “ + </a:t>
            </a:r>
            <a:r>
              <a:rPr lang="en-US" sz="1500" b="1" dirty="0" err="1" smtClean="0"/>
              <a:t>barang.empty</a:t>
            </a:r>
            <a:r>
              <a:rPr lang="en-US" sz="1500" b="1" dirty="0" smtClean="0"/>
              <a:t>()</a:t>
            </a:r>
            <a:r>
              <a:rPr lang="en-US" sz="1500" dirty="0" smtClean="0"/>
              <a:t>);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("Map</a:t>
            </a:r>
            <a:r>
              <a:rPr lang="en-US" sz="1500" b="1" dirty="0" smtClean="0"/>
              <a:t>")</a:t>
            </a:r>
            <a:r>
              <a:rPr lang="en-US" sz="1500" dirty="0" smtClean="0"/>
              <a:t>;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barang</a:t>
            </a:r>
            <a:r>
              <a:rPr lang="en-US" sz="1500" dirty="0"/>
              <a:t> " + 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</a:t>
            </a:r>
            <a:r>
              <a:rPr lang="en-US" sz="1500" b="1" dirty="0" err="1"/>
              <a:t>Buku</a:t>
            </a:r>
            <a:r>
              <a:rPr lang="en-US" sz="1500" b="1" dirty="0" smtClean="0"/>
              <a:t>")</a:t>
            </a:r>
            <a:r>
              <a:rPr lang="en-US" sz="1500" dirty="0"/>
              <a:t> + " </a:t>
            </a:r>
            <a:r>
              <a:rPr lang="en-US" sz="1500" dirty="0" err="1"/>
              <a:t>masuk</a:t>
            </a:r>
            <a:r>
              <a:rPr lang="en-US" sz="1500" dirty="0"/>
              <a:t> stack")</a:t>
            </a:r>
            <a:r>
              <a:rPr lang="en-US" sz="1500" dirty="0" smtClean="0"/>
              <a:t>;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</a:t>
            </a:r>
            <a:r>
              <a:rPr lang="en-US" sz="1500" dirty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barang</a:t>
            </a:r>
            <a:r>
              <a:rPr lang="en-US" sz="1500" dirty="0"/>
              <a:t> " + </a:t>
            </a:r>
            <a:r>
              <a:rPr lang="en-US" sz="1500" b="1" dirty="0" err="1"/>
              <a:t>barang.push</a:t>
            </a:r>
            <a:r>
              <a:rPr lang="en-US" sz="1500" b="1" dirty="0" smtClean="0"/>
              <a:t>(“Laptop")</a:t>
            </a:r>
            <a:r>
              <a:rPr lang="en-US" sz="1500" dirty="0" smtClean="0"/>
              <a:t> </a:t>
            </a:r>
            <a:r>
              <a:rPr lang="en-US" sz="1500" dirty="0"/>
              <a:t>+ " </a:t>
            </a:r>
            <a:r>
              <a:rPr lang="en-US" sz="1500" dirty="0" err="1"/>
              <a:t>masuk</a:t>
            </a:r>
            <a:r>
              <a:rPr lang="en-US" sz="1500" dirty="0"/>
              <a:t> stack"); </a:t>
            </a:r>
            <a:r>
              <a:rPr lang="en-US" sz="1500" dirty="0" smtClean="0"/>
              <a:t>	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barang</a:t>
            </a:r>
            <a:r>
              <a:rPr lang="en-US" sz="1500" dirty="0"/>
              <a:t> " + </a:t>
            </a:r>
            <a:r>
              <a:rPr lang="en-US" sz="1500" b="1" dirty="0" err="1"/>
              <a:t>barang.push</a:t>
            </a:r>
            <a:r>
              <a:rPr lang="en-US" sz="1500" b="1" dirty="0" smtClean="0"/>
              <a:t>(“</a:t>
            </a:r>
            <a:r>
              <a:rPr lang="en-US" sz="1500" b="1" dirty="0" err="1" smtClean="0"/>
              <a:t>Handphone</a:t>
            </a:r>
            <a:r>
              <a:rPr lang="en-US" sz="1500" b="1" dirty="0" smtClean="0"/>
              <a:t>")</a:t>
            </a:r>
            <a:r>
              <a:rPr lang="en-US" sz="1500" dirty="0" smtClean="0"/>
              <a:t> </a:t>
            </a:r>
            <a:r>
              <a:rPr lang="en-US" sz="1500" dirty="0"/>
              <a:t>+ " </a:t>
            </a:r>
            <a:r>
              <a:rPr lang="en-US" sz="1500" dirty="0" err="1"/>
              <a:t>masuk</a:t>
            </a:r>
            <a:r>
              <a:rPr lang="en-US" sz="1500" dirty="0"/>
              <a:t> stack</a:t>
            </a:r>
            <a:r>
              <a:rPr lang="en-US" sz="1500" dirty="0" smtClean="0"/>
              <a:t>");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(“</a:t>
            </a:r>
            <a:r>
              <a:rPr lang="en-US" sz="1500" dirty="0" err="1"/>
              <a:t>Apakah</a:t>
            </a:r>
            <a:r>
              <a:rPr lang="en-US" sz="1500" dirty="0"/>
              <a:t> stack </a:t>
            </a:r>
            <a:r>
              <a:rPr lang="en-US" sz="1500" dirty="0" err="1"/>
              <a:t>kosong</a:t>
            </a:r>
            <a:r>
              <a:rPr lang="en-US" sz="1500" dirty="0"/>
              <a:t>? “ + </a:t>
            </a:r>
            <a:r>
              <a:rPr lang="en-US" sz="1500" b="1" dirty="0" err="1"/>
              <a:t>barang.empty</a:t>
            </a:r>
            <a:r>
              <a:rPr lang="en-US" sz="1500" b="1" dirty="0"/>
              <a:t>()</a:t>
            </a:r>
            <a:r>
              <a:rPr lang="en-US" sz="1500" dirty="0"/>
              <a:t>); </a:t>
            </a:r>
            <a:endParaRPr lang="en-US" sz="1500" dirty="0" smtClean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 smtClean="0"/>
              <a:t>(“</a:t>
            </a:r>
            <a:r>
              <a:rPr lang="en-US" sz="1500" dirty="0" err="1" smtClean="0"/>
              <a:t>Tumpukan</a:t>
            </a:r>
            <a:r>
              <a:rPr lang="en-US" sz="1500" dirty="0" smtClean="0"/>
              <a:t> </a:t>
            </a:r>
            <a:r>
              <a:rPr lang="en-US" sz="1500" dirty="0" err="1" smtClean="0"/>
              <a:t>barang</a:t>
            </a:r>
            <a:r>
              <a:rPr lang="en-US" sz="1500" dirty="0" smtClean="0"/>
              <a:t> (yang </a:t>
            </a:r>
            <a:r>
              <a:rPr lang="en-US" sz="1500" dirty="0" err="1" smtClean="0"/>
              <a:t>kiri</a:t>
            </a:r>
            <a:r>
              <a:rPr lang="en-US" sz="1500" dirty="0" smtClean="0"/>
              <a:t> paling </a:t>
            </a:r>
            <a:r>
              <a:rPr lang="en-US" sz="1500" dirty="0" err="1" smtClean="0"/>
              <a:t>bawah</a:t>
            </a:r>
            <a:r>
              <a:rPr lang="en-US" sz="1500" dirty="0" smtClean="0"/>
              <a:t>): “ + </a:t>
            </a:r>
            <a:r>
              <a:rPr lang="en-US" sz="1500" b="1" dirty="0" err="1" smtClean="0"/>
              <a:t>barang</a:t>
            </a:r>
            <a:r>
              <a:rPr lang="en-US" sz="1500" dirty="0" smtClean="0"/>
              <a:t>); 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}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5042118"/>
            <a:ext cx="6158802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stack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kosong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? true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masuk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stack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Laptop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masuk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stack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masuk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stack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stack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kosong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? false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(yang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): [Map,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, Laptop,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en-US" sz="1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7641" y="1943136"/>
            <a:ext cx="584841" cy="3790120"/>
          </a:xfrm>
          <a:prstGeom prst="rect">
            <a:avLst/>
          </a:prstGeom>
          <a:ln>
            <a:noFill/>
          </a:ln>
        </p:spPr>
        <p:txBody>
          <a:bodyPr vert="horz">
            <a:noAutofit/>
          </a:bodyPr>
          <a:lstStyle>
            <a:lvl1pPr marL="109728" indent="0">
              <a:spcBef>
                <a:spcPts val="300"/>
              </a:spcBef>
              <a:buClr>
                <a:schemeClr val="accent3"/>
              </a:buClr>
              <a:buFont typeface="Georgia"/>
              <a:buNone/>
              <a:tabLst>
                <a:tab pos="539750" algn="l"/>
                <a:tab pos="892175" algn="l"/>
                <a:tab pos="1255713" algn="l"/>
              </a:tabLst>
              <a:defRPr kumimoji="0" sz="1700">
                <a:latin typeface="Calibri" panose="020F0502020204030204" pitchFamily="34" charset="0"/>
              </a:defRPr>
            </a:lvl1pPr>
            <a:lvl2pPr marL="658368" indent="-246888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 marL="923544" indent="-219456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>
                <a:solidFill>
                  <a:schemeClr val="accent1"/>
                </a:solidFill>
                <a:latin typeface="Calibri" panose="020F0502020204030204" pitchFamily="34" charset="0"/>
              </a:defRPr>
            </a:lvl3pPr>
            <a:lvl4pPr marL="1179576" indent="-201168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>
                <a:solidFill>
                  <a:schemeClr val="accent1"/>
                </a:solidFill>
                <a:latin typeface="Calibri" panose="020F0502020204030204" pitchFamily="34" charset="0"/>
              </a:defRPr>
            </a:lvl4pPr>
            <a:lvl5pPr marL="138988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>
                <a:solidFill>
                  <a:schemeClr val="accent3"/>
                </a:solidFill>
                <a:latin typeface="Calibri" panose="020F0502020204030204" pitchFamily="34" charset="0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accent3"/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</a:defRPr>
            </a:lvl9pPr>
          </a:lstStyle>
          <a:p>
            <a:pPr algn="r"/>
            <a:r>
              <a:rPr lang="en-US" sz="1500" dirty="0"/>
              <a:t>1</a:t>
            </a:r>
          </a:p>
          <a:p>
            <a:pPr algn="r"/>
            <a:r>
              <a:rPr lang="en-US" sz="1500" dirty="0"/>
              <a:t>2</a:t>
            </a:r>
          </a:p>
          <a:p>
            <a:pPr algn="r"/>
            <a:r>
              <a:rPr lang="en-US" sz="1500" dirty="0"/>
              <a:t>3</a:t>
            </a:r>
          </a:p>
          <a:p>
            <a:pPr algn="r"/>
            <a:r>
              <a:rPr lang="en-US" sz="1500" dirty="0"/>
              <a:t>4</a:t>
            </a:r>
          </a:p>
          <a:p>
            <a:pPr algn="r"/>
            <a:r>
              <a:rPr lang="en-US" sz="1500" dirty="0"/>
              <a:t>5</a:t>
            </a:r>
          </a:p>
          <a:p>
            <a:pPr algn="r"/>
            <a:r>
              <a:rPr lang="en-US" sz="1500" dirty="0"/>
              <a:t>6</a:t>
            </a:r>
          </a:p>
          <a:p>
            <a:pPr algn="r"/>
            <a:r>
              <a:rPr lang="en-US" sz="1500" dirty="0"/>
              <a:t>7</a:t>
            </a:r>
          </a:p>
          <a:p>
            <a:pPr algn="r"/>
            <a:r>
              <a:rPr lang="en-US" sz="1500" dirty="0"/>
              <a:t>8</a:t>
            </a:r>
          </a:p>
          <a:p>
            <a:pPr algn="r"/>
            <a:r>
              <a:rPr lang="en-US" sz="1500" dirty="0"/>
              <a:t>9</a:t>
            </a:r>
          </a:p>
          <a:p>
            <a:pPr algn="r"/>
            <a:r>
              <a:rPr lang="en-US" sz="1500" dirty="0"/>
              <a:t>10</a:t>
            </a:r>
          </a:p>
          <a:p>
            <a:pPr algn="r"/>
            <a:r>
              <a:rPr lang="en-US" sz="1500" dirty="0" smtClean="0"/>
              <a:t>11</a:t>
            </a:r>
          </a:p>
          <a:p>
            <a:pPr algn="r"/>
            <a:r>
              <a:rPr lang="en-US" sz="1500" dirty="0" smtClean="0"/>
              <a:t>12</a:t>
            </a:r>
          </a:p>
          <a:p>
            <a:pPr algn="r"/>
            <a:r>
              <a:rPr lang="en-US" sz="1500" dirty="0" smtClean="0"/>
              <a:t>13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87375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22448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effectLst/>
              </a:rPr>
              <a:t>Contoh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/>
              <a:t>Peek 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effectLst/>
              </a:rPr>
              <a:t>Melihat</a:t>
            </a:r>
            <a:r>
              <a:rPr lang="en-US" sz="2800" dirty="0" smtClean="0">
                <a:effectLst/>
              </a:rPr>
              <a:t> Item </a:t>
            </a:r>
            <a:r>
              <a:rPr lang="en-US" sz="2800" dirty="0" err="1" smtClean="0">
                <a:effectLst/>
              </a:rPr>
              <a:t>Posisi</a:t>
            </a:r>
            <a:r>
              <a:rPr lang="en-US" sz="2800" dirty="0" smtClean="0">
                <a:effectLst/>
              </a:rPr>
              <a:t> Paling </a:t>
            </a:r>
            <a:r>
              <a:rPr lang="en-US" sz="2800" dirty="0" err="1" smtClean="0">
                <a:effectLst/>
              </a:rPr>
              <a:t>Atas</a:t>
            </a:r>
            <a:r>
              <a:rPr lang="en-US" sz="2800" dirty="0" smtClean="0">
                <a:effectLst/>
              </a:rPr>
              <a:t>)</a:t>
            </a:r>
            <a:r>
              <a:rPr lang="en-US" sz="2800" dirty="0" smtClean="0"/>
              <a:t> </a:t>
            </a:r>
            <a:r>
              <a:rPr lang="en-US" sz="2800" dirty="0" err="1" smtClean="0">
                <a:effectLst/>
              </a:rPr>
              <a:t>pada</a:t>
            </a:r>
            <a:r>
              <a:rPr lang="en-US" sz="2800" dirty="0" smtClean="0">
                <a:effectLst/>
              </a:rPr>
              <a:t> Stack </a:t>
            </a:r>
            <a:r>
              <a:rPr lang="en-US" sz="2800" dirty="0" err="1" smtClean="0">
                <a:effectLst/>
              </a:rPr>
              <a:t>dan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/>
              <a:t>Pop 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effectLst/>
              </a:rPr>
              <a:t>Mengeluarkan</a:t>
            </a:r>
            <a:r>
              <a:rPr lang="en-US" sz="2800" dirty="0" smtClean="0">
                <a:effectLst/>
              </a:rPr>
              <a:t> Item paling </a:t>
            </a:r>
            <a:r>
              <a:rPr lang="en-US" sz="2800" dirty="0" err="1" smtClean="0">
                <a:effectLst/>
              </a:rPr>
              <a:t>atas</a:t>
            </a:r>
            <a:r>
              <a:rPr lang="en-US" sz="2800" dirty="0" smtClean="0">
                <a:effectLst/>
              </a:rPr>
              <a:t>) </a:t>
            </a:r>
            <a:r>
              <a:rPr lang="en-US" sz="2800" dirty="0" err="1" smtClean="0">
                <a:effectLst/>
              </a:rPr>
              <a:t>dari</a:t>
            </a:r>
            <a:r>
              <a:rPr lang="en-US" sz="2800" dirty="0" smtClean="0">
                <a:effectLst/>
              </a:rPr>
              <a:t> Stack</a:t>
            </a:r>
            <a:endParaRPr lang="en-US" sz="28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15016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import </a:t>
            </a:r>
            <a:r>
              <a:rPr lang="en-US" sz="1500" dirty="0" err="1"/>
              <a:t>java.util.Stack</a:t>
            </a:r>
            <a:r>
              <a:rPr lang="en-US" sz="1500" dirty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public </a:t>
            </a:r>
            <a:r>
              <a:rPr lang="en-US" sz="1500" dirty="0"/>
              <a:t>class </a:t>
            </a:r>
            <a:r>
              <a:rPr lang="en-US" sz="1500" dirty="0" smtClean="0"/>
              <a:t>Stack1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public </a:t>
            </a:r>
            <a:r>
              <a:rPr lang="en-US" sz="1500" dirty="0"/>
              <a:t>static void main(String[] </a:t>
            </a:r>
            <a:r>
              <a:rPr lang="en-US" sz="1500" dirty="0" err="1"/>
              <a:t>args</a:t>
            </a:r>
            <a:r>
              <a:rPr lang="en-US" sz="1500" dirty="0" smtClean="0"/>
              <a:t>)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Stack </a:t>
            </a:r>
            <a:r>
              <a:rPr lang="en-US" sz="1500" b="1" dirty="0" err="1"/>
              <a:t>barang</a:t>
            </a:r>
            <a:r>
              <a:rPr lang="en-US" sz="1500" dirty="0"/>
              <a:t> = new Stack();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("Map</a:t>
            </a:r>
            <a:r>
              <a:rPr lang="en-US" sz="1500" b="1" dirty="0" smtClean="0"/>
              <a:t>")</a:t>
            </a:r>
            <a:r>
              <a:rPr lang="en-US" sz="1500" dirty="0" smtClean="0"/>
              <a:t>;  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</a:t>
            </a:r>
            <a:r>
              <a:rPr lang="en-US" sz="1500" b="1" dirty="0" err="1"/>
              <a:t>Buku</a:t>
            </a:r>
            <a:r>
              <a:rPr lang="en-US" sz="1500" b="1" dirty="0" smtClean="0"/>
              <a:t>")</a:t>
            </a:r>
            <a:r>
              <a:rPr lang="en-US" sz="1500" dirty="0" smtClean="0"/>
              <a:t>;  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b="1" dirty="0"/>
              <a:t>	</a:t>
            </a:r>
            <a:r>
              <a:rPr lang="en-US" sz="1500" b="1" dirty="0" smtClean="0"/>
              <a:t>	</a:t>
            </a:r>
            <a:r>
              <a:rPr lang="en-US" sz="1500" b="1" dirty="0" err="1" smtClean="0"/>
              <a:t>barang.push</a:t>
            </a:r>
            <a:r>
              <a:rPr lang="en-US" sz="1500" b="1" dirty="0" smtClean="0"/>
              <a:t>(“Laptop")</a:t>
            </a:r>
            <a:r>
              <a:rPr lang="en-US" sz="1500" dirty="0" smtClean="0"/>
              <a:t>;  </a:t>
            </a:r>
            <a:r>
              <a:rPr lang="en-US" sz="1500" b="1" dirty="0" err="1" smtClean="0"/>
              <a:t>barang.push</a:t>
            </a:r>
            <a:r>
              <a:rPr lang="en-US" sz="1500" b="1" dirty="0" smtClean="0"/>
              <a:t>(“</a:t>
            </a:r>
            <a:r>
              <a:rPr lang="en-US" sz="1500" b="1" dirty="0" err="1" smtClean="0"/>
              <a:t>Handphone</a:t>
            </a:r>
            <a:r>
              <a:rPr lang="en-US" sz="1500" b="1" dirty="0" smtClean="0"/>
              <a:t>")</a:t>
            </a:r>
            <a:r>
              <a:rPr lang="en-US" sz="1500" dirty="0" smtClean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 smtClean="0"/>
              <a:t>(“</a:t>
            </a:r>
            <a:r>
              <a:rPr lang="en-US" sz="1500" dirty="0" err="1" smtClean="0"/>
              <a:t>Tumpukan</a:t>
            </a:r>
            <a:r>
              <a:rPr lang="en-US" sz="1500" dirty="0" smtClean="0"/>
              <a:t> </a:t>
            </a:r>
            <a:r>
              <a:rPr lang="en-US" sz="1500" dirty="0" err="1" smtClean="0"/>
              <a:t>barang</a:t>
            </a:r>
            <a:r>
              <a:rPr lang="en-US" sz="1500" dirty="0" smtClean="0"/>
              <a:t> (yang </a:t>
            </a:r>
            <a:r>
              <a:rPr lang="en-US" sz="1500" dirty="0" err="1" smtClean="0"/>
              <a:t>kiri</a:t>
            </a:r>
            <a:r>
              <a:rPr lang="en-US" sz="1500" dirty="0" smtClean="0"/>
              <a:t> paling </a:t>
            </a:r>
            <a:r>
              <a:rPr lang="en-US" sz="1500" dirty="0" err="1" smtClean="0"/>
              <a:t>bawah</a:t>
            </a:r>
            <a:r>
              <a:rPr lang="en-US" sz="1500" dirty="0" smtClean="0"/>
              <a:t>): “ + </a:t>
            </a:r>
            <a:r>
              <a:rPr lang="en-US" sz="1500" b="1" dirty="0" err="1" smtClean="0"/>
              <a:t>barang</a:t>
            </a:r>
            <a:r>
              <a:rPr lang="en-US" sz="1500" dirty="0" smtClean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/>
              <a:t>(“</a:t>
            </a:r>
            <a:r>
              <a:rPr lang="en-US" sz="1500" dirty="0" err="1"/>
              <a:t>Posisi</a:t>
            </a:r>
            <a:r>
              <a:rPr lang="en-US" sz="1500" dirty="0"/>
              <a:t> paling </a:t>
            </a:r>
            <a:r>
              <a:rPr lang="en-US" sz="1500" dirty="0" err="1"/>
              <a:t>atas</a:t>
            </a:r>
            <a:r>
              <a:rPr lang="en-US" sz="1500" dirty="0" smtClean="0"/>
              <a:t>: ” + </a:t>
            </a:r>
            <a:r>
              <a:rPr lang="en-US" sz="1500" b="1" dirty="0" err="1" smtClean="0"/>
              <a:t>barang.peek</a:t>
            </a:r>
            <a:r>
              <a:rPr lang="en-US" sz="1500" b="1" dirty="0" smtClean="0"/>
              <a:t>()</a:t>
            </a:r>
            <a:r>
              <a:rPr lang="en-US" sz="1500" dirty="0" smtClean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b="1" dirty="0" err="1" smtClean="0"/>
              <a:t>barang.pop</a:t>
            </a:r>
            <a:r>
              <a:rPr lang="en-US" sz="1500" b="1" dirty="0" smtClean="0"/>
              <a:t>()</a:t>
            </a:r>
            <a:r>
              <a:rPr lang="en-US" sz="1500" dirty="0" smtClean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/>
              <a:t>(“</a:t>
            </a:r>
            <a:r>
              <a:rPr lang="en-US" sz="1500" dirty="0" err="1"/>
              <a:t>Posisi</a:t>
            </a:r>
            <a:r>
              <a:rPr lang="en-US" sz="1500" dirty="0"/>
              <a:t> paling </a:t>
            </a:r>
            <a:r>
              <a:rPr lang="en-US" sz="1500" dirty="0" err="1"/>
              <a:t>atas</a:t>
            </a:r>
            <a:r>
              <a:rPr lang="en-US" sz="1500" dirty="0"/>
              <a:t>: ” + </a:t>
            </a:r>
            <a:r>
              <a:rPr lang="en-US" sz="1500" b="1" dirty="0" err="1"/>
              <a:t>barang.peek</a:t>
            </a:r>
            <a:r>
              <a:rPr lang="en-US" sz="1500" b="1" dirty="0" smtClean="0"/>
              <a:t>()</a:t>
            </a:r>
            <a:r>
              <a:rPr lang="en-US" sz="1500" dirty="0" smtClean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 smtClean="0"/>
              <a:t>(“</a:t>
            </a:r>
            <a:r>
              <a:rPr lang="en-US" sz="1500" dirty="0" err="1" smtClean="0"/>
              <a:t>Barang</a:t>
            </a:r>
            <a:r>
              <a:rPr lang="en-US" sz="1500" dirty="0" smtClean="0"/>
              <a:t> paling </a:t>
            </a:r>
            <a:r>
              <a:rPr lang="en-US" sz="1500" dirty="0" err="1"/>
              <a:t>atas</a:t>
            </a:r>
            <a:r>
              <a:rPr lang="en-US" sz="1500" dirty="0"/>
              <a:t>: ” + </a:t>
            </a:r>
            <a:r>
              <a:rPr lang="en-US" sz="1500" b="1" dirty="0" err="1" smtClean="0"/>
              <a:t>barang.pop</a:t>
            </a:r>
            <a:r>
              <a:rPr lang="en-US" sz="1500" b="1" dirty="0" smtClean="0"/>
              <a:t>()</a:t>
            </a:r>
            <a:r>
              <a:rPr lang="en-US" sz="1500" dirty="0" smtClean="0"/>
              <a:t> + “ </a:t>
            </a:r>
            <a:r>
              <a:rPr lang="en-US" sz="1500" dirty="0" err="1" smtClean="0"/>
              <a:t>dikeluarkan</a:t>
            </a:r>
            <a:r>
              <a:rPr lang="en-US" sz="1500" dirty="0" smtClean="0"/>
              <a:t>”);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/>
              <a:t>(“</a:t>
            </a:r>
            <a:r>
              <a:rPr lang="en-US" sz="1500" dirty="0" err="1"/>
              <a:t>Tumpukan</a:t>
            </a:r>
            <a:r>
              <a:rPr lang="en-US" sz="1500" dirty="0"/>
              <a:t> </a:t>
            </a:r>
            <a:r>
              <a:rPr lang="en-US" sz="1500" dirty="0" err="1"/>
              <a:t>barang</a:t>
            </a:r>
            <a:r>
              <a:rPr lang="en-US" sz="1500" dirty="0"/>
              <a:t> (yang </a:t>
            </a:r>
            <a:r>
              <a:rPr lang="en-US" sz="1500" dirty="0" err="1"/>
              <a:t>kiri</a:t>
            </a:r>
            <a:r>
              <a:rPr lang="en-US" sz="1500" dirty="0"/>
              <a:t> paling </a:t>
            </a:r>
            <a:r>
              <a:rPr lang="en-US" sz="1500" dirty="0" err="1"/>
              <a:t>bawah</a:t>
            </a:r>
            <a:r>
              <a:rPr lang="en-US" sz="1500" dirty="0"/>
              <a:t>): “ + </a:t>
            </a:r>
            <a:r>
              <a:rPr lang="en-US" sz="1500" b="1" dirty="0" err="1"/>
              <a:t>barang</a:t>
            </a:r>
            <a:r>
              <a:rPr lang="en-US" sz="1500" dirty="0" smtClean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</a:t>
            </a:r>
            <a:r>
              <a:rPr lang="en-US" sz="1500" dirty="0" smtClean="0"/>
              <a:t>	</a:t>
            </a:r>
            <a:r>
              <a:rPr lang="en-US" sz="1500" dirty="0" err="1" smtClean="0"/>
              <a:t>System.out.println</a:t>
            </a:r>
            <a:r>
              <a:rPr lang="en-US" sz="1500" dirty="0"/>
              <a:t>(“</a:t>
            </a:r>
            <a:r>
              <a:rPr lang="en-US" sz="1500" dirty="0" err="1"/>
              <a:t>Posisi</a:t>
            </a:r>
            <a:r>
              <a:rPr lang="en-US" sz="1500" dirty="0"/>
              <a:t> paling </a:t>
            </a:r>
            <a:r>
              <a:rPr lang="en-US" sz="1500" dirty="0" err="1"/>
              <a:t>atas</a:t>
            </a:r>
            <a:r>
              <a:rPr lang="en-US" sz="1500" dirty="0"/>
              <a:t>: ” + </a:t>
            </a:r>
            <a:r>
              <a:rPr lang="en-US" sz="1500" b="1" dirty="0" err="1"/>
              <a:t>barang.peek</a:t>
            </a:r>
            <a:r>
              <a:rPr lang="en-US" sz="1500" b="1" dirty="0"/>
              <a:t>()</a:t>
            </a:r>
            <a:r>
              <a:rPr lang="en-US" sz="1500" dirty="0"/>
              <a:t>);</a:t>
            </a:r>
            <a:endParaRPr lang="en-US" sz="1500" dirty="0" smtClean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}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}</a:t>
            </a:r>
            <a:endParaRPr lang="en-US" sz="1500" dirty="0" smtClean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5472306"/>
            <a:ext cx="4961166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(yang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): [Map,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, Laptop,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: Laptop</a:t>
            </a: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: Laptop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dikeluarkan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(yang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): [Map,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endParaRPr 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7641" y="1943136"/>
            <a:ext cx="584841" cy="415016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109728" indent="0">
              <a:spcBef>
                <a:spcPts val="300"/>
              </a:spcBef>
              <a:buClr>
                <a:schemeClr val="accent3"/>
              </a:buClr>
              <a:buFont typeface="Georgia"/>
              <a:buNone/>
              <a:tabLst>
                <a:tab pos="539750" algn="l"/>
                <a:tab pos="892175" algn="l"/>
                <a:tab pos="1255713" algn="l"/>
              </a:tabLst>
              <a:defRPr kumimoji="0">
                <a:latin typeface="Calibri" panose="020F0502020204030204" pitchFamily="34" charset="0"/>
              </a:defRPr>
            </a:lvl1pPr>
            <a:lvl2pPr marL="658368" indent="-246888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 marL="923544" indent="-219456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>
                <a:solidFill>
                  <a:schemeClr val="accent1"/>
                </a:solidFill>
                <a:latin typeface="Calibri" panose="020F0502020204030204" pitchFamily="34" charset="0"/>
              </a:defRPr>
            </a:lvl3pPr>
            <a:lvl4pPr marL="1179576" indent="-201168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>
                <a:solidFill>
                  <a:schemeClr val="accent1"/>
                </a:solidFill>
                <a:latin typeface="Calibri" panose="020F0502020204030204" pitchFamily="34" charset="0"/>
              </a:defRPr>
            </a:lvl4pPr>
            <a:lvl5pPr marL="138988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>
                <a:solidFill>
                  <a:schemeClr val="accent3"/>
                </a:solidFill>
                <a:latin typeface="Calibri" panose="020F0502020204030204" pitchFamily="34" charset="0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accent3"/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</a:defRPr>
            </a:lvl9pPr>
          </a:lstStyle>
          <a:p>
            <a:pPr algn="r"/>
            <a:r>
              <a:rPr lang="en-US" sz="1500" dirty="0"/>
              <a:t>1</a:t>
            </a:r>
          </a:p>
          <a:p>
            <a:pPr algn="r"/>
            <a:r>
              <a:rPr lang="en-US" sz="1500" dirty="0"/>
              <a:t>2</a:t>
            </a:r>
          </a:p>
          <a:p>
            <a:pPr algn="r"/>
            <a:r>
              <a:rPr lang="en-US" sz="1500" dirty="0"/>
              <a:t>3</a:t>
            </a:r>
          </a:p>
          <a:p>
            <a:pPr algn="r"/>
            <a:r>
              <a:rPr lang="en-US" sz="1500" dirty="0"/>
              <a:t>4</a:t>
            </a:r>
          </a:p>
          <a:p>
            <a:pPr algn="r"/>
            <a:r>
              <a:rPr lang="en-US" sz="1500" dirty="0"/>
              <a:t>5</a:t>
            </a:r>
          </a:p>
          <a:p>
            <a:pPr algn="r"/>
            <a:r>
              <a:rPr lang="en-US" sz="1500" dirty="0"/>
              <a:t>6</a:t>
            </a:r>
          </a:p>
          <a:p>
            <a:pPr algn="r"/>
            <a:r>
              <a:rPr lang="en-US" sz="1500" dirty="0"/>
              <a:t>7</a:t>
            </a:r>
          </a:p>
          <a:p>
            <a:pPr algn="r"/>
            <a:r>
              <a:rPr lang="en-US" sz="1500" dirty="0"/>
              <a:t>8</a:t>
            </a:r>
          </a:p>
          <a:p>
            <a:pPr algn="r"/>
            <a:r>
              <a:rPr lang="en-US" sz="1500" dirty="0"/>
              <a:t>9</a:t>
            </a:r>
          </a:p>
          <a:p>
            <a:pPr algn="r"/>
            <a:r>
              <a:rPr lang="en-US" sz="1500" dirty="0"/>
              <a:t>10</a:t>
            </a:r>
          </a:p>
          <a:p>
            <a:pPr algn="r"/>
            <a:r>
              <a:rPr lang="en-US" sz="1500" dirty="0"/>
              <a:t>11</a:t>
            </a:r>
          </a:p>
          <a:p>
            <a:pPr algn="r"/>
            <a:r>
              <a:rPr lang="en-US" sz="1500" dirty="0"/>
              <a:t>12</a:t>
            </a:r>
          </a:p>
          <a:p>
            <a:pPr algn="r"/>
            <a:r>
              <a:rPr lang="en-US" sz="1500" dirty="0"/>
              <a:t>13</a:t>
            </a:r>
          </a:p>
          <a:p>
            <a:pPr algn="r"/>
            <a:r>
              <a:rPr lang="en-US" sz="1500" dirty="0" smtClean="0"/>
              <a:t>14</a:t>
            </a:r>
          </a:p>
          <a:p>
            <a:pPr algn="r"/>
            <a:r>
              <a:rPr lang="en-US" sz="1500" dirty="0" smtClean="0"/>
              <a:t>15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440952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22448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effectLst/>
              </a:rPr>
              <a:t>Contoh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/>
              <a:t>Search 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effectLst/>
              </a:rPr>
              <a:t>Melihat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Posisi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Suatu</a:t>
            </a:r>
            <a:r>
              <a:rPr lang="en-US" sz="2800" dirty="0" smtClean="0">
                <a:effectLst/>
              </a:rPr>
              <a:t> Item </a:t>
            </a:r>
            <a:r>
              <a:rPr lang="en-US" sz="2800" dirty="0" err="1" smtClean="0">
                <a:effectLst/>
              </a:rPr>
              <a:t>dalam</a:t>
            </a:r>
            <a:r>
              <a:rPr lang="en-US" sz="2800" dirty="0" smtClean="0">
                <a:effectLst/>
              </a:rPr>
              <a:t> Stack)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5016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import </a:t>
            </a:r>
            <a:r>
              <a:rPr lang="en-US" sz="1500" dirty="0" err="1"/>
              <a:t>java.util.Stack</a:t>
            </a:r>
            <a:r>
              <a:rPr lang="en-US" sz="1500" dirty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public </a:t>
            </a:r>
            <a:r>
              <a:rPr lang="en-US" sz="1500" dirty="0"/>
              <a:t>class </a:t>
            </a:r>
            <a:r>
              <a:rPr lang="en-US" sz="1500" dirty="0" smtClean="0"/>
              <a:t>Stack1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public </a:t>
            </a:r>
            <a:r>
              <a:rPr lang="en-US" sz="1500" dirty="0"/>
              <a:t>static void main(String[] </a:t>
            </a:r>
            <a:r>
              <a:rPr lang="en-US" sz="1500" dirty="0" err="1"/>
              <a:t>args</a:t>
            </a:r>
            <a:r>
              <a:rPr lang="en-US" sz="1500" dirty="0" smtClean="0"/>
              <a:t>) {</a:t>
            </a:r>
            <a:endParaRPr lang="en-US" sz="1500" dirty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Stack </a:t>
            </a:r>
            <a:r>
              <a:rPr lang="en-US" sz="1500" b="1" dirty="0" err="1"/>
              <a:t>barang</a:t>
            </a:r>
            <a:r>
              <a:rPr lang="en-US" sz="1500" dirty="0"/>
              <a:t> = new Stack();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("Map</a:t>
            </a:r>
            <a:r>
              <a:rPr lang="en-US" sz="1500" b="1" dirty="0" smtClean="0"/>
              <a:t>")</a:t>
            </a:r>
            <a:r>
              <a:rPr lang="en-US" sz="1500" dirty="0" smtClean="0"/>
              <a:t>;  </a:t>
            </a:r>
            <a:r>
              <a:rPr lang="en-US" sz="1500" b="1" dirty="0" err="1" smtClean="0"/>
              <a:t>barang.push</a:t>
            </a:r>
            <a:r>
              <a:rPr lang="en-US" sz="1500" b="1" dirty="0"/>
              <a:t>("</a:t>
            </a:r>
            <a:r>
              <a:rPr lang="en-US" sz="1500" b="1" dirty="0" err="1"/>
              <a:t>Buku</a:t>
            </a:r>
            <a:r>
              <a:rPr lang="en-US" sz="1500" b="1" dirty="0" smtClean="0"/>
              <a:t>")</a:t>
            </a:r>
            <a:r>
              <a:rPr lang="en-US" sz="1500" dirty="0" smtClean="0"/>
              <a:t>;  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b="1" dirty="0"/>
              <a:t>	</a:t>
            </a:r>
            <a:r>
              <a:rPr lang="en-US" sz="1500" b="1" dirty="0" smtClean="0"/>
              <a:t>	</a:t>
            </a:r>
            <a:r>
              <a:rPr lang="en-US" sz="1500" b="1" dirty="0" err="1" smtClean="0"/>
              <a:t>barang.push</a:t>
            </a:r>
            <a:r>
              <a:rPr lang="en-US" sz="1500" b="1" dirty="0" smtClean="0"/>
              <a:t>(“Laptop")</a:t>
            </a:r>
            <a:r>
              <a:rPr lang="en-US" sz="1500" dirty="0" smtClean="0"/>
              <a:t>;  </a:t>
            </a:r>
            <a:r>
              <a:rPr lang="en-US" sz="1500" b="1" dirty="0" err="1" smtClean="0"/>
              <a:t>barang.push</a:t>
            </a:r>
            <a:r>
              <a:rPr lang="en-US" sz="1500" b="1" dirty="0" smtClean="0"/>
              <a:t>(“</a:t>
            </a:r>
            <a:r>
              <a:rPr lang="en-US" sz="1500" b="1" dirty="0" err="1" smtClean="0"/>
              <a:t>Handphone</a:t>
            </a:r>
            <a:r>
              <a:rPr lang="en-US" sz="1500" b="1" dirty="0" smtClean="0"/>
              <a:t>")</a:t>
            </a:r>
            <a:r>
              <a:rPr lang="en-US" sz="1500" dirty="0" smtClean="0"/>
              <a:t>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		</a:t>
            </a:r>
            <a:r>
              <a:rPr lang="en-US" sz="1500" dirty="0" err="1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Tumpukan</a:t>
            </a:r>
            <a:r>
              <a:rPr lang="en-US" sz="1500" dirty="0"/>
              <a:t> </a:t>
            </a:r>
            <a:r>
              <a:rPr lang="en-US" sz="1500" dirty="0" err="1"/>
              <a:t>barang</a:t>
            </a:r>
            <a:r>
              <a:rPr lang="en-US" sz="1500" dirty="0"/>
              <a:t> (yang </a:t>
            </a:r>
            <a:r>
              <a:rPr lang="en-US" sz="1500" dirty="0" err="1"/>
              <a:t>kiri</a:t>
            </a:r>
            <a:r>
              <a:rPr lang="en-US" sz="1500" dirty="0"/>
              <a:t> paling </a:t>
            </a:r>
            <a:r>
              <a:rPr lang="en-US" sz="1500" dirty="0" err="1"/>
              <a:t>bawah</a:t>
            </a:r>
            <a:r>
              <a:rPr lang="en-US" sz="1500" dirty="0"/>
              <a:t>): " + </a:t>
            </a:r>
            <a:r>
              <a:rPr lang="en-US" sz="1500" b="1" dirty="0" err="1"/>
              <a:t>barang</a:t>
            </a:r>
            <a:r>
              <a:rPr lang="en-US" sz="1500" dirty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        </a:t>
            </a: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Posisi</a:t>
            </a:r>
            <a:r>
              <a:rPr lang="en-US" sz="1500" dirty="0"/>
              <a:t> paling </a:t>
            </a:r>
            <a:r>
              <a:rPr lang="en-US" sz="1500" dirty="0" err="1"/>
              <a:t>atas</a:t>
            </a:r>
            <a:r>
              <a:rPr lang="en-US" sz="1500" dirty="0"/>
              <a:t>: " + </a:t>
            </a:r>
            <a:r>
              <a:rPr lang="en-US" sz="1500" b="1" dirty="0" err="1"/>
              <a:t>barang.peek</a:t>
            </a:r>
            <a:r>
              <a:rPr lang="en-US" sz="1500" b="1" dirty="0"/>
              <a:t>()</a:t>
            </a:r>
            <a:r>
              <a:rPr lang="en-US" sz="1500" dirty="0"/>
              <a:t>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        </a:t>
            </a: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</a:t>
            </a:r>
            <a:r>
              <a:rPr lang="en-US" sz="1500" dirty="0" err="1"/>
              <a:t>Buku</a:t>
            </a:r>
            <a:r>
              <a:rPr lang="en-US" sz="1500" dirty="0"/>
              <a:t> </a:t>
            </a:r>
            <a:r>
              <a:rPr lang="en-US" sz="1500" dirty="0" err="1"/>
              <a:t>berada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posisi</a:t>
            </a:r>
            <a:r>
              <a:rPr lang="en-US" sz="1500" dirty="0"/>
              <a:t>: " + </a:t>
            </a:r>
            <a:r>
              <a:rPr lang="en-US" sz="1500" b="1" dirty="0" err="1"/>
              <a:t>barang.search</a:t>
            </a:r>
            <a:r>
              <a:rPr lang="en-US" sz="1500" b="1" dirty="0"/>
              <a:t>("</a:t>
            </a:r>
            <a:r>
              <a:rPr lang="en-US" sz="1500" b="1" dirty="0" err="1"/>
              <a:t>Buku</a:t>
            </a:r>
            <a:r>
              <a:rPr lang="en-US" sz="1500" b="1" dirty="0"/>
              <a:t>")</a:t>
            </a:r>
            <a:r>
              <a:rPr lang="en-US" sz="1500" dirty="0"/>
              <a:t> + "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atas</a:t>
            </a:r>
            <a:r>
              <a:rPr lang="en-US" sz="1500" dirty="0"/>
              <a:t>");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        </a:t>
            </a: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("Laptop </a:t>
            </a:r>
            <a:r>
              <a:rPr lang="en-US" sz="1500" dirty="0" err="1"/>
              <a:t>berada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posisi</a:t>
            </a:r>
            <a:r>
              <a:rPr lang="en-US" sz="1500" dirty="0"/>
              <a:t>: " + </a:t>
            </a:r>
            <a:r>
              <a:rPr lang="en-US" sz="1500" b="1" dirty="0" err="1"/>
              <a:t>barang.search</a:t>
            </a:r>
            <a:r>
              <a:rPr lang="en-US" sz="1500" b="1" dirty="0"/>
              <a:t>("Laptop")</a:t>
            </a:r>
            <a:r>
              <a:rPr lang="en-US" sz="1500" dirty="0"/>
              <a:t> + "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atas</a:t>
            </a:r>
            <a:r>
              <a:rPr lang="en-US" sz="1500" dirty="0"/>
              <a:t>");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        </a:t>
            </a:r>
            <a:r>
              <a:rPr lang="en-US" sz="1500" dirty="0" smtClean="0"/>
              <a:t>		</a:t>
            </a:r>
            <a:r>
              <a:rPr lang="en-US" sz="1500" dirty="0" err="1" smtClean="0"/>
              <a:t>System.out.println</a:t>
            </a:r>
            <a:r>
              <a:rPr lang="en-US" sz="1500" dirty="0"/>
              <a:t>("Map </a:t>
            </a:r>
            <a:r>
              <a:rPr lang="en-US" sz="1500" dirty="0" err="1"/>
              <a:t>berada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posisi</a:t>
            </a:r>
            <a:r>
              <a:rPr lang="en-US" sz="1500" dirty="0"/>
              <a:t>: " + </a:t>
            </a:r>
            <a:r>
              <a:rPr lang="en-US" sz="1500" b="1" dirty="0" err="1"/>
              <a:t>barang.search</a:t>
            </a:r>
            <a:r>
              <a:rPr lang="en-US" sz="1500" b="1" dirty="0"/>
              <a:t>("Map")</a:t>
            </a:r>
            <a:r>
              <a:rPr lang="en-US" sz="1500" dirty="0"/>
              <a:t> + "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atas</a:t>
            </a:r>
            <a:r>
              <a:rPr lang="en-US" sz="1500" dirty="0" smtClean="0"/>
              <a:t>");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	</a:t>
            </a:r>
            <a:r>
              <a:rPr lang="en-US" sz="1500" dirty="0"/>
              <a:t> </a:t>
            </a:r>
            <a:r>
              <a:rPr lang="en-US" sz="1500" dirty="0" err="1"/>
              <a:t>System.out.println</a:t>
            </a:r>
            <a:r>
              <a:rPr lang="en-US" sz="1500" dirty="0" smtClean="0"/>
              <a:t>(“</a:t>
            </a:r>
            <a:r>
              <a:rPr lang="en-US" sz="1500" dirty="0" err="1" smtClean="0"/>
              <a:t>Pulpen</a:t>
            </a:r>
            <a:r>
              <a:rPr lang="en-US" sz="1500" dirty="0" smtClean="0"/>
              <a:t> </a:t>
            </a:r>
            <a:r>
              <a:rPr lang="en-US" sz="1500" dirty="0" err="1"/>
              <a:t>berada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posisi</a:t>
            </a:r>
            <a:r>
              <a:rPr lang="en-US" sz="1500" dirty="0"/>
              <a:t>: " + </a:t>
            </a:r>
            <a:r>
              <a:rPr lang="en-US" sz="1500" b="1" dirty="0" err="1"/>
              <a:t>barang.search</a:t>
            </a:r>
            <a:r>
              <a:rPr lang="en-US" sz="1500" b="1" dirty="0" smtClean="0"/>
              <a:t>(“</a:t>
            </a:r>
            <a:r>
              <a:rPr lang="en-US" sz="1500" b="1" dirty="0" err="1" smtClean="0"/>
              <a:t>Pulpen</a:t>
            </a:r>
            <a:r>
              <a:rPr lang="en-US" sz="1500" b="1" dirty="0" smtClean="0"/>
              <a:t>")</a:t>
            </a:r>
            <a:r>
              <a:rPr lang="en-US" sz="1500" dirty="0" smtClean="0"/>
              <a:t> </a:t>
            </a:r>
            <a:r>
              <a:rPr lang="en-US" sz="1500" dirty="0"/>
              <a:t>+ "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atas</a:t>
            </a:r>
            <a:r>
              <a:rPr lang="en-US" sz="1500" dirty="0"/>
              <a:t>");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 smtClean="0"/>
              <a:t>	}</a:t>
            </a:r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r>
              <a:rPr lang="en-US" sz="1500" dirty="0"/>
              <a:t>}</a:t>
            </a:r>
            <a:endParaRPr lang="en-US" sz="1500" dirty="0" smtClean="0"/>
          </a:p>
          <a:p>
            <a:pPr marL="109728" indent="0">
              <a:buNone/>
              <a:tabLst>
                <a:tab pos="539750" algn="l"/>
                <a:tab pos="892175" algn="l"/>
                <a:tab pos="1255713" algn="l"/>
              </a:tabLst>
            </a:pP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4961200"/>
            <a:ext cx="6158802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(yang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): [Map,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, Laptop,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paling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Handphone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: 3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Laptop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: 2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Map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: 4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endParaRPr lang="en-US" sz="1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Pulpen</a:t>
            </a:r>
            <a:r>
              <a:rPr lang="en-US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-1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endParaRPr lang="en-US" sz="1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7641" y="1556792"/>
            <a:ext cx="584841" cy="415016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109728" indent="0">
              <a:spcBef>
                <a:spcPts val="300"/>
              </a:spcBef>
              <a:buClr>
                <a:schemeClr val="accent3"/>
              </a:buClr>
              <a:buFont typeface="Georgia"/>
              <a:buNone/>
              <a:tabLst>
                <a:tab pos="539750" algn="l"/>
                <a:tab pos="892175" algn="l"/>
                <a:tab pos="1255713" algn="l"/>
              </a:tabLst>
              <a:defRPr kumimoji="0">
                <a:latin typeface="Calibri" panose="020F0502020204030204" pitchFamily="34" charset="0"/>
              </a:defRPr>
            </a:lvl1pPr>
            <a:lvl2pPr marL="658368" indent="-246888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 marL="923544" indent="-219456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>
                <a:solidFill>
                  <a:schemeClr val="accent1"/>
                </a:solidFill>
                <a:latin typeface="Calibri" panose="020F0502020204030204" pitchFamily="34" charset="0"/>
              </a:defRPr>
            </a:lvl3pPr>
            <a:lvl4pPr marL="1179576" indent="-201168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>
                <a:solidFill>
                  <a:schemeClr val="accent1"/>
                </a:solidFill>
                <a:latin typeface="Calibri" panose="020F0502020204030204" pitchFamily="34" charset="0"/>
              </a:defRPr>
            </a:lvl4pPr>
            <a:lvl5pPr marL="138988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>
                <a:solidFill>
                  <a:schemeClr val="accent3"/>
                </a:solidFill>
                <a:latin typeface="Calibri" panose="020F0502020204030204" pitchFamily="34" charset="0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accent3"/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</a:defRPr>
            </a:lvl9pPr>
          </a:lstStyle>
          <a:p>
            <a:pPr algn="r"/>
            <a:r>
              <a:rPr lang="en-US" sz="1500" dirty="0"/>
              <a:t>1</a:t>
            </a:r>
          </a:p>
          <a:p>
            <a:pPr algn="r"/>
            <a:r>
              <a:rPr lang="en-US" sz="1500" dirty="0"/>
              <a:t>2</a:t>
            </a:r>
          </a:p>
          <a:p>
            <a:pPr algn="r"/>
            <a:r>
              <a:rPr lang="en-US" sz="1500" dirty="0"/>
              <a:t>3</a:t>
            </a:r>
          </a:p>
          <a:p>
            <a:pPr algn="r"/>
            <a:r>
              <a:rPr lang="en-US" sz="1500" dirty="0"/>
              <a:t>4</a:t>
            </a:r>
          </a:p>
          <a:p>
            <a:pPr algn="r"/>
            <a:r>
              <a:rPr lang="en-US" sz="1500" dirty="0"/>
              <a:t>5</a:t>
            </a:r>
          </a:p>
          <a:p>
            <a:pPr algn="r"/>
            <a:r>
              <a:rPr lang="en-US" sz="1500" dirty="0"/>
              <a:t>6</a:t>
            </a:r>
          </a:p>
          <a:p>
            <a:pPr algn="r"/>
            <a:r>
              <a:rPr lang="en-US" sz="1500" dirty="0"/>
              <a:t>7</a:t>
            </a:r>
          </a:p>
          <a:p>
            <a:pPr algn="r"/>
            <a:r>
              <a:rPr lang="en-US" sz="1500" dirty="0"/>
              <a:t>8</a:t>
            </a:r>
          </a:p>
          <a:p>
            <a:pPr algn="r"/>
            <a:r>
              <a:rPr lang="en-US" sz="1500" dirty="0"/>
              <a:t>9</a:t>
            </a:r>
          </a:p>
          <a:p>
            <a:pPr algn="r"/>
            <a:r>
              <a:rPr lang="en-US" sz="1500" dirty="0"/>
              <a:t>10</a:t>
            </a:r>
          </a:p>
          <a:p>
            <a:pPr algn="r"/>
            <a:r>
              <a:rPr lang="en-US" sz="1500" dirty="0"/>
              <a:t>11</a:t>
            </a:r>
          </a:p>
          <a:p>
            <a:pPr algn="r"/>
            <a:r>
              <a:rPr lang="en-US" sz="1500" dirty="0"/>
              <a:t>12</a:t>
            </a:r>
          </a:p>
          <a:p>
            <a:pPr algn="r"/>
            <a:r>
              <a:rPr lang="en-US" sz="1500" dirty="0"/>
              <a:t>13</a:t>
            </a:r>
          </a:p>
          <a:p>
            <a:pPr algn="r"/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1748562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Stack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14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Arrow 17"/>
          <p:cNvSpPr/>
          <p:nvPr/>
        </p:nvSpPr>
        <p:spPr>
          <a:xfrm rot="5400000">
            <a:off x="2494817" y="510399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Exit</a:t>
            </a:r>
            <a:endParaRPr lang="en-US" sz="1100" b="1"/>
          </a:p>
        </p:txBody>
      </p:sp>
      <p:sp>
        <p:nvSpPr>
          <p:cNvPr id="19" name="Left Arrow 18"/>
          <p:cNvSpPr/>
          <p:nvPr/>
        </p:nvSpPr>
        <p:spPr>
          <a:xfrm rot="16200000">
            <a:off x="3180617" y="510399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Entry</a:t>
            </a:r>
            <a:endParaRPr lang="en-US" sz="11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Stack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Item </a:t>
            </a:r>
            <a:r>
              <a:rPr lang="en-US" dirty="0" err="1" smtClean="0"/>
              <a:t>Berdasarkan</a:t>
            </a:r>
            <a:r>
              <a:rPr lang="en-US" dirty="0" smtClean="0"/>
              <a:t> Nama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80"/>
            <a:ext cx="8229600" cy="326625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dirty="0" smtClean="0"/>
              <a:t>stack </a:t>
            </a:r>
            <a:r>
              <a:rPr lang="en-US" b="1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b="1" dirty="0" err="1" smtClean="0"/>
              <a:t>mengeluarkan</a:t>
            </a:r>
            <a:r>
              <a:rPr lang="en-US" b="1" dirty="0" smtClean="0"/>
              <a:t> item </a:t>
            </a:r>
            <a:r>
              <a:rPr lang="en-US" b="1" dirty="0" err="1" smtClean="0"/>
              <a:t>Buku</a:t>
            </a:r>
            <a:r>
              <a:rPr lang="en-US" b="1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stack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b="1" dirty="0" smtClean="0"/>
              <a:t>item </a:t>
            </a:r>
            <a:r>
              <a:rPr lang="en-US" b="1" dirty="0" err="1" smtClean="0"/>
              <a:t>buku</a:t>
            </a:r>
            <a:r>
              <a:rPr lang="en-US" b="1" dirty="0" smtClean="0"/>
              <a:t> </a:t>
            </a:r>
            <a:r>
              <a:rPr lang="en-US" b="1" dirty="0" err="1" smtClean="0"/>
              <a:t>berada</a:t>
            </a:r>
            <a:r>
              <a:rPr lang="en-US" b="1" dirty="0" smtClean="0"/>
              <a:t> di </a:t>
            </a:r>
            <a:r>
              <a:rPr lang="en-US" b="1" dirty="0" err="1" smtClean="0"/>
              <a:t>bawah</a:t>
            </a:r>
            <a:r>
              <a:rPr lang="en-US" b="1" dirty="0" smtClean="0"/>
              <a:t> item laptop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handphone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b="1" dirty="0" err="1" smtClean="0"/>
              <a:t>kedua</a:t>
            </a:r>
            <a:r>
              <a:rPr lang="en-US" b="1" dirty="0" smtClean="0"/>
              <a:t> item </a:t>
            </a:r>
            <a:r>
              <a:rPr lang="en-US" b="1" dirty="0" err="1" smtClean="0"/>
              <a:t>tersebut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, agar</a:t>
            </a:r>
            <a:r>
              <a:rPr lang="en-US" b="1" dirty="0" smtClean="0"/>
              <a:t> item </a:t>
            </a:r>
            <a:r>
              <a:rPr lang="en-US" b="1" dirty="0" err="1" smtClean="0"/>
              <a:t>buku</a:t>
            </a:r>
            <a:r>
              <a:rPr lang="en-US" b="1" dirty="0" smtClean="0"/>
              <a:t> </a:t>
            </a: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dikeluarkan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Setelah</a:t>
            </a:r>
            <a:r>
              <a:rPr lang="en-US" dirty="0" smtClean="0"/>
              <a:t> item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b="1" dirty="0" err="1" smtClean="0"/>
              <a:t>masukkan</a:t>
            </a:r>
            <a:r>
              <a:rPr lang="en-US" b="1" dirty="0" smtClean="0"/>
              <a:t> </a:t>
            </a:r>
            <a:r>
              <a:rPr lang="en-US" b="1" dirty="0" err="1" smtClean="0"/>
              <a:t>kembali</a:t>
            </a:r>
            <a:r>
              <a:rPr lang="en-US" b="1" dirty="0" smtClean="0"/>
              <a:t> item Laptop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Handphone</a:t>
            </a:r>
            <a:r>
              <a:rPr lang="en-US" b="1" dirty="0" smtClean="0"/>
              <a:t> </a:t>
            </a:r>
            <a:r>
              <a:rPr lang="en-US" b="1" dirty="0" err="1" smtClean="0"/>
              <a:t>sesuai</a:t>
            </a:r>
            <a:r>
              <a:rPr lang="en-US" b="1" dirty="0" smtClean="0"/>
              <a:t> </a:t>
            </a:r>
            <a:r>
              <a:rPr lang="en-US" b="1" dirty="0" err="1" smtClean="0"/>
              <a:t>urutannya</a:t>
            </a:r>
            <a:r>
              <a:rPr lang="en-US" b="1" dirty="0" smtClean="0"/>
              <a:t> </a:t>
            </a:r>
            <a:r>
              <a:rPr lang="en-US" dirty="0" err="1" smtClean="0"/>
              <a:t>semula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b="1" dirty="0" smtClean="0"/>
              <a:t>stack temp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b="1" dirty="0" err="1" smtClean="0"/>
              <a:t>penampung</a:t>
            </a:r>
            <a:r>
              <a:rPr lang="en-US" b="1" dirty="0" smtClean="0"/>
              <a:t> item-item </a:t>
            </a:r>
            <a:r>
              <a:rPr lang="en-US" b="1" dirty="0" err="1" smtClean="0"/>
              <a:t>Handphone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Laptop </a:t>
            </a:r>
            <a:r>
              <a:rPr lang="en-US" dirty="0" smtClean="0"/>
              <a:t>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 rot="5400000">
            <a:off x="6049948" y="510399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Exit</a:t>
            </a:r>
            <a:endParaRPr lang="en-US" sz="1100" b="1"/>
          </a:p>
        </p:txBody>
      </p:sp>
      <p:sp>
        <p:nvSpPr>
          <p:cNvPr id="5" name="Left Arrow 4"/>
          <p:cNvSpPr/>
          <p:nvPr/>
        </p:nvSpPr>
        <p:spPr>
          <a:xfrm rot="16200000">
            <a:off x="6735748" y="510399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Entry</a:t>
            </a:r>
            <a:endParaRPr lang="en-US" sz="1100" b="1"/>
          </a:p>
        </p:txBody>
      </p:sp>
      <p:sp>
        <p:nvSpPr>
          <p:cNvPr id="6" name="Rectangle 5"/>
          <p:cNvSpPr/>
          <p:nvPr/>
        </p:nvSpPr>
        <p:spPr>
          <a:xfrm>
            <a:off x="5897548" y="601839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7548" y="571359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Buku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97548" y="540879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Laptop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97548" y="510399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Handphone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789449" y="495159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89449" y="639939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24328" y="495159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00928" y="6444044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339752" y="495159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39752" y="639939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74631" y="495159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57432" y="643795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7164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4.81481E-6 L 0.00295 -0.27593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6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27663 L -0.1875 -0.27663 C -0.27257 -0.27663 -0.37778 -0.16366 -0.37778 -0.07153 L -0.37778 0.13356 " pathEditMode="relative" rAng="5400000" ptsTypes="AAAA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00278 -0.3206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6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3213 L -0.18698 -0.3213 C -0.27222 -0.32107 -0.37691 -0.22269 -0.37743 -0.14259 L -0.37743 0.03588 " pathEditMode="relative" rAng="5400000" ptsTypes="AAAA">
                                      <p:cBhvr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45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778 0.03426 L -0.37778 -0.14352 C -0.37778 -0.22338 -0.27222 -0.32037 -0.18629 -0.32037 L 0.00538 -0.32037 " pathEditMode="relative" rAng="0" ptsTypes="AAAA">
                                      <p:cBhvr>
                                        <p:cTn id="9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9" y="-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2037 L 1.38889E-6 0.04699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778 0.13402 L -0.37778 -0.07107 C -0.37778 -0.16297 -0.27222 -0.27593 -0.18629 -0.27593 L 0.00538 -0.27593 " pathEditMode="relative" rAng="0" ptsTypes="AAAA">
                                      <p:cBhvr>
                                        <p:cTn id="10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9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27593 L 1.38889E-6 0.04212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6" grpId="0" animBg="1"/>
      <p:bldP spid="7" grpId="0" animBg="1"/>
      <p:bldP spid="7" grpId="1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Algoritma</a:t>
            </a:r>
            <a:r>
              <a:rPr lang="en-US" sz="3200" dirty="0" smtClean="0"/>
              <a:t> Stack </a:t>
            </a:r>
            <a:r>
              <a:rPr lang="en-US" sz="3200" dirty="0" err="1" smtClean="0"/>
              <a:t>Contoh</a:t>
            </a:r>
            <a:r>
              <a:rPr lang="en-US" sz="3200" dirty="0" smtClean="0"/>
              <a:t> </a:t>
            </a:r>
            <a:r>
              <a:rPr lang="en-US" sz="3200" dirty="0" err="1" smtClean="0"/>
              <a:t>Kasus</a:t>
            </a:r>
            <a:r>
              <a:rPr lang="en-US" sz="3200" dirty="0" smtClean="0"/>
              <a:t> </a:t>
            </a:r>
            <a:r>
              <a:rPr lang="en-US" sz="3200" dirty="0" err="1" smtClean="0"/>
              <a:t>Mengambil</a:t>
            </a:r>
            <a:r>
              <a:rPr lang="en-US" sz="3200" dirty="0" smtClean="0"/>
              <a:t> Item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Nama Item</a:t>
            </a:r>
            <a:endParaRPr lang="en-US" sz="32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00" y="1556792"/>
            <a:ext cx="5400600" cy="526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99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Kode</a:t>
            </a:r>
            <a:r>
              <a:rPr lang="en-US" sz="3200" dirty="0" smtClean="0"/>
              <a:t> Program </a:t>
            </a:r>
            <a:r>
              <a:rPr lang="en-US" sz="3200" dirty="0"/>
              <a:t>Stack </a:t>
            </a:r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Kasus</a:t>
            </a:r>
            <a:r>
              <a:rPr lang="en-US" sz="3200" dirty="0"/>
              <a:t> </a:t>
            </a:r>
            <a:r>
              <a:rPr lang="en-US" sz="3200" dirty="0" err="1"/>
              <a:t>Mengambil</a:t>
            </a:r>
            <a:r>
              <a:rPr lang="en-US" sz="3200" dirty="0"/>
              <a:t> Item </a:t>
            </a:r>
            <a:r>
              <a:rPr lang="en-US" sz="3200" dirty="0" err="1"/>
              <a:t>Berdasarkan</a:t>
            </a:r>
            <a:r>
              <a:rPr lang="en-US" sz="3200" dirty="0"/>
              <a:t> Nama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008" y="1700808"/>
            <a:ext cx="4211960" cy="4107311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java.util.Stack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java.util.Scanner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endParaRPr lang="en-US" sz="1400" dirty="0"/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public </a:t>
            </a:r>
            <a:r>
              <a:rPr lang="en-US" sz="1400" dirty="0"/>
              <a:t>class Stack5 {</a:t>
            </a:r>
          </a:p>
          <a:p>
            <a:pPr marL="0" indent="0"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main(String[] </a:t>
            </a:r>
            <a:r>
              <a:rPr lang="en-US" sz="1400" dirty="0" err="1"/>
              <a:t>args</a:t>
            </a:r>
            <a:r>
              <a:rPr lang="en-US" sz="1400" dirty="0"/>
              <a:t>) {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b="1" dirty="0" smtClean="0"/>
              <a:t>Stack </a:t>
            </a:r>
            <a:r>
              <a:rPr lang="en-US" sz="1400" b="1" dirty="0" err="1"/>
              <a:t>barang</a:t>
            </a:r>
            <a:r>
              <a:rPr lang="en-US" sz="1400" b="1" dirty="0"/>
              <a:t> 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Stack </a:t>
            </a:r>
            <a:r>
              <a:rPr lang="en-US" sz="1400" b="1" dirty="0"/>
              <a:t>temp 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("Map");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Buku</a:t>
            </a:r>
            <a:r>
              <a:rPr lang="en-US" sz="1400" dirty="0"/>
              <a:t>");  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("Laptop");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Handphone</a:t>
            </a:r>
            <a:r>
              <a:rPr lang="en-US" sz="1400" dirty="0"/>
              <a:t>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        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("---- Isi Stack ----");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</a:t>
            </a:r>
            <a:r>
              <a:rPr lang="en-US" sz="1400" dirty="0" err="1"/>
              <a:t>Tumpukan</a:t>
            </a:r>
            <a:r>
              <a:rPr lang="en-US" sz="1400" dirty="0"/>
              <a:t> </a:t>
            </a:r>
            <a:r>
              <a:rPr lang="en-US" sz="1400" dirty="0" err="1" smtClean="0"/>
              <a:t>barang</a:t>
            </a:r>
            <a:r>
              <a:rPr lang="en-US" sz="1400" dirty="0" smtClean="0"/>
              <a:t>): </a:t>
            </a:r>
            <a:r>
              <a:rPr lang="en-US" sz="1400" dirty="0"/>
              <a:t>" + </a:t>
            </a:r>
            <a:r>
              <a:rPr lang="en-US" sz="1400" dirty="0" err="1"/>
              <a:t>barang</a:t>
            </a:r>
            <a:r>
              <a:rPr lang="en-US" sz="1400" dirty="0"/>
              <a:t>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("Item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dikeluarkan</a:t>
            </a:r>
            <a:r>
              <a:rPr lang="en-US" sz="1400" dirty="0"/>
              <a:t>: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b="1" dirty="0" smtClean="0"/>
              <a:t>Scanner </a:t>
            </a:r>
            <a:r>
              <a:rPr lang="en-US" sz="1400" b="1" dirty="0" err="1"/>
              <a:t>masukan</a:t>
            </a:r>
            <a:r>
              <a:rPr lang="en-US" sz="1400" b="1" dirty="0"/>
              <a:t> = new Scanner(System.in);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String </a:t>
            </a:r>
            <a:r>
              <a:rPr lang="en-US" sz="1400" b="1" dirty="0" err="1"/>
              <a:t>cari</a:t>
            </a:r>
            <a:r>
              <a:rPr lang="en-US" sz="1400" b="1" dirty="0"/>
              <a:t> = </a:t>
            </a:r>
            <a:r>
              <a:rPr lang="en-US" sz="1400" b="1" dirty="0" err="1"/>
              <a:t>masukan.nextLine</a:t>
            </a:r>
            <a:r>
              <a:rPr lang="en-US" sz="1400" b="1" dirty="0" smtClean="0"/>
              <a:t>();   </a:t>
            </a:r>
            <a:endParaRPr lang="en-US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3995936" y="2852936"/>
            <a:ext cx="5400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("Item yang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dikeluarkan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: " +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cari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barang.search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cari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cari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+"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"+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+"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=1; 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&lt;=posisi-1; 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++)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temp.push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barang.pop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());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" +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barang.pop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+ "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keluar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j=1; j&lt;=posisi-1;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barang.push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temp.pop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());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("---- Isi Stack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Sekarang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----");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" +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067944" y="1700808"/>
            <a:ext cx="0" cy="503185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6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Arrow 17"/>
          <p:cNvSpPr/>
          <p:nvPr/>
        </p:nvSpPr>
        <p:spPr>
          <a:xfrm rot="5400000">
            <a:off x="3841926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Left Arrow 18"/>
          <p:cNvSpPr/>
          <p:nvPr/>
        </p:nvSpPr>
        <p:spPr>
          <a:xfrm rot="16200000">
            <a:off x="4527726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Stack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700" dirty="0" err="1" smtClean="0"/>
              <a:t>Memindahkan</a:t>
            </a:r>
            <a:r>
              <a:rPr lang="en-US" sz="2700" dirty="0" smtClean="0"/>
              <a:t> Item </a:t>
            </a:r>
            <a:r>
              <a:rPr lang="en-US" sz="2700" dirty="0" err="1" smtClean="0"/>
              <a:t>pada</a:t>
            </a:r>
            <a:r>
              <a:rPr lang="en-US" sz="2700" dirty="0" smtClean="0"/>
              <a:t> </a:t>
            </a:r>
            <a:r>
              <a:rPr lang="en-US" sz="2700" dirty="0" err="1" smtClean="0"/>
              <a:t>Tumpukan</a:t>
            </a:r>
            <a:r>
              <a:rPr lang="en-US" sz="2700" dirty="0" smtClean="0"/>
              <a:t> </a:t>
            </a:r>
            <a:r>
              <a:rPr lang="en-US" sz="2700" dirty="0" err="1" smtClean="0"/>
              <a:t>Bawah</a:t>
            </a:r>
            <a:r>
              <a:rPr lang="en-US" sz="2700" dirty="0" smtClean="0"/>
              <a:t> </a:t>
            </a:r>
            <a:r>
              <a:rPr lang="en-US" sz="2700" dirty="0" err="1" smtClean="0"/>
              <a:t>ke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 smtClean="0"/>
              <a:t>Berdasarkan</a:t>
            </a:r>
            <a:r>
              <a:rPr lang="en-US" sz="2700" dirty="0" smtClean="0"/>
              <a:t> Nama Item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79"/>
            <a:ext cx="8229600" cy="348850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dirty="0" smtClean="0"/>
              <a:t>stack </a:t>
            </a:r>
            <a:r>
              <a:rPr lang="en-US" b="1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b="1" dirty="0" err="1" smtClean="0"/>
              <a:t>memindahkan</a:t>
            </a:r>
            <a:r>
              <a:rPr lang="en-US" b="1" dirty="0" smtClean="0"/>
              <a:t> </a:t>
            </a:r>
            <a:r>
              <a:rPr lang="en-US" b="1" dirty="0" err="1" smtClean="0"/>
              <a:t>posisi</a:t>
            </a:r>
            <a:r>
              <a:rPr lang="en-US" b="1" dirty="0" smtClean="0"/>
              <a:t> item Map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b="1" dirty="0" smtClean="0"/>
              <a:t>di </a:t>
            </a:r>
            <a:r>
              <a:rPr lang="en-US" b="1" dirty="0" err="1" smtClean="0"/>
              <a:t>atas</a:t>
            </a:r>
            <a:r>
              <a:rPr lang="en-US" b="1" dirty="0" smtClean="0"/>
              <a:t> item Laptop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Mengeluarkan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semua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item stack </a:t>
            </a:r>
            <a:r>
              <a:rPr lang="en-US" sz="2400" b="1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sampai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posisi</a:t>
            </a:r>
            <a:r>
              <a:rPr lang="en-US" sz="2400" dirty="0" smtClean="0">
                <a:solidFill>
                  <a:schemeClr val="tx1"/>
                </a:solidFill>
              </a:rPr>
              <a:t> item Map,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ketentuan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item yang </a:t>
            </a:r>
            <a:r>
              <a:rPr lang="en-US" dirty="0" err="1" smtClean="0">
                <a:solidFill>
                  <a:schemeClr val="tx1"/>
                </a:solidFill>
              </a:rPr>
              <a:t>dikeluarkan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Map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stack temp2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item </a:t>
            </a:r>
            <a:r>
              <a:rPr lang="en-US" dirty="0" err="1" smtClean="0">
                <a:solidFill>
                  <a:schemeClr val="tx1"/>
                </a:solidFill>
              </a:rPr>
              <a:t>bukan</a:t>
            </a:r>
            <a:r>
              <a:rPr lang="en-US" dirty="0" smtClean="0">
                <a:solidFill>
                  <a:schemeClr val="tx1"/>
                </a:solidFill>
              </a:rPr>
              <a:t> Map,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stack temp1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Mengeluarkan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semua</a:t>
            </a:r>
            <a:r>
              <a:rPr lang="en-US" sz="2400" b="1" dirty="0" smtClean="0">
                <a:solidFill>
                  <a:schemeClr val="tx1"/>
                </a:solidFill>
              </a:rPr>
              <a:t> item stack temp1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memasukkan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</a:t>
            </a:r>
            <a:r>
              <a:rPr lang="en-US" sz="2400" b="1" dirty="0" smtClean="0">
                <a:solidFill>
                  <a:schemeClr val="tx1"/>
                </a:solidFill>
              </a:rPr>
              <a:t> stack </a:t>
            </a:r>
            <a:r>
              <a:rPr lang="en-US" sz="2400" b="1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ketentuan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yang item </a:t>
            </a:r>
            <a:r>
              <a:rPr lang="en-US" dirty="0" err="1" smtClean="0">
                <a:solidFill>
                  <a:schemeClr val="tx1"/>
                </a:solidFill>
              </a:rPr>
              <a:t>dimasukkan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Laptop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keluarkan</a:t>
            </a:r>
            <a:r>
              <a:rPr lang="en-US" b="1" dirty="0" smtClean="0">
                <a:solidFill>
                  <a:schemeClr val="tx1"/>
                </a:solidFill>
              </a:rPr>
              <a:t> item stack temp2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stack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lanjutkan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mengeluarkan</a:t>
            </a:r>
            <a:r>
              <a:rPr lang="en-US" dirty="0" smtClean="0">
                <a:solidFill>
                  <a:schemeClr val="tx1"/>
                </a:solidFill>
              </a:rPr>
              <a:t> item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stack temp1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stack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Left Arrow 3"/>
          <p:cNvSpPr/>
          <p:nvPr/>
        </p:nvSpPr>
        <p:spPr>
          <a:xfrm rot="5400000">
            <a:off x="60499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Left Arrow 4"/>
          <p:cNvSpPr/>
          <p:nvPr/>
        </p:nvSpPr>
        <p:spPr>
          <a:xfrm rot="16200000">
            <a:off x="67357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7548" y="60903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Map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97548" y="57855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Buku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7548" y="54807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Laptop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97548" y="51759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Handphone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89449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89449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24328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00928" y="651605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barang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86861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86861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21740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04541" y="6509958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Temp 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Left Arrow 19"/>
          <p:cNvSpPr/>
          <p:nvPr/>
        </p:nvSpPr>
        <p:spPr>
          <a:xfrm rot="5400000">
            <a:off x="16879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Left Arrow 20"/>
          <p:cNvSpPr/>
          <p:nvPr/>
        </p:nvSpPr>
        <p:spPr>
          <a:xfrm rot="16200000">
            <a:off x="23737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532883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32883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67762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50563" y="650995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Temp 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775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4.81481E-6 L 0.00295 -0.27593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6 -0.27592 L -0.11268 -0.27592 C -0.16424 -0.27592 -0.2283 -0.16296 -0.2283 -0.07083 L -0.2283 0.13426 " pathEditMode="relative" rAng="5400000" ptsTypes="AAAA">
                                      <p:cBhvr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00278 -0.3206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2037 L -0.1132 -0.32037 C -0.16511 -0.32014 -0.229 -0.22176 -0.22934 -0.14167 L -0.22934 0.0368 " pathEditMode="relative" rAng="5400000" ptsTypes="AAAA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0.00277 -0.36505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3 -0.06134 L -0.2283 -0.21366 C -0.2283 -0.28194 -0.16493 -0.36505 -0.11285 -0.36505 L 0.00278 -0.36505 " pathEditMode="relative" rAng="0" ptsTypes="AAAA">
                                      <p:cBhvr>
                                        <p:cTn id="113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0278 -0.40949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458 -0.0007 L -0.46458 -0.2051 C -0.46458 -0.29676 -0.33577 -0.4095 -0.2309 -0.4095 L 0.00278 -0.4095 " pathEditMode="relative" rAng="0" ptsTypes="AAAA">
                                      <p:cBhvr>
                                        <p:cTn id="121" dur="5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68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3 -0.06505 L -0.2283 -0.21505 C -0.2283 -0.28241 -0.16476 -0.36505 -0.11285 -0.36505 L 0.00278 -0.36505 " pathEditMode="relative" rAng="0" ptsTypes="AAAA">
                                      <p:cBhvr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6481 L 1.38889E-6 0.04375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34 0.03635 L -0.22934 -0.14143 C -0.22934 -0.22129 -0.1651 -0.31828 -0.11267 -0.31828 L 0.00434 -0.31828 " pathEditMode="relative" rAng="0" ptsTypes="AAAA">
                                      <p:cBhvr>
                                        <p:cTn id="1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-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2037 L 1.38889E-6 0.04699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8 -0.00208 L -0.4618 -0.20579 C -0.4618 -0.29722 -0.33385 -0.40949 -0.22951 -0.40949 L 0.00278 -0.40949 " pathEditMode="relative" rAng="0" ptsTypes="AAAA">
                                      <p:cBhvr>
                                        <p:cTn id="1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40926 L 2.77778E-7 -0.08889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47 0.13403 L -0.22847 -0.07106 C -0.22847 -0.16296 -0.16423 -0.27592 -0.1118 -0.27592 L 0.00521 -0.27592 " pathEditMode="relative" rAng="0" ptsTypes="AAAA">
                                      <p:cBhvr>
                                        <p:cTn id="1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27592 L -1.66667E-6 3.33333E-6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7" grpId="1" animBg="1"/>
      <p:bldP spid="7" grpId="2" animBg="1"/>
      <p:bldP spid="7" grpId="3" animBg="1"/>
      <p:bldP spid="7" grpId="4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17" grpId="0"/>
      <p:bldP spid="20" grpId="0" animBg="1"/>
      <p:bldP spid="21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Stack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tumpukan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Image result for tumpukan u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376493"/>
            <a:ext cx="1656184" cy="108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498" y="3212976"/>
            <a:ext cx="2144638" cy="23862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2886" y="3400696"/>
            <a:ext cx="3101602" cy="2063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5" y="4403948"/>
            <a:ext cx="16573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62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2700" dirty="0" err="1" smtClean="0"/>
              <a:t>Algoritma</a:t>
            </a:r>
            <a:r>
              <a:rPr lang="en-US" sz="2700" dirty="0" smtClean="0"/>
              <a:t> Stack </a:t>
            </a:r>
            <a:r>
              <a:rPr lang="en-US" sz="2700" dirty="0" err="1" smtClean="0"/>
              <a:t>Contoh</a:t>
            </a:r>
            <a:r>
              <a:rPr lang="en-US" sz="2700" dirty="0" smtClean="0"/>
              <a:t> </a:t>
            </a:r>
            <a:r>
              <a:rPr lang="en-US" sz="2700" dirty="0" err="1" smtClean="0"/>
              <a:t>Kasus</a:t>
            </a:r>
            <a:r>
              <a:rPr lang="en-US" sz="27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dirty="0" err="1"/>
              <a:t>Memindahkan</a:t>
            </a:r>
            <a:r>
              <a:rPr lang="en-US" sz="2700" dirty="0"/>
              <a:t> Item </a:t>
            </a:r>
            <a:r>
              <a:rPr lang="en-US" sz="2700" dirty="0" err="1"/>
              <a:t>pada</a:t>
            </a:r>
            <a:r>
              <a:rPr lang="en-US" sz="2700" dirty="0"/>
              <a:t> </a:t>
            </a:r>
            <a:r>
              <a:rPr lang="en-US" sz="2700" dirty="0" err="1"/>
              <a:t>Tumpukan</a:t>
            </a:r>
            <a:r>
              <a:rPr lang="en-US" sz="2700" dirty="0"/>
              <a:t> </a:t>
            </a:r>
            <a:r>
              <a:rPr lang="en-US" sz="2700" dirty="0" err="1"/>
              <a:t>Bawah</a:t>
            </a:r>
            <a:r>
              <a:rPr lang="en-US" sz="2700" dirty="0"/>
              <a:t> </a:t>
            </a:r>
            <a:r>
              <a:rPr lang="en-US" sz="2700" dirty="0" err="1"/>
              <a:t>ke</a:t>
            </a:r>
            <a:r>
              <a:rPr lang="en-US" sz="2700" dirty="0"/>
              <a:t> </a:t>
            </a:r>
            <a:r>
              <a:rPr lang="en-US" sz="2700" dirty="0" err="1"/>
              <a:t>Atas</a:t>
            </a:r>
            <a:r>
              <a:rPr lang="en-US" sz="2700" dirty="0"/>
              <a:t> </a:t>
            </a:r>
            <a:r>
              <a:rPr lang="en-US" sz="2700" dirty="0" err="1"/>
              <a:t>Berdasarkan</a:t>
            </a:r>
            <a:r>
              <a:rPr lang="en-US" sz="2700" dirty="0"/>
              <a:t> Nama Item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84784"/>
            <a:ext cx="7632848" cy="530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732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Kode</a:t>
            </a:r>
            <a:r>
              <a:rPr lang="en-US" sz="2400" dirty="0" smtClean="0"/>
              <a:t> Program </a:t>
            </a:r>
            <a:r>
              <a:rPr lang="en-US" sz="2400" dirty="0"/>
              <a:t>Stack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Memindahkan</a:t>
            </a:r>
            <a:r>
              <a:rPr lang="en-US" sz="2400" dirty="0" smtClean="0"/>
              <a:t> </a:t>
            </a:r>
            <a:r>
              <a:rPr lang="en-US" sz="2400" dirty="0"/>
              <a:t>Item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Tumpukan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Nama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008" y="1471464"/>
            <a:ext cx="4211960" cy="5386536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java.util.Stack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java.util.Scanner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endParaRPr lang="en-US" sz="1400" dirty="0"/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public </a:t>
            </a:r>
            <a:r>
              <a:rPr lang="en-US" sz="1400" dirty="0"/>
              <a:t>class Stack5 {</a:t>
            </a:r>
          </a:p>
          <a:p>
            <a:pPr marL="0" indent="0"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main(String[] </a:t>
            </a:r>
            <a:r>
              <a:rPr lang="en-US" sz="1400" dirty="0" err="1"/>
              <a:t>args</a:t>
            </a:r>
            <a:r>
              <a:rPr lang="en-US" sz="1400" dirty="0"/>
              <a:t>) {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b="1" dirty="0" smtClean="0"/>
              <a:t>Stack </a:t>
            </a:r>
            <a:r>
              <a:rPr lang="en-US" sz="1400" b="1" dirty="0" err="1"/>
              <a:t>barang</a:t>
            </a:r>
            <a:r>
              <a:rPr lang="en-US" sz="1400" b="1" dirty="0"/>
              <a:t> 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Stack temp1 </a:t>
            </a:r>
            <a:r>
              <a:rPr lang="en-US" sz="1400" b="1" dirty="0"/>
              <a:t>= new Stack</a:t>
            </a:r>
            <a:r>
              <a:rPr lang="en-US" sz="1400" b="1" dirty="0" smtClean="0"/>
              <a:t>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/>
              <a:t>	 Stack </a:t>
            </a:r>
            <a:r>
              <a:rPr lang="en-US" sz="1400" b="1" dirty="0" smtClean="0"/>
              <a:t>temp2 </a:t>
            </a:r>
            <a:r>
              <a:rPr lang="en-US" sz="1400" b="1" dirty="0"/>
              <a:t>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("Map");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Buku</a:t>
            </a:r>
            <a:r>
              <a:rPr lang="en-US" sz="1400" dirty="0"/>
              <a:t>");  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("Laptop");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Handphone</a:t>
            </a:r>
            <a:r>
              <a:rPr lang="en-US" sz="1400" dirty="0" smtClean="0"/>
              <a:t>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("---- Isi Stack ----");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</a:t>
            </a:r>
            <a:r>
              <a:rPr lang="en-US" sz="1400" dirty="0" err="1"/>
              <a:t>Tumpukan</a:t>
            </a:r>
            <a:r>
              <a:rPr lang="en-US" sz="1400" dirty="0"/>
              <a:t> </a:t>
            </a:r>
            <a:r>
              <a:rPr lang="en-US" sz="1400" dirty="0" err="1" smtClean="0"/>
              <a:t>barang</a:t>
            </a:r>
            <a:r>
              <a:rPr lang="en-US" sz="1400" dirty="0" smtClean="0"/>
              <a:t>): </a:t>
            </a:r>
            <a:r>
              <a:rPr lang="en-US" sz="1400" dirty="0"/>
              <a:t>" + </a:t>
            </a:r>
            <a:r>
              <a:rPr lang="en-US" sz="1400" dirty="0" err="1"/>
              <a:t>barang</a:t>
            </a:r>
            <a:r>
              <a:rPr lang="en-US" sz="1400" dirty="0"/>
              <a:t>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	</a:t>
            </a:r>
            <a:r>
              <a:rPr lang="en-US" sz="1400" dirty="0" err="1"/>
              <a:t>System.out.println</a:t>
            </a:r>
            <a:r>
              <a:rPr lang="en-US" sz="1400" dirty="0"/>
              <a:t>("Item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dipindahkan</a:t>
            </a:r>
            <a:r>
              <a:rPr lang="en-US" sz="1400" dirty="0"/>
              <a:t>: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Scanner </a:t>
            </a:r>
            <a:r>
              <a:rPr lang="en-US" sz="1400" dirty="0" err="1"/>
              <a:t>masukan</a:t>
            </a:r>
            <a:r>
              <a:rPr lang="en-US" sz="1400" dirty="0"/>
              <a:t> = new Scanner(System.in);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</a:t>
            </a:r>
            <a:r>
              <a:rPr lang="en-US" sz="1400" dirty="0" smtClean="0"/>
              <a:t>String</a:t>
            </a:r>
            <a:r>
              <a:rPr lang="en-US" sz="1400" b="1" dirty="0" smtClean="0"/>
              <a:t> item1 </a:t>
            </a:r>
            <a:r>
              <a:rPr lang="en-US" sz="1400" b="1" dirty="0"/>
              <a:t>= </a:t>
            </a:r>
            <a:r>
              <a:rPr lang="en-US" sz="1400" b="1" dirty="0" err="1"/>
              <a:t>masukan.nextLine</a:t>
            </a:r>
            <a:r>
              <a:rPr lang="en-US" sz="1400" b="1" dirty="0" smtClean="0"/>
              <a:t>();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b="1" dirty="0"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cs typeface="Calibri" panose="020F0502020204030204" pitchFamily="34" charset="0"/>
              </a:rPr>
              <a:t>("</a:t>
            </a:r>
            <a:r>
              <a:rPr lang="en-US" sz="1400" dirty="0" err="1">
                <a:cs typeface="Calibri" panose="020F0502020204030204" pitchFamily="34" charset="0"/>
              </a:rPr>
              <a:t>Posisi</a:t>
            </a:r>
            <a:r>
              <a:rPr lang="en-US" sz="1400" dirty="0">
                <a:cs typeface="Calibri" panose="020F0502020204030204" pitchFamily="34" charset="0"/>
              </a:rPr>
              <a:t> </a:t>
            </a:r>
            <a:r>
              <a:rPr lang="en-US" sz="1400" dirty="0" err="1">
                <a:cs typeface="Calibri" panose="020F0502020204030204" pitchFamily="34" charset="0"/>
              </a:rPr>
              <a:t>tujuan</a:t>
            </a:r>
            <a:r>
              <a:rPr lang="en-US" sz="1400" dirty="0">
                <a:cs typeface="Calibri" panose="020F0502020204030204" pitchFamily="34" charset="0"/>
              </a:rPr>
              <a:t> di </a:t>
            </a:r>
            <a:r>
              <a:rPr lang="en-US" sz="1400" dirty="0" err="1">
                <a:cs typeface="Calibri" panose="020F0502020204030204" pitchFamily="34" charset="0"/>
              </a:rPr>
              <a:t>atas</a:t>
            </a:r>
            <a:r>
              <a:rPr lang="en-US" sz="1400" dirty="0">
                <a:cs typeface="Calibri" panose="020F0502020204030204" pitchFamily="34" charset="0"/>
              </a:rPr>
              <a:t> item </a:t>
            </a:r>
            <a:r>
              <a:rPr lang="en-US" sz="1400" dirty="0" err="1">
                <a:cs typeface="Calibri" panose="020F0502020204030204" pitchFamily="34" charset="0"/>
              </a:rPr>
              <a:t>apa</a:t>
            </a:r>
            <a:r>
              <a:rPr lang="en-US" sz="1400" dirty="0">
                <a:cs typeface="Calibri" panose="020F0502020204030204" pitchFamily="34" charset="0"/>
              </a:rPr>
              <a:t>: ");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dirty="0" smtClean="0"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cs typeface="Calibri" panose="020F0502020204030204" pitchFamily="34" charset="0"/>
              </a:rPr>
              <a:t>masukan</a:t>
            </a:r>
            <a:r>
              <a:rPr lang="en-US" sz="1400" dirty="0" smtClean="0">
                <a:cs typeface="Calibri" panose="020F0502020204030204" pitchFamily="34" charset="0"/>
              </a:rPr>
              <a:t> </a:t>
            </a:r>
            <a:r>
              <a:rPr lang="en-US" sz="1400" dirty="0">
                <a:cs typeface="Calibri" panose="020F0502020204030204" pitchFamily="34" charset="0"/>
              </a:rPr>
              <a:t>= new Scanner(System.in);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dirty="0" smtClean="0">
                <a:cs typeface="Calibri" panose="020F0502020204030204" pitchFamily="34" charset="0"/>
              </a:rPr>
              <a:t>	</a:t>
            </a:r>
            <a:r>
              <a:rPr lang="en-US" sz="1400" b="1" dirty="0" smtClean="0">
                <a:cs typeface="Calibri" panose="020F0502020204030204" pitchFamily="34" charset="0"/>
              </a:rPr>
              <a:t>String</a:t>
            </a:r>
            <a:r>
              <a:rPr lang="en-US" sz="1400" dirty="0" smtClean="0">
                <a:cs typeface="Calibri" panose="020F0502020204030204" pitchFamily="34" charset="0"/>
              </a:rPr>
              <a:t> </a:t>
            </a:r>
            <a:r>
              <a:rPr lang="en-US" sz="1400" b="1" dirty="0">
                <a:cs typeface="Calibri" panose="020F0502020204030204" pitchFamily="34" charset="0"/>
              </a:rPr>
              <a:t>item2</a:t>
            </a:r>
            <a:r>
              <a:rPr lang="en-US" sz="1400" dirty="0">
                <a:cs typeface="Calibri" panose="020F0502020204030204" pitchFamily="34" charset="0"/>
              </a:rPr>
              <a:t> </a:t>
            </a:r>
            <a:r>
              <a:rPr lang="en-US" sz="1400" b="1" dirty="0">
                <a:cs typeface="Calibri" panose="020F0502020204030204" pitchFamily="34" charset="0"/>
              </a:rPr>
              <a:t>= </a:t>
            </a:r>
            <a:r>
              <a:rPr lang="en-US" sz="1400" b="1" dirty="0" err="1">
                <a:cs typeface="Calibri" panose="020F0502020204030204" pitchFamily="34" charset="0"/>
              </a:rPr>
              <a:t>masukan.nextLine</a:t>
            </a:r>
            <a:r>
              <a:rPr lang="en-US" sz="1400" b="1" dirty="0" smtClean="0">
                <a:cs typeface="Calibri" panose="020F0502020204030204" pitchFamily="34" charset="0"/>
              </a:rPr>
              <a:t>();</a:t>
            </a:r>
            <a:endParaRPr lang="en-US" sz="1400" b="1" dirty="0"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1622405"/>
            <a:ext cx="540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(item1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+ "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dipindahkan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" + item2);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barang.search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(item1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String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for(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=1;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&lt;=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++) 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0" lvl="1"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barang.pop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().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toString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tempItem.equals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(item1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temp2.push(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else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temp1.push(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j=1; j&lt;=posisi-1;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barang.push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(temp1.pop()).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toString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tempItem.equals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(item2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barang.push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(temp2.pop());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       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("---- Isi Stack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Sekarang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----");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" +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067944" y="1700808"/>
            <a:ext cx="0" cy="503185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92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Arrow 17"/>
          <p:cNvSpPr/>
          <p:nvPr/>
        </p:nvSpPr>
        <p:spPr>
          <a:xfrm rot="5400000">
            <a:off x="3841926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Left Arrow 18"/>
          <p:cNvSpPr/>
          <p:nvPr/>
        </p:nvSpPr>
        <p:spPr>
          <a:xfrm rot="16200000">
            <a:off x="4527726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Stack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700" dirty="0" err="1" smtClean="0"/>
              <a:t>Memindahkan</a:t>
            </a:r>
            <a:r>
              <a:rPr lang="en-US" sz="2700" dirty="0" smtClean="0"/>
              <a:t> Item </a:t>
            </a:r>
            <a:r>
              <a:rPr lang="en-US" sz="2700" dirty="0" err="1" smtClean="0"/>
              <a:t>pada</a:t>
            </a:r>
            <a:r>
              <a:rPr lang="en-US" sz="2700" dirty="0" smtClean="0"/>
              <a:t> </a:t>
            </a:r>
            <a:r>
              <a:rPr lang="en-US" sz="2700" dirty="0" err="1" smtClean="0"/>
              <a:t>Tumpukan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 smtClean="0"/>
              <a:t>ke</a:t>
            </a:r>
            <a:r>
              <a:rPr lang="en-US" sz="2700" dirty="0" smtClean="0"/>
              <a:t> </a:t>
            </a:r>
            <a:r>
              <a:rPr lang="en-US" sz="2700" dirty="0" err="1" smtClean="0"/>
              <a:t>Bawah</a:t>
            </a:r>
            <a:r>
              <a:rPr lang="en-US" sz="2700" dirty="0" smtClean="0"/>
              <a:t> </a:t>
            </a:r>
            <a:r>
              <a:rPr lang="en-US" sz="2700" dirty="0" err="1" smtClean="0"/>
              <a:t>Berdasarkan</a:t>
            </a:r>
            <a:r>
              <a:rPr lang="en-US" sz="2700" dirty="0" smtClean="0"/>
              <a:t> Nama Item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79"/>
            <a:ext cx="8229600" cy="348850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dirty="0" smtClean="0"/>
              <a:t>stack </a:t>
            </a:r>
            <a:r>
              <a:rPr lang="en-US" b="1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b="1" dirty="0" err="1" smtClean="0"/>
              <a:t>memindahkan</a:t>
            </a:r>
            <a:r>
              <a:rPr lang="en-US" b="1" dirty="0" smtClean="0"/>
              <a:t> </a:t>
            </a:r>
            <a:r>
              <a:rPr lang="en-US" b="1" dirty="0" err="1" smtClean="0"/>
              <a:t>posisi</a:t>
            </a:r>
            <a:r>
              <a:rPr lang="en-US" b="1" dirty="0" smtClean="0"/>
              <a:t> item Laptop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b="1" dirty="0" smtClean="0"/>
              <a:t>di </a:t>
            </a:r>
            <a:r>
              <a:rPr lang="en-US" b="1" dirty="0" err="1" smtClean="0"/>
              <a:t>atas</a:t>
            </a:r>
            <a:r>
              <a:rPr lang="en-US" b="1" dirty="0" smtClean="0"/>
              <a:t> item Map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Mengeluarkan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semua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item stack </a:t>
            </a:r>
            <a:r>
              <a:rPr lang="en-US" sz="2400" b="1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sampai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posisi</a:t>
            </a:r>
            <a:r>
              <a:rPr lang="en-US" sz="2400" dirty="0" smtClean="0">
                <a:solidFill>
                  <a:schemeClr val="tx1"/>
                </a:solidFill>
              </a:rPr>
              <a:t> item Map,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ketentuan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item yang </a:t>
            </a:r>
            <a:r>
              <a:rPr lang="en-US" dirty="0" err="1" smtClean="0">
                <a:solidFill>
                  <a:schemeClr val="tx1"/>
                </a:solidFill>
              </a:rPr>
              <a:t>dikeluarkan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Laptop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stack temp2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item </a:t>
            </a:r>
            <a:r>
              <a:rPr lang="en-US" dirty="0" err="1" smtClean="0">
                <a:solidFill>
                  <a:schemeClr val="tx1"/>
                </a:solidFill>
              </a:rPr>
              <a:t>bukan</a:t>
            </a:r>
            <a:r>
              <a:rPr lang="en-US" smtClean="0">
                <a:solidFill>
                  <a:schemeClr val="tx1"/>
                </a:solidFill>
              </a:rPr>
              <a:t> Laptop,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stack temp1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Mengeluarkan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semua</a:t>
            </a:r>
            <a:r>
              <a:rPr lang="en-US" sz="2400" b="1" dirty="0" smtClean="0">
                <a:solidFill>
                  <a:schemeClr val="tx1"/>
                </a:solidFill>
              </a:rPr>
              <a:t> item stack temp1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memasukkan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</a:t>
            </a:r>
            <a:r>
              <a:rPr lang="en-US" sz="2400" b="1" dirty="0" smtClean="0">
                <a:solidFill>
                  <a:schemeClr val="tx1"/>
                </a:solidFill>
              </a:rPr>
              <a:t> stack </a:t>
            </a:r>
            <a:r>
              <a:rPr lang="en-US" sz="2400" b="1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ketentuan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yang item </a:t>
            </a:r>
            <a:r>
              <a:rPr lang="en-US" dirty="0" err="1" smtClean="0">
                <a:solidFill>
                  <a:schemeClr val="tx1"/>
                </a:solidFill>
              </a:rPr>
              <a:t>dimasukkan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Map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keluarkan</a:t>
            </a:r>
            <a:r>
              <a:rPr lang="en-US" b="1" dirty="0" smtClean="0">
                <a:solidFill>
                  <a:schemeClr val="tx1"/>
                </a:solidFill>
              </a:rPr>
              <a:t> item stack temp2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stack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lvl="2"/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lanjutkan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mengeluarkan</a:t>
            </a:r>
            <a:r>
              <a:rPr lang="en-US" dirty="0" smtClean="0">
                <a:solidFill>
                  <a:schemeClr val="tx1"/>
                </a:solidFill>
              </a:rPr>
              <a:t> item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stack temp1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dimasukkan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stack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Left Arrow 3"/>
          <p:cNvSpPr/>
          <p:nvPr/>
        </p:nvSpPr>
        <p:spPr>
          <a:xfrm rot="5400000">
            <a:off x="60499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Left Arrow 4"/>
          <p:cNvSpPr/>
          <p:nvPr/>
        </p:nvSpPr>
        <p:spPr>
          <a:xfrm rot="16200000">
            <a:off x="67357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7548" y="60903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Map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7548" y="54807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Laptop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97548" y="5788496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Buku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97548" y="5175998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Handphone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89449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89449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24328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00928" y="651605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barang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86861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86861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21740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04541" y="6509958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Temp 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Left Arrow 19"/>
          <p:cNvSpPr/>
          <p:nvPr/>
        </p:nvSpPr>
        <p:spPr>
          <a:xfrm rot="5400000">
            <a:off x="16879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Exit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Left Arrow 20"/>
          <p:cNvSpPr/>
          <p:nvPr/>
        </p:nvSpPr>
        <p:spPr>
          <a:xfrm rot="16200000">
            <a:off x="2373748" y="5175998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Entry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532883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32883" y="6471398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67762" y="5023598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50563" y="650995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Temp 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956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4.81481E-6 L 0.00295 -0.27593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6 -0.27592 L -0.11268 -0.27592 C -0.16424 -0.27592 -0.2283 -0.16296 -0.2283 -0.07083 L -0.2283 0.13426 " pathEditMode="relative" rAng="5400000" ptsTypes="AAAA">
                                      <p:cBhvr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00278 -0.3206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2037 L -0.2309 -0.32037 C -0.33541 -0.32013 -0.46389 -0.20763 -0.46475 -0.11574 L -0.46475 0.08866 " pathEditMode="relative" rAng="5400000" ptsTypes="AAAA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85" y="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0.00295 -0.36574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3 -0.00833 L -0.2283 -0.18865 C -0.2283 -0.26898 -0.16441 -0.3662 -0.11181 -0.3662 L 0.00521 -0.3662 " pathEditMode="relative" rAng="0" ptsTypes="AAAA">
                                      <p:cBhvr>
                                        <p:cTn id="113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0278 -0.40949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9 -0.10856 L -0.2309 -0.25926 C -0.2309 -0.32685 -0.16701 -0.40972 -0.11406 -0.40972 L 0.00295 -0.40972 " pathEditMode="relative" rAng="0" ptsTypes="AAAA">
                                      <p:cBhvr>
                                        <p:cTn id="121" dur="5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-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95 -0.11621 L -0.23195 -0.25811 C -0.23195 -0.32176 -0.16736 -0.39977 -0.11458 -0.39977 L 0.00295 -0.39977 " pathEditMode="relative" rAng="0" ptsTypes="AAAA">
                                      <p:cBhvr>
                                        <p:cTn id="1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6" y="-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40926 L 2.77778E-7 -7.40741E-7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476 0.08865 L -0.46476 -0.1169 C -0.46476 -0.20926 -0.33785 -0.3213 -0.2342 -0.3213 L -0.00295 -0.3213 " pathEditMode="relative" rAng="0" ptsTypes="AAAA">
                                      <p:cBhvr>
                                        <p:cTn id="1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2037 L 1.38889E-6 0.04629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3 -0.00277 L -0.2283 -0.17939 C -0.2283 -0.25856 -0.16476 -0.35578 -0.11285 -0.35578 L 0.00278 -0.35578 " pathEditMode="relative" rAng="0" ptsTypes="AAAA">
                                      <p:cBhvr>
                                        <p:cTn id="1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36134 L 1.38889E-6 -0.04652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7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47 0.13403 L -0.22847 -0.07106 C -0.22847 -0.16296 -0.16423 -0.27592 -0.1118 -0.27592 L 0.00521 -0.27592 " pathEditMode="relative" rAng="0" ptsTypes="AAAA">
                                      <p:cBhvr>
                                        <p:cTn id="1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-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27592 L -1.66667E-6 3.33333E-6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6" grpId="0" animBg="1"/>
      <p:bldP spid="6" grpId="1" animBg="1"/>
      <p:bldP spid="6" grpId="2" animBg="1"/>
      <p:bldP spid="6" grpId="3" animBg="1"/>
      <p:bldP spid="6" grpId="4" animBg="1"/>
      <p:bldP spid="8" grpId="0" animBg="1"/>
      <p:bldP spid="8" grpId="1" animBg="1"/>
      <p:bldP spid="8" grpId="2" animBg="1"/>
      <p:bldP spid="8" grpId="3" animBg="1"/>
      <p:bldP spid="8" grpId="4" animBg="1"/>
      <p:bldP spid="7" grpId="0" animBg="1"/>
      <p:bldP spid="7" grpId="1" animBg="1"/>
      <p:bldP spid="7" grpId="2" animBg="1"/>
      <p:bldP spid="7" grpId="3" animBg="1"/>
      <p:bldP spid="7" grpId="4" animBg="1"/>
      <p:bldP spid="9" grpId="0" animBg="1"/>
      <p:bldP spid="9" grpId="1" animBg="1"/>
      <p:bldP spid="9" grpId="2" animBg="1"/>
      <p:bldP spid="9" grpId="3" animBg="1"/>
      <p:bldP spid="9" grpId="4" animBg="1"/>
      <p:bldP spid="17" grpId="0"/>
      <p:bldP spid="20" grpId="0" animBg="1"/>
      <p:bldP spid="21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2700" dirty="0" err="1" smtClean="0"/>
              <a:t>Algoritma</a:t>
            </a:r>
            <a:r>
              <a:rPr lang="en-US" sz="2700" dirty="0" smtClean="0"/>
              <a:t> Stack </a:t>
            </a:r>
            <a:r>
              <a:rPr lang="en-US" sz="2700" dirty="0" err="1" smtClean="0"/>
              <a:t>Contoh</a:t>
            </a:r>
            <a:r>
              <a:rPr lang="en-US" sz="2700" dirty="0" smtClean="0"/>
              <a:t> </a:t>
            </a:r>
            <a:r>
              <a:rPr lang="en-US" sz="2700" dirty="0" err="1" smtClean="0"/>
              <a:t>Kasus</a:t>
            </a:r>
            <a:r>
              <a:rPr lang="en-US" sz="27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dirty="0" err="1"/>
              <a:t>Memindahkan</a:t>
            </a:r>
            <a:r>
              <a:rPr lang="en-US" sz="2700" dirty="0"/>
              <a:t> Item </a:t>
            </a:r>
            <a:r>
              <a:rPr lang="en-US" sz="2700" dirty="0" err="1"/>
              <a:t>pada</a:t>
            </a:r>
            <a:r>
              <a:rPr lang="en-US" sz="2700" dirty="0"/>
              <a:t> </a:t>
            </a:r>
            <a:r>
              <a:rPr lang="en-US" sz="2700" dirty="0" err="1"/>
              <a:t>Tumpukan</a:t>
            </a:r>
            <a:r>
              <a:rPr lang="en-US" sz="2700" dirty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/>
              <a:t>ke</a:t>
            </a:r>
            <a:r>
              <a:rPr lang="en-US" sz="2700" dirty="0"/>
              <a:t> </a:t>
            </a:r>
            <a:r>
              <a:rPr lang="en-US" sz="2700" dirty="0" err="1" smtClean="0"/>
              <a:t>Bawah</a:t>
            </a:r>
            <a:r>
              <a:rPr lang="en-US" sz="2700" dirty="0" smtClean="0"/>
              <a:t> </a:t>
            </a:r>
            <a:r>
              <a:rPr lang="en-US" sz="2700" dirty="0" err="1"/>
              <a:t>Berdasarkan</a:t>
            </a:r>
            <a:r>
              <a:rPr lang="en-US" sz="2700" dirty="0"/>
              <a:t> Nama Item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1391756"/>
            <a:ext cx="7848873" cy="545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97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Kode</a:t>
            </a:r>
            <a:r>
              <a:rPr lang="en-US" sz="2400" dirty="0" smtClean="0"/>
              <a:t> Program </a:t>
            </a:r>
            <a:r>
              <a:rPr lang="en-US" sz="2400" dirty="0"/>
              <a:t>Stack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Memindahkan</a:t>
            </a:r>
            <a:r>
              <a:rPr lang="en-US" sz="2400" dirty="0" smtClean="0"/>
              <a:t> </a:t>
            </a:r>
            <a:r>
              <a:rPr lang="en-US" sz="2400" dirty="0"/>
              <a:t>Item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Tumpukan</a:t>
            </a:r>
            <a:r>
              <a:rPr lang="en-US" sz="2400" dirty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Nama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008" y="1471464"/>
            <a:ext cx="4211960" cy="5386536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java.util.Stack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import </a:t>
            </a:r>
            <a:r>
              <a:rPr lang="en-US" sz="1400" dirty="0" err="1"/>
              <a:t>java.util.Scanner</a:t>
            </a:r>
            <a:r>
              <a:rPr lang="en-US" sz="1400" dirty="0"/>
              <a:t>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endParaRPr lang="en-US" sz="1400" dirty="0"/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public </a:t>
            </a:r>
            <a:r>
              <a:rPr lang="en-US" sz="1400" dirty="0"/>
              <a:t>class Stack5 {</a:t>
            </a:r>
          </a:p>
          <a:p>
            <a:pPr marL="0" indent="0"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main(String[] </a:t>
            </a:r>
            <a:r>
              <a:rPr lang="en-US" sz="1400" dirty="0" err="1"/>
              <a:t>args</a:t>
            </a:r>
            <a:r>
              <a:rPr lang="en-US" sz="1400" dirty="0"/>
              <a:t>) {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b="1" dirty="0" smtClean="0"/>
              <a:t>Stack </a:t>
            </a:r>
            <a:r>
              <a:rPr lang="en-US" sz="1400" b="1" dirty="0" err="1"/>
              <a:t>barang</a:t>
            </a:r>
            <a:r>
              <a:rPr lang="en-US" sz="1400" b="1" dirty="0"/>
              <a:t> 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Stack temp1 </a:t>
            </a:r>
            <a:r>
              <a:rPr lang="en-US" sz="1400" b="1" dirty="0"/>
              <a:t>= new Stack</a:t>
            </a:r>
            <a:r>
              <a:rPr lang="en-US" sz="1400" b="1" dirty="0" smtClean="0"/>
              <a:t>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/>
              <a:t>	 Stack </a:t>
            </a:r>
            <a:r>
              <a:rPr lang="en-US" sz="1400" b="1" dirty="0" smtClean="0"/>
              <a:t>temp2 </a:t>
            </a:r>
            <a:r>
              <a:rPr lang="en-US" sz="1400" b="1" dirty="0"/>
              <a:t>= new Stack();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("Map");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Buku</a:t>
            </a:r>
            <a:r>
              <a:rPr lang="en-US" sz="1400" dirty="0"/>
              <a:t>");  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barang.push</a:t>
            </a:r>
            <a:r>
              <a:rPr lang="en-US" sz="1400" dirty="0"/>
              <a:t>("Laptop");  </a:t>
            </a:r>
            <a:r>
              <a:rPr lang="en-US" sz="1400" dirty="0" err="1"/>
              <a:t>barang.push</a:t>
            </a:r>
            <a:r>
              <a:rPr lang="en-US" sz="1400" dirty="0"/>
              <a:t>("</a:t>
            </a:r>
            <a:r>
              <a:rPr lang="en-US" sz="1400" dirty="0" err="1"/>
              <a:t>Handphone</a:t>
            </a:r>
            <a:r>
              <a:rPr lang="en-US" sz="1400" dirty="0" smtClean="0"/>
              <a:t>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("---- Isi Stack ----");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System.out.println</a:t>
            </a:r>
            <a:r>
              <a:rPr lang="en-US" sz="1400" dirty="0"/>
              <a:t>("</a:t>
            </a:r>
            <a:r>
              <a:rPr lang="en-US" sz="1400" dirty="0" err="1"/>
              <a:t>Tumpukan</a:t>
            </a:r>
            <a:r>
              <a:rPr lang="en-US" sz="1400" dirty="0"/>
              <a:t> </a:t>
            </a:r>
            <a:r>
              <a:rPr lang="en-US" sz="1400" dirty="0" err="1" smtClean="0"/>
              <a:t>barang</a:t>
            </a:r>
            <a:r>
              <a:rPr lang="en-US" sz="1400" dirty="0" smtClean="0"/>
              <a:t>): </a:t>
            </a:r>
            <a:r>
              <a:rPr lang="en-US" sz="1400" dirty="0"/>
              <a:t>" + </a:t>
            </a:r>
            <a:r>
              <a:rPr lang="en-US" sz="1400" dirty="0" err="1"/>
              <a:t>barang</a:t>
            </a:r>
            <a:r>
              <a:rPr lang="en-US" sz="1400" dirty="0"/>
              <a:t>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/>
              <a:t>	</a:t>
            </a:r>
            <a:r>
              <a:rPr lang="en-US" sz="1400" dirty="0" err="1"/>
              <a:t>System.out.println</a:t>
            </a:r>
            <a:r>
              <a:rPr lang="en-US" sz="1400" dirty="0"/>
              <a:t>("Item yang </a:t>
            </a:r>
            <a:r>
              <a:rPr lang="en-US" sz="1400" dirty="0" err="1"/>
              <a:t>ingin</a:t>
            </a:r>
            <a:r>
              <a:rPr lang="en-US" sz="1400" dirty="0"/>
              <a:t> </a:t>
            </a:r>
            <a:r>
              <a:rPr lang="en-US" sz="1400" dirty="0" err="1"/>
              <a:t>dipindahkan</a:t>
            </a:r>
            <a:r>
              <a:rPr lang="en-US" sz="1400" dirty="0"/>
              <a:t>: ");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/>
              <a:t>	Scanner </a:t>
            </a:r>
            <a:r>
              <a:rPr lang="en-US" sz="1400" dirty="0" err="1"/>
              <a:t>masukan</a:t>
            </a:r>
            <a:r>
              <a:rPr lang="en-US" sz="1400" dirty="0"/>
              <a:t> = new Scanner(System.in);</a:t>
            </a:r>
          </a:p>
          <a:p>
            <a:pPr marL="0" indent="0"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</a:t>
            </a:r>
            <a:r>
              <a:rPr lang="en-US" sz="1400" dirty="0" smtClean="0"/>
              <a:t>String</a:t>
            </a:r>
            <a:r>
              <a:rPr lang="en-US" sz="1400" b="1" dirty="0" smtClean="0"/>
              <a:t> item1 </a:t>
            </a:r>
            <a:r>
              <a:rPr lang="en-US" sz="1400" b="1" dirty="0"/>
              <a:t>= </a:t>
            </a:r>
            <a:r>
              <a:rPr lang="en-US" sz="1400" b="1" dirty="0" err="1"/>
              <a:t>masukan.nextLine</a:t>
            </a:r>
            <a:r>
              <a:rPr lang="en-US" sz="1400" b="1" dirty="0" smtClean="0"/>
              <a:t>();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/>
              <a:t>	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b="1" dirty="0"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cs typeface="Calibri" panose="020F0502020204030204" pitchFamily="34" charset="0"/>
              </a:rPr>
              <a:t>("</a:t>
            </a:r>
            <a:r>
              <a:rPr lang="en-US" sz="1400" dirty="0" err="1">
                <a:cs typeface="Calibri" panose="020F0502020204030204" pitchFamily="34" charset="0"/>
              </a:rPr>
              <a:t>Posisi</a:t>
            </a:r>
            <a:r>
              <a:rPr lang="en-US" sz="1400" dirty="0">
                <a:cs typeface="Calibri" panose="020F0502020204030204" pitchFamily="34" charset="0"/>
              </a:rPr>
              <a:t> </a:t>
            </a:r>
            <a:r>
              <a:rPr lang="en-US" sz="1400" dirty="0" err="1">
                <a:cs typeface="Calibri" panose="020F0502020204030204" pitchFamily="34" charset="0"/>
              </a:rPr>
              <a:t>tujuan</a:t>
            </a:r>
            <a:r>
              <a:rPr lang="en-US" sz="1400" dirty="0">
                <a:cs typeface="Calibri" panose="020F0502020204030204" pitchFamily="34" charset="0"/>
              </a:rPr>
              <a:t> di </a:t>
            </a:r>
            <a:r>
              <a:rPr lang="en-US" sz="1400" dirty="0" err="1">
                <a:cs typeface="Calibri" panose="020F0502020204030204" pitchFamily="34" charset="0"/>
              </a:rPr>
              <a:t>atas</a:t>
            </a:r>
            <a:r>
              <a:rPr lang="en-US" sz="1400" dirty="0">
                <a:cs typeface="Calibri" panose="020F0502020204030204" pitchFamily="34" charset="0"/>
              </a:rPr>
              <a:t> item </a:t>
            </a:r>
            <a:r>
              <a:rPr lang="en-US" sz="1400" dirty="0" err="1">
                <a:cs typeface="Calibri" panose="020F0502020204030204" pitchFamily="34" charset="0"/>
              </a:rPr>
              <a:t>apa</a:t>
            </a:r>
            <a:r>
              <a:rPr lang="en-US" sz="1400" dirty="0">
                <a:cs typeface="Calibri" panose="020F0502020204030204" pitchFamily="34" charset="0"/>
              </a:rPr>
              <a:t>: ");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dirty="0" smtClean="0"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cs typeface="Calibri" panose="020F0502020204030204" pitchFamily="34" charset="0"/>
              </a:rPr>
              <a:t>masukan</a:t>
            </a:r>
            <a:r>
              <a:rPr lang="en-US" sz="1400" dirty="0" smtClean="0">
                <a:cs typeface="Calibri" panose="020F0502020204030204" pitchFamily="34" charset="0"/>
              </a:rPr>
              <a:t> </a:t>
            </a:r>
            <a:r>
              <a:rPr lang="en-US" sz="1400" dirty="0">
                <a:cs typeface="Calibri" panose="020F0502020204030204" pitchFamily="34" charset="0"/>
              </a:rPr>
              <a:t>= new Scanner(System.in);</a:t>
            </a:r>
          </a:p>
          <a:p>
            <a:pPr marL="0" indent="0">
              <a:buNone/>
              <a:tabLst>
                <a:tab pos="179388" algn="l"/>
                <a:tab pos="358775" algn="l"/>
                <a:tab pos="536575" algn="l"/>
              </a:tabLst>
            </a:pPr>
            <a:r>
              <a:rPr lang="en-US" sz="1400" dirty="0" smtClean="0">
                <a:cs typeface="Calibri" panose="020F0502020204030204" pitchFamily="34" charset="0"/>
              </a:rPr>
              <a:t>	</a:t>
            </a:r>
            <a:r>
              <a:rPr lang="en-US" sz="1400" b="1" dirty="0" smtClean="0">
                <a:cs typeface="Calibri" panose="020F0502020204030204" pitchFamily="34" charset="0"/>
              </a:rPr>
              <a:t>String</a:t>
            </a:r>
            <a:r>
              <a:rPr lang="en-US" sz="1400" dirty="0" smtClean="0">
                <a:cs typeface="Calibri" panose="020F0502020204030204" pitchFamily="34" charset="0"/>
              </a:rPr>
              <a:t> </a:t>
            </a:r>
            <a:r>
              <a:rPr lang="en-US" sz="1400" b="1" dirty="0">
                <a:cs typeface="Calibri" panose="020F0502020204030204" pitchFamily="34" charset="0"/>
              </a:rPr>
              <a:t>item2</a:t>
            </a:r>
            <a:r>
              <a:rPr lang="en-US" sz="1400" dirty="0">
                <a:cs typeface="Calibri" panose="020F0502020204030204" pitchFamily="34" charset="0"/>
              </a:rPr>
              <a:t> </a:t>
            </a:r>
            <a:r>
              <a:rPr lang="en-US" sz="1400" b="1" dirty="0">
                <a:cs typeface="Calibri" panose="020F0502020204030204" pitchFamily="34" charset="0"/>
              </a:rPr>
              <a:t>= </a:t>
            </a:r>
            <a:r>
              <a:rPr lang="en-US" sz="1400" b="1" dirty="0" err="1">
                <a:cs typeface="Calibri" panose="020F0502020204030204" pitchFamily="34" charset="0"/>
              </a:rPr>
              <a:t>masukan.nextLine</a:t>
            </a:r>
            <a:r>
              <a:rPr lang="en-US" sz="1400" b="1" dirty="0" smtClean="0">
                <a:cs typeface="Calibri" panose="020F0502020204030204" pitchFamily="34" charset="0"/>
              </a:rPr>
              <a:t>();</a:t>
            </a:r>
            <a:endParaRPr lang="en-US" sz="1400" b="1" dirty="0"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1622405"/>
            <a:ext cx="540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(item1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+ "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dipindahkan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" + item2);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posisiTarget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barang.search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(item2);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String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for(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=1;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&lt;=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posisiTarget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++) 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0" lvl="1"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barang.pop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().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toString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tempItem.equals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(item1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temp2.push(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else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temp1.push(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j=1; j&lt;=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posisiTarget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-1;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tempItem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barang.push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(temp1.pop()).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toString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tempItem.equals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(item2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)) {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barang.push</a:t>
            </a: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(temp2.pop());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       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("---- Isi Stack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Sekarang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----");</a:t>
            </a: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System.out.println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Tumpukan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" +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barang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buNone/>
              <a:tabLst>
                <a:tab pos="84138" algn="l"/>
                <a:tab pos="357188" algn="l"/>
                <a:tab pos="536575" algn="l"/>
              </a:tabLst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tabLst>
                <a:tab pos="179388" algn="l"/>
                <a:tab pos="357188" algn="l"/>
                <a:tab pos="536575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067944" y="1700808"/>
            <a:ext cx="0" cy="5031854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781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61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Stack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i="1" dirty="0" smtClean="0"/>
              <a:t>Abstract Data Type</a:t>
            </a:r>
            <a:r>
              <a:rPr lang="en-US" i="1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kebanyakan</a:t>
            </a:r>
            <a:r>
              <a:rPr lang="en-US" dirty="0" smtClean="0"/>
              <a:t> Bahasa </a:t>
            </a:r>
            <a:r>
              <a:rPr lang="en-US" dirty="0" err="1" smtClean="0"/>
              <a:t>pemrograman</a:t>
            </a:r>
            <a:r>
              <a:rPr lang="en-US" dirty="0" smtClean="0"/>
              <a:t>.</a:t>
            </a:r>
          </a:p>
          <a:p>
            <a:endParaRPr lang="en-US" i="1" dirty="0" smtClean="0"/>
          </a:p>
          <a:p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i="1" dirty="0" smtClean="0"/>
              <a:t>Stack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b="1" dirty="0"/>
              <a:t>Stacks </a:t>
            </a:r>
            <a:r>
              <a:rPr lang="en-US" dirty="0" err="1" smtClean="0"/>
              <a:t>digunakan</a:t>
            </a:r>
            <a:r>
              <a:rPr lang="en-US" b="1" dirty="0" smtClean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kontainer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menampung</a:t>
            </a:r>
            <a:r>
              <a:rPr lang="en-US" b="1" dirty="0"/>
              <a:t> object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mengeluarkannya</a:t>
            </a:r>
            <a:r>
              <a:rPr lang="en-US" b="1" dirty="0"/>
              <a:t> </a:t>
            </a:r>
            <a:r>
              <a:rPr lang="en-US" b="1" dirty="0" err="1"/>
              <a:t>kembali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urutan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7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(Cara </a:t>
            </a:r>
            <a:r>
              <a:rPr lang="en-US" dirty="0" err="1" smtClean="0"/>
              <a:t>Operasi</a:t>
            </a:r>
            <a:r>
              <a:rPr lang="en-US" dirty="0" smtClean="0"/>
              <a:t>)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First In Last Out (</a:t>
            </a:r>
            <a:r>
              <a:rPr lang="en-US" b="1" dirty="0"/>
              <a:t>FILO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Last in First Out (</a:t>
            </a:r>
            <a:r>
              <a:rPr lang="en-US" b="1" dirty="0"/>
              <a:t>LIFO</a:t>
            </a:r>
            <a:r>
              <a:rPr lang="en-US" dirty="0" smtClean="0"/>
              <a:t>).</a:t>
            </a:r>
          </a:p>
          <a:p>
            <a:pPr marL="667512" lvl="2" indent="0">
              <a:buNone/>
            </a:pPr>
            <a:r>
              <a:rPr lang="en-US" dirty="0"/>
              <a:t>Stack </a:t>
            </a:r>
            <a:r>
              <a:rPr lang="en-US" dirty="0" err="1"/>
              <a:t>dapat</a:t>
            </a:r>
            <a:r>
              <a:rPr lang="en-US" dirty="0"/>
              <a:t> di-</a:t>
            </a:r>
            <a:r>
              <a:rPr lang="en-US" dirty="0" err="1"/>
              <a:t>ilustrasikan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tumpukan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; </a:t>
            </a:r>
            <a:endParaRPr lang="en-US" dirty="0" smtClean="0"/>
          </a:p>
          <a:p>
            <a:pPr marL="667512" lvl="2" indent="0">
              <a:buNone/>
            </a:pPr>
            <a:r>
              <a:rPr lang="en-US" dirty="0" err="1" smtClean="0"/>
              <a:t>letakkan</a:t>
            </a:r>
            <a:r>
              <a:rPr lang="en-US" dirty="0" smtClean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meja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di </a:t>
            </a:r>
            <a:r>
              <a:rPr lang="en-US" dirty="0" err="1"/>
              <a:t>atasnya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buku-buku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 rot="5400000">
            <a:off x="3536355" y="501392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Exit</a:t>
            </a:r>
            <a:endParaRPr lang="en-US" sz="1100" b="1"/>
          </a:p>
        </p:txBody>
      </p:sp>
      <p:sp>
        <p:nvSpPr>
          <p:cNvPr id="5" name="Left Arrow 4"/>
          <p:cNvSpPr/>
          <p:nvPr/>
        </p:nvSpPr>
        <p:spPr>
          <a:xfrm rot="16200000">
            <a:off x="4222155" y="501392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Entry</a:t>
            </a:r>
            <a:endParaRPr lang="en-US" sz="1100" b="1"/>
          </a:p>
        </p:txBody>
      </p:sp>
      <p:sp>
        <p:nvSpPr>
          <p:cNvPr id="6" name="Rectangle 5"/>
          <p:cNvSpPr/>
          <p:nvPr/>
        </p:nvSpPr>
        <p:spPr>
          <a:xfrm>
            <a:off x="3383955" y="592832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Buku 1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83955" y="562352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Buku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3955" y="531872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Buku 3</a:t>
            </a:r>
          </a:p>
        </p:txBody>
      </p:sp>
      <p:sp>
        <p:nvSpPr>
          <p:cNvPr id="9" name="Rectangle 8"/>
          <p:cNvSpPr/>
          <p:nvPr/>
        </p:nvSpPr>
        <p:spPr>
          <a:xfrm>
            <a:off x="3383955" y="501392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Buku 4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275856" y="486152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5856" y="630932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10735" y="486152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489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xit" presetSubtype="1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Push()</a:t>
            </a:r>
          </a:p>
          <a:p>
            <a:pPr marL="363538" indent="0">
              <a:buNone/>
            </a:pPr>
            <a:r>
              <a:rPr lang="en-US" dirty="0" err="1">
                <a:sym typeface="Wingdings" pitchFamily="2" charset="2"/>
              </a:rPr>
              <a:t>Operasi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penambahan</a:t>
            </a:r>
            <a:r>
              <a:rPr lang="en-US" dirty="0">
                <a:sym typeface="Wingdings" pitchFamily="2" charset="2"/>
              </a:rPr>
              <a:t> item di </a:t>
            </a:r>
            <a:r>
              <a:rPr lang="en-US" dirty="0" err="1">
                <a:sym typeface="Wingdings" pitchFamily="2" charset="2"/>
              </a:rPr>
              <a:t>atas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tumpukan</a:t>
            </a:r>
            <a:r>
              <a:rPr lang="en-US" dirty="0">
                <a:sym typeface="Wingdings" pitchFamily="2" charset="2"/>
              </a:rPr>
              <a:t> (stack).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Pop()</a:t>
            </a:r>
          </a:p>
          <a:p>
            <a:pPr marL="363538" indent="0">
              <a:buNone/>
            </a:pPr>
            <a:r>
              <a:rPr lang="en-US" dirty="0" err="1">
                <a:sym typeface="Wingdings" pitchFamily="2" charset="2"/>
              </a:rPr>
              <a:t>Operasi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pengambilan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atau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mengeluarkan</a:t>
            </a:r>
            <a:r>
              <a:rPr lang="en-US" dirty="0">
                <a:sym typeface="Wingdings" pitchFamily="2" charset="2"/>
              </a:rPr>
              <a:t> item </a:t>
            </a:r>
            <a:r>
              <a:rPr lang="en-US" dirty="0" err="1">
                <a:sym typeface="Wingdings" pitchFamily="2" charset="2"/>
              </a:rPr>
              <a:t>dari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tumpukan</a:t>
            </a:r>
            <a:r>
              <a:rPr lang="en-US" dirty="0">
                <a:sym typeface="Wingdings" pitchFamily="2" charset="2"/>
              </a:rPr>
              <a:t> (stack).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1550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Push </a:t>
            </a:r>
            <a:r>
              <a:rPr lang="en-US" dirty="0" err="1" smtClean="0"/>
              <a:t>pada</a:t>
            </a:r>
            <a:r>
              <a:rPr lang="en-US" dirty="0" smtClean="0"/>
              <a:t> Stack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139323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47800" y="2805494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2471665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2137836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ttp://ptgmedia.pearsoncmg.com/images/irf_guide_java_friesen4/elementLinks/020609fig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93" y="3730781"/>
            <a:ext cx="3009900" cy="286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57700" y="1644352"/>
            <a:ext cx="4229100" cy="4525963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Proses </a:t>
            </a:r>
            <a:r>
              <a:rPr lang="en-US" b="1" dirty="0" smtClean="0">
                <a:sym typeface="Wingdings" pitchFamily="2" charset="2"/>
              </a:rPr>
              <a:t>push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menambahkan</a:t>
            </a:r>
            <a:r>
              <a:rPr lang="en-US" dirty="0" smtClean="0">
                <a:sym typeface="Wingdings" pitchFamily="2" charset="2"/>
              </a:rPr>
              <a:t> item </a:t>
            </a:r>
            <a:r>
              <a:rPr lang="en-US" dirty="0" err="1" smtClean="0">
                <a:sym typeface="Wingdings" pitchFamily="2" charset="2"/>
              </a:rPr>
              <a:t>baru</a:t>
            </a:r>
            <a:r>
              <a:rPr lang="en-US" dirty="0" smtClean="0">
                <a:sym typeface="Wingdings" pitchFamily="2" charset="2"/>
              </a:rPr>
              <a:t> di </a:t>
            </a:r>
            <a:r>
              <a:rPr lang="en-US" dirty="0" err="1" smtClean="0">
                <a:sym typeface="Wingdings" pitchFamily="2" charset="2"/>
              </a:rPr>
              <a:t>tumpukan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paling </a:t>
            </a:r>
            <a:r>
              <a:rPr lang="en-US" dirty="0" err="1">
                <a:sym typeface="Wingdings" pitchFamily="2" charset="2"/>
              </a:rPr>
              <a:t>atas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terakhir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err="1">
                <a:sym typeface="Wingdings" pitchFamily="2" charset="2"/>
              </a:rPr>
              <a:t>pada</a:t>
            </a:r>
            <a:r>
              <a:rPr lang="en-US" dirty="0">
                <a:sym typeface="Wingdings" pitchFamily="2" charset="2"/>
              </a:rPr>
              <a:t> stack.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71600" y="2081594"/>
            <a:ext cx="1752600" cy="1447800"/>
            <a:chOff x="5105400" y="4800600"/>
            <a:chExt cx="1752600" cy="14478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105400" y="4800600"/>
              <a:ext cx="0" cy="144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105400" y="6248400"/>
              <a:ext cx="1752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840279" y="4800600"/>
              <a:ext cx="0" cy="144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0698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Pop </a:t>
            </a:r>
            <a:r>
              <a:rPr lang="en-US" dirty="0" err="1" smtClean="0"/>
              <a:t>pada</a:t>
            </a:r>
            <a:r>
              <a:rPr lang="en-US" dirty="0" smtClean="0"/>
              <a:t> Stack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57700" y="1644352"/>
            <a:ext cx="4229100" cy="4525963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Proses </a:t>
            </a:r>
            <a:r>
              <a:rPr lang="en-US" b="1" dirty="0">
                <a:sym typeface="Wingdings" pitchFamily="2" charset="2"/>
              </a:rPr>
              <a:t>pop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dimulai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dari</a:t>
            </a:r>
            <a:r>
              <a:rPr lang="en-US" dirty="0">
                <a:sym typeface="Wingdings" pitchFamily="2" charset="2"/>
              </a:rPr>
              <a:t> item </a:t>
            </a:r>
            <a:r>
              <a:rPr lang="en-US" dirty="0" err="1">
                <a:sym typeface="Wingdings" pitchFamily="2" charset="2"/>
              </a:rPr>
              <a:t>pada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tumpukan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atas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terakhir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err="1">
                <a:sym typeface="Wingdings" pitchFamily="2" charset="2"/>
              </a:rPr>
              <a:t>pada</a:t>
            </a:r>
            <a:r>
              <a:rPr lang="en-US" dirty="0">
                <a:sym typeface="Wingdings" pitchFamily="2" charset="2"/>
              </a:rPr>
              <a:t> stack.</a:t>
            </a:r>
            <a:endParaRPr lang="en-US" dirty="0"/>
          </a:p>
        </p:txBody>
      </p:sp>
      <p:pic>
        <p:nvPicPr>
          <p:cNvPr id="14" name="Picture 4" descr="http://ptgmedia.pearsoncmg.com/images/irf_guide_java_friesen4/elementLinks/020609fig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4267200"/>
            <a:ext cx="24003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447800" y="3095171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47800" y="2761342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447800" y="2427513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447800" y="2093684"/>
            <a:ext cx="1600200" cy="3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371600" y="2037442"/>
            <a:ext cx="1752600" cy="1447800"/>
            <a:chOff x="5105400" y="4800600"/>
            <a:chExt cx="1752600" cy="14478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105400" y="4800600"/>
              <a:ext cx="0" cy="144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105400" y="6248400"/>
              <a:ext cx="1752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840279" y="4800600"/>
              <a:ext cx="0" cy="144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6560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xit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Stack Java API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By: Augury El Rayeb</a:t>
            </a:r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Stack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Stack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i="1" dirty="0" smtClean="0"/>
              <a:t>Abstract Data Type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b="1" dirty="0" smtClean="0"/>
              <a:t>Stacks </a:t>
            </a:r>
            <a:r>
              <a:rPr lang="en-US" dirty="0" err="1" smtClean="0"/>
              <a:t>digunakan</a:t>
            </a:r>
            <a:r>
              <a:rPr lang="en-US" b="1" dirty="0" smtClean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kontainer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menampung</a:t>
            </a:r>
            <a:r>
              <a:rPr lang="en-US" b="1" dirty="0"/>
              <a:t> object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mengeluarkannya</a:t>
            </a:r>
            <a:r>
              <a:rPr lang="en-US" b="1" dirty="0"/>
              <a:t> </a:t>
            </a:r>
            <a:r>
              <a:rPr lang="en-US" b="1" dirty="0" err="1"/>
              <a:t>kembali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urutan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Stack </a:t>
            </a:r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b="1" dirty="0"/>
              <a:t>Last in First Out </a:t>
            </a:r>
            <a:r>
              <a:rPr lang="en-US" dirty="0"/>
              <a:t>(</a:t>
            </a:r>
            <a:r>
              <a:rPr lang="en-US" b="1" dirty="0"/>
              <a:t>LIFO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smtClean="0"/>
              <a:t>First </a:t>
            </a:r>
            <a:r>
              <a:rPr lang="en-US" b="1" dirty="0"/>
              <a:t>In Last Out </a:t>
            </a:r>
            <a:r>
              <a:rPr lang="en-US" dirty="0"/>
              <a:t>(</a:t>
            </a:r>
            <a:r>
              <a:rPr lang="en-US" b="1" dirty="0"/>
              <a:t>FILO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 rot="5400000">
            <a:off x="6049948" y="538160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Exit</a:t>
            </a:r>
            <a:endParaRPr lang="en-US" sz="1100" b="1"/>
          </a:p>
        </p:txBody>
      </p:sp>
      <p:sp>
        <p:nvSpPr>
          <p:cNvPr id="5" name="Left Arrow 4"/>
          <p:cNvSpPr/>
          <p:nvPr/>
        </p:nvSpPr>
        <p:spPr>
          <a:xfrm rot="16200000">
            <a:off x="6735748" y="5381600"/>
            <a:ext cx="762000" cy="304800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smtClean="0"/>
              <a:t>Entry</a:t>
            </a:r>
            <a:endParaRPr lang="en-US" sz="1100" b="1"/>
          </a:p>
        </p:txBody>
      </p:sp>
      <p:sp>
        <p:nvSpPr>
          <p:cNvPr id="6" name="Rectangle 5"/>
          <p:cNvSpPr/>
          <p:nvPr/>
        </p:nvSpPr>
        <p:spPr>
          <a:xfrm>
            <a:off x="5897548" y="629600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7548" y="599120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 2</a:t>
            </a:r>
          </a:p>
        </p:txBody>
      </p:sp>
      <p:sp>
        <p:nvSpPr>
          <p:cNvPr id="8" name="Rectangle 7"/>
          <p:cNvSpPr/>
          <p:nvPr/>
        </p:nvSpPr>
        <p:spPr>
          <a:xfrm>
            <a:off x="5897548" y="568640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 3</a:t>
            </a:r>
          </a:p>
        </p:txBody>
      </p:sp>
      <p:sp>
        <p:nvSpPr>
          <p:cNvPr id="9" name="Rectangle 8"/>
          <p:cNvSpPr/>
          <p:nvPr/>
        </p:nvSpPr>
        <p:spPr>
          <a:xfrm>
            <a:off x="5897548" y="5381600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 4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89449" y="52292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89449" y="667700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24328" y="52292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809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6642</TotalTime>
  <Words>1042</Words>
  <Application>Microsoft Office PowerPoint</Application>
  <PresentationFormat>On-screen Show (4:3)</PresentationFormat>
  <Paragraphs>371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Georgia</vt:lpstr>
      <vt:lpstr>Trebuchet MS</vt:lpstr>
      <vt:lpstr>Wingdings</vt:lpstr>
      <vt:lpstr>Wingdings 2</vt:lpstr>
      <vt:lpstr>Urban</vt:lpstr>
      <vt:lpstr>FONDASI PEMROGRAMAN &amp; STRUKTUR DATA #11</vt:lpstr>
      <vt:lpstr>Apa itu Stack</vt:lpstr>
      <vt:lpstr>Stack dalam Struktur Data</vt:lpstr>
      <vt:lpstr>Mekanisme (Cara Operasi) Stack</vt:lpstr>
      <vt:lpstr>Operasi Dasar Stack</vt:lpstr>
      <vt:lpstr>Operasi Push pada Stack</vt:lpstr>
      <vt:lpstr>Operasi Pop pada Stack</vt:lpstr>
      <vt:lpstr>Pengenalan dan Penggunaan Stack Java API</vt:lpstr>
      <vt:lpstr>Stack dalam Struktur Data</vt:lpstr>
      <vt:lpstr>Stack dengan Java API</vt:lpstr>
      <vt:lpstr>Method pada Class Stack Java API</vt:lpstr>
      <vt:lpstr>Contoh Membuat Stack, Memeriksa Apakah Stack Empty dan Push (Memasukkan) Item ke dalam Stack</vt:lpstr>
      <vt:lpstr>Contoh Peek (Melihat Item Posisi Paling Atas) pada Stack dan Pop (Mengeluarkan Item paling atas) dari Stack</vt:lpstr>
      <vt:lpstr>Contoh Search (Melihat Posisi Suatu Item dalam Stack)</vt:lpstr>
      <vt:lpstr>Contoh Kasus Stack</vt:lpstr>
      <vt:lpstr>Stack Contoh Kasus Mengambil Item Berdasarkan Nama Item</vt:lpstr>
      <vt:lpstr>Algoritma Stack Contoh Kasus Mengambil Item Berdasarkan Nama Item</vt:lpstr>
      <vt:lpstr>Kode Program Stack Contoh Kasus Mengambil Item Berdasarkan Nama Item</vt:lpstr>
      <vt:lpstr>Stack Contoh Kasus  Memindahkan Item pada Tumpukan Bawah ke Atas Berdasarkan Nama Item</vt:lpstr>
      <vt:lpstr>Algoritma Stack Contoh Kasus  Memindahkan Item pada Tumpukan Bawah ke Atas Berdasarkan Nama Item</vt:lpstr>
      <vt:lpstr>Kode Program Stack Contoh Kasus  Memindahkan Item pada Tumpukan Bawah ke Atas Berdasarkan Nama Item</vt:lpstr>
      <vt:lpstr>Stack Contoh Kasus  Memindahkan Item pada Tumpukan Atas ke Bawah Berdasarkan Nama Item</vt:lpstr>
      <vt:lpstr>Algoritma Stack Contoh Kasus  Memindahkan Item pada Tumpukan Atas ke Bawah Berdasarkan Nama Item</vt:lpstr>
      <vt:lpstr>Kode Program Stack Contoh Kasus  Memindahkan Item pada Tumpukan Atas ke Bawah Berdasarkan Nama Item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561</cp:revision>
  <dcterms:created xsi:type="dcterms:W3CDTF">2011-09-16T02:11:44Z</dcterms:created>
  <dcterms:modified xsi:type="dcterms:W3CDTF">2019-11-04T01:44:17Z</dcterms:modified>
</cp:coreProperties>
</file>