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3"/>
  </p:notesMasterIdLst>
  <p:handoutMasterIdLst>
    <p:handoutMasterId r:id="rId34"/>
  </p:handoutMasterIdLst>
  <p:sldIdLst>
    <p:sldId id="256" r:id="rId2"/>
    <p:sldId id="333" r:id="rId3"/>
    <p:sldId id="322" r:id="rId4"/>
    <p:sldId id="329" r:id="rId5"/>
    <p:sldId id="323" r:id="rId6"/>
    <p:sldId id="330" r:id="rId7"/>
    <p:sldId id="273" r:id="rId8"/>
    <p:sldId id="331" r:id="rId9"/>
    <p:sldId id="332" r:id="rId10"/>
    <p:sldId id="260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Pengenalan Sorting" id="{3FE4D200-E1AE-41E5-B0DA-0FAB7A9FAD27}">
          <p14:sldIdLst>
            <p14:sldId id="333"/>
            <p14:sldId id="322"/>
            <p14:sldId id="329"/>
            <p14:sldId id="323"/>
            <p14:sldId id="330"/>
            <p14:sldId id="273"/>
            <p14:sldId id="331"/>
            <p14:sldId id="332"/>
          </p14:sldIdLst>
        </p14:section>
        <p14:section name="Bubble Sort" id="{14EA82B4-0301-4FAD-B9FA-22C01E4161F6}">
          <p14:sldIdLst>
            <p14:sldId id="260"/>
            <p14:sldId id="334"/>
            <p14:sldId id="335"/>
            <p14:sldId id="336"/>
            <p14:sldId id="337"/>
            <p14:sldId id="338"/>
            <p14:sldId id="339"/>
          </p14:sldIdLst>
        </p14:section>
        <p14:section name="Selection Sort" id="{996C8779-66DB-46D3-AFD3-5B9F20E9E4E3}">
          <p14:sldIdLst>
            <p14:sldId id="340"/>
            <p14:sldId id="341"/>
            <p14:sldId id="342"/>
            <p14:sldId id="343"/>
            <p14:sldId id="344"/>
            <p14:sldId id="345"/>
            <p14:sldId id="346"/>
          </p14:sldIdLst>
        </p14:section>
        <p14:section name="Insertion Sort" id="{F1E0C712-4DE2-4BF7-AF64-8C35225E78F0}">
          <p14:sldIdLst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005" autoAdjust="0"/>
  </p:normalViewPr>
  <p:slideViewPr>
    <p:cSldViewPr>
      <p:cViewPr varScale="1">
        <p:scale>
          <a:sx n="56" d="100"/>
          <a:sy n="56" d="100"/>
        </p:scale>
        <p:origin x="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baseline="0" dirty="0" smtClean="0"/>
              <a:t> method </a:t>
            </a:r>
            <a:r>
              <a:rPr lang="en-US" baseline="0" dirty="0" err="1" smtClean="0"/>
              <a:t>hitungLuas</a:t>
            </a:r>
            <a:r>
              <a:rPr lang="en-US" baseline="0" dirty="0" smtClean="0"/>
              <a:t>()</a:t>
            </a:r>
          </a:p>
          <a:p>
            <a:r>
              <a:rPr lang="en-US" baseline="0" dirty="0" smtClean="0"/>
              <a:t>Method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bidang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ingin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luasnya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457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baseline="0" dirty="0" smtClean="0"/>
              <a:t> method </a:t>
            </a:r>
            <a:r>
              <a:rPr lang="en-US" baseline="0" dirty="0" err="1" smtClean="0"/>
              <a:t>hitungLuas</a:t>
            </a:r>
            <a:r>
              <a:rPr lang="en-US" baseline="0" dirty="0" smtClean="0"/>
              <a:t>()</a:t>
            </a:r>
          </a:p>
          <a:p>
            <a:r>
              <a:rPr lang="en-US" baseline="0" dirty="0" smtClean="0"/>
              <a:t>Method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bidang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ingin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luasnya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7531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58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baseline="0" dirty="0" smtClean="0"/>
              <a:t> method </a:t>
            </a:r>
            <a:r>
              <a:rPr lang="en-US" baseline="0" dirty="0" err="1" smtClean="0"/>
              <a:t>hitungLuas</a:t>
            </a:r>
            <a:r>
              <a:rPr lang="en-US" baseline="0" dirty="0" smtClean="0"/>
              <a:t>()</a:t>
            </a:r>
          </a:p>
          <a:p>
            <a:r>
              <a:rPr lang="en-US" baseline="0" dirty="0" smtClean="0"/>
              <a:t>Method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bidang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ingin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luasnya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67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7544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Perhatikan</a:t>
            </a:r>
            <a:r>
              <a:rPr lang="en-US" baseline="0" dirty="0" smtClean="0"/>
              <a:t> method </a:t>
            </a:r>
            <a:r>
              <a:rPr lang="en-US" baseline="0" dirty="0" err="1" smtClean="0"/>
              <a:t>hitungLuas</a:t>
            </a:r>
            <a:r>
              <a:rPr lang="en-US" baseline="0" dirty="0" smtClean="0"/>
              <a:t>()</a:t>
            </a:r>
          </a:p>
          <a:p>
            <a:r>
              <a:rPr lang="en-US" baseline="0" dirty="0" smtClean="0"/>
              <a:t>Method </a:t>
            </a:r>
            <a:r>
              <a:rPr lang="en-US" baseline="0" dirty="0" err="1" smtClean="0"/>
              <a:t>tersebut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bidang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ingin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dihitung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luasnya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666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303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27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Bubble Sort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8220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Bubble sort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b="1" dirty="0" err="1" smtClean="0"/>
              <a:t>membandingkan</a:t>
            </a:r>
            <a:r>
              <a:rPr lang="en-US" b="1" dirty="0" smtClean="0"/>
              <a:t> </a:t>
            </a:r>
            <a:r>
              <a:rPr lang="en-US" b="1" dirty="0" err="1" smtClean="0"/>
              <a:t>tiap</a:t>
            </a:r>
            <a:r>
              <a:rPr lang="en-US" b="1" dirty="0" smtClean="0"/>
              <a:t> </a:t>
            </a:r>
            <a:r>
              <a:rPr lang="en-US" b="1" dirty="0" err="1" smtClean="0"/>
              <a:t>elemen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elemen</a:t>
            </a:r>
            <a:r>
              <a:rPr lang="en-US" b="1" dirty="0" smtClean="0"/>
              <a:t> </a:t>
            </a:r>
            <a:r>
              <a:rPr lang="en-US" b="1" dirty="0" err="1" smtClean="0"/>
              <a:t>berikutnya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disebelahnya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b="1" dirty="0" err="1" smtClean="0"/>
              <a:t>pertukaran</a:t>
            </a:r>
            <a:r>
              <a:rPr lang="en-US" b="1" dirty="0" smtClean="0"/>
              <a:t> </a:t>
            </a:r>
            <a:r>
              <a:rPr lang="en-US" b="1" dirty="0" err="1" smtClean="0"/>
              <a:t>tempat</a:t>
            </a:r>
            <a:r>
              <a:rPr lang="en-US" b="1" dirty="0" smtClean="0"/>
              <a:t> </a:t>
            </a:r>
            <a:r>
              <a:rPr lang="en-US" b="1" dirty="0" err="1" smtClean="0"/>
              <a:t>jika</a:t>
            </a:r>
            <a:r>
              <a:rPr lang="en-US" b="1" dirty="0" smtClean="0"/>
              <a:t> </a:t>
            </a:r>
            <a:r>
              <a:rPr lang="en-US" b="1" dirty="0" err="1" smtClean="0"/>
              <a:t>urutannya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sesuai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3033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Mekanisme</a:t>
            </a:r>
            <a:r>
              <a:rPr lang="en-US" dirty="0" smtClean="0"/>
              <a:t> 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ascending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/>
              <a:t>Rule </a:t>
            </a:r>
            <a:r>
              <a:rPr lang="en-US" dirty="0" err="1"/>
              <a:t>pada</a:t>
            </a:r>
            <a:r>
              <a:rPr lang="en-US" dirty="0"/>
              <a:t> Bubble Sort: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Mulai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kiri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bandingkan</a:t>
            </a:r>
            <a:r>
              <a:rPr lang="en-US" b="1" dirty="0">
                <a:solidFill>
                  <a:schemeClr val="tx2"/>
                </a:solidFill>
              </a:rPr>
              <a:t> 2 item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US" b="1" dirty="0" err="1">
                <a:solidFill>
                  <a:schemeClr val="tx2"/>
                </a:solidFill>
              </a:rPr>
              <a:t>Jika</a:t>
            </a:r>
            <a:r>
              <a:rPr lang="en-US" b="1" dirty="0">
                <a:solidFill>
                  <a:schemeClr val="tx2"/>
                </a:solidFill>
              </a:rPr>
              <a:t> yang di </a:t>
            </a:r>
            <a:r>
              <a:rPr lang="en-US" b="1" dirty="0" err="1">
                <a:solidFill>
                  <a:schemeClr val="tx2"/>
                </a:solidFill>
              </a:rPr>
              <a:t>sebelah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kiri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lebih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besar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tukar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tempat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US" b="1" dirty="0" err="1">
                <a:solidFill>
                  <a:schemeClr val="tx2"/>
                </a:solidFill>
              </a:rPr>
              <a:t>Geser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satu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posisi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kanan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untuk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melakukan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pembandingan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selanjutnya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/>
              <a:t>Lakukan</a:t>
            </a:r>
            <a:r>
              <a:rPr lang="en-US" dirty="0"/>
              <a:t> rule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paling </a:t>
            </a:r>
            <a:r>
              <a:rPr lang="en-US" dirty="0" err="1"/>
              <a:t>kanan</a:t>
            </a:r>
            <a:r>
              <a:rPr lang="en-US" dirty="0"/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51087" y="175632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5351087" y="292494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>
            <a:off x="6516216" y="2447871"/>
            <a:ext cx="616944" cy="110217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94231" y="2492896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&gt; 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5399" y="3512913"/>
            <a:ext cx="631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5351087" y="3891067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402222" y="4632510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17 &gt; 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7380312" y="4579326"/>
            <a:ext cx="616944" cy="110217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5351087" y="4962693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5398" y="5704136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17 &gt; 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843488" y="5650952"/>
            <a:ext cx="616944" cy="110217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5351087" y="5962643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4411125" y="2083977"/>
            <a:ext cx="102463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422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8" grpId="0"/>
      <p:bldP spid="20" grpId="0"/>
      <p:bldP spid="21" grpId="0" animBg="1"/>
      <p:bldP spid="23" grpId="0"/>
      <p:bldP spid="24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Mekanisme</a:t>
            </a:r>
            <a:r>
              <a:rPr lang="en-US" dirty="0" smtClean="0"/>
              <a:t> Bubble Sort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999401" y="175632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248360" y="2359913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&lt; 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999401" y="292494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9" name="Freeform 28"/>
          <p:cNvSpPr/>
          <p:nvPr/>
        </p:nvSpPr>
        <p:spPr>
          <a:xfrm>
            <a:off x="2602394" y="3606387"/>
            <a:ext cx="616944" cy="110217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80409" y="3651412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&gt; 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999401" y="397283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 rot="16200000">
            <a:off x="93684" y="2083977"/>
            <a:ext cx="105349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7924" y="4592357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&lt; 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999401" y="4960107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480368" y="5589240"/>
            <a:ext cx="6527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12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/>
          </p:nvPr>
        </p:nvGraphicFramePr>
        <p:xfrm>
          <a:off x="999401" y="5966331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 rot="16200000">
            <a:off x="4610912" y="2083977"/>
            <a:ext cx="105349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5514952" y="1737085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1" name="Freeform 40"/>
          <p:cNvSpPr/>
          <p:nvPr/>
        </p:nvSpPr>
        <p:spPr>
          <a:xfrm>
            <a:off x="6738511" y="2420888"/>
            <a:ext cx="616944" cy="110217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1373" y="2465913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&gt; 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5514952" y="2922121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7142865" y="3551557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&lt; 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5514952" y="3965690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563740" y="4595126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&lt; 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/>
          </p:nvPr>
        </p:nvGraphicFramePr>
        <p:xfrm>
          <a:off x="5514952" y="495980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8004005" y="5589240"/>
            <a:ext cx="662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12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/>
          </p:nvPr>
        </p:nvGraphicFramePr>
        <p:xfrm>
          <a:off x="5514952" y="597253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677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30" grpId="0"/>
      <p:bldP spid="32" grpId="0" animBg="1"/>
      <p:bldP spid="33" grpId="0"/>
      <p:bldP spid="36" grpId="0"/>
      <p:bldP spid="38" grpId="0" animBg="1"/>
      <p:bldP spid="41" grpId="0" animBg="1"/>
      <p:bldP spid="42" grpId="0"/>
      <p:bldP spid="45" grpId="0"/>
      <p:bldP spid="47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Bubble Sort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4495800" cy="475654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ascending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 smtClean="0"/>
              <a:t>).</a:t>
            </a:r>
          </a:p>
          <a:p>
            <a:pPr marL="109728" indent="0">
              <a:buNone/>
            </a:pPr>
            <a:r>
              <a:rPr lang="en-US" dirty="0" err="1" smtClean="0"/>
              <a:t>Terdapat</a:t>
            </a:r>
            <a:r>
              <a:rPr lang="en-US" dirty="0" smtClean="0"/>
              <a:t> data </a:t>
            </a:r>
            <a:r>
              <a:rPr lang="en-US" dirty="0" err="1" smtClean="0"/>
              <a:t>sebanyak</a:t>
            </a:r>
            <a:r>
              <a:rPr lang="en-US" dirty="0" smtClean="0"/>
              <a:t> n </a:t>
            </a:r>
            <a:r>
              <a:rPr lang="en-US" dirty="0" err="1" smtClean="0"/>
              <a:t>dalam</a:t>
            </a:r>
            <a:r>
              <a:rPr lang="en-US" dirty="0" smtClean="0"/>
              <a:t> array. (</a:t>
            </a:r>
            <a:r>
              <a:rPr lang="en-US" dirty="0" err="1" smtClean="0"/>
              <a:t>ingat</a:t>
            </a:r>
            <a:r>
              <a:rPr lang="en-US" dirty="0" smtClean="0"/>
              <a:t> index array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0)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: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Bandingkan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elemen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sekarang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elemen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berikutnya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mulai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kiri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r>
              <a:rPr lang="en-US" dirty="0" smtClean="0">
                <a:solidFill>
                  <a:schemeClr val="tx1"/>
                </a:solidFill>
              </a:rPr>
              <a:t> &gt; </a:t>
            </a:r>
            <a:r>
              <a:rPr lang="en-US" dirty="0" err="1" smtClean="0">
                <a:solidFill>
                  <a:schemeClr val="tx1"/>
                </a:solidFill>
              </a:rPr>
              <a:t>elemen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tukar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Geser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posisi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berikutnya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Ulangi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1 - 2 </a:t>
            </a:r>
            <a:r>
              <a:rPr lang="en-US" dirty="0" err="1" smtClean="0">
                <a:solidFill>
                  <a:schemeClr val="tx1"/>
                </a:solidFill>
              </a:rPr>
              <a:t>selagi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item-1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n-1)</a:t>
            </a:r>
            <a:endParaRPr lang="en-US" dirty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Ulangi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1 - 3 </a:t>
            </a:r>
            <a:r>
              <a:rPr lang="en-US" dirty="0" err="1">
                <a:solidFill>
                  <a:schemeClr val="tx1"/>
                </a:solidFill>
              </a:rPr>
              <a:t>selagi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dari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 item-1 (n-1)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836712"/>
            <a:ext cx="2160390" cy="5764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36246" y="1988840"/>
            <a:ext cx="2391916" cy="187220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36096" y="3946376"/>
            <a:ext cx="2391916" cy="34872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Line Callout 1 (Accent Bar) 10"/>
          <p:cNvSpPr/>
          <p:nvPr/>
        </p:nvSpPr>
        <p:spPr>
          <a:xfrm>
            <a:off x="8144201" y="2204864"/>
            <a:ext cx="792088" cy="360040"/>
          </a:xfrm>
          <a:prstGeom prst="accentCallout1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1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Line Callout 1 (Accent Bar) 11"/>
          <p:cNvSpPr/>
          <p:nvPr/>
        </p:nvSpPr>
        <p:spPr>
          <a:xfrm>
            <a:off x="8144200" y="3789040"/>
            <a:ext cx="892295" cy="337356"/>
          </a:xfrm>
          <a:prstGeom prst="accentCallout1">
            <a:avLst>
              <a:gd name="adj1" fmla="val 18750"/>
              <a:gd name="adj2" fmla="val -8333"/>
              <a:gd name="adj3" fmla="val 96923"/>
              <a:gd name="adj4" fmla="val -34799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2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Line Callout 1 (Accent Bar) 12"/>
          <p:cNvSpPr/>
          <p:nvPr/>
        </p:nvSpPr>
        <p:spPr>
          <a:xfrm>
            <a:off x="8144200" y="4941168"/>
            <a:ext cx="892295" cy="337356"/>
          </a:xfrm>
          <a:prstGeom prst="accentCallout1">
            <a:avLst>
              <a:gd name="adj1" fmla="val 18750"/>
              <a:gd name="adj2" fmla="val -8333"/>
              <a:gd name="adj3" fmla="val -18352"/>
              <a:gd name="adj4" fmla="val -112541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Line Callout 1 (Accent Bar) 13"/>
          <p:cNvSpPr/>
          <p:nvPr/>
        </p:nvSpPr>
        <p:spPr>
          <a:xfrm>
            <a:off x="8144200" y="5467908"/>
            <a:ext cx="892295" cy="337356"/>
          </a:xfrm>
          <a:prstGeom prst="accentCallout1">
            <a:avLst>
              <a:gd name="adj1" fmla="val 18750"/>
              <a:gd name="adj2" fmla="val -8333"/>
              <a:gd name="adj3" fmla="val 112500"/>
              <a:gd name="adj4" fmla="val -106651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4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765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764704"/>
            <a:ext cx="4546848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1988840"/>
            <a:ext cx="3960440" cy="46085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endParaRPr lang="en-US" dirty="0" smtClean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//</a:t>
            </a:r>
            <a:r>
              <a:rPr lang="en-US" dirty="0"/>
              <a:t>Bubble Sort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err="1" smtClean="0"/>
              <a:t>i</a:t>
            </a:r>
            <a:r>
              <a:rPr lang="en-US" dirty="0" smtClean="0"/>
              <a:t>=0</a:t>
            </a:r>
            <a:r>
              <a:rPr lang="en-US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do </a:t>
            </a:r>
            <a:r>
              <a:rPr lang="en-US" dirty="0"/>
              <a:t>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j=0</a:t>
            </a:r>
            <a:r>
              <a:rPr lang="en-US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do </a:t>
            </a:r>
            <a:r>
              <a:rPr lang="en-US" dirty="0"/>
              <a:t>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	if(data[j</a:t>
            </a:r>
            <a:r>
              <a:rPr lang="en-US" dirty="0"/>
              <a:t>]&gt;data[j+1]) 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		temp=data[j</a:t>
            </a:r>
            <a:r>
              <a:rPr lang="en-US" dirty="0"/>
              <a:t>];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		data[j</a:t>
            </a:r>
            <a:r>
              <a:rPr lang="en-US" dirty="0"/>
              <a:t>]=data[j+1];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		data[j+1</a:t>
            </a:r>
            <a:r>
              <a:rPr lang="en-US" dirty="0"/>
              <a:t>]=temp;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	}</a:t>
            </a:r>
            <a:endParaRPr lang="en-US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j</a:t>
            </a:r>
            <a:r>
              <a:rPr lang="en-US" dirty="0" err="1"/>
              <a:t>++</a:t>
            </a:r>
            <a:r>
              <a:rPr lang="en-US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}</a:t>
            </a:r>
            <a:r>
              <a:rPr lang="en-US" dirty="0"/>
              <a:t>while (j&lt;n-1);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/>
              <a:t>++;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dirty="0" smtClean="0"/>
              <a:t>} </a:t>
            </a:r>
            <a:r>
              <a:rPr lang="en-US" dirty="0"/>
              <a:t>while (</a:t>
            </a:r>
            <a:r>
              <a:rPr lang="en-US" dirty="0" err="1"/>
              <a:t>i</a:t>
            </a:r>
            <a:r>
              <a:rPr lang="en-US" dirty="0"/>
              <a:t>&lt;n-1);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36" y="503596"/>
            <a:ext cx="2617812" cy="631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87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1" y="422870"/>
            <a:ext cx="3744415" cy="106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 Sort</a:t>
            </a:r>
            <a:br>
              <a:rPr lang="en-US" sz="2800" dirty="0" smtClean="0"/>
            </a:br>
            <a:r>
              <a:rPr lang="en-US" sz="2800" dirty="0" err="1" smtClean="0"/>
              <a:t>dengan</a:t>
            </a:r>
            <a:r>
              <a:rPr lang="en-US" sz="2800" dirty="0" smtClean="0"/>
              <a:t> Bubble Sort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11560" y="1621954"/>
            <a:ext cx="3744416" cy="5054252"/>
          </a:xfr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public class </a:t>
            </a:r>
            <a:r>
              <a:rPr lang="en-US" sz="1400" b="1" dirty="0" err="1" smtClean="0"/>
              <a:t>SortClass</a:t>
            </a:r>
            <a:r>
              <a:rPr lang="en-US" sz="1400" dirty="0" smtClean="0"/>
              <a:t> {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private </a:t>
            </a:r>
            <a:r>
              <a:rPr lang="en-US" sz="1400" dirty="0" err="1"/>
              <a:t>int</a:t>
            </a:r>
            <a:r>
              <a:rPr lang="en-US" sz="1400" dirty="0"/>
              <a:t> temp</a:t>
            </a:r>
            <a:r>
              <a:rPr lang="en-US" sz="14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	public </a:t>
            </a:r>
            <a:r>
              <a:rPr lang="en-US" sz="1400" dirty="0" err="1"/>
              <a:t>int</a:t>
            </a:r>
            <a:r>
              <a:rPr lang="en-US" sz="1400" dirty="0"/>
              <a:t>[] </a:t>
            </a:r>
            <a:r>
              <a:rPr lang="en-US" sz="1400" b="1" dirty="0" err="1"/>
              <a:t>ascBubbleSort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[] array</a:t>
            </a:r>
            <a:r>
              <a:rPr lang="en-US" sz="1400" dirty="0" smtClean="0"/>
              <a:t>) {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/>
              <a:t>i</a:t>
            </a:r>
            <a:r>
              <a:rPr lang="en-US" sz="1400" dirty="0"/>
              <a:t>=0; </a:t>
            </a:r>
            <a:r>
              <a:rPr lang="en-US" sz="1400" dirty="0" err="1"/>
              <a:t>int</a:t>
            </a:r>
            <a:r>
              <a:rPr lang="en-US" sz="1400" dirty="0"/>
              <a:t> j=0;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</a:t>
            </a:r>
            <a:r>
              <a:rPr lang="en-US" sz="1400" dirty="0" smtClean="0"/>
              <a:t>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/>
              <a:t>n=</a:t>
            </a:r>
            <a:r>
              <a:rPr lang="en-US" sz="1400" dirty="0" err="1"/>
              <a:t>array.length</a:t>
            </a:r>
            <a:r>
              <a:rPr lang="en-US" sz="14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</a:t>
            </a:r>
            <a:r>
              <a:rPr lang="en-US" sz="1400" dirty="0" smtClean="0"/>
              <a:t>		do </a:t>
            </a:r>
            <a:r>
              <a:rPr lang="en-US" sz="14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   </a:t>
            </a:r>
            <a:r>
              <a:rPr lang="en-US" sz="1400" dirty="0" smtClean="0"/>
              <a:t>		j=0</a:t>
            </a:r>
            <a:r>
              <a:rPr lang="en-US" sz="14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   </a:t>
            </a:r>
            <a:r>
              <a:rPr lang="en-US" sz="1400" dirty="0" smtClean="0"/>
              <a:t>		do </a:t>
            </a:r>
            <a:r>
              <a:rPr lang="en-US" sz="14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		if(array[j] &gt; array[j+1</a:t>
            </a:r>
            <a:r>
              <a:rPr lang="en-US" sz="1400" dirty="0"/>
              <a:t>]) 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		temp=array[j</a:t>
            </a:r>
            <a:r>
              <a:rPr lang="en-US" sz="1400" dirty="0"/>
              <a:t>];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            </a:t>
            </a:r>
            <a:r>
              <a:rPr lang="en-US" sz="1400" dirty="0" smtClean="0"/>
              <a:t>		array[j</a:t>
            </a:r>
            <a:r>
              <a:rPr lang="en-US" sz="1400" dirty="0"/>
              <a:t>]=array[j+1];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            </a:t>
            </a:r>
            <a:r>
              <a:rPr lang="en-US" sz="1400" dirty="0" smtClean="0"/>
              <a:t>		array[j+1</a:t>
            </a:r>
            <a:r>
              <a:rPr lang="en-US" sz="1400" dirty="0"/>
              <a:t>]=temp;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        </a:t>
            </a:r>
            <a:r>
              <a:rPr lang="en-US" sz="1400" dirty="0" smtClean="0"/>
              <a:t>		}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        </a:t>
            </a:r>
            <a:r>
              <a:rPr lang="en-US" sz="1400" dirty="0" smtClean="0"/>
              <a:t>		</a:t>
            </a:r>
            <a:r>
              <a:rPr lang="en-US" sz="1400" dirty="0" err="1" smtClean="0"/>
              <a:t>j</a:t>
            </a:r>
            <a:r>
              <a:rPr lang="en-US" sz="1400" dirty="0" err="1"/>
              <a:t>++</a:t>
            </a:r>
            <a:r>
              <a:rPr lang="en-US" sz="14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	}</a:t>
            </a:r>
            <a:r>
              <a:rPr lang="en-US" sz="1400" dirty="0"/>
              <a:t>while (j&lt;n-1);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	</a:t>
            </a:r>
            <a:r>
              <a:rPr lang="en-US" sz="1400" dirty="0" err="1" smtClean="0"/>
              <a:t>i</a:t>
            </a:r>
            <a:r>
              <a:rPr lang="en-US" sz="1400" dirty="0"/>
              <a:t>++;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} </a:t>
            </a:r>
            <a:r>
              <a:rPr lang="en-US" sz="1400" dirty="0"/>
              <a:t>while (</a:t>
            </a:r>
            <a:r>
              <a:rPr lang="en-US" sz="1400" dirty="0" err="1"/>
              <a:t>i</a:t>
            </a:r>
            <a:r>
              <a:rPr lang="en-US" sz="1400" dirty="0"/>
              <a:t>&lt;n-1);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	return </a:t>
            </a:r>
            <a:r>
              <a:rPr lang="en-US" sz="1400" dirty="0"/>
              <a:t>array</a:t>
            </a:r>
            <a:r>
              <a:rPr lang="en-US" sz="14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}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 smtClean="0"/>
              <a:t>	public </a:t>
            </a:r>
            <a:r>
              <a:rPr lang="en-US" sz="1400" dirty="0" err="1"/>
              <a:t>int</a:t>
            </a:r>
            <a:r>
              <a:rPr lang="en-US" sz="1400" dirty="0"/>
              <a:t>[] </a:t>
            </a:r>
            <a:r>
              <a:rPr lang="en-US" sz="1400" b="1" dirty="0" err="1"/>
              <a:t>descBubbleSort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[] array) 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/>
              <a:t>i</a:t>
            </a:r>
            <a:r>
              <a:rPr lang="en-US" sz="1400" dirty="0"/>
              <a:t>=0; </a:t>
            </a:r>
            <a:r>
              <a:rPr lang="en-US" sz="1400" dirty="0" err="1"/>
              <a:t>int</a:t>
            </a:r>
            <a:r>
              <a:rPr lang="en-US" sz="1400" dirty="0"/>
              <a:t> j=0;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400" dirty="0"/>
              <a:t>        	</a:t>
            </a:r>
            <a:r>
              <a:rPr lang="en-US" sz="1400" dirty="0" smtClean="0"/>
              <a:t>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/>
              <a:t>n=</a:t>
            </a:r>
            <a:r>
              <a:rPr lang="en-US" sz="1400" dirty="0" err="1"/>
              <a:t>array.length</a:t>
            </a:r>
            <a:r>
              <a:rPr lang="en-US" sz="14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endParaRPr lang="en-US" sz="1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4344566"/>
            <a:ext cx="3888432" cy="2331640"/>
          </a:xfr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b="1" dirty="0"/>
              <a:t>import </a:t>
            </a:r>
            <a:r>
              <a:rPr lang="en-US" sz="1400" b="1" dirty="0" err="1"/>
              <a:t>java.util.Arrays</a:t>
            </a:r>
            <a:r>
              <a:rPr lang="en-US" sz="14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public class </a:t>
            </a:r>
            <a:r>
              <a:rPr lang="en-US" sz="1400" b="1" dirty="0" err="1" smtClean="0"/>
              <a:t>TestSortClass</a:t>
            </a:r>
            <a:r>
              <a:rPr lang="en-US" sz="1400" dirty="0" smtClean="0"/>
              <a:t> {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public </a:t>
            </a:r>
            <a:r>
              <a:rPr lang="en-US" sz="1400" dirty="0"/>
              <a:t>static void main(String [] </a:t>
            </a:r>
            <a:r>
              <a:rPr lang="en-US" sz="1400" dirty="0" err="1"/>
              <a:t>args</a:t>
            </a:r>
            <a:r>
              <a:rPr lang="en-US" sz="1400" dirty="0" smtClean="0"/>
              <a:t>)     </a:t>
            </a:r>
            <a:r>
              <a:rPr lang="en-US" sz="14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b="1" dirty="0" err="1" smtClean="0"/>
              <a:t>int</a:t>
            </a:r>
            <a:r>
              <a:rPr lang="en-US" sz="1400" b="1" dirty="0"/>
              <a:t>[] data = {5, 2, 7, 9, 2, 14, 1} 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SortClass</a:t>
            </a:r>
            <a:r>
              <a:rPr lang="en-US" sz="1400" dirty="0" smtClean="0"/>
              <a:t> </a:t>
            </a:r>
            <a:r>
              <a:rPr lang="en-US" sz="1400" b="1" dirty="0"/>
              <a:t>data1</a:t>
            </a:r>
            <a:r>
              <a:rPr lang="en-US" sz="1400" dirty="0"/>
              <a:t> = new </a:t>
            </a:r>
            <a:r>
              <a:rPr lang="en-US" sz="1400" dirty="0" err="1"/>
              <a:t>SortClass</a:t>
            </a:r>
            <a:r>
              <a:rPr lang="en-US" sz="1400" dirty="0"/>
              <a:t>();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data </a:t>
            </a:r>
            <a:r>
              <a:rPr lang="en-US" sz="1400" dirty="0"/>
              <a:t>= </a:t>
            </a:r>
            <a:r>
              <a:rPr lang="en-US" sz="1400" b="1" dirty="0" smtClean="0"/>
              <a:t>data1.ascBubbleSort(data);</a:t>
            </a:r>
            <a:endParaRPr lang="en-US" sz="1400" b="1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System.out.print</a:t>
            </a:r>
            <a:r>
              <a:rPr lang="en-US" sz="1400" dirty="0"/>
              <a:t>("</a:t>
            </a:r>
            <a:r>
              <a:rPr lang="en-US" sz="1400" dirty="0" err="1"/>
              <a:t>asc</a:t>
            </a:r>
            <a:r>
              <a:rPr lang="en-US" sz="1400" dirty="0"/>
              <a:t> sorted: ");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</a:t>
            </a:r>
            <a:r>
              <a:rPr lang="en-US" sz="1400" dirty="0" err="1" smtClean="0"/>
              <a:t>Arrays.toString</a:t>
            </a:r>
            <a:r>
              <a:rPr lang="en-US" sz="1400" dirty="0" smtClean="0"/>
              <a:t>(data</a:t>
            </a:r>
            <a:r>
              <a:rPr lang="en-US" sz="1400" dirty="0"/>
              <a:t>));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    }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}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355976" y="692036"/>
            <a:ext cx="4104456" cy="34563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1900" kern="120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do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		j=0;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		do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if(array[j] &lt; array[j+1])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	temp=array[j];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      			array[j]=array[j+1];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      			array[j+1]=temp;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  		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              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j++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}while (j&lt;n-1);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++;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} while 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&lt;n-1);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return array;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81826" y="6218148"/>
            <a:ext cx="239463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Output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asc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sorted: [1, 2, 2, 5, 7, 9, 14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45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Sort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95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8220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Selection sort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b="1" dirty="0" err="1"/>
              <a:t>memilih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membandingkannya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 smtClean="0"/>
              <a:t>elemen-elemen</a:t>
            </a:r>
            <a:r>
              <a:rPr lang="en-US" b="1" dirty="0" smtClean="0"/>
              <a:t> </a:t>
            </a:r>
            <a:r>
              <a:rPr lang="en-US" b="1" dirty="0"/>
              <a:t>lain </a:t>
            </a:r>
            <a:r>
              <a:rPr lang="en-US" dirty="0"/>
              <a:t>(</a:t>
            </a:r>
            <a:r>
              <a:rPr lang="en-US" dirty="0" err="1"/>
              <a:t>berikutnya</a:t>
            </a:r>
            <a:r>
              <a:rPr lang="en-US" dirty="0"/>
              <a:t>)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/>
              <a:t>menemukan</a:t>
            </a:r>
            <a:r>
              <a:rPr lang="en-US" b="1" dirty="0"/>
              <a:t> yang </a:t>
            </a:r>
            <a:r>
              <a:rPr lang="en-US" b="1" dirty="0" err="1"/>
              <a:t>terkecil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yang </a:t>
            </a:r>
            <a:r>
              <a:rPr lang="en-US" b="1" dirty="0" err="1"/>
              <a:t>terbesar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bertukar</a:t>
            </a:r>
            <a:r>
              <a:rPr lang="en-US" b="1" dirty="0"/>
              <a:t> </a:t>
            </a:r>
            <a:r>
              <a:rPr lang="en-US" b="1" dirty="0" err="1"/>
              <a:t>tempat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423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10834"/>
            <a:ext cx="4402832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6324"/>
            <a:ext cx="4402832" cy="5019064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ascending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/>
              <a:t>Rule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Selection </a:t>
            </a:r>
            <a:r>
              <a:rPr lang="en-US" dirty="0"/>
              <a:t>Sort:</a:t>
            </a:r>
          </a:p>
          <a:p>
            <a:pPr marL="411480" lvl="1" indent="0">
              <a:buNone/>
            </a:pPr>
            <a:r>
              <a:rPr lang="en-US" dirty="0" err="1">
                <a:solidFill>
                  <a:schemeClr val="tx2"/>
                </a:solidFill>
              </a:rPr>
              <a:t>Mulai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=index 0 (</a:t>
            </a:r>
            <a:r>
              <a:rPr lang="en-US" dirty="0" err="1" smtClean="0">
                <a:solidFill>
                  <a:schemeClr val="tx2"/>
                </a:solidFill>
              </a:rPr>
              <a:t>kiri</a:t>
            </a:r>
            <a:r>
              <a:rPr lang="en-US" dirty="0" smtClean="0">
                <a:solidFill>
                  <a:schemeClr val="tx2"/>
                </a:solidFill>
              </a:rPr>
              <a:t>), 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Lakukan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pencarian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terkecil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ke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arah</a:t>
            </a:r>
            <a:r>
              <a:rPr lang="en-US" dirty="0" smtClean="0">
                <a:solidFill>
                  <a:schemeClr val="tx2"/>
                </a:solidFill>
              </a:rPr>
              <a:t> index-index </a:t>
            </a:r>
            <a:r>
              <a:rPr lang="en-US" dirty="0" err="1" smtClean="0">
                <a:solidFill>
                  <a:schemeClr val="tx2"/>
                </a:solidFill>
              </a:rPr>
              <a:t>berikutnya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Lakukan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pertukaran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pada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dengan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terkecil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tersebut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b="1" dirty="0" err="1">
                <a:solidFill>
                  <a:schemeClr val="tx2"/>
                </a:solidFill>
              </a:rPr>
              <a:t>Geser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satu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posisi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kanan</a:t>
            </a:r>
            <a:r>
              <a:rPr lang="en-US" b="1" dirty="0" smtClean="0">
                <a:solidFill>
                  <a:schemeClr val="tx2"/>
                </a:solidFill>
              </a:rPr>
              <a:t>,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=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+ 1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untuk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melakukan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pencarian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selanjutnya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/>
              <a:t>Lakukan</a:t>
            </a:r>
            <a:r>
              <a:rPr lang="en-US" dirty="0"/>
              <a:t> rule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b="1" dirty="0" err="1"/>
              <a:t>hingga</a:t>
            </a:r>
            <a:r>
              <a:rPr lang="en-US" b="1" dirty="0"/>
              <a:t> </a:t>
            </a:r>
            <a:r>
              <a:rPr lang="en-US" b="1" dirty="0" smtClean="0"/>
              <a:t>index </a:t>
            </a:r>
            <a:r>
              <a:rPr lang="en-US" b="1" dirty="0" err="1" smtClean="0"/>
              <a:t>sekarang</a:t>
            </a:r>
            <a:r>
              <a:rPr lang="en-US" b="1" dirty="0" smtClean="0"/>
              <a:t> </a:t>
            </a:r>
            <a:r>
              <a:rPr lang="en-US" b="1" dirty="0" err="1" smtClean="0"/>
              <a:t>mencapai</a:t>
            </a:r>
            <a:r>
              <a:rPr lang="en-US" b="1" dirty="0" smtClean="0"/>
              <a:t> </a:t>
            </a:r>
            <a:r>
              <a:rPr lang="en-US" b="1" dirty="0" err="1"/>
              <a:t>posisi</a:t>
            </a:r>
            <a:r>
              <a:rPr lang="en-US" b="1" dirty="0"/>
              <a:t> </a:t>
            </a:r>
            <a:r>
              <a:rPr lang="en-US" b="1" dirty="0" smtClean="0"/>
              <a:t>index terakhir-1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51087" y="175632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5351087" y="292494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>
            <a:off x="6512472" y="2447871"/>
            <a:ext cx="548679" cy="98021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94230" y="2492896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&lt; 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07841" y="3512913"/>
            <a:ext cx="5870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5351087" y="3891067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579095" y="4632510"/>
            <a:ext cx="5212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5 &lt; 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7133160" y="4579327"/>
            <a:ext cx="864096" cy="109407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5351087" y="4962693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95855" y="5589240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5 &lt; 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5351087" y="5962643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4411125" y="2083977"/>
            <a:ext cx="102463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Freeform 16"/>
          <p:cNvSpPr/>
          <p:nvPr/>
        </p:nvSpPr>
        <p:spPr>
          <a:xfrm flipH="1">
            <a:off x="6594230" y="5656166"/>
            <a:ext cx="1301624" cy="149098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7098022" y="2431844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7525723" y="3606884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7" name="Up Arrow 26"/>
          <p:cNvSpPr/>
          <p:nvPr/>
        </p:nvSpPr>
        <p:spPr>
          <a:xfrm>
            <a:off x="7997256" y="4566838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8" name="Up Arrow 27"/>
          <p:cNvSpPr/>
          <p:nvPr/>
        </p:nvSpPr>
        <p:spPr>
          <a:xfrm>
            <a:off x="8433871" y="5627377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931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8" grpId="0"/>
      <p:bldP spid="20" grpId="0"/>
      <p:bldP spid="21" grpId="0" animBg="1"/>
      <p:bldP spid="23" grpId="0"/>
      <p:bldP spid="10" grpId="0" animBg="1"/>
      <p:bldP spid="17" grpId="0" animBg="1"/>
      <p:bldP spid="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Sorting:</a:t>
            </a:r>
            <a:br>
              <a:rPr lang="en-US" dirty="0"/>
            </a:br>
            <a:r>
              <a:rPr lang="en-US" dirty="0" smtClean="0"/>
              <a:t>Introduction to </a:t>
            </a:r>
            <a:r>
              <a:rPr lang="en-US" dirty="0"/>
              <a:t>Sorting Method (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3480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5427"/>
            <a:ext cx="4402832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Selection Sort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999401" y="175632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22438" y="2359913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999401" y="2708920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132105" y="337528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&lt; 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999401" y="3695837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 rot="16200000">
            <a:off x="93684" y="2083977"/>
            <a:ext cx="105349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43314" y="437613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&lt; 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999401" y="4744083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7488074" y="1639833"/>
            <a:ext cx="631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/>
          </p:nvPr>
        </p:nvGraphicFramePr>
        <p:xfrm>
          <a:off x="5514952" y="908720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 rot="16200000">
            <a:off x="4609235" y="1250801"/>
            <a:ext cx="105349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5514952" y="1916832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8061222" y="2619318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&lt; 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5514952" y="292494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/>
          </p:nvPr>
        </p:nvGraphicFramePr>
        <p:xfrm>
          <a:off x="5514952" y="3919058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8148966" y="4640679"/>
            <a:ext cx="662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12 &lt; 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/>
          </p:nvPr>
        </p:nvGraphicFramePr>
        <p:xfrm>
          <a:off x="5514952" y="498832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5" name="Up Arrow 24"/>
          <p:cNvSpPr/>
          <p:nvPr/>
        </p:nvSpPr>
        <p:spPr>
          <a:xfrm>
            <a:off x="3150201" y="2459594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3591207" y="3397724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5" name="Up Arrow 34"/>
          <p:cNvSpPr/>
          <p:nvPr/>
        </p:nvSpPr>
        <p:spPr>
          <a:xfrm>
            <a:off x="4073686" y="4376137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0" name="Freeform 39"/>
          <p:cNvSpPr/>
          <p:nvPr/>
        </p:nvSpPr>
        <p:spPr>
          <a:xfrm flipH="1">
            <a:off x="2596429" y="4402466"/>
            <a:ext cx="285162" cy="96614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4" name="Up Arrow 43"/>
          <p:cNvSpPr/>
          <p:nvPr/>
        </p:nvSpPr>
        <p:spPr>
          <a:xfrm>
            <a:off x="8094190" y="1608153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7503375" y="1584224"/>
            <a:ext cx="548679" cy="98021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2" name="Up Arrow 51"/>
          <p:cNvSpPr/>
          <p:nvPr/>
        </p:nvSpPr>
        <p:spPr>
          <a:xfrm>
            <a:off x="8597230" y="2612759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3" name="Freeform 52"/>
          <p:cNvSpPr/>
          <p:nvPr/>
        </p:nvSpPr>
        <p:spPr>
          <a:xfrm flipH="1">
            <a:off x="7534615" y="2638567"/>
            <a:ext cx="559574" cy="118208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 rot="16200000">
            <a:off x="4609235" y="4261139"/>
            <a:ext cx="105349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5" name="Up Arrow 54"/>
          <p:cNvSpPr/>
          <p:nvPr/>
        </p:nvSpPr>
        <p:spPr>
          <a:xfrm>
            <a:off x="8702744" y="4631535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6" name="Freeform 55"/>
          <p:cNvSpPr/>
          <p:nvPr/>
        </p:nvSpPr>
        <p:spPr>
          <a:xfrm flipH="1">
            <a:off x="8004005" y="5661248"/>
            <a:ext cx="559574" cy="118208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7989945" y="4604125"/>
            <a:ext cx="548679" cy="98021"/>
          </a:xfrm>
          <a:custGeom>
            <a:avLst/>
            <a:gdLst>
              <a:gd name="connsiteX0" fmla="*/ 0 w 616944"/>
              <a:gd name="connsiteY0" fmla="*/ 11017 h 110217"/>
              <a:gd name="connsiteX1" fmla="*/ 319489 w 616944"/>
              <a:gd name="connsiteY1" fmla="*/ 110169 h 110217"/>
              <a:gd name="connsiteX2" fmla="*/ 616944 w 616944"/>
              <a:gd name="connsiteY2" fmla="*/ 0 h 11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944" h="110217">
                <a:moveTo>
                  <a:pt x="0" y="11017"/>
                </a:moveTo>
                <a:cubicBezTo>
                  <a:pt x="108332" y="61511"/>
                  <a:pt x="216665" y="112005"/>
                  <a:pt x="319489" y="110169"/>
                </a:cubicBezTo>
                <a:cubicBezTo>
                  <a:pt x="422313" y="108333"/>
                  <a:pt x="519628" y="54166"/>
                  <a:pt x="616944" y="0"/>
                </a:cubicBezTo>
              </a:path>
            </a:pathLst>
          </a:custGeom>
          <a:noFill/>
          <a:ln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/>
          </p:nvPr>
        </p:nvGraphicFramePr>
        <p:xfrm>
          <a:off x="5514952" y="597884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78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 animBg="1"/>
      <p:bldP spid="33" grpId="0"/>
      <p:bldP spid="36" grpId="0"/>
      <p:bldP spid="38" grpId="0" animBg="1"/>
      <p:bldP spid="45" grpId="0"/>
      <p:bldP spid="49" grpId="0"/>
      <p:bldP spid="25" grpId="0" animBg="1"/>
      <p:bldP spid="26" grpId="0" animBg="1"/>
      <p:bldP spid="35" grpId="0" animBg="1"/>
      <p:bldP spid="40" grpId="0" animBg="1"/>
      <p:bldP spid="44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042792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Algoritma</a:t>
            </a:r>
            <a:r>
              <a:rPr lang="en-US" dirty="0" smtClean="0"/>
              <a:t> Selection Sort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1520" y="1556791"/>
            <a:ext cx="4701480" cy="5252519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ascending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 smtClean="0"/>
              <a:t>).</a:t>
            </a:r>
          </a:p>
          <a:p>
            <a:pPr marL="109728" indent="0">
              <a:buNone/>
            </a:pPr>
            <a:r>
              <a:rPr lang="en-US" dirty="0" err="1" smtClean="0"/>
              <a:t>Terdapat</a:t>
            </a:r>
            <a:r>
              <a:rPr lang="en-US" dirty="0" smtClean="0"/>
              <a:t> data </a:t>
            </a:r>
            <a:r>
              <a:rPr lang="en-US" dirty="0" err="1" smtClean="0"/>
              <a:t>sebanyak</a:t>
            </a:r>
            <a:r>
              <a:rPr lang="en-US" dirty="0" smtClean="0"/>
              <a:t> n </a:t>
            </a:r>
            <a:r>
              <a:rPr lang="en-US" dirty="0" err="1" smtClean="0"/>
              <a:t>dalam</a:t>
            </a:r>
            <a:r>
              <a:rPr lang="en-US" dirty="0" smtClean="0"/>
              <a:t> array. (</a:t>
            </a:r>
            <a:r>
              <a:rPr lang="en-US" dirty="0" err="1" smtClean="0"/>
              <a:t>ingat</a:t>
            </a:r>
            <a:r>
              <a:rPr lang="en-US" dirty="0" smtClean="0"/>
              <a:t> index array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0)</a:t>
            </a:r>
            <a:endParaRPr lang="en-US" dirty="0"/>
          </a:p>
          <a:p>
            <a:pPr marL="109728" indent="0">
              <a:buNone/>
            </a:pPr>
            <a:r>
              <a:rPr lang="en-US" dirty="0" err="1">
                <a:solidFill>
                  <a:schemeClr val="tx2"/>
                </a:solidFill>
              </a:rPr>
              <a:t>Mulai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=0</a:t>
            </a:r>
            <a:endParaRPr lang="en-US" dirty="0" smtClean="0"/>
          </a:p>
          <a:p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:</a:t>
            </a:r>
            <a:endParaRPr lang="en-US" dirty="0"/>
          </a:p>
          <a:p>
            <a:pPr marL="712788" lvl="1" indent="-255588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index </a:t>
            </a:r>
            <a:r>
              <a:rPr lang="en-US" dirty="0" err="1" smtClean="0">
                <a:solidFill>
                  <a:schemeClr val="tx1"/>
                </a:solidFill>
              </a:rPr>
              <a:t>terkecil</a:t>
            </a:r>
            <a:r>
              <a:rPr lang="en-US" dirty="0" smtClean="0">
                <a:solidFill>
                  <a:schemeClr val="tx1"/>
                </a:solidFill>
              </a:rPr>
              <a:t> = index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endParaRPr lang="en-US" dirty="0" smtClean="0">
              <a:solidFill>
                <a:schemeClr val="tx1"/>
              </a:solidFill>
            </a:endParaRPr>
          </a:p>
          <a:p>
            <a:pPr marL="712788" lvl="1" indent="-255588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next index = index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r>
              <a:rPr lang="en-US" dirty="0" smtClean="0">
                <a:solidFill>
                  <a:schemeClr val="tx1"/>
                </a:solidFill>
              </a:rPr>
              <a:t> + 1</a:t>
            </a:r>
            <a:endParaRPr lang="en-US" dirty="0">
              <a:solidFill>
                <a:schemeClr val="tx1"/>
              </a:solidFill>
            </a:endParaRP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data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next index &lt; data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index </a:t>
            </a:r>
            <a:r>
              <a:rPr lang="en-US" dirty="0" err="1" smtClean="0">
                <a:solidFill>
                  <a:schemeClr val="tx1"/>
                </a:solidFill>
              </a:rPr>
              <a:t>terkecil</a:t>
            </a:r>
            <a:r>
              <a:rPr lang="en-US" dirty="0" smtClean="0">
                <a:solidFill>
                  <a:schemeClr val="tx1"/>
                </a:solidFill>
              </a:rPr>
              <a:t>, index </a:t>
            </a:r>
            <a:r>
              <a:rPr lang="en-US" dirty="0" err="1" smtClean="0">
                <a:solidFill>
                  <a:schemeClr val="tx1"/>
                </a:solidFill>
              </a:rPr>
              <a:t>terkecil</a:t>
            </a:r>
            <a:r>
              <a:rPr lang="en-US" dirty="0" smtClean="0">
                <a:solidFill>
                  <a:schemeClr val="tx1"/>
                </a:solidFill>
              </a:rPr>
              <a:t> = next index.</a:t>
            </a:r>
          </a:p>
          <a:p>
            <a:pPr marL="712788" lvl="1" indent="-255588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next index + 1</a:t>
            </a:r>
            <a:endParaRPr lang="en-US" dirty="0">
              <a:solidFill>
                <a:schemeClr val="tx1"/>
              </a:solidFill>
            </a:endParaRP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Ulangi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3 </a:t>
            </a:r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4 </a:t>
            </a:r>
            <a:r>
              <a:rPr lang="en-US" dirty="0" err="1" smtClean="0">
                <a:solidFill>
                  <a:schemeClr val="tx1"/>
                </a:solidFill>
              </a:rPr>
              <a:t>selagi</a:t>
            </a:r>
            <a:r>
              <a:rPr lang="en-US" dirty="0" smtClean="0">
                <a:solidFill>
                  <a:schemeClr val="tx1"/>
                </a:solidFill>
              </a:rPr>
              <a:t> next index &lt;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item (n)</a:t>
            </a: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Tukar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data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next index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data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index </a:t>
            </a:r>
            <a:r>
              <a:rPr lang="en-US" dirty="0" err="1" smtClean="0">
                <a:solidFill>
                  <a:schemeClr val="tx1"/>
                </a:solidFill>
              </a:rPr>
              <a:t>terkecil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712788" lvl="1" indent="-255588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Index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r>
              <a:rPr lang="en-US" dirty="0" smtClean="0">
                <a:solidFill>
                  <a:schemeClr val="tx1"/>
                </a:solidFill>
              </a:rPr>
              <a:t> + 1</a:t>
            </a:r>
            <a:endParaRPr lang="en-US" dirty="0">
              <a:solidFill>
                <a:schemeClr val="tx1"/>
              </a:solidFill>
            </a:endParaRP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Ulangi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1 - </a:t>
            </a:r>
            <a:r>
              <a:rPr lang="en-US" dirty="0" smtClean="0">
                <a:solidFill>
                  <a:schemeClr val="tx1"/>
                </a:solidFill>
              </a:rPr>
              <a:t>7 </a:t>
            </a:r>
            <a:r>
              <a:rPr lang="en-US" dirty="0" err="1" smtClean="0">
                <a:solidFill>
                  <a:schemeClr val="tx1"/>
                </a:solidFill>
              </a:rPr>
              <a:t>selagi</a:t>
            </a:r>
            <a:r>
              <a:rPr lang="en-US" dirty="0" smtClean="0">
                <a:solidFill>
                  <a:schemeClr val="tx1"/>
                </a:solidFill>
              </a:rPr>
              <a:t> index </a:t>
            </a:r>
            <a:r>
              <a:rPr lang="en-US" dirty="0" err="1" smtClean="0">
                <a:solidFill>
                  <a:schemeClr val="tx1"/>
                </a:solidFill>
              </a:rPr>
              <a:t>sekarang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item-1 (n-1)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1916832"/>
            <a:ext cx="2391916" cy="144016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Line Callout 1 (Accent Bar) 10"/>
          <p:cNvSpPr/>
          <p:nvPr/>
        </p:nvSpPr>
        <p:spPr>
          <a:xfrm>
            <a:off x="8316416" y="758044"/>
            <a:ext cx="792088" cy="360040"/>
          </a:xfrm>
          <a:prstGeom prst="accentCallout1">
            <a:avLst>
              <a:gd name="adj1" fmla="val 18750"/>
              <a:gd name="adj2" fmla="val -8333"/>
              <a:gd name="adj3" fmla="val 136125"/>
              <a:gd name="adj4" fmla="val -148405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1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619986"/>
            <a:ext cx="2664296" cy="6189325"/>
          </a:xfrm>
          <a:prstGeom prst="rect">
            <a:avLst/>
          </a:prstGeom>
        </p:spPr>
      </p:pic>
      <p:sp>
        <p:nvSpPr>
          <p:cNvPr id="17" name="Line Callout 1 (Accent Bar) 16"/>
          <p:cNvSpPr/>
          <p:nvPr/>
        </p:nvSpPr>
        <p:spPr>
          <a:xfrm>
            <a:off x="8316416" y="1196751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100687"/>
              <a:gd name="adj4" fmla="val -123188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2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Line Callout 1 (Accent Bar) 17"/>
          <p:cNvSpPr/>
          <p:nvPr/>
        </p:nvSpPr>
        <p:spPr>
          <a:xfrm>
            <a:off x="8316416" y="1916832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94781"/>
              <a:gd name="adj4" fmla="val -114195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3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Line Callout 1 (Accent Bar) 18"/>
          <p:cNvSpPr/>
          <p:nvPr/>
        </p:nvSpPr>
        <p:spPr>
          <a:xfrm>
            <a:off x="8298668" y="2981522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153844"/>
              <a:gd name="adj4" fmla="val -139890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4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Line Callout 1 (Accent Bar) 19"/>
          <p:cNvSpPr/>
          <p:nvPr/>
        </p:nvSpPr>
        <p:spPr>
          <a:xfrm>
            <a:off x="8298668" y="3429000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144985"/>
              <a:gd name="adj4" fmla="val -195136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5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53000" y="4469011"/>
            <a:ext cx="2571328" cy="103079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4" name="Line Callout 1 (Accent Bar) 23"/>
          <p:cNvSpPr/>
          <p:nvPr/>
        </p:nvSpPr>
        <p:spPr>
          <a:xfrm>
            <a:off x="8306216" y="5776480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88875"/>
              <a:gd name="adj4" fmla="val -181004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8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6" name="Line Callout 1 (Accent Bar) 25"/>
          <p:cNvSpPr/>
          <p:nvPr/>
        </p:nvSpPr>
        <p:spPr>
          <a:xfrm>
            <a:off x="8317657" y="4469011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62297"/>
              <a:gd name="adj4" fmla="val -92355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6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7" name="Line Callout 1 (Accent Bar) 26"/>
          <p:cNvSpPr/>
          <p:nvPr/>
        </p:nvSpPr>
        <p:spPr>
          <a:xfrm>
            <a:off x="8306216" y="5353681"/>
            <a:ext cx="827584" cy="360040"/>
          </a:xfrm>
          <a:prstGeom prst="accentCallout1">
            <a:avLst>
              <a:gd name="adj1" fmla="val 18750"/>
              <a:gd name="adj2" fmla="val -8333"/>
              <a:gd name="adj3" fmla="val 109548"/>
              <a:gd name="adj4" fmla="val -163018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Langkah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7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658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6" grpId="0" animBg="1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548680"/>
            <a:ext cx="4546848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936" y="1615479"/>
            <a:ext cx="4824536" cy="52211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//</a:t>
            </a:r>
            <a:r>
              <a:rPr lang="en-US" sz="1800" dirty="0"/>
              <a:t>Selection Sort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err="1" smtClean="0"/>
              <a:t>indexSekarang</a:t>
            </a:r>
            <a:r>
              <a:rPr lang="en-US" sz="1800" dirty="0" smtClean="0"/>
              <a:t>=0</a:t>
            </a:r>
            <a:r>
              <a:rPr lang="en-US" sz="1800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do </a:t>
            </a:r>
            <a:r>
              <a:rPr lang="en-US" sz="1800" dirty="0"/>
              <a:t>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</a:t>
            </a:r>
            <a:r>
              <a:rPr lang="en-US" sz="1800" dirty="0" err="1" smtClean="0"/>
              <a:t>terkecil</a:t>
            </a:r>
            <a:r>
              <a:rPr lang="en-US" sz="1800" dirty="0" smtClean="0"/>
              <a:t>=</a:t>
            </a:r>
            <a:r>
              <a:rPr lang="en-US" sz="1800" dirty="0" err="1" smtClean="0"/>
              <a:t>indexSekarang</a:t>
            </a:r>
            <a:r>
              <a:rPr lang="en-US" sz="1800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</a:t>
            </a:r>
            <a:r>
              <a:rPr lang="en-US" sz="1800" dirty="0" err="1" smtClean="0"/>
              <a:t>nextIndex</a:t>
            </a:r>
            <a:r>
              <a:rPr lang="en-US" sz="1800" dirty="0" smtClean="0"/>
              <a:t>=indexSekarang+1</a:t>
            </a:r>
            <a:r>
              <a:rPr lang="en-US" sz="1800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do </a:t>
            </a:r>
            <a:r>
              <a:rPr lang="en-US" sz="1800" dirty="0"/>
              <a:t>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	if(data[</a:t>
            </a:r>
            <a:r>
              <a:rPr lang="en-US" sz="1800" dirty="0" err="1" smtClean="0"/>
              <a:t>nextIndex</a:t>
            </a:r>
            <a:r>
              <a:rPr lang="en-US" sz="1800" dirty="0"/>
              <a:t>] &lt; data[</a:t>
            </a:r>
            <a:r>
              <a:rPr lang="en-US" sz="1800" dirty="0" err="1"/>
              <a:t>terkecil</a:t>
            </a:r>
            <a:r>
              <a:rPr lang="en-US" sz="1800" dirty="0"/>
              <a:t>]) 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		</a:t>
            </a:r>
            <a:r>
              <a:rPr lang="en-US" sz="1800" dirty="0" err="1" smtClean="0"/>
              <a:t>terkecil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err="1"/>
              <a:t>nextIndex</a:t>
            </a:r>
            <a:r>
              <a:rPr lang="en-US" sz="1800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/>
              <a:t>                </a:t>
            </a:r>
            <a:r>
              <a:rPr lang="en-US" sz="1800" dirty="0" smtClean="0"/>
              <a:t>	}</a:t>
            </a: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	</a:t>
            </a:r>
            <a:r>
              <a:rPr lang="en-US" sz="1800" dirty="0" err="1" smtClean="0"/>
              <a:t>nextIndex</a:t>
            </a:r>
            <a:r>
              <a:rPr lang="en-US" sz="1800" dirty="0"/>
              <a:t>++;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} </a:t>
            </a:r>
            <a:r>
              <a:rPr lang="en-US" sz="1800" dirty="0"/>
              <a:t>while(</a:t>
            </a:r>
            <a:r>
              <a:rPr lang="en-US" sz="1800" dirty="0" err="1"/>
              <a:t>nextIndex</a:t>
            </a:r>
            <a:r>
              <a:rPr lang="en-US" sz="1800" dirty="0"/>
              <a:t>&lt;n);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temp </a:t>
            </a:r>
            <a:r>
              <a:rPr lang="en-US" sz="1800" dirty="0"/>
              <a:t>= data[</a:t>
            </a:r>
            <a:r>
              <a:rPr lang="en-US" sz="1800" dirty="0" err="1"/>
              <a:t>indexSekarang</a:t>
            </a:r>
            <a:r>
              <a:rPr lang="en-US" sz="1800" dirty="0"/>
              <a:t>];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data[</a:t>
            </a:r>
            <a:r>
              <a:rPr lang="en-US" sz="1800" dirty="0" err="1" smtClean="0"/>
              <a:t>indexSekarang</a:t>
            </a:r>
            <a:r>
              <a:rPr lang="en-US" sz="1800" dirty="0"/>
              <a:t>] = data[</a:t>
            </a:r>
            <a:r>
              <a:rPr lang="en-US" sz="1800" dirty="0" err="1"/>
              <a:t>terkecil</a:t>
            </a:r>
            <a:r>
              <a:rPr lang="en-US" sz="1800" dirty="0"/>
              <a:t>];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data[</a:t>
            </a:r>
            <a:r>
              <a:rPr lang="en-US" sz="1800" dirty="0" err="1" smtClean="0"/>
              <a:t>terkecil</a:t>
            </a:r>
            <a:r>
              <a:rPr lang="en-US" sz="1800" dirty="0"/>
              <a:t>] = temp;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</a:t>
            </a:r>
            <a:r>
              <a:rPr lang="en-US" sz="1800" dirty="0" err="1" smtClean="0"/>
              <a:t>indexSekarang</a:t>
            </a:r>
            <a:r>
              <a:rPr lang="en-US" sz="1800" dirty="0"/>
              <a:t>++;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} </a:t>
            </a:r>
            <a:r>
              <a:rPr lang="en-US" sz="1800" dirty="0"/>
              <a:t>while(</a:t>
            </a:r>
            <a:r>
              <a:rPr lang="en-US" sz="1800" dirty="0" err="1"/>
              <a:t>indexSekarang</a:t>
            </a:r>
            <a:r>
              <a:rPr lang="en-US" sz="1800" dirty="0"/>
              <a:t>&lt;n-1);</a:t>
            </a:r>
            <a:endParaRPr lang="en-US" sz="1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80035"/>
            <a:ext cx="3384376" cy="635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53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3968"/>
            <a:ext cx="3672408" cy="106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 Sort</a:t>
            </a:r>
            <a:br>
              <a:rPr lang="en-US" sz="2800" dirty="0" smtClean="0"/>
            </a:br>
            <a:r>
              <a:rPr lang="en-US" sz="2800" dirty="0" err="1" smtClean="0"/>
              <a:t>dengan</a:t>
            </a:r>
            <a:r>
              <a:rPr lang="en-US" sz="2800" dirty="0" smtClean="0"/>
              <a:t> Selection Sort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7504" y="1237230"/>
            <a:ext cx="4392488" cy="5589240"/>
          </a:xfr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/>
              <a:t>public class </a:t>
            </a:r>
            <a:r>
              <a:rPr lang="en-US" sz="1300" b="1" dirty="0" err="1" smtClean="0"/>
              <a:t>SortClass</a:t>
            </a:r>
            <a:r>
              <a:rPr lang="en-US" sz="1300" dirty="0" smtClean="0"/>
              <a:t> 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/>
              <a:t>	private </a:t>
            </a:r>
            <a:r>
              <a:rPr lang="en-US" sz="1300" dirty="0" err="1"/>
              <a:t>int</a:t>
            </a:r>
            <a:r>
              <a:rPr lang="en-US" sz="1300" dirty="0"/>
              <a:t> temp;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public </a:t>
            </a:r>
            <a:r>
              <a:rPr lang="en-US" sz="1300" dirty="0" err="1"/>
              <a:t>int</a:t>
            </a:r>
            <a:r>
              <a:rPr lang="en-US" sz="1300" dirty="0"/>
              <a:t>[] </a:t>
            </a:r>
            <a:r>
              <a:rPr lang="en-US" sz="1300" b="1" dirty="0" err="1"/>
              <a:t>ascSelectionSort</a:t>
            </a:r>
            <a:r>
              <a:rPr lang="en-US" sz="1300" dirty="0"/>
              <a:t>(</a:t>
            </a:r>
            <a:r>
              <a:rPr lang="en-US" sz="1300" dirty="0" err="1"/>
              <a:t>int</a:t>
            </a:r>
            <a:r>
              <a:rPr lang="en-US" sz="1300" dirty="0"/>
              <a:t>[] array</a:t>
            </a:r>
            <a:r>
              <a:rPr lang="en-US" sz="1300" dirty="0" smtClean="0"/>
              <a:t>) {</a:t>
            </a: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 err="1"/>
              <a:t>indexSekarang</a:t>
            </a:r>
            <a:r>
              <a:rPr lang="en-US" sz="1300" dirty="0"/>
              <a:t>, </a:t>
            </a:r>
            <a:r>
              <a:rPr lang="en-US" sz="1300" dirty="0" err="1"/>
              <a:t>nextIndex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 err="1"/>
              <a:t>terkecil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/>
              <a:t>n=</a:t>
            </a:r>
            <a:r>
              <a:rPr lang="en-US" sz="1300" dirty="0" err="1"/>
              <a:t>array.length</a:t>
            </a:r>
            <a:r>
              <a:rPr lang="en-US" sz="1300" dirty="0" smtClean="0"/>
              <a:t>;</a:t>
            </a: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=0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do </a:t>
            </a:r>
            <a:r>
              <a:rPr lang="en-US" sz="13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</a:t>
            </a:r>
            <a:r>
              <a:rPr lang="en-US" sz="1300" dirty="0" err="1" smtClean="0"/>
              <a:t>terkecil</a:t>
            </a:r>
            <a:r>
              <a:rPr lang="en-US" sz="1300" dirty="0" smtClean="0"/>
              <a:t>=</a:t>
            </a:r>
            <a:r>
              <a:rPr lang="en-US" sz="1300" dirty="0" err="1" smtClean="0"/>
              <a:t>indexSekarang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</a:t>
            </a:r>
            <a:r>
              <a:rPr lang="en-US" sz="1300" dirty="0" err="1" smtClean="0"/>
              <a:t>nextIndex</a:t>
            </a:r>
            <a:r>
              <a:rPr lang="en-US" sz="1300" dirty="0" smtClean="0"/>
              <a:t>=indexSekarang+1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do </a:t>
            </a:r>
            <a:r>
              <a:rPr lang="en-US" sz="13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	if(array[</a:t>
            </a:r>
            <a:r>
              <a:rPr lang="en-US" sz="1300" dirty="0" err="1" smtClean="0"/>
              <a:t>nextIndex</a:t>
            </a:r>
            <a:r>
              <a:rPr lang="en-US" sz="1300" dirty="0"/>
              <a:t>] &lt; array[</a:t>
            </a:r>
            <a:r>
              <a:rPr lang="en-US" sz="1300" dirty="0" err="1"/>
              <a:t>terkecil</a:t>
            </a:r>
            <a:r>
              <a:rPr lang="en-US" sz="1300" dirty="0"/>
              <a:t>]) 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		</a:t>
            </a:r>
            <a:r>
              <a:rPr lang="en-US" sz="1300" dirty="0" err="1" smtClean="0"/>
              <a:t>terkecil</a:t>
            </a:r>
            <a:r>
              <a:rPr lang="en-US" sz="1300" dirty="0" smtClean="0"/>
              <a:t> </a:t>
            </a:r>
            <a:r>
              <a:rPr lang="en-US" sz="1300" dirty="0"/>
              <a:t>= </a:t>
            </a:r>
            <a:r>
              <a:rPr lang="en-US" sz="1300" dirty="0" err="1"/>
              <a:t>nextIndex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/>
              <a:t>                </a:t>
            </a:r>
            <a:r>
              <a:rPr lang="en-US" sz="1300" dirty="0" smtClean="0"/>
              <a:t>			}</a:t>
            </a: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	</a:t>
            </a:r>
            <a:r>
              <a:rPr lang="en-US" sz="1300" dirty="0" err="1" smtClean="0"/>
              <a:t>nextIndex</a:t>
            </a:r>
            <a:r>
              <a:rPr lang="en-US" sz="1300" dirty="0"/>
              <a:t>++;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} </a:t>
            </a:r>
            <a:r>
              <a:rPr lang="en-US" sz="1300" dirty="0"/>
              <a:t>while(</a:t>
            </a:r>
            <a:r>
              <a:rPr lang="en-US" sz="1300" dirty="0" err="1"/>
              <a:t>nextIndex</a:t>
            </a:r>
            <a:r>
              <a:rPr lang="en-US" sz="1300" dirty="0"/>
              <a:t>&lt;n);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temp </a:t>
            </a:r>
            <a:r>
              <a:rPr lang="en-US" sz="1300" dirty="0"/>
              <a:t>= array[</a:t>
            </a:r>
            <a:r>
              <a:rPr lang="en-US" sz="1300" dirty="0" err="1"/>
              <a:t>indexSekarang</a:t>
            </a:r>
            <a:r>
              <a:rPr lang="en-US" sz="1300" dirty="0"/>
              <a:t>];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            	array[</a:t>
            </a:r>
            <a:r>
              <a:rPr lang="en-US" sz="1300" dirty="0" err="1" smtClean="0"/>
              <a:t>indexSekarang</a:t>
            </a:r>
            <a:r>
              <a:rPr lang="en-US" sz="1300" dirty="0"/>
              <a:t>] = array[</a:t>
            </a:r>
            <a:r>
              <a:rPr lang="en-US" sz="1300" dirty="0" err="1"/>
              <a:t>terkecil</a:t>
            </a:r>
            <a:r>
              <a:rPr lang="en-US" sz="1300" dirty="0"/>
              <a:t>];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/>
              <a:t>         </a:t>
            </a:r>
            <a:r>
              <a:rPr lang="en-US" sz="1300" dirty="0" smtClean="0"/>
              <a:t>			array[</a:t>
            </a:r>
            <a:r>
              <a:rPr lang="en-US" sz="1300" dirty="0" err="1" smtClean="0"/>
              <a:t>terkecil</a:t>
            </a:r>
            <a:r>
              <a:rPr lang="en-US" sz="1300" dirty="0"/>
              <a:t>] = temp;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	</a:t>
            </a:r>
            <a:r>
              <a:rPr lang="en-US" sz="1300" dirty="0" err="1" smtClean="0"/>
              <a:t>indexSekarang</a:t>
            </a:r>
            <a:r>
              <a:rPr lang="en-US" sz="1300" dirty="0"/>
              <a:t>++;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} </a:t>
            </a:r>
            <a:r>
              <a:rPr lang="en-US" sz="1300" dirty="0"/>
              <a:t>while(</a:t>
            </a:r>
            <a:r>
              <a:rPr lang="en-US" sz="1300" dirty="0" err="1"/>
              <a:t>indexSekarang</a:t>
            </a:r>
            <a:r>
              <a:rPr lang="en-US" sz="1300" dirty="0"/>
              <a:t>&lt;n-1);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</a:pPr>
            <a:r>
              <a:rPr lang="en-US" sz="1300" dirty="0" smtClean="0"/>
              <a:t>		return </a:t>
            </a:r>
            <a:r>
              <a:rPr lang="en-US" sz="1300" dirty="0"/>
              <a:t>array;</a:t>
            </a:r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r>
              <a:rPr lang="en-US" sz="1300" dirty="0" smtClean="0"/>
              <a:t>	}</a:t>
            </a:r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r>
              <a:rPr lang="en-US" sz="1300" dirty="0" smtClean="0"/>
              <a:t>	public </a:t>
            </a:r>
            <a:r>
              <a:rPr lang="en-US" sz="1300" dirty="0" err="1"/>
              <a:t>int</a:t>
            </a:r>
            <a:r>
              <a:rPr lang="en-US" sz="1300" dirty="0"/>
              <a:t>[] </a:t>
            </a:r>
            <a:r>
              <a:rPr lang="en-US" sz="1300" b="1" dirty="0" err="1"/>
              <a:t>descSelectionSort</a:t>
            </a:r>
            <a:r>
              <a:rPr lang="en-US" sz="1300" dirty="0"/>
              <a:t>(</a:t>
            </a:r>
            <a:r>
              <a:rPr lang="en-US" sz="1300" dirty="0" err="1"/>
              <a:t>int</a:t>
            </a:r>
            <a:r>
              <a:rPr lang="en-US" sz="1300" dirty="0"/>
              <a:t>[] array</a:t>
            </a:r>
            <a:r>
              <a:rPr lang="en-US" sz="1300" dirty="0" smtClean="0"/>
              <a:t>) {</a:t>
            </a: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 err="1"/>
              <a:t>indexSekarang</a:t>
            </a:r>
            <a:r>
              <a:rPr lang="en-US" sz="1300" dirty="0"/>
              <a:t>, </a:t>
            </a:r>
            <a:r>
              <a:rPr lang="en-US" sz="1300" dirty="0" err="1"/>
              <a:t>nextIndex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 err="1"/>
              <a:t>terbesar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/>
              <a:t>n=</a:t>
            </a:r>
            <a:r>
              <a:rPr lang="en-US" sz="1300" dirty="0" err="1"/>
              <a:t>array.length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r>
              <a:rPr lang="en-US" sz="1300" dirty="0" smtClean="0"/>
              <a:t>		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=0</a:t>
            </a:r>
            <a:r>
              <a:rPr lang="en-US" sz="1300" dirty="0"/>
              <a:t>;</a:t>
            </a:r>
            <a:endParaRPr lang="en-US" sz="1300" dirty="0" smtClean="0"/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endParaRPr lang="en-US" sz="1300" dirty="0" smtClean="0"/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357188" algn="l"/>
                <a:tab pos="714375" algn="l"/>
                <a:tab pos="1071563" algn="l"/>
                <a:tab pos="1439863" algn="l"/>
                <a:tab pos="1881188" algn="l"/>
              </a:tabLst>
            </a:pPr>
            <a:endParaRPr lang="en-US" sz="13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4008" y="4581128"/>
            <a:ext cx="4392488" cy="2232248"/>
          </a:xfr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b="1" dirty="0"/>
              <a:t>import </a:t>
            </a:r>
            <a:r>
              <a:rPr lang="en-US" sz="1400" b="1" dirty="0" err="1"/>
              <a:t>java.util.Arrays</a:t>
            </a:r>
            <a:r>
              <a:rPr lang="en-US" sz="14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public class </a:t>
            </a:r>
            <a:r>
              <a:rPr lang="en-US" sz="1400" b="1" dirty="0" err="1" smtClean="0"/>
              <a:t>TestSortClass</a:t>
            </a:r>
            <a:r>
              <a:rPr lang="en-US" sz="1400" dirty="0" smtClean="0"/>
              <a:t> {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public </a:t>
            </a:r>
            <a:r>
              <a:rPr lang="en-US" sz="1400" dirty="0"/>
              <a:t>static void main(String [] </a:t>
            </a:r>
            <a:r>
              <a:rPr lang="en-US" sz="1400" dirty="0" err="1"/>
              <a:t>args</a:t>
            </a:r>
            <a:r>
              <a:rPr lang="en-US" sz="1400" dirty="0" smtClean="0"/>
              <a:t>)     </a:t>
            </a:r>
            <a:r>
              <a:rPr lang="en-US" sz="14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b="1" dirty="0" err="1" smtClean="0"/>
              <a:t>int</a:t>
            </a:r>
            <a:r>
              <a:rPr lang="en-US" sz="1400" b="1" dirty="0"/>
              <a:t>[] data = {5, 2, 7, 9, 2, 14, 1} 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SortClass</a:t>
            </a:r>
            <a:r>
              <a:rPr lang="en-US" sz="1400" dirty="0" smtClean="0"/>
              <a:t> </a:t>
            </a:r>
            <a:r>
              <a:rPr lang="en-US" sz="1400" b="1" dirty="0"/>
              <a:t>data1</a:t>
            </a:r>
            <a:r>
              <a:rPr lang="en-US" sz="1400" dirty="0"/>
              <a:t> = new </a:t>
            </a:r>
            <a:r>
              <a:rPr lang="en-US" sz="1400" dirty="0" err="1"/>
              <a:t>SortClass</a:t>
            </a:r>
            <a:r>
              <a:rPr lang="en-US" sz="1400" dirty="0"/>
              <a:t>();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data </a:t>
            </a:r>
            <a:r>
              <a:rPr lang="en-US" sz="1400" dirty="0"/>
              <a:t>= </a:t>
            </a:r>
            <a:r>
              <a:rPr lang="en-US" sz="1400" b="1" dirty="0" smtClean="0"/>
              <a:t>data1.descSelectionSort(data);</a:t>
            </a:r>
            <a:endParaRPr lang="en-US" sz="1400" b="1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(“</a:t>
            </a:r>
            <a:r>
              <a:rPr lang="en-US" sz="1400" dirty="0" err="1" smtClean="0"/>
              <a:t>desc</a:t>
            </a:r>
            <a:r>
              <a:rPr lang="en-US" sz="1400" dirty="0" smtClean="0"/>
              <a:t> </a:t>
            </a:r>
            <a:r>
              <a:rPr lang="en-US" sz="1400" dirty="0"/>
              <a:t>sorted: ");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</a:t>
            </a:r>
            <a:r>
              <a:rPr lang="en-US" sz="1400" dirty="0" err="1" smtClean="0"/>
              <a:t>Arrays.toString</a:t>
            </a:r>
            <a:r>
              <a:rPr lang="en-US" sz="1400" dirty="0" smtClean="0"/>
              <a:t>(data</a:t>
            </a:r>
            <a:r>
              <a:rPr lang="en-US" sz="1400" dirty="0"/>
              <a:t>));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    }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}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499992" y="620688"/>
            <a:ext cx="4536504" cy="3888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1900" kern="120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do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terbesar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;</a:t>
            </a:r>
          </a:p>
          <a:p>
            <a:pPr marL="557784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Wingdings 2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nextIndex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=indexSekarang+1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do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if(array[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nextIndex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 &gt; array[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terbesar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terbesar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nextIndex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nextIndex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++;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}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while(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nextIndex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&lt;n);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temp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 array[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array[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 = array[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terbesar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array[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terbesar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 = temp;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++;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}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while(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&lt;n-1);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return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array;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361950" algn="l"/>
                <a:tab pos="712788" algn="l"/>
                <a:tab pos="1073150" algn="l"/>
                <a:tab pos="1435100" algn="l"/>
                <a:tab pos="17970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80184" y="6349798"/>
            <a:ext cx="24638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Output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desc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sorted: [14, 9, 7, 5, 2, 2, 1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48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Insertion Sort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634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822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Insertion sort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b="1" dirty="0" err="1"/>
              <a:t>memilih</a:t>
            </a:r>
            <a:r>
              <a:rPr lang="en-US" b="1" dirty="0"/>
              <a:t> </a:t>
            </a:r>
            <a:r>
              <a:rPr lang="en-US" b="1" dirty="0" err="1" smtClean="0"/>
              <a:t>elemen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kunci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),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b="1" dirty="0" err="1"/>
              <a:t>dibandingkan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posisi</a:t>
            </a:r>
            <a:r>
              <a:rPr lang="en-US" b="1" dirty="0"/>
              <a:t> </a:t>
            </a:r>
            <a:r>
              <a:rPr lang="en-US" b="1" dirty="0" err="1"/>
              <a:t>sebelumnya</a:t>
            </a:r>
            <a:r>
              <a:rPr lang="en-US" dirty="0"/>
              <a:t>, </a:t>
            </a:r>
            <a:r>
              <a:rPr lang="en-US" b="1" dirty="0" err="1"/>
              <a:t>jika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kecil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 </a:t>
            </a:r>
            <a:r>
              <a:rPr lang="en-US" b="1" dirty="0" err="1"/>
              <a:t>disisipkan</a:t>
            </a:r>
            <a:r>
              <a:rPr lang="en-US" b="1" dirty="0"/>
              <a:t> </a:t>
            </a:r>
            <a:r>
              <a:rPr lang="en-US" b="1" dirty="0" err="1"/>
              <a:t>disana</a:t>
            </a:r>
            <a:r>
              <a:rPr lang="en-US" dirty="0"/>
              <a:t>. </a:t>
            </a:r>
          </a:p>
          <a:p>
            <a:pPr marL="363538" indent="0">
              <a:buNone/>
            </a:pP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nomor</a:t>
            </a:r>
            <a:r>
              <a:rPr lang="en-US" b="1" dirty="0"/>
              <a:t> </a:t>
            </a:r>
            <a:r>
              <a:rPr lang="en-US" b="1" dirty="0" err="1"/>
              <a:t>berikutnya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b="1" dirty="0" err="1"/>
              <a:t>pembandingan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elemen-elemen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posisi</a:t>
            </a:r>
            <a:r>
              <a:rPr lang="en-US" b="1" dirty="0"/>
              <a:t> </a:t>
            </a:r>
            <a:r>
              <a:rPr lang="en-US" b="1" dirty="0" err="1"/>
              <a:t>sebelumnya</a:t>
            </a:r>
            <a:r>
              <a:rPr lang="en-US" b="1" dirty="0"/>
              <a:t> </a:t>
            </a:r>
            <a:r>
              <a:rPr lang="en-US" b="1" dirty="0" err="1"/>
              <a:t>hingga</a:t>
            </a:r>
            <a:r>
              <a:rPr lang="en-US" b="1" dirty="0"/>
              <a:t> </a:t>
            </a:r>
            <a:r>
              <a:rPr lang="en-US" b="1" dirty="0" err="1"/>
              <a:t>didapatkan</a:t>
            </a:r>
            <a:r>
              <a:rPr lang="en-US" b="1" dirty="0"/>
              <a:t> </a:t>
            </a:r>
            <a:r>
              <a:rPr lang="en-US" b="1" dirty="0" err="1"/>
              <a:t>posisi</a:t>
            </a:r>
            <a:r>
              <a:rPr lang="en-US" b="1" dirty="0"/>
              <a:t> yang </a:t>
            </a:r>
            <a:r>
              <a:rPr lang="en-US" b="1" dirty="0" err="1"/>
              <a:t>tepat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disisipkan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dirty="0"/>
              <a:t>,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87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" y="417984"/>
            <a:ext cx="4038605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84784"/>
            <a:ext cx="4860032" cy="554461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ascending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/>
              <a:t>Rule </a:t>
            </a:r>
            <a:r>
              <a:rPr lang="en-US" dirty="0" err="1"/>
              <a:t>pada</a:t>
            </a:r>
            <a:r>
              <a:rPr lang="en-US" dirty="0"/>
              <a:t> Bubble Sort:</a:t>
            </a:r>
          </a:p>
          <a:p>
            <a:pPr marL="411480" lvl="1" indent="0">
              <a:buNone/>
            </a:pPr>
            <a:r>
              <a:rPr lang="en-US" dirty="0" err="1">
                <a:solidFill>
                  <a:schemeClr val="tx2"/>
                </a:solidFill>
              </a:rPr>
              <a:t>Mulai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index </a:t>
            </a:r>
            <a:r>
              <a:rPr lang="en-US" dirty="0">
                <a:solidFill>
                  <a:schemeClr val="tx2"/>
                </a:solidFill>
              </a:rPr>
              <a:t>1 (</a:t>
            </a:r>
            <a:r>
              <a:rPr lang="en-US" dirty="0" err="1">
                <a:solidFill>
                  <a:schemeClr val="tx2"/>
                </a:solidFill>
              </a:rPr>
              <a:t>elemen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kedua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kiri</a:t>
            </a:r>
            <a:r>
              <a:rPr lang="en-US" dirty="0" smtClean="0">
                <a:solidFill>
                  <a:schemeClr val="tx2"/>
                </a:solidFill>
              </a:rPr>
              <a:t>) </a:t>
            </a:r>
            <a:r>
              <a:rPr lang="en-US" dirty="0" err="1" smtClean="0">
                <a:solidFill>
                  <a:schemeClr val="tx2"/>
                </a:solidFill>
              </a:rPr>
              <a:t>sebagai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kunci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</a:p>
          <a:p>
            <a:pPr marL="627063" lvl="1" indent="-215900">
              <a:buFont typeface="+mj-lt"/>
              <a:buAutoNum type="arabicPeriod"/>
            </a:pPr>
            <a:r>
              <a:rPr lang="en-US" dirty="0" err="1" smtClean="0">
                <a:solidFill>
                  <a:schemeClr val="tx2"/>
                </a:solidFill>
              </a:rPr>
              <a:t>Simpan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nilai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pada</a:t>
            </a:r>
            <a:r>
              <a:rPr lang="en-US" dirty="0" smtClean="0">
                <a:solidFill>
                  <a:schemeClr val="tx2"/>
                </a:solidFill>
              </a:rPr>
              <a:t> index </a:t>
            </a:r>
            <a:r>
              <a:rPr lang="en-US" dirty="0" err="1" smtClean="0">
                <a:solidFill>
                  <a:schemeClr val="tx2"/>
                </a:solidFill>
              </a:rPr>
              <a:t>kunci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dalam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temporary</a:t>
            </a:r>
            <a:r>
              <a:rPr lang="en-US" dirty="0" smtClean="0">
                <a:solidFill>
                  <a:schemeClr val="tx2"/>
                </a:solidFill>
              </a:rPr>
              <a:t>. 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 = index </a:t>
            </a:r>
            <a:r>
              <a:rPr lang="en-US" dirty="0" err="1" smtClean="0">
                <a:solidFill>
                  <a:schemeClr val="tx2"/>
                </a:solidFill>
              </a:rPr>
              <a:t>kunci</a:t>
            </a:r>
            <a:endParaRPr lang="en-US" dirty="0">
              <a:solidFill>
                <a:schemeClr val="tx2"/>
              </a:solidFill>
            </a:endParaRPr>
          </a:p>
          <a:p>
            <a:pPr marL="627063" lvl="1" indent="-21590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Geser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kiri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(index sekarang-1</a:t>
            </a:r>
            <a:r>
              <a:rPr lang="en-US" dirty="0" smtClean="0">
                <a:solidFill>
                  <a:schemeClr val="tx2"/>
                </a:solidFill>
              </a:rPr>
              <a:t>), </a:t>
            </a:r>
          </a:p>
          <a:p>
            <a:pPr marL="627063" lvl="1" indent="-21590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Bandingkan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dengan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nilai</a:t>
            </a:r>
            <a:r>
              <a:rPr lang="en-US" dirty="0" smtClean="0">
                <a:solidFill>
                  <a:schemeClr val="tx2"/>
                </a:solidFill>
              </a:rPr>
              <a:t> temporary, </a:t>
            </a:r>
          </a:p>
          <a:p>
            <a:pPr marL="901700" lvl="2" indent="-225425">
              <a:buFont typeface="+mj-lt"/>
              <a:buAutoNum type="alphaLcPeriod"/>
            </a:pPr>
            <a:r>
              <a:rPr lang="en-US" dirty="0" err="1" smtClean="0">
                <a:solidFill>
                  <a:schemeClr val="tx2"/>
                </a:solidFill>
              </a:rPr>
              <a:t>Jika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pada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&gt;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temporary</a:t>
            </a:r>
            <a:r>
              <a:rPr lang="en-US" dirty="0" smtClean="0">
                <a:solidFill>
                  <a:schemeClr val="tx2"/>
                </a:solidFill>
              </a:rPr>
              <a:t>,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isikan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sebelah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kanannya</a:t>
            </a:r>
            <a:r>
              <a:rPr lang="en-US" dirty="0" smtClean="0">
                <a:solidFill>
                  <a:schemeClr val="tx2"/>
                </a:solidFill>
              </a:rPr>
              <a:t> (index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 + 1), </a:t>
            </a:r>
            <a:r>
              <a:rPr lang="en-US" b="1" dirty="0" err="1" smtClean="0">
                <a:solidFill>
                  <a:schemeClr val="tx2"/>
                </a:solidFill>
              </a:rPr>
              <a:t>ulangi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langkah</a:t>
            </a:r>
            <a:r>
              <a:rPr lang="en-US" b="1" dirty="0" smtClean="0">
                <a:solidFill>
                  <a:schemeClr val="tx2"/>
                </a:solidFill>
              </a:rPr>
              <a:t> 2 – 3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sampai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= 0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Isikan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temporary </a:t>
            </a:r>
            <a:r>
              <a:rPr lang="en-US" b="1" dirty="0" err="1">
                <a:solidFill>
                  <a:schemeClr val="tx2"/>
                </a:solidFill>
              </a:rPr>
              <a:t>pada</a:t>
            </a:r>
            <a:r>
              <a:rPr lang="en-US" b="1" dirty="0">
                <a:solidFill>
                  <a:schemeClr val="tx2"/>
                </a:solidFill>
              </a:rPr>
              <a:t> index </a:t>
            </a:r>
            <a:r>
              <a:rPr lang="en-US" b="1" dirty="0" smtClean="0">
                <a:solidFill>
                  <a:schemeClr val="tx2"/>
                </a:solidFill>
              </a:rPr>
              <a:t>0</a:t>
            </a:r>
          </a:p>
          <a:p>
            <a:pPr marL="901700" lvl="2" indent="-225425">
              <a:buFont typeface="+mj-lt"/>
              <a:buAutoNum type="alphaLcPeriod"/>
            </a:pPr>
            <a:r>
              <a:rPr lang="en-US" dirty="0" err="1" smtClean="0">
                <a:solidFill>
                  <a:schemeClr val="tx2"/>
                </a:solidFill>
              </a:rPr>
              <a:t>Jika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pada</a:t>
            </a:r>
            <a:r>
              <a:rPr lang="en-US" b="1" dirty="0">
                <a:solidFill>
                  <a:schemeClr val="tx2"/>
                </a:solidFill>
              </a:rPr>
              <a:t> index </a:t>
            </a:r>
            <a:r>
              <a:rPr lang="en-US" b="1" dirty="0" err="1">
                <a:solidFill>
                  <a:schemeClr val="tx2"/>
                </a:solidFill>
              </a:rPr>
              <a:t>sekarang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&lt; </a:t>
            </a:r>
            <a:r>
              <a:rPr lang="en-US" b="1" dirty="0" err="1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temporary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Isikan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temporary </a:t>
            </a:r>
            <a:r>
              <a:rPr lang="en-US" b="1" dirty="0" err="1">
                <a:solidFill>
                  <a:schemeClr val="tx2"/>
                </a:solidFill>
              </a:rPr>
              <a:t>pada</a:t>
            </a:r>
            <a:r>
              <a:rPr lang="en-US" b="1" dirty="0">
                <a:solidFill>
                  <a:schemeClr val="tx2"/>
                </a:solidFill>
              </a:rPr>
              <a:t> index </a:t>
            </a:r>
            <a:r>
              <a:rPr lang="en-US" b="1" dirty="0" err="1">
                <a:solidFill>
                  <a:schemeClr val="tx2"/>
                </a:solidFill>
              </a:rPr>
              <a:t>sekarang</a:t>
            </a:r>
            <a:r>
              <a:rPr lang="en-US" b="1" dirty="0">
                <a:solidFill>
                  <a:schemeClr val="tx2"/>
                </a:solidFill>
              </a:rPr>
              <a:t> + 1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627063" lvl="1" indent="-21590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Geser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kunci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kanan</a:t>
            </a:r>
            <a:r>
              <a:rPr lang="en-US" b="1" dirty="0" smtClean="0">
                <a:solidFill>
                  <a:schemeClr val="tx2"/>
                </a:solidFill>
              </a:rPr>
              <a:t> (index </a:t>
            </a:r>
            <a:r>
              <a:rPr lang="en-US" b="1" dirty="0" err="1" smtClean="0">
                <a:solidFill>
                  <a:schemeClr val="tx2"/>
                </a:solidFill>
              </a:rPr>
              <a:t>kunci</a:t>
            </a:r>
            <a:r>
              <a:rPr lang="en-US" b="1" dirty="0" smtClean="0">
                <a:solidFill>
                  <a:schemeClr val="tx2"/>
                </a:solidFill>
              </a:rPr>
              <a:t> + 1)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</a:p>
          <a:p>
            <a:r>
              <a:rPr lang="en-US" b="1" dirty="0" err="1"/>
              <a:t>Ulangi</a:t>
            </a:r>
            <a:r>
              <a:rPr lang="en-US" b="1" dirty="0"/>
              <a:t> </a:t>
            </a:r>
            <a:r>
              <a:rPr lang="en-US" b="1" dirty="0" err="1"/>
              <a:t>langkah</a:t>
            </a:r>
            <a:r>
              <a:rPr lang="en-US" b="1" dirty="0"/>
              <a:t> 1 – 4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index </a:t>
            </a:r>
            <a:r>
              <a:rPr lang="en-US" dirty="0" err="1" smtClean="0"/>
              <a:t>terakhir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51087" y="692697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5351087" y="177281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72200" y="1429269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11&gt;9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04248" y="2503929"/>
            <a:ext cx="558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11&lt;17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5351087" y="284260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236296" y="358404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17&gt;5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5351087" y="393305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814668" y="4664169"/>
            <a:ext cx="570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 &gt; 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5351087" y="5013176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4504902" y="953870"/>
            <a:ext cx="837089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6444473" y="1368217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6876256" y="2454756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7" name="Up Arrow 26"/>
          <p:cNvSpPr/>
          <p:nvPr/>
        </p:nvSpPr>
        <p:spPr>
          <a:xfrm>
            <a:off x="7305899" y="3518377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8" name="Up Arrow 27"/>
          <p:cNvSpPr/>
          <p:nvPr/>
        </p:nvSpPr>
        <p:spPr>
          <a:xfrm>
            <a:off x="6881998" y="4597740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55131" y="5736505"/>
            <a:ext cx="526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 &gt; 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9" name="Up Arrow 28"/>
          <p:cNvSpPr/>
          <p:nvPr/>
        </p:nvSpPr>
        <p:spPr>
          <a:xfrm>
            <a:off x="6400019" y="5670076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14340" y="1399414"/>
            <a:ext cx="28565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9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32240" y="1144234"/>
            <a:ext cx="254108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" idx="1"/>
          </p:cNvCxnSpPr>
          <p:nvPr/>
        </p:nvCxnSpPr>
        <p:spPr>
          <a:xfrm flipH="1" flipV="1">
            <a:off x="6660232" y="1268760"/>
            <a:ext cx="254108" cy="28454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47704" y="2473151"/>
            <a:ext cx="35137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17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74076" y="3553271"/>
            <a:ext cx="2792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630260" y="3304474"/>
            <a:ext cx="254108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44769" y="4618917"/>
            <a:ext cx="2792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167230" y="4372245"/>
            <a:ext cx="254108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744769" y="5721115"/>
            <a:ext cx="2792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732240" y="5445224"/>
            <a:ext cx="254108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1"/>
          </p:cNvCxnSpPr>
          <p:nvPr/>
        </p:nvCxnSpPr>
        <p:spPr>
          <a:xfrm flipH="1" flipV="1">
            <a:off x="6693598" y="5567501"/>
            <a:ext cx="1051171" cy="3075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e 43"/>
          <p:cNvGraphicFramePr>
            <a:graphicFrameLocks noGrp="1"/>
          </p:cNvGraphicFramePr>
          <p:nvPr>
            <p:extLst/>
          </p:nvPr>
        </p:nvGraphicFramePr>
        <p:xfrm>
          <a:off x="5364088" y="6079933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 rot="16200000">
            <a:off x="4492879" y="2032692"/>
            <a:ext cx="861133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4492882" y="3119284"/>
            <a:ext cx="861133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772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0" grpId="0"/>
      <p:bldP spid="23" grpId="0"/>
      <p:bldP spid="10" grpId="0" animBg="1"/>
      <p:bldP spid="5" grpId="0" animBg="1"/>
      <p:bldP spid="26" grpId="0" animBg="1"/>
      <p:bldP spid="27" grpId="0" animBg="1"/>
      <p:bldP spid="28" grpId="0" animBg="1"/>
      <p:bldP spid="24" grpId="0"/>
      <p:bldP spid="29" grpId="0" animBg="1"/>
      <p:bldP spid="6" grpId="0" animBg="1"/>
      <p:bldP spid="31" grpId="0" animBg="1"/>
      <p:bldP spid="32" grpId="0" animBg="1"/>
      <p:bldP spid="35" grpId="0" animBg="1"/>
      <p:bldP spid="39" grpId="0" animBg="1"/>
      <p:bldP spid="34" grpId="0" animBg="1"/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5427"/>
            <a:ext cx="5626968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/>
              <a:t>Insertion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946240" y="2489565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17&gt;12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4849431" y="2022966"/>
            <a:ext cx="861133" cy="30777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TRIP #4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5" name="Up Arrow 24"/>
          <p:cNvSpPr/>
          <p:nvPr/>
        </p:nvSpPr>
        <p:spPr>
          <a:xfrm>
            <a:off x="8010434" y="2430193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5658968" y="1760607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8562361" y="2450985"/>
            <a:ext cx="362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8329387" y="2204864"/>
            <a:ext cx="254108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6"/>
          <p:cNvGraphicFramePr>
            <a:graphicFrameLocks noGrp="1"/>
          </p:cNvGraphicFramePr>
          <p:nvPr>
            <p:extLst/>
          </p:nvPr>
        </p:nvGraphicFramePr>
        <p:xfrm>
          <a:off x="5658968" y="2924944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562361" y="3645024"/>
            <a:ext cx="362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75383" y="365605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11&lt;12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1" name="Up Arrow 60"/>
          <p:cNvSpPr/>
          <p:nvPr/>
        </p:nvSpPr>
        <p:spPr>
          <a:xfrm>
            <a:off x="7639577" y="3596685"/>
            <a:ext cx="138274" cy="144016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cxnSp>
        <p:nvCxnSpPr>
          <p:cNvPr id="62" name="Straight Arrow Connector 61"/>
          <p:cNvCxnSpPr>
            <a:stCxn id="59" idx="1"/>
          </p:cNvCxnSpPr>
          <p:nvPr/>
        </p:nvCxnSpPr>
        <p:spPr>
          <a:xfrm flipH="1" flipV="1">
            <a:off x="8237930" y="3446872"/>
            <a:ext cx="324431" cy="35204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Table 62"/>
          <p:cNvGraphicFramePr>
            <a:graphicFrameLocks noGrp="1"/>
          </p:cNvGraphicFramePr>
          <p:nvPr>
            <p:extLst/>
          </p:nvPr>
        </p:nvGraphicFramePr>
        <p:xfrm>
          <a:off x="5658968" y="4221088"/>
          <a:ext cx="3305520" cy="640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27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35488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No Index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[0]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[1]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[2]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[4]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err="1" smtClean="0"/>
                        <a:t>Nilai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64" name="Content Placeholder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860032" cy="554461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ascending (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/>
              <a:t>Rule </a:t>
            </a:r>
            <a:r>
              <a:rPr lang="en-US" dirty="0" err="1"/>
              <a:t>pada</a:t>
            </a:r>
            <a:r>
              <a:rPr lang="en-US" dirty="0"/>
              <a:t> Bubble Sort:</a:t>
            </a:r>
          </a:p>
          <a:p>
            <a:pPr marL="411480" lvl="1" indent="0">
              <a:buNone/>
            </a:pPr>
            <a:r>
              <a:rPr lang="en-US" dirty="0" err="1">
                <a:solidFill>
                  <a:schemeClr val="tx2"/>
                </a:solidFill>
              </a:rPr>
              <a:t>Mulai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index </a:t>
            </a:r>
            <a:r>
              <a:rPr lang="en-US" dirty="0">
                <a:solidFill>
                  <a:schemeClr val="tx2"/>
                </a:solidFill>
              </a:rPr>
              <a:t>1 (</a:t>
            </a:r>
            <a:r>
              <a:rPr lang="en-US" dirty="0" err="1">
                <a:solidFill>
                  <a:schemeClr val="tx2"/>
                </a:solidFill>
              </a:rPr>
              <a:t>elemen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kedua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kiri</a:t>
            </a:r>
            <a:r>
              <a:rPr lang="en-US" dirty="0" smtClean="0">
                <a:solidFill>
                  <a:schemeClr val="tx2"/>
                </a:solidFill>
              </a:rPr>
              <a:t>) </a:t>
            </a:r>
            <a:r>
              <a:rPr lang="en-US" dirty="0" err="1" smtClean="0">
                <a:solidFill>
                  <a:schemeClr val="tx2"/>
                </a:solidFill>
              </a:rPr>
              <a:t>sebagai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kunci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</a:p>
          <a:p>
            <a:pPr marL="627063" lvl="1" indent="-215900">
              <a:buFont typeface="+mj-lt"/>
              <a:buAutoNum type="arabicPeriod"/>
            </a:pPr>
            <a:r>
              <a:rPr lang="en-US" dirty="0" err="1" smtClean="0">
                <a:solidFill>
                  <a:schemeClr val="tx2"/>
                </a:solidFill>
              </a:rPr>
              <a:t>Simpan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nilai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pada</a:t>
            </a:r>
            <a:r>
              <a:rPr lang="en-US" dirty="0" smtClean="0">
                <a:solidFill>
                  <a:schemeClr val="tx2"/>
                </a:solidFill>
              </a:rPr>
              <a:t> index </a:t>
            </a:r>
            <a:r>
              <a:rPr lang="en-US" dirty="0" err="1" smtClean="0">
                <a:solidFill>
                  <a:schemeClr val="tx2"/>
                </a:solidFill>
              </a:rPr>
              <a:t>kunci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dalam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temporary</a:t>
            </a:r>
            <a:r>
              <a:rPr lang="en-US" dirty="0" smtClean="0">
                <a:solidFill>
                  <a:schemeClr val="tx2"/>
                </a:solidFill>
              </a:rPr>
              <a:t>. 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 = index </a:t>
            </a:r>
            <a:r>
              <a:rPr lang="en-US" dirty="0" err="1" smtClean="0">
                <a:solidFill>
                  <a:schemeClr val="tx2"/>
                </a:solidFill>
              </a:rPr>
              <a:t>kunci</a:t>
            </a:r>
            <a:endParaRPr lang="en-US" dirty="0">
              <a:solidFill>
                <a:schemeClr val="tx2"/>
              </a:solidFill>
            </a:endParaRPr>
          </a:p>
          <a:p>
            <a:pPr marL="627063" lvl="1" indent="-21590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Geser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kiri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(index sekarang-1</a:t>
            </a:r>
            <a:r>
              <a:rPr lang="en-US" dirty="0" smtClean="0">
                <a:solidFill>
                  <a:schemeClr val="tx2"/>
                </a:solidFill>
              </a:rPr>
              <a:t>), </a:t>
            </a:r>
          </a:p>
          <a:p>
            <a:pPr marL="627063" lvl="1" indent="-21590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Bandingkan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dengan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nilai</a:t>
            </a:r>
            <a:r>
              <a:rPr lang="en-US" dirty="0" smtClean="0">
                <a:solidFill>
                  <a:schemeClr val="tx2"/>
                </a:solidFill>
              </a:rPr>
              <a:t> temporary, </a:t>
            </a:r>
          </a:p>
          <a:p>
            <a:pPr marL="901700" lvl="2" indent="-225425">
              <a:buFont typeface="+mj-lt"/>
              <a:buAutoNum type="alphaLcPeriod"/>
            </a:pPr>
            <a:r>
              <a:rPr lang="en-US" dirty="0" err="1" smtClean="0">
                <a:solidFill>
                  <a:schemeClr val="tx2"/>
                </a:solidFill>
              </a:rPr>
              <a:t>Jika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pada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&gt;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temporary</a:t>
            </a:r>
            <a:r>
              <a:rPr lang="en-US" dirty="0" smtClean="0">
                <a:solidFill>
                  <a:schemeClr val="tx2"/>
                </a:solidFill>
              </a:rPr>
              <a:t>,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isikan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sebelah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kanannya</a:t>
            </a:r>
            <a:r>
              <a:rPr lang="en-US" dirty="0" smtClean="0">
                <a:solidFill>
                  <a:schemeClr val="tx2"/>
                </a:solidFill>
              </a:rPr>
              <a:t> (index </a:t>
            </a:r>
            <a:r>
              <a:rPr lang="en-US" dirty="0" err="1" smtClean="0">
                <a:solidFill>
                  <a:schemeClr val="tx2"/>
                </a:solidFill>
              </a:rPr>
              <a:t>sekarang</a:t>
            </a:r>
            <a:r>
              <a:rPr lang="en-US" dirty="0" smtClean="0">
                <a:solidFill>
                  <a:schemeClr val="tx2"/>
                </a:solidFill>
              </a:rPr>
              <a:t> + 1), </a:t>
            </a:r>
            <a:r>
              <a:rPr lang="en-US" b="1" dirty="0" err="1" smtClean="0">
                <a:solidFill>
                  <a:schemeClr val="tx2"/>
                </a:solidFill>
              </a:rPr>
              <a:t>ulangi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langkah</a:t>
            </a:r>
            <a:r>
              <a:rPr lang="en-US" b="1" dirty="0" smtClean="0">
                <a:solidFill>
                  <a:schemeClr val="tx2"/>
                </a:solidFill>
              </a:rPr>
              <a:t> 2 – 3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sampai</a:t>
            </a:r>
            <a:r>
              <a:rPr lang="en-US" b="1" dirty="0" smtClean="0">
                <a:solidFill>
                  <a:schemeClr val="tx2"/>
                </a:solidFill>
              </a:rPr>
              <a:t> index </a:t>
            </a:r>
            <a:r>
              <a:rPr lang="en-US" b="1" dirty="0" err="1" smtClean="0">
                <a:solidFill>
                  <a:schemeClr val="tx2"/>
                </a:solidFill>
              </a:rPr>
              <a:t>sekarang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= 0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Isikan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temporary </a:t>
            </a:r>
            <a:r>
              <a:rPr lang="en-US" b="1" dirty="0" err="1">
                <a:solidFill>
                  <a:schemeClr val="tx2"/>
                </a:solidFill>
              </a:rPr>
              <a:t>pada</a:t>
            </a:r>
            <a:r>
              <a:rPr lang="en-US" b="1" dirty="0">
                <a:solidFill>
                  <a:schemeClr val="tx2"/>
                </a:solidFill>
              </a:rPr>
              <a:t> index </a:t>
            </a:r>
            <a:r>
              <a:rPr lang="en-US" b="1" dirty="0" smtClean="0">
                <a:solidFill>
                  <a:schemeClr val="tx2"/>
                </a:solidFill>
              </a:rPr>
              <a:t>0</a:t>
            </a:r>
          </a:p>
          <a:p>
            <a:pPr marL="901700" lvl="2" indent="-225425">
              <a:buFont typeface="+mj-lt"/>
              <a:buAutoNum type="alphaLcPeriod"/>
            </a:pPr>
            <a:r>
              <a:rPr lang="en-US" dirty="0" err="1" smtClean="0">
                <a:solidFill>
                  <a:schemeClr val="tx2"/>
                </a:solidFill>
              </a:rPr>
              <a:t>Jika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pada</a:t>
            </a:r>
            <a:r>
              <a:rPr lang="en-US" b="1" dirty="0">
                <a:solidFill>
                  <a:schemeClr val="tx2"/>
                </a:solidFill>
              </a:rPr>
              <a:t> index </a:t>
            </a:r>
            <a:r>
              <a:rPr lang="en-US" b="1" dirty="0" err="1">
                <a:solidFill>
                  <a:schemeClr val="tx2"/>
                </a:solidFill>
              </a:rPr>
              <a:t>sekarang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&lt; </a:t>
            </a:r>
            <a:r>
              <a:rPr lang="en-US" b="1" dirty="0" err="1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temporary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Isikan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nilai</a:t>
            </a:r>
            <a:r>
              <a:rPr lang="en-US" b="1" dirty="0">
                <a:solidFill>
                  <a:schemeClr val="tx2"/>
                </a:solidFill>
              </a:rPr>
              <a:t> temporary </a:t>
            </a:r>
            <a:r>
              <a:rPr lang="en-US" b="1" dirty="0" err="1">
                <a:solidFill>
                  <a:schemeClr val="tx2"/>
                </a:solidFill>
              </a:rPr>
              <a:t>pada</a:t>
            </a:r>
            <a:r>
              <a:rPr lang="en-US" b="1" dirty="0">
                <a:solidFill>
                  <a:schemeClr val="tx2"/>
                </a:solidFill>
              </a:rPr>
              <a:t> index </a:t>
            </a:r>
            <a:r>
              <a:rPr lang="en-US" b="1" dirty="0" err="1">
                <a:solidFill>
                  <a:schemeClr val="tx2"/>
                </a:solidFill>
              </a:rPr>
              <a:t>sekarang</a:t>
            </a:r>
            <a:r>
              <a:rPr lang="en-US" b="1" dirty="0">
                <a:solidFill>
                  <a:schemeClr val="tx2"/>
                </a:solidFill>
              </a:rPr>
              <a:t> + 1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627063" lvl="1" indent="-215900">
              <a:buFont typeface="+mj-lt"/>
              <a:buAutoNum type="arabicPeriod"/>
            </a:pPr>
            <a:r>
              <a:rPr lang="en-US" b="1" dirty="0" err="1" smtClean="0">
                <a:solidFill>
                  <a:schemeClr val="tx2"/>
                </a:solidFill>
              </a:rPr>
              <a:t>Geser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kunci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kanan</a:t>
            </a:r>
            <a:r>
              <a:rPr lang="en-US" b="1" dirty="0" smtClean="0">
                <a:solidFill>
                  <a:schemeClr val="tx2"/>
                </a:solidFill>
              </a:rPr>
              <a:t> (index </a:t>
            </a:r>
            <a:r>
              <a:rPr lang="en-US" b="1" dirty="0" err="1" smtClean="0">
                <a:solidFill>
                  <a:schemeClr val="tx2"/>
                </a:solidFill>
              </a:rPr>
              <a:t>kunci</a:t>
            </a:r>
            <a:r>
              <a:rPr lang="en-US" b="1" dirty="0" smtClean="0">
                <a:solidFill>
                  <a:schemeClr val="tx2"/>
                </a:solidFill>
              </a:rPr>
              <a:t> + 1)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</a:p>
          <a:p>
            <a:r>
              <a:rPr lang="en-US" b="1" dirty="0" err="1"/>
              <a:t>Ulangi</a:t>
            </a:r>
            <a:r>
              <a:rPr lang="en-US" b="1" dirty="0"/>
              <a:t> </a:t>
            </a:r>
            <a:r>
              <a:rPr lang="en-US" b="1" dirty="0" err="1"/>
              <a:t>langkah</a:t>
            </a:r>
            <a:r>
              <a:rPr lang="en-US" b="1" dirty="0"/>
              <a:t> 1 – 4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index </a:t>
            </a:r>
            <a:r>
              <a:rPr lang="en-US" dirty="0" err="1" smtClean="0"/>
              <a:t>terakhir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330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 animBg="1"/>
      <p:bldP spid="25" grpId="0" animBg="1"/>
      <p:bldP spid="41" grpId="0" animBg="1"/>
      <p:bldP spid="59" grpId="0" animBg="1"/>
      <p:bldP spid="60" grpId="0"/>
      <p:bldP spid="6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042792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/>
              <a:t>Insertion </a:t>
            </a:r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6544" y="1556791"/>
            <a:ext cx="4701480" cy="5252519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ascending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 smtClean="0"/>
              <a:t>).</a:t>
            </a:r>
          </a:p>
          <a:p>
            <a:pPr marL="109728" indent="0">
              <a:buNone/>
            </a:pPr>
            <a:r>
              <a:rPr lang="en-US" dirty="0" err="1" smtClean="0"/>
              <a:t>Terdapat</a:t>
            </a:r>
            <a:r>
              <a:rPr lang="en-US" dirty="0" smtClean="0"/>
              <a:t> data </a:t>
            </a:r>
            <a:r>
              <a:rPr lang="en-US" dirty="0" err="1" smtClean="0"/>
              <a:t>sebanyak</a:t>
            </a:r>
            <a:r>
              <a:rPr lang="en-US" dirty="0" smtClean="0"/>
              <a:t> n </a:t>
            </a:r>
            <a:r>
              <a:rPr lang="en-US" dirty="0" err="1" smtClean="0"/>
              <a:t>dalam</a:t>
            </a:r>
            <a:r>
              <a:rPr lang="en-US" dirty="0" smtClean="0"/>
              <a:t> array. (</a:t>
            </a:r>
            <a:r>
              <a:rPr lang="en-US" dirty="0" err="1" smtClean="0"/>
              <a:t>ingat</a:t>
            </a:r>
            <a:r>
              <a:rPr lang="en-US" dirty="0" smtClean="0"/>
              <a:t> index array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0)</a:t>
            </a:r>
            <a:endParaRPr lang="en-US" dirty="0"/>
          </a:p>
          <a:p>
            <a:pPr marL="109728" indent="0">
              <a:buNone/>
            </a:pPr>
            <a:r>
              <a:rPr lang="en-US" dirty="0" err="1">
                <a:solidFill>
                  <a:schemeClr val="tx2"/>
                </a:solidFill>
              </a:rPr>
              <a:t>Mulai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indexKunci</a:t>
            </a:r>
            <a:r>
              <a:rPr lang="en-US" dirty="0" smtClean="0">
                <a:solidFill>
                  <a:schemeClr val="tx2"/>
                </a:solidFill>
              </a:rPr>
              <a:t>= 1</a:t>
            </a:r>
            <a:endParaRPr lang="en-US" dirty="0" smtClean="0"/>
          </a:p>
          <a:p>
            <a:r>
              <a:rPr lang="en-US" dirty="0" err="1" smtClean="0"/>
              <a:t>ulangi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selagi</a:t>
            </a:r>
            <a:r>
              <a:rPr lang="en-US" dirty="0" smtClean="0"/>
              <a:t> </a:t>
            </a:r>
            <a:r>
              <a:rPr lang="en-US" dirty="0" err="1" smtClean="0"/>
              <a:t>indexKunci</a:t>
            </a:r>
            <a:r>
              <a:rPr lang="en-US" dirty="0" smtClean="0"/>
              <a:t>&lt;n:</a:t>
            </a:r>
            <a:endParaRPr lang="en-US" dirty="0"/>
          </a:p>
          <a:p>
            <a:pPr marL="712788" lvl="1" indent="-255588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Data[</a:t>
            </a:r>
            <a:r>
              <a:rPr lang="en-US" dirty="0" err="1" smtClean="0">
                <a:solidFill>
                  <a:schemeClr val="tx1"/>
                </a:solidFill>
              </a:rPr>
              <a:t>indexKunci</a:t>
            </a:r>
            <a:r>
              <a:rPr lang="en-US" dirty="0" smtClean="0">
                <a:solidFill>
                  <a:schemeClr val="tx1"/>
                </a:solidFill>
              </a:rPr>
              <a:t>] </a:t>
            </a:r>
            <a:r>
              <a:rPr lang="en-US" dirty="0" err="1" smtClean="0">
                <a:solidFill>
                  <a:schemeClr val="tx1"/>
                </a:solidFill>
              </a:rPr>
              <a:t>diisi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temp</a:t>
            </a: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indexSekarang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indexKunci</a:t>
            </a:r>
            <a:endParaRPr lang="en-US" dirty="0">
              <a:solidFill>
                <a:schemeClr val="tx1"/>
              </a:solidFill>
            </a:endParaRP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Ulangi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langkah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indexSekarang</a:t>
            </a:r>
            <a:r>
              <a:rPr lang="en-US" dirty="0" smtClean="0">
                <a:solidFill>
                  <a:schemeClr val="tx1"/>
                </a:solidFill>
              </a:rPr>
              <a:t>&gt;0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data[indexSekarang-1]&gt;temp:</a:t>
            </a:r>
          </a:p>
          <a:p>
            <a:pPr marL="893763" lvl="2" indent="-171450"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data[</a:t>
            </a:r>
            <a:r>
              <a:rPr lang="en-US" dirty="0" err="1" smtClean="0">
                <a:solidFill>
                  <a:schemeClr val="tx1"/>
                </a:solidFill>
              </a:rPr>
              <a:t>indexSekarang</a:t>
            </a:r>
            <a:r>
              <a:rPr lang="en-US" dirty="0" smtClean="0">
                <a:solidFill>
                  <a:schemeClr val="tx1"/>
                </a:solidFill>
              </a:rPr>
              <a:t>]=</a:t>
            </a:r>
            <a:r>
              <a:rPr lang="en-US" dirty="0">
                <a:solidFill>
                  <a:schemeClr val="tx1"/>
                </a:solidFill>
              </a:rPr>
              <a:t>data[indexSekarang-1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marL="893763" lvl="2" indent="-171450">
              <a:buFont typeface="+mj-lt"/>
              <a:buAutoNum type="alphaLcPeriod"/>
            </a:pPr>
            <a:r>
              <a:rPr lang="en-US" dirty="0" err="1" smtClean="0">
                <a:solidFill>
                  <a:schemeClr val="tx1"/>
                </a:solidFill>
              </a:rPr>
              <a:t>indexSekarang</a:t>
            </a:r>
            <a:r>
              <a:rPr lang="en-US" dirty="0" smtClean="0">
                <a:solidFill>
                  <a:schemeClr val="tx1"/>
                </a:solidFill>
              </a:rPr>
              <a:t>=indexSekarang-1</a:t>
            </a:r>
            <a:endParaRPr lang="en-US" dirty="0">
              <a:solidFill>
                <a:schemeClr val="tx1"/>
              </a:solidFill>
            </a:endParaRPr>
          </a:p>
          <a:p>
            <a:pPr marL="712788" lvl="1" indent="-255588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data[</a:t>
            </a:r>
            <a:r>
              <a:rPr lang="en-US" dirty="0" err="1">
                <a:solidFill>
                  <a:schemeClr val="tx1"/>
                </a:solidFill>
              </a:rPr>
              <a:t>indexSekarang</a:t>
            </a:r>
            <a:r>
              <a:rPr lang="en-US" dirty="0" smtClean="0">
                <a:solidFill>
                  <a:schemeClr val="tx1"/>
                </a:solidFill>
              </a:rPr>
              <a:t>]=temp</a:t>
            </a:r>
          </a:p>
          <a:p>
            <a:pPr marL="712788" lvl="1" indent="-255588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indexKunci</a:t>
            </a:r>
            <a:r>
              <a:rPr lang="en-US" dirty="0" smtClean="0">
                <a:solidFill>
                  <a:schemeClr val="tx1"/>
                </a:solidFill>
              </a:rPr>
              <a:t>++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656" y="584396"/>
            <a:ext cx="3730852" cy="622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63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489992"/>
            <a:ext cx="4546848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Potongan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615479"/>
            <a:ext cx="4211960" cy="505388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//Insertion Sort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// i: index </a:t>
            </a:r>
            <a:r>
              <a:rPr lang="en-US" sz="1800" dirty="0" err="1" smtClean="0"/>
              <a:t>kunci</a:t>
            </a:r>
            <a:r>
              <a:rPr lang="en-US" sz="1800" dirty="0" smtClean="0"/>
              <a:t>, 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// j: index </a:t>
            </a:r>
            <a:r>
              <a:rPr lang="en-US" sz="1800" dirty="0" err="1" smtClean="0"/>
              <a:t>sekarang</a:t>
            </a:r>
            <a:endParaRPr lang="en-US" sz="1800" dirty="0" smtClean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err="1" smtClean="0"/>
              <a:t>i</a:t>
            </a:r>
            <a:r>
              <a:rPr lang="en-US" sz="1800" dirty="0" smtClean="0"/>
              <a:t> = 1;</a:t>
            </a: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while( </a:t>
            </a:r>
            <a:r>
              <a:rPr lang="en-US" sz="1800" dirty="0" err="1" smtClean="0"/>
              <a:t>i</a:t>
            </a:r>
            <a:r>
              <a:rPr lang="en-US" sz="1800" dirty="0" smtClean="0"/>
              <a:t> &lt; n ) </a:t>
            </a:r>
            <a:r>
              <a:rPr lang="en-US" sz="1800" dirty="0"/>
              <a:t>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temp = data[</a:t>
            </a:r>
            <a:r>
              <a:rPr lang="en-US" sz="1800" dirty="0" err="1" smtClean="0"/>
              <a:t>i</a:t>
            </a:r>
            <a:r>
              <a:rPr lang="en-US" sz="1800" dirty="0" smtClean="0"/>
              <a:t>];</a:t>
            </a: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j = </a:t>
            </a:r>
            <a:r>
              <a:rPr lang="en-US" sz="1800" dirty="0" err="1" smtClean="0"/>
              <a:t>i</a:t>
            </a:r>
            <a:r>
              <a:rPr lang="en-US" sz="1800" dirty="0" smtClean="0"/>
              <a:t>;</a:t>
            </a: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while</a:t>
            </a:r>
            <a:r>
              <a:rPr lang="en-US" sz="1800" dirty="0"/>
              <a:t>( </a:t>
            </a:r>
            <a:r>
              <a:rPr lang="en-US" sz="1800" dirty="0" smtClean="0"/>
              <a:t>j &gt; 0  &amp;&amp;  data[j-1] &gt; temp</a:t>
            </a:r>
            <a:r>
              <a:rPr lang="en-US" sz="1800" dirty="0"/>
              <a:t>) {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	data[j] </a:t>
            </a:r>
            <a:r>
              <a:rPr lang="en-US" sz="1800" dirty="0"/>
              <a:t>= </a:t>
            </a:r>
            <a:r>
              <a:rPr lang="en-US" sz="1800" dirty="0" smtClean="0"/>
              <a:t>data[j-1</a:t>
            </a:r>
            <a:r>
              <a:rPr lang="en-US" sz="1800" dirty="0"/>
              <a:t>];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	j = j - 1</a:t>
            </a:r>
            <a:r>
              <a:rPr lang="en-US" sz="1800" dirty="0"/>
              <a:t>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}</a:t>
            </a: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data[j]=</a:t>
            </a:r>
            <a:r>
              <a:rPr lang="en-US" sz="1800" dirty="0"/>
              <a:t>temp;</a:t>
            </a:r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	</a:t>
            </a:r>
            <a:r>
              <a:rPr lang="en-US" sz="1800" dirty="0" err="1" smtClean="0"/>
              <a:t>i</a:t>
            </a:r>
            <a:r>
              <a:rPr lang="en-US" sz="1800" dirty="0" smtClean="0"/>
              <a:t>++;</a:t>
            </a:r>
            <a:endParaRPr lang="en-US" sz="1800" dirty="0"/>
          </a:p>
          <a:p>
            <a:pPr marL="7937" indent="0">
              <a:buNone/>
              <a:tabLst>
                <a:tab pos="536575" algn="l"/>
                <a:tab pos="1071563" algn="l"/>
                <a:tab pos="1619250" algn="l"/>
              </a:tabLst>
            </a:pPr>
            <a:r>
              <a:rPr lang="en-US" sz="1800" dirty="0" smtClean="0"/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565145"/>
            <a:ext cx="4032448" cy="622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68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Sorting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83568" y="2990868"/>
            <a:ext cx="3972774" cy="1157008"/>
            <a:chOff x="1828800" y="1568326"/>
            <a:chExt cx="5876104" cy="1711323"/>
          </a:xfrm>
        </p:grpSpPr>
        <p:pic>
          <p:nvPicPr>
            <p:cNvPr id="8" name="Picture 2" descr="http://ptgmedia.pearsoncmg.com/images/chap3_0672324539/elementLinks/03fig0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1600200"/>
              <a:ext cx="4419600" cy="1679449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9" name="TextBox 8"/>
            <p:cNvSpPr txBox="1"/>
            <p:nvPr/>
          </p:nvSpPr>
          <p:spPr>
            <a:xfrm>
              <a:off x="6333996" y="1568326"/>
              <a:ext cx="1370908" cy="409707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Unsorted</a:t>
              </a:r>
              <a:endParaRPr lang="en-US" sz="1200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39084" y="5111638"/>
            <a:ext cx="3804740" cy="1184915"/>
            <a:chOff x="1828800" y="4245109"/>
            <a:chExt cx="5627565" cy="1752600"/>
          </a:xfrm>
        </p:grpSpPr>
        <p:pic>
          <p:nvPicPr>
            <p:cNvPr id="11" name="Picture 4" descr="http://ptgmedia.pearsoncmg.com/images/chap3_0672324539/elementLinks/03fig0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4276724"/>
              <a:ext cx="4505195" cy="1720985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12" name="TextBox 11"/>
            <p:cNvSpPr txBox="1"/>
            <p:nvPr/>
          </p:nvSpPr>
          <p:spPr>
            <a:xfrm>
              <a:off x="6400800" y="4245109"/>
              <a:ext cx="1055565" cy="409707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Sorted</a:t>
              </a:r>
              <a:endParaRPr lang="en-US" sz="1200" b="1" dirty="0"/>
            </a:p>
          </p:txBody>
        </p:sp>
      </p:grpSp>
      <p:sp>
        <p:nvSpPr>
          <p:cNvPr id="13" name="Down Arrow 12"/>
          <p:cNvSpPr/>
          <p:nvPr/>
        </p:nvSpPr>
        <p:spPr>
          <a:xfrm>
            <a:off x="1308537" y="4331336"/>
            <a:ext cx="1738107" cy="618217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Sorting</a:t>
            </a:r>
            <a:endParaRPr lang="en-US" sz="12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5058194" y="2990868"/>
            <a:ext cx="3972774" cy="1157008"/>
            <a:chOff x="1828800" y="1568326"/>
            <a:chExt cx="5876104" cy="1711323"/>
          </a:xfrm>
        </p:grpSpPr>
        <p:pic>
          <p:nvPicPr>
            <p:cNvPr id="15" name="Picture 2" descr="http://ptgmedia.pearsoncmg.com/images/chap3_0672324539/elementLinks/03fig0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1600200"/>
              <a:ext cx="4419600" cy="1679449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16" name="TextBox 15"/>
            <p:cNvSpPr txBox="1"/>
            <p:nvPr/>
          </p:nvSpPr>
          <p:spPr>
            <a:xfrm>
              <a:off x="6333996" y="1568326"/>
              <a:ext cx="1370908" cy="409707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Unsorted</a:t>
              </a:r>
              <a:endParaRPr lang="en-US" sz="1200" b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113710" y="5111638"/>
            <a:ext cx="3804740" cy="1184915"/>
            <a:chOff x="1828800" y="4245109"/>
            <a:chExt cx="5627565" cy="1752600"/>
          </a:xfrm>
        </p:grpSpPr>
        <p:pic>
          <p:nvPicPr>
            <p:cNvPr id="18" name="Picture 4" descr="http://ptgmedia.pearsoncmg.com/images/chap3_0672324539/elementLinks/03fig0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28800" y="4276725"/>
              <a:ext cx="4505195" cy="1720984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19" name="TextBox 18"/>
            <p:cNvSpPr txBox="1"/>
            <p:nvPr/>
          </p:nvSpPr>
          <p:spPr>
            <a:xfrm>
              <a:off x="6400800" y="4245109"/>
              <a:ext cx="1055565" cy="409707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Sorted</a:t>
              </a:r>
              <a:endParaRPr lang="en-US" sz="1200" b="1" dirty="0"/>
            </a:p>
          </p:txBody>
        </p:sp>
      </p:grpSp>
      <p:sp>
        <p:nvSpPr>
          <p:cNvPr id="20" name="Down Arrow 19"/>
          <p:cNvSpPr/>
          <p:nvPr/>
        </p:nvSpPr>
        <p:spPr>
          <a:xfrm>
            <a:off x="5683163" y="4331336"/>
            <a:ext cx="1738107" cy="618217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Sorting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128462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49" y="915380"/>
            <a:ext cx="3672408" cy="106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 Sort</a:t>
            </a:r>
            <a:br>
              <a:rPr lang="en-US" sz="2800" dirty="0" smtClean="0"/>
            </a:br>
            <a:r>
              <a:rPr lang="en-US" sz="2800" dirty="0" err="1" smtClean="0"/>
              <a:t>dengan</a:t>
            </a:r>
            <a:r>
              <a:rPr lang="en-US" sz="2800" dirty="0" smtClean="0"/>
              <a:t> Insertion Sort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7504" y="2204864"/>
            <a:ext cx="4824536" cy="4642627"/>
          </a:xfr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public class </a:t>
            </a:r>
            <a:r>
              <a:rPr lang="en-US" sz="1300" b="1" dirty="0" err="1" smtClean="0"/>
              <a:t>SortClass</a:t>
            </a:r>
            <a:r>
              <a:rPr lang="en-US" sz="1300" dirty="0" smtClean="0"/>
              <a:t> {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private </a:t>
            </a:r>
            <a:r>
              <a:rPr lang="en-US" sz="1300" dirty="0" err="1" smtClean="0"/>
              <a:t>int</a:t>
            </a:r>
            <a:r>
              <a:rPr lang="en-US" sz="1300" dirty="0" smtClean="0"/>
              <a:t> temp;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public </a:t>
            </a:r>
            <a:r>
              <a:rPr lang="en-US" sz="1300" dirty="0" err="1" smtClean="0"/>
              <a:t>int</a:t>
            </a:r>
            <a:r>
              <a:rPr lang="en-US" sz="1300" dirty="0" smtClean="0"/>
              <a:t>[] </a:t>
            </a:r>
            <a:r>
              <a:rPr lang="en-US" sz="1300" b="1" dirty="0" err="1" smtClean="0"/>
              <a:t>ascInsertionSort</a:t>
            </a:r>
            <a:r>
              <a:rPr lang="en-US" sz="1300" dirty="0" smtClean="0"/>
              <a:t>(</a:t>
            </a:r>
            <a:r>
              <a:rPr lang="en-US" sz="1300" dirty="0" err="1" smtClean="0"/>
              <a:t>int</a:t>
            </a:r>
            <a:r>
              <a:rPr lang="en-US" sz="1300" dirty="0" smtClean="0"/>
              <a:t>[] array) {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</a:t>
            </a:r>
            <a:r>
              <a:rPr lang="en-US" sz="1300" dirty="0" err="1" smtClean="0"/>
              <a:t>int</a:t>
            </a:r>
            <a:r>
              <a:rPr lang="en-US" sz="1300" dirty="0" smtClean="0"/>
              <a:t> </a:t>
            </a:r>
            <a:r>
              <a:rPr lang="en-US" sz="1300" dirty="0" err="1" smtClean="0"/>
              <a:t>indexKunci</a:t>
            </a:r>
            <a:r>
              <a:rPr lang="en-US" sz="1300" dirty="0" smtClean="0"/>
              <a:t>, 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</a:t>
            </a:r>
            <a:r>
              <a:rPr lang="en-US" sz="1300" dirty="0" err="1" smtClean="0"/>
              <a:t>int</a:t>
            </a:r>
            <a:r>
              <a:rPr lang="en-US" sz="1300" dirty="0" smtClean="0"/>
              <a:t> n=</a:t>
            </a:r>
            <a:r>
              <a:rPr lang="en-US" sz="1300" dirty="0" err="1" smtClean="0"/>
              <a:t>array.length</a:t>
            </a:r>
            <a:r>
              <a:rPr lang="en-US" sz="13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</a:t>
            </a:r>
            <a:r>
              <a:rPr lang="en-US" sz="1300" dirty="0" err="1" smtClean="0"/>
              <a:t>indexKunci</a:t>
            </a:r>
            <a:r>
              <a:rPr lang="en-US" sz="1300" dirty="0" smtClean="0"/>
              <a:t>=1;  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while(</a:t>
            </a:r>
            <a:r>
              <a:rPr lang="en-US" sz="1300" dirty="0" err="1" smtClean="0"/>
              <a:t>indexKunci</a:t>
            </a:r>
            <a:r>
              <a:rPr lang="en-US" sz="1300" dirty="0" smtClean="0"/>
              <a:t>&lt;n) {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temp=array[</a:t>
            </a:r>
            <a:r>
              <a:rPr lang="en-US" sz="1300" dirty="0" err="1" smtClean="0"/>
              <a:t>indexKunci</a:t>
            </a:r>
            <a:r>
              <a:rPr lang="en-US" sz="1300" dirty="0" smtClean="0"/>
              <a:t>];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=</a:t>
            </a:r>
            <a:r>
              <a:rPr lang="en-US" sz="1300" dirty="0" err="1" smtClean="0"/>
              <a:t>indexKunci</a:t>
            </a:r>
            <a:r>
              <a:rPr lang="en-US" sz="13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while( 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&gt;0 &amp;&amp; array[indexSekarang-1]&gt;temp) {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	array[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] = array[indexSekarang-1];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	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=indexSekarang-1;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}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array[</a:t>
            </a:r>
            <a:r>
              <a:rPr lang="en-US" sz="1300" dirty="0" err="1" smtClean="0"/>
              <a:t>indexSekarang</a:t>
            </a:r>
            <a:r>
              <a:rPr lang="en-US" sz="1300" dirty="0" smtClean="0"/>
              <a:t>]=temp;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	</a:t>
            </a:r>
            <a:r>
              <a:rPr lang="en-US" sz="1300" dirty="0" err="1" smtClean="0"/>
              <a:t>indexKunci</a:t>
            </a:r>
            <a:r>
              <a:rPr lang="en-US" sz="1300" dirty="0" smtClean="0"/>
              <a:t>++;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}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 smtClean="0"/>
              <a:t>		return array;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/>
              <a:t>	</a:t>
            </a:r>
            <a:r>
              <a:rPr lang="en-US" sz="1300" dirty="0" smtClean="0"/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/>
              <a:t>	public </a:t>
            </a:r>
            <a:r>
              <a:rPr lang="en-US" sz="1300" dirty="0" err="1"/>
              <a:t>int</a:t>
            </a:r>
            <a:r>
              <a:rPr lang="en-US" sz="1300" dirty="0"/>
              <a:t>[] </a:t>
            </a:r>
            <a:r>
              <a:rPr lang="en-US" sz="1300" b="1" dirty="0" err="1"/>
              <a:t>descInsertionSort</a:t>
            </a:r>
            <a:r>
              <a:rPr lang="en-US" sz="1300" dirty="0"/>
              <a:t>(</a:t>
            </a:r>
            <a:r>
              <a:rPr lang="en-US" sz="1300" dirty="0" err="1"/>
              <a:t>int</a:t>
            </a:r>
            <a:r>
              <a:rPr lang="en-US" sz="1300" dirty="0"/>
              <a:t>[] array</a:t>
            </a:r>
            <a:r>
              <a:rPr lang="en-US" sz="1300" dirty="0" smtClean="0"/>
              <a:t>)  </a:t>
            </a:r>
            <a:r>
              <a:rPr lang="en-US" sz="13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/>
              <a:t>        </a:t>
            </a:r>
            <a:r>
              <a:rPr lang="en-US" sz="1300" dirty="0" err="1"/>
              <a:t>int</a:t>
            </a:r>
            <a:r>
              <a:rPr lang="en-US" sz="1300" dirty="0"/>
              <a:t> </a:t>
            </a:r>
            <a:r>
              <a:rPr lang="en-US" sz="1300" dirty="0" err="1"/>
              <a:t>indexKunci</a:t>
            </a:r>
            <a:r>
              <a:rPr lang="en-US" sz="1300" dirty="0"/>
              <a:t>, </a:t>
            </a:r>
            <a:r>
              <a:rPr lang="en-US" sz="1300" dirty="0" err="1"/>
              <a:t>indexSekarang</a:t>
            </a:r>
            <a:r>
              <a:rPr lang="en-US" sz="130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/>
              <a:t>        </a:t>
            </a:r>
            <a:r>
              <a:rPr lang="en-US" sz="1300" dirty="0" err="1"/>
              <a:t>int</a:t>
            </a:r>
            <a:r>
              <a:rPr lang="en-US" sz="1300" dirty="0"/>
              <a:t> n=</a:t>
            </a:r>
            <a:r>
              <a:rPr lang="en-US" sz="1300" dirty="0" err="1"/>
              <a:t>array.length</a:t>
            </a:r>
            <a:r>
              <a:rPr lang="en-US" sz="1300" dirty="0" smtClean="0"/>
              <a:t>;</a:t>
            </a:r>
            <a:endParaRPr lang="en-US" sz="1300" dirty="0"/>
          </a:p>
          <a:p>
            <a:pPr marL="0" indent="0">
              <a:spcBef>
                <a:spcPts val="0"/>
              </a:spcBef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</a:pPr>
            <a:r>
              <a:rPr lang="en-US" sz="1300" dirty="0"/>
              <a:t>        </a:t>
            </a:r>
            <a:r>
              <a:rPr lang="en-US" sz="1300" dirty="0" err="1"/>
              <a:t>indexKunci</a:t>
            </a:r>
            <a:r>
              <a:rPr lang="en-US" sz="1300" dirty="0"/>
              <a:t>=1; 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759426" y="4526177"/>
            <a:ext cx="4392488" cy="2321314"/>
          </a:xfr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b="1" dirty="0"/>
              <a:t>import </a:t>
            </a:r>
            <a:r>
              <a:rPr lang="en-US" sz="1400" b="1" dirty="0" err="1"/>
              <a:t>java.util.Arrays</a:t>
            </a:r>
            <a:r>
              <a:rPr lang="en-US" sz="1400" dirty="0" smtClean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public class </a:t>
            </a:r>
            <a:r>
              <a:rPr lang="en-US" sz="1400" b="1" dirty="0" err="1" smtClean="0"/>
              <a:t>TestSortClass</a:t>
            </a:r>
            <a:r>
              <a:rPr lang="en-US" sz="1400" dirty="0" smtClean="0"/>
              <a:t> {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public </a:t>
            </a:r>
            <a:r>
              <a:rPr lang="en-US" sz="1400" dirty="0"/>
              <a:t>static void main(String [] </a:t>
            </a:r>
            <a:r>
              <a:rPr lang="en-US" sz="1400" dirty="0" err="1"/>
              <a:t>args</a:t>
            </a:r>
            <a:r>
              <a:rPr lang="en-US" sz="1400" dirty="0" smtClean="0"/>
              <a:t>)     </a:t>
            </a:r>
            <a:r>
              <a:rPr lang="en-US" sz="1400" dirty="0"/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b="1" dirty="0" err="1" smtClean="0"/>
              <a:t>int</a:t>
            </a:r>
            <a:r>
              <a:rPr lang="en-US" sz="1400" b="1" dirty="0"/>
              <a:t>[] data = {5, 2, 7, 9, 2, 14, 1} 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SortClass</a:t>
            </a:r>
            <a:r>
              <a:rPr lang="en-US" sz="1400" dirty="0" smtClean="0"/>
              <a:t> </a:t>
            </a:r>
            <a:r>
              <a:rPr lang="en-US" sz="1400" b="1" dirty="0"/>
              <a:t>data1</a:t>
            </a:r>
            <a:r>
              <a:rPr lang="en-US" sz="1400" dirty="0"/>
              <a:t> = new </a:t>
            </a:r>
            <a:r>
              <a:rPr lang="en-US" sz="1400" dirty="0" err="1"/>
              <a:t>SortClass</a:t>
            </a:r>
            <a:r>
              <a:rPr lang="en-US" sz="1400" dirty="0"/>
              <a:t>();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data </a:t>
            </a:r>
            <a:r>
              <a:rPr lang="en-US" sz="1400" dirty="0"/>
              <a:t>= </a:t>
            </a:r>
            <a:r>
              <a:rPr lang="en-US" sz="1400" b="1" dirty="0" smtClean="0"/>
              <a:t>data1.ascInsertionSort(data);</a:t>
            </a:r>
            <a:endParaRPr lang="en-US" sz="1400" b="1" dirty="0"/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System.out.print</a:t>
            </a:r>
            <a:r>
              <a:rPr lang="en-US" sz="1400" dirty="0" smtClean="0"/>
              <a:t>(“</a:t>
            </a:r>
            <a:r>
              <a:rPr lang="en-US" sz="1400" dirty="0" err="1" smtClean="0"/>
              <a:t>asc</a:t>
            </a:r>
            <a:r>
              <a:rPr lang="en-US" sz="1400" dirty="0" smtClean="0"/>
              <a:t> </a:t>
            </a:r>
            <a:r>
              <a:rPr lang="en-US" sz="1400" dirty="0"/>
              <a:t>sorted: ");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(</a:t>
            </a:r>
            <a:r>
              <a:rPr lang="en-US" sz="1400" dirty="0" err="1" smtClean="0"/>
              <a:t>Arrays.toString</a:t>
            </a:r>
            <a:r>
              <a:rPr lang="en-US" sz="1400" dirty="0" smtClean="0"/>
              <a:t>(data</a:t>
            </a:r>
            <a:r>
              <a:rPr lang="en-US" sz="1400" dirty="0"/>
              <a:t>));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    }</a:t>
            </a:r>
          </a:p>
          <a:p>
            <a:pPr marL="0" indent="0">
              <a:spcBef>
                <a:spcPts val="0"/>
              </a:spcBef>
              <a:buNone/>
              <a:tabLst>
                <a:tab pos="361950" algn="l"/>
                <a:tab pos="712788" algn="l"/>
              </a:tabLst>
            </a:pPr>
            <a:r>
              <a:rPr lang="en-US" sz="1400" dirty="0"/>
              <a:t>}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995936" y="760283"/>
            <a:ext cx="5112568" cy="290055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1900" kern="120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while(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indexKunci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&lt;n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temp=array[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indexKunci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indexKunci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while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&gt;0 &amp;&amp; array[indexSekarang-1]&lt;temp)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array[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 = array[indexSekarang-1];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=indexSekarang-1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array[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indexSekarang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]=temp;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indexKunci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++;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return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array;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79388" algn="l"/>
                <a:tab pos="357188" algn="l"/>
                <a:tab pos="536575" algn="l"/>
                <a:tab pos="809625" algn="l"/>
                <a:tab pos="1071563" algn="l"/>
                <a:tab pos="1344613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5882" y="6349798"/>
            <a:ext cx="24365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Output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sorted: [1, 2, 2, 5, 7, 9, 14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676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795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Sorting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diurutkan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biasanya</a:t>
            </a:r>
            <a:r>
              <a:rPr lang="en-US" dirty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data.</a:t>
            </a:r>
          </a:p>
          <a:p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4980945" y="4331336"/>
            <a:ext cx="1738107" cy="618217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Sorting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3568" y="4073471"/>
            <a:ext cx="2541057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Sorting</a:t>
            </a:r>
            <a:r>
              <a:rPr lang="en-US" dirty="0"/>
              <a:t> data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searching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2632" y="3549175"/>
            <a:ext cx="10567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FYI: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77159"/>
              </p:ext>
            </p:extLst>
          </p:nvPr>
        </p:nvGraphicFramePr>
        <p:xfrm>
          <a:off x="3930776" y="3264913"/>
          <a:ext cx="428545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15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No Index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[4]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err="1" smtClean="0"/>
                        <a:t>Nilai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37027"/>
              </p:ext>
            </p:extLst>
          </p:nvPr>
        </p:nvGraphicFramePr>
        <p:xfrm>
          <a:off x="3930776" y="5252213"/>
          <a:ext cx="428545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152">
                  <a:extLst>
                    <a:ext uri="{9D8B030D-6E8A-4147-A177-3AD203B41FA5}">
                      <a16:colId xmlns:a16="http://schemas.microsoft.com/office/drawing/2014/main" val="166561385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56591319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25191344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39512092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736841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54156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No Index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[4]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41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err="1" smtClean="0"/>
                        <a:t>Nilai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375053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30776" y="2935977"/>
            <a:ext cx="926857" cy="27699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Unsorted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30776" y="4952201"/>
            <a:ext cx="713657" cy="27699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Sorted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187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3 </a:t>
            </a:r>
            <a:r>
              <a:rPr lang="en-US" dirty="0" err="1" smtClean="0"/>
              <a:t>algoritma</a:t>
            </a:r>
            <a:r>
              <a:rPr lang="en-US" dirty="0" smtClean="0"/>
              <a:t> sorting </a:t>
            </a:r>
            <a:r>
              <a:rPr lang="en-US" dirty="0" err="1" smtClean="0"/>
              <a:t>sederhana</a:t>
            </a:r>
            <a:r>
              <a:rPr lang="en-US" dirty="0"/>
              <a:t> (yang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sorting yang </a:t>
            </a:r>
            <a:r>
              <a:rPr lang="en-US" dirty="0" err="1"/>
              <a:t>mirip</a:t>
            </a:r>
            <a:r>
              <a:rPr lang="en-US" dirty="0" smtClean="0"/>
              <a:t>),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sekian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sorting:</a:t>
            </a:r>
          </a:p>
          <a:p>
            <a:pPr marL="801688" indent="-255588"/>
            <a:r>
              <a:rPr lang="en-US" dirty="0" smtClean="0"/>
              <a:t>Bubble Sort</a:t>
            </a:r>
          </a:p>
          <a:p>
            <a:pPr marL="801688" indent="-255588"/>
            <a:r>
              <a:rPr lang="en-US" dirty="0" smtClean="0"/>
              <a:t>Selection Sort</a:t>
            </a:r>
          </a:p>
          <a:p>
            <a:pPr marL="801688" indent="-255588"/>
            <a:r>
              <a:rPr lang="en-US" dirty="0" smtClean="0"/>
              <a:t>Insertion Sort</a:t>
            </a:r>
          </a:p>
        </p:txBody>
      </p:sp>
    </p:spTree>
    <p:extLst>
      <p:ext uri="{BB962C8B-B14F-4D97-AF65-F5344CB8AC3E}">
        <p14:creationId xmlns:p14="http://schemas.microsoft.com/office/powerpoint/2010/main" val="1188311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3525" indent="-255588"/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smtClean="0"/>
              <a:t>(bubble sort, selection sort </a:t>
            </a:r>
            <a:r>
              <a:rPr lang="en-US" dirty="0" err="1" smtClean="0"/>
              <a:t>dan</a:t>
            </a:r>
            <a:r>
              <a:rPr lang="en-US" dirty="0" smtClean="0"/>
              <a:t> insertion sort) </a:t>
            </a:r>
            <a:r>
              <a:rPr lang="en-US" b="1" dirty="0" err="1" smtClean="0"/>
              <a:t>melibatkan</a:t>
            </a:r>
            <a:r>
              <a:rPr lang="en-US" b="1" dirty="0" smtClean="0"/>
              <a:t> </a:t>
            </a:r>
            <a:r>
              <a:rPr lang="en-US" b="1" dirty="0"/>
              <a:t>2 </a:t>
            </a:r>
            <a:r>
              <a:rPr lang="en-US" b="1" dirty="0" err="1"/>
              <a:t>langkah</a:t>
            </a:r>
            <a:r>
              <a:rPr lang="en-US" b="1" dirty="0"/>
              <a:t> yang </a:t>
            </a:r>
            <a:r>
              <a:rPr lang="en-US" b="1" dirty="0" err="1"/>
              <a:t>dilaksanakan</a:t>
            </a:r>
            <a:r>
              <a:rPr lang="en-US" b="1" dirty="0"/>
              <a:t> </a:t>
            </a:r>
            <a:r>
              <a:rPr lang="en-US" b="1" dirty="0" err="1" smtClean="0"/>
              <a:t>berulang-ulang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  <a:endParaRPr lang="en-US" dirty="0"/>
          </a:p>
          <a:p>
            <a:pPr marL="556133" lvl="1" indent="-255588"/>
            <a:r>
              <a:rPr lang="en-US" dirty="0" err="1"/>
              <a:t>Bandingkan</a:t>
            </a:r>
            <a:r>
              <a:rPr lang="en-US" dirty="0"/>
              <a:t> 2 item</a:t>
            </a:r>
          </a:p>
          <a:p>
            <a:pPr marL="556133" lvl="1" indent="-255588"/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(</a:t>
            </a:r>
            <a:r>
              <a:rPr lang="en-US" dirty="0" err="1"/>
              <a:t>kedua</a:t>
            </a:r>
            <a:r>
              <a:rPr lang="en-US" dirty="0"/>
              <a:t> item </a:t>
            </a:r>
            <a:r>
              <a:rPr lang="en-US" dirty="0" err="1"/>
              <a:t>tersebut</a:t>
            </a:r>
            <a:r>
              <a:rPr lang="en-US" dirty="0" smtClean="0"/>
              <a:t>)</a:t>
            </a:r>
          </a:p>
          <a:p>
            <a:pPr marL="263525" indent="0">
              <a:buNone/>
            </a:pPr>
            <a:endParaRPr lang="en-US" dirty="0" smtClean="0"/>
          </a:p>
          <a:p>
            <a:pPr marL="263525" indent="0">
              <a:buNone/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detil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7858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82208"/>
          </a:xfrm>
        </p:spPr>
        <p:txBody>
          <a:bodyPr>
            <a:normAutofit/>
          </a:bodyPr>
          <a:lstStyle/>
          <a:p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b="1" i="1" dirty="0" smtClean="0"/>
              <a:t>bubble sort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(</a:t>
            </a:r>
            <a:r>
              <a:rPr lang="en-US" b="1" i="1" dirty="0" smtClean="0"/>
              <a:t>bubble up</a:t>
            </a:r>
            <a:r>
              <a:rPr lang="en-US" dirty="0" smtClean="0"/>
              <a:t>)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i="1" dirty="0" smtClean="0"/>
              <a:t>bubble</a:t>
            </a:r>
            <a:r>
              <a:rPr lang="en-US" dirty="0" smtClean="0"/>
              <a:t> yang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air soda</a:t>
            </a:r>
          </a:p>
          <a:p>
            <a:endParaRPr lang="en-US" dirty="0"/>
          </a:p>
          <a:p>
            <a:r>
              <a:rPr lang="en-US" dirty="0" smtClean="0"/>
              <a:t>Bubble sort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err="1" smtClean="0"/>
              <a:t>membandingkan</a:t>
            </a:r>
            <a:r>
              <a:rPr lang="en-US" b="1" dirty="0" smtClean="0"/>
              <a:t> </a:t>
            </a:r>
            <a:r>
              <a:rPr lang="en-US" b="1" dirty="0" err="1" smtClean="0"/>
              <a:t>tiap</a:t>
            </a:r>
            <a:r>
              <a:rPr lang="en-US" b="1" dirty="0" smtClean="0"/>
              <a:t> </a:t>
            </a:r>
            <a:r>
              <a:rPr lang="en-US" b="1" dirty="0" err="1" smtClean="0"/>
              <a:t>elemen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elemen</a:t>
            </a:r>
            <a:r>
              <a:rPr lang="en-US" b="1" dirty="0" smtClean="0"/>
              <a:t> </a:t>
            </a:r>
            <a:r>
              <a:rPr lang="en-US" b="1" dirty="0" err="1" smtClean="0"/>
              <a:t>berikutnya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disebelahnya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b="1" dirty="0" err="1" smtClean="0"/>
              <a:t>pertukaran</a:t>
            </a:r>
            <a:r>
              <a:rPr lang="en-US" b="1" dirty="0" smtClean="0"/>
              <a:t> </a:t>
            </a:r>
            <a:r>
              <a:rPr lang="en-US" b="1" dirty="0" err="1" smtClean="0"/>
              <a:t>tempat</a:t>
            </a:r>
            <a:r>
              <a:rPr lang="en-US" b="1" dirty="0" smtClean="0"/>
              <a:t> </a:t>
            </a:r>
            <a:r>
              <a:rPr lang="en-US" b="1" dirty="0" err="1" smtClean="0"/>
              <a:t>jika</a:t>
            </a:r>
            <a:r>
              <a:rPr lang="en-US" b="1" dirty="0" smtClean="0"/>
              <a:t> </a:t>
            </a:r>
            <a:r>
              <a:rPr lang="en-US" b="1" dirty="0" err="1" smtClean="0"/>
              <a:t>urutannya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sesuai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5792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82208"/>
          </a:xfrm>
        </p:spPr>
        <p:txBody>
          <a:bodyPr>
            <a:normAutofit/>
          </a:bodyPr>
          <a:lstStyle/>
          <a:p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b="1" i="1" dirty="0" smtClean="0"/>
              <a:t>selection sort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 </a:t>
            </a:r>
            <a:r>
              <a:rPr lang="en-US" dirty="0"/>
              <a:t>kali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b="1" i="1" dirty="0" smtClean="0"/>
              <a:t>select</a:t>
            </a:r>
            <a:r>
              <a:rPr lang="en-US" dirty="0" smtClean="0"/>
              <a:t>)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/>
              <a:t>terkecil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menukar</a:t>
            </a:r>
            <a:r>
              <a:rPr lang="en-US" dirty="0" smtClean="0"/>
              <a:t> </a:t>
            </a:r>
            <a:r>
              <a:rPr lang="en-US" dirty="0" err="1" smtClean="0"/>
              <a:t>tempatnya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selection </a:t>
            </a:r>
            <a:r>
              <a:rPr lang="en-US" dirty="0"/>
              <a:t>sort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/>
              <a:t>memilih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membandingkannya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elemen</a:t>
            </a:r>
            <a:r>
              <a:rPr lang="en-US" b="1" dirty="0"/>
              <a:t> </a:t>
            </a:r>
            <a:r>
              <a:rPr lang="en-US" b="1" dirty="0" smtClean="0"/>
              <a:t>lain </a:t>
            </a:r>
            <a:r>
              <a:rPr lang="en-US" dirty="0" smtClean="0"/>
              <a:t>(</a:t>
            </a:r>
            <a:r>
              <a:rPr lang="en-US" dirty="0" err="1" smtClean="0"/>
              <a:t>berikutnya</a:t>
            </a:r>
            <a:r>
              <a:rPr lang="en-US" dirty="0" smtClean="0"/>
              <a:t>)</a:t>
            </a:r>
            <a:r>
              <a:rPr lang="en-US" b="1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/>
              <a:t>menemukan</a:t>
            </a:r>
            <a:r>
              <a:rPr lang="en-US" b="1" dirty="0"/>
              <a:t> yang </a:t>
            </a:r>
            <a:r>
              <a:rPr lang="en-US" b="1" dirty="0" err="1"/>
              <a:t>terkecil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yang </a:t>
            </a:r>
            <a:r>
              <a:rPr lang="en-US" b="1" dirty="0" err="1"/>
              <a:t>terbesar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bertukar</a:t>
            </a:r>
            <a:r>
              <a:rPr lang="en-US" b="1" dirty="0"/>
              <a:t> </a:t>
            </a:r>
            <a:r>
              <a:rPr lang="en-US" b="1" dirty="0" err="1"/>
              <a:t>tempat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9307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8220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b="1" i="1" dirty="0"/>
              <a:t>Insertion </a:t>
            </a:r>
            <a:r>
              <a:rPr lang="en-US" b="1" i="1" dirty="0" smtClean="0"/>
              <a:t>sort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pengurutan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elemen-elemen</a:t>
            </a:r>
            <a:r>
              <a:rPr lang="en-US" dirty="0" smtClean="0"/>
              <a:t>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disisipkan</a:t>
            </a:r>
            <a:r>
              <a:rPr lang="en-US" dirty="0" smtClean="0"/>
              <a:t> (</a:t>
            </a:r>
            <a:r>
              <a:rPr lang="en-US" b="1" i="1" dirty="0" smtClean="0"/>
              <a:t>insert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Insertion sort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(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 smtClean="0"/>
              <a:t>disisipkan</a:t>
            </a:r>
            <a:r>
              <a:rPr lang="en-US" dirty="0" smtClean="0"/>
              <a:t> </a:t>
            </a:r>
            <a:r>
              <a:rPr lang="en-US" dirty="0" err="1" smtClean="0"/>
              <a:t>disana</a:t>
            </a:r>
            <a:r>
              <a:rPr lang="en-US" dirty="0" smtClean="0"/>
              <a:t>. </a:t>
            </a:r>
          </a:p>
          <a:p>
            <a:pPr marL="363538" indent="0">
              <a:buNone/>
            </a:pP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pembandingan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disisipkan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,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7415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6313</TotalTime>
  <Words>2553</Words>
  <Application>Microsoft Office PowerPoint</Application>
  <PresentationFormat>On-screen Show (4:3)</PresentationFormat>
  <Paragraphs>910</Paragraphs>
  <Slides>31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Georgia</vt:lpstr>
      <vt:lpstr>Trebuchet MS</vt:lpstr>
      <vt:lpstr>Wingdings 2</vt:lpstr>
      <vt:lpstr>Urban</vt:lpstr>
      <vt:lpstr>FONDASI PEMROGRAMAN &amp; STRUKTUR DATA #9</vt:lpstr>
      <vt:lpstr>Sorting: Introduction to Sorting Method (Metode pengurutan)</vt:lpstr>
      <vt:lpstr>Sorting</vt:lpstr>
      <vt:lpstr>Sorting</vt:lpstr>
      <vt:lpstr>Algoritma Sorting</vt:lpstr>
      <vt:lpstr>Algoritma Sorting</vt:lpstr>
      <vt:lpstr>Bubble Sort</vt:lpstr>
      <vt:lpstr>Selection Sort</vt:lpstr>
      <vt:lpstr>Insertion Sort</vt:lpstr>
      <vt:lpstr>Bubble Sort</vt:lpstr>
      <vt:lpstr>Bubble Sort</vt:lpstr>
      <vt:lpstr>Mekanisme Bubble Sort</vt:lpstr>
      <vt:lpstr>Mekanisme Bubble Sort</vt:lpstr>
      <vt:lpstr>Algoritma Bubble Sort</vt:lpstr>
      <vt:lpstr>Potongan Kode untuk Bubble Sort</vt:lpstr>
      <vt:lpstr>Contoh Aplikasi Sort dengan Bubble Sort</vt:lpstr>
      <vt:lpstr>Selection Sort</vt:lpstr>
      <vt:lpstr>Selection Sort</vt:lpstr>
      <vt:lpstr>Mekanisme Selection Sort</vt:lpstr>
      <vt:lpstr>Mekanisme Selection Sort</vt:lpstr>
      <vt:lpstr>Algoritma Selection Sort</vt:lpstr>
      <vt:lpstr>Potongan Kode untuk Selection Sort</vt:lpstr>
      <vt:lpstr>Contoh Aplikasi Sort dengan Selection Sort</vt:lpstr>
      <vt:lpstr>Insertion Sort</vt:lpstr>
      <vt:lpstr>Insertion Sort</vt:lpstr>
      <vt:lpstr>Mekanisme  Insertion Sort</vt:lpstr>
      <vt:lpstr>Mekanisme Insertion Sort</vt:lpstr>
      <vt:lpstr>Algoritma Insertion Sort</vt:lpstr>
      <vt:lpstr>Potongan Kode untuk Insertion Sort</vt:lpstr>
      <vt:lpstr>Contoh Aplikasi Sort dengan Insertion Sort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523</cp:revision>
  <dcterms:created xsi:type="dcterms:W3CDTF">2011-09-16T02:11:44Z</dcterms:created>
  <dcterms:modified xsi:type="dcterms:W3CDTF">2019-10-17T00:53:03Z</dcterms:modified>
</cp:coreProperties>
</file>